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0" r:id="rId3"/>
    <p:sldId id="271" r:id="rId4"/>
    <p:sldId id="261" r:id="rId5"/>
    <p:sldId id="262" r:id="rId6"/>
    <p:sldId id="274" r:id="rId7"/>
    <p:sldId id="275" r:id="rId8"/>
    <p:sldId id="289"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70" r:id="rId22"/>
    <p:sldId id="288"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ammed thabish" initials="mt" lastIdx="1" clrIdx="0">
    <p:extLst>
      <p:ext uri="{19B8F6BF-5375-455C-9EA6-DF929625EA0E}">
        <p15:presenceInfo xmlns:p15="http://schemas.microsoft.com/office/powerpoint/2012/main" userId="ab23f55da6029e9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0840" autoAdjust="0"/>
  </p:normalViewPr>
  <p:slideViewPr>
    <p:cSldViewPr snapToGrid="0">
      <p:cViewPr>
        <p:scale>
          <a:sx n="75" d="100"/>
          <a:sy n="75" d="100"/>
        </p:scale>
        <p:origin x="250" y="96"/>
      </p:cViewPr>
      <p:guideLst/>
    </p:cSldViewPr>
  </p:slideViewPr>
  <p:outlineViewPr>
    <p:cViewPr>
      <p:scale>
        <a:sx n="33" d="100"/>
        <a:sy n="33" d="100"/>
      </p:scale>
      <p:origin x="0" y="-42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42D91-32E2-41E3-9B6D-62D4F9073826}"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37271-3AE3-483D-AC20-1CD0D320AB07}" type="slidenum">
              <a:rPr lang="en-IN" smtClean="0"/>
              <a:t>‹#›</a:t>
            </a:fld>
            <a:endParaRPr lang="en-IN"/>
          </a:p>
        </p:txBody>
      </p:sp>
    </p:spTree>
    <p:extLst>
      <p:ext uri="{BB962C8B-B14F-4D97-AF65-F5344CB8AC3E}">
        <p14:creationId xmlns:p14="http://schemas.microsoft.com/office/powerpoint/2010/main" val="3756479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37271-3AE3-483D-AC20-1CD0D320AB07}" type="slidenum">
              <a:rPr lang="en-IN" smtClean="0"/>
              <a:t>3</a:t>
            </a:fld>
            <a:endParaRPr lang="en-IN"/>
          </a:p>
        </p:txBody>
      </p:sp>
    </p:spTree>
    <p:extLst>
      <p:ext uri="{BB962C8B-B14F-4D97-AF65-F5344CB8AC3E}">
        <p14:creationId xmlns:p14="http://schemas.microsoft.com/office/powerpoint/2010/main" val="6349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37271-3AE3-483D-AC20-1CD0D320AB07}" type="slidenum">
              <a:rPr lang="en-IN" smtClean="0"/>
              <a:t>15</a:t>
            </a:fld>
            <a:endParaRPr lang="en-IN"/>
          </a:p>
        </p:txBody>
      </p:sp>
    </p:spTree>
    <p:extLst>
      <p:ext uri="{BB962C8B-B14F-4D97-AF65-F5344CB8AC3E}">
        <p14:creationId xmlns:p14="http://schemas.microsoft.com/office/powerpoint/2010/main" val="1644476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5E5C-A710-C854-CF57-236264402F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B69D8C3-741E-C114-3994-AFFEA1E7E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F14813-77CC-1089-6AF0-6EBF99B32017}"/>
              </a:ext>
            </a:extLst>
          </p:cNvPr>
          <p:cNvSpPr>
            <a:spLocks noGrp="1"/>
          </p:cNvSpPr>
          <p:nvPr>
            <p:ph type="dt" sz="half" idx="10"/>
          </p:nvPr>
        </p:nvSpPr>
        <p:spPr/>
        <p:txBody>
          <a:bodyPr/>
          <a:lstStyle/>
          <a:p>
            <a:fld id="{8B9A5062-08D2-4DF5-B0EC-5A53DDD7ED90}" type="datetime1">
              <a:rPr lang="en-IN" smtClean="0"/>
              <a:t>12-05-2025</a:t>
            </a:fld>
            <a:endParaRPr lang="en-IN"/>
          </a:p>
        </p:txBody>
      </p:sp>
      <p:sp>
        <p:nvSpPr>
          <p:cNvPr id="5" name="Footer Placeholder 4">
            <a:extLst>
              <a:ext uri="{FF2B5EF4-FFF2-40B4-BE49-F238E27FC236}">
                <a16:creationId xmlns:a16="http://schemas.microsoft.com/office/drawing/2014/main" id="{AE6AB9CC-30C7-1F7F-79F5-3A1ECAC70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193525-817F-7A35-56B4-5D50F8523A65}"/>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92661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122B-8E51-EA75-EEE0-25BF904CF4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57E400-A8B1-D067-6A7C-DDF6FD8423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626F88-C6EA-F53C-B70D-9156353A3049}"/>
              </a:ext>
            </a:extLst>
          </p:cNvPr>
          <p:cNvSpPr>
            <a:spLocks noGrp="1"/>
          </p:cNvSpPr>
          <p:nvPr>
            <p:ph type="dt" sz="half" idx="10"/>
          </p:nvPr>
        </p:nvSpPr>
        <p:spPr/>
        <p:txBody>
          <a:bodyPr/>
          <a:lstStyle/>
          <a:p>
            <a:fld id="{0C7BD8E0-C158-4039-9FD4-C1268E76C36D}" type="datetime1">
              <a:rPr lang="en-IN" smtClean="0"/>
              <a:t>12-05-2025</a:t>
            </a:fld>
            <a:endParaRPr lang="en-IN"/>
          </a:p>
        </p:txBody>
      </p:sp>
      <p:sp>
        <p:nvSpPr>
          <p:cNvPr id="5" name="Footer Placeholder 4">
            <a:extLst>
              <a:ext uri="{FF2B5EF4-FFF2-40B4-BE49-F238E27FC236}">
                <a16:creationId xmlns:a16="http://schemas.microsoft.com/office/drawing/2014/main" id="{8B7AAE5D-A5B9-78D7-91E8-22EFD0BDCB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766446-3044-9C19-399F-803F19D2C508}"/>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94659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363A37-15A3-FA29-E2D6-8820D20692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A30F32-EFB3-A96C-CDA4-632B04E38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BCD118-4B0E-CCD5-746A-5BF0D1E91C23}"/>
              </a:ext>
            </a:extLst>
          </p:cNvPr>
          <p:cNvSpPr>
            <a:spLocks noGrp="1"/>
          </p:cNvSpPr>
          <p:nvPr>
            <p:ph type="dt" sz="half" idx="10"/>
          </p:nvPr>
        </p:nvSpPr>
        <p:spPr/>
        <p:txBody>
          <a:bodyPr/>
          <a:lstStyle/>
          <a:p>
            <a:fld id="{FF2A6F2A-E8A6-4C2C-BE5E-7EA233792966}" type="datetime1">
              <a:rPr lang="en-IN" smtClean="0"/>
              <a:t>12-05-2025</a:t>
            </a:fld>
            <a:endParaRPr lang="en-IN"/>
          </a:p>
        </p:txBody>
      </p:sp>
      <p:sp>
        <p:nvSpPr>
          <p:cNvPr id="5" name="Footer Placeholder 4">
            <a:extLst>
              <a:ext uri="{FF2B5EF4-FFF2-40B4-BE49-F238E27FC236}">
                <a16:creationId xmlns:a16="http://schemas.microsoft.com/office/drawing/2014/main" id="{8201993D-5EF9-0C7B-7CBC-6A7DF2C6F0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50E59-DADB-49EF-DFBC-47AA6044B7A0}"/>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374695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AD99E-6DDF-A984-B7B0-C5A9F8D36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9C4530-6352-7C61-F707-83E9F82168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31216-4B65-71CC-3B62-26F1BB8C2C74}"/>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Footer Placeholder 4">
            <a:extLst>
              <a:ext uri="{FF2B5EF4-FFF2-40B4-BE49-F238E27FC236}">
                <a16:creationId xmlns:a16="http://schemas.microsoft.com/office/drawing/2014/main" id="{647A25A2-0B84-2E1B-98C4-94FF3CD04D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E9830-8064-2F0F-58CD-6AE2C29DD5EE}"/>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69342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EA254-FCC1-46EC-E564-9CC2E5D6A1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A9826E-A4E3-4E04-8158-A40BD92ABB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B9019-0F88-FC86-9ED0-1A8F882CFA33}"/>
              </a:ext>
            </a:extLst>
          </p:cNvPr>
          <p:cNvSpPr>
            <a:spLocks noGrp="1"/>
          </p:cNvSpPr>
          <p:nvPr>
            <p:ph type="dt" sz="half" idx="10"/>
          </p:nvPr>
        </p:nvSpPr>
        <p:spPr/>
        <p:txBody>
          <a:bodyPr/>
          <a:lstStyle/>
          <a:p>
            <a:fld id="{D019EC55-4BFE-4827-9759-0047500332BE}" type="datetime1">
              <a:rPr lang="en-IN" smtClean="0"/>
              <a:t>12-05-2025</a:t>
            </a:fld>
            <a:endParaRPr lang="en-IN"/>
          </a:p>
        </p:txBody>
      </p:sp>
      <p:sp>
        <p:nvSpPr>
          <p:cNvPr id="5" name="Footer Placeholder 4">
            <a:extLst>
              <a:ext uri="{FF2B5EF4-FFF2-40B4-BE49-F238E27FC236}">
                <a16:creationId xmlns:a16="http://schemas.microsoft.com/office/drawing/2014/main" id="{5207B465-F439-28DC-ECBB-783D1818A0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27127A-086D-89DE-FE67-E3F9744FC7C7}"/>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166182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AD4A-72DD-5FAB-6E11-AB276B93E2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74AD3A-B98A-7B2C-1F3D-4A798EB5D6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435C46-407B-50B3-605F-5CE97DCFD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4BD4B-E8BE-7B49-2AF3-C7B4B0D74CDE}"/>
              </a:ext>
            </a:extLst>
          </p:cNvPr>
          <p:cNvSpPr>
            <a:spLocks noGrp="1"/>
          </p:cNvSpPr>
          <p:nvPr>
            <p:ph type="dt" sz="half" idx="10"/>
          </p:nvPr>
        </p:nvSpPr>
        <p:spPr/>
        <p:txBody>
          <a:bodyPr/>
          <a:lstStyle/>
          <a:p>
            <a:fld id="{3888D91C-0523-4203-B614-9A96BA610DA4}" type="datetime1">
              <a:rPr lang="en-IN" smtClean="0"/>
              <a:t>12-05-2025</a:t>
            </a:fld>
            <a:endParaRPr lang="en-IN"/>
          </a:p>
        </p:txBody>
      </p:sp>
      <p:sp>
        <p:nvSpPr>
          <p:cNvPr id="6" name="Footer Placeholder 5">
            <a:extLst>
              <a:ext uri="{FF2B5EF4-FFF2-40B4-BE49-F238E27FC236}">
                <a16:creationId xmlns:a16="http://schemas.microsoft.com/office/drawing/2014/main" id="{0CFD3B06-AD88-E433-70F8-6AD0694C4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A9112C-D2E3-298B-6D44-213C63C1987C}"/>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526277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B0305-A607-1F2D-8C74-214E6A103B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64E41-84FC-166F-BA61-51FDB1622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58506D-33EE-6A97-9182-B9445E175D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81E9634-3D38-B2BF-1A6D-47481AA1F2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D4DCDB-2735-216C-54DF-B71CFF81E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C9F624-7ABE-C0EE-455E-9354E1072658}"/>
              </a:ext>
            </a:extLst>
          </p:cNvPr>
          <p:cNvSpPr>
            <a:spLocks noGrp="1"/>
          </p:cNvSpPr>
          <p:nvPr>
            <p:ph type="dt" sz="half" idx="10"/>
          </p:nvPr>
        </p:nvSpPr>
        <p:spPr/>
        <p:txBody>
          <a:bodyPr/>
          <a:lstStyle/>
          <a:p>
            <a:fld id="{9EADDE5B-5033-439C-BA70-ACCE72C5E5E5}" type="datetime1">
              <a:rPr lang="en-IN" smtClean="0"/>
              <a:t>12-05-2025</a:t>
            </a:fld>
            <a:endParaRPr lang="en-IN"/>
          </a:p>
        </p:txBody>
      </p:sp>
      <p:sp>
        <p:nvSpPr>
          <p:cNvPr id="8" name="Footer Placeholder 7">
            <a:extLst>
              <a:ext uri="{FF2B5EF4-FFF2-40B4-BE49-F238E27FC236}">
                <a16:creationId xmlns:a16="http://schemas.microsoft.com/office/drawing/2014/main" id="{DCDE8E15-5725-46B6-2F53-9FD9B4B19E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CFF9CA-19AF-226A-4F10-1A8B20FCCC73}"/>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1189752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1AED-862D-E235-7776-C91B784EF78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41CA02-76C3-0647-8A88-7F466A5D3735}"/>
              </a:ext>
            </a:extLst>
          </p:cNvPr>
          <p:cNvSpPr>
            <a:spLocks noGrp="1"/>
          </p:cNvSpPr>
          <p:nvPr>
            <p:ph type="dt" sz="half" idx="10"/>
          </p:nvPr>
        </p:nvSpPr>
        <p:spPr/>
        <p:txBody>
          <a:bodyPr/>
          <a:lstStyle/>
          <a:p>
            <a:fld id="{EB6CCBBD-BBD1-4A29-970F-2194316863BF}" type="datetime1">
              <a:rPr lang="en-IN" smtClean="0"/>
              <a:t>12-05-2025</a:t>
            </a:fld>
            <a:endParaRPr lang="en-IN"/>
          </a:p>
        </p:txBody>
      </p:sp>
      <p:sp>
        <p:nvSpPr>
          <p:cNvPr id="4" name="Footer Placeholder 3">
            <a:extLst>
              <a:ext uri="{FF2B5EF4-FFF2-40B4-BE49-F238E27FC236}">
                <a16:creationId xmlns:a16="http://schemas.microsoft.com/office/drawing/2014/main" id="{5712806B-7A17-9E0C-BF5F-ECF06422D2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F74129-EE76-CBB1-FAE3-CF51784288DB}"/>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82337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842544-7A5F-F761-276D-24665953B46B}"/>
              </a:ext>
            </a:extLst>
          </p:cNvPr>
          <p:cNvSpPr>
            <a:spLocks noGrp="1"/>
          </p:cNvSpPr>
          <p:nvPr>
            <p:ph type="dt" sz="half" idx="10"/>
          </p:nvPr>
        </p:nvSpPr>
        <p:spPr/>
        <p:txBody>
          <a:bodyPr/>
          <a:lstStyle/>
          <a:p>
            <a:fld id="{366A3789-CB7F-4729-A482-52AD52FF9C88}" type="datetime1">
              <a:rPr lang="en-IN" smtClean="0"/>
              <a:t>12-05-2025</a:t>
            </a:fld>
            <a:endParaRPr lang="en-IN"/>
          </a:p>
        </p:txBody>
      </p:sp>
      <p:sp>
        <p:nvSpPr>
          <p:cNvPr id="3" name="Footer Placeholder 2">
            <a:extLst>
              <a:ext uri="{FF2B5EF4-FFF2-40B4-BE49-F238E27FC236}">
                <a16:creationId xmlns:a16="http://schemas.microsoft.com/office/drawing/2014/main" id="{1BFF9C1C-625C-FD16-B8B0-68585860E3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F1A7B8-751B-F2F9-933A-B7C3C28C0029}"/>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2841014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2668-1E99-5850-7C45-4BB42304D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09EA0E-1E6F-C868-70F5-3B1621526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606B25-E41C-5ACF-DE74-6A2FD2B2E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C0DA0-8834-DA00-FB4F-BCCF2998DD38}"/>
              </a:ext>
            </a:extLst>
          </p:cNvPr>
          <p:cNvSpPr>
            <a:spLocks noGrp="1"/>
          </p:cNvSpPr>
          <p:nvPr>
            <p:ph type="dt" sz="half" idx="10"/>
          </p:nvPr>
        </p:nvSpPr>
        <p:spPr/>
        <p:txBody>
          <a:bodyPr/>
          <a:lstStyle/>
          <a:p>
            <a:fld id="{A5440D30-2D21-4C5F-B0D9-53E13BFFD919}" type="datetime1">
              <a:rPr lang="en-IN" smtClean="0"/>
              <a:t>12-05-2025</a:t>
            </a:fld>
            <a:endParaRPr lang="en-IN"/>
          </a:p>
        </p:txBody>
      </p:sp>
      <p:sp>
        <p:nvSpPr>
          <p:cNvPr id="6" name="Footer Placeholder 5">
            <a:extLst>
              <a:ext uri="{FF2B5EF4-FFF2-40B4-BE49-F238E27FC236}">
                <a16:creationId xmlns:a16="http://schemas.microsoft.com/office/drawing/2014/main" id="{7C21C00A-9D5F-8B64-9CD4-502BD75E8B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26A89F-1F9D-0277-131D-E4BF9AB70DCA}"/>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1075946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07DDC-8B9C-5A5C-8B52-2865CD835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1DE5349-C2A5-0FE4-C3A4-704D12303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78508E-78FC-746C-1300-4A284BFD0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4087F9-E72D-7319-E90F-87627CE3B3B2}"/>
              </a:ext>
            </a:extLst>
          </p:cNvPr>
          <p:cNvSpPr>
            <a:spLocks noGrp="1"/>
          </p:cNvSpPr>
          <p:nvPr>
            <p:ph type="dt" sz="half" idx="10"/>
          </p:nvPr>
        </p:nvSpPr>
        <p:spPr/>
        <p:txBody>
          <a:bodyPr/>
          <a:lstStyle/>
          <a:p>
            <a:fld id="{E2377B56-5102-4FC4-9E1A-C41F9D745BE9}" type="datetime1">
              <a:rPr lang="en-IN" smtClean="0"/>
              <a:t>12-05-2025</a:t>
            </a:fld>
            <a:endParaRPr lang="en-IN"/>
          </a:p>
        </p:txBody>
      </p:sp>
      <p:sp>
        <p:nvSpPr>
          <p:cNvPr id="6" name="Footer Placeholder 5">
            <a:extLst>
              <a:ext uri="{FF2B5EF4-FFF2-40B4-BE49-F238E27FC236}">
                <a16:creationId xmlns:a16="http://schemas.microsoft.com/office/drawing/2014/main" id="{7D80BDA0-9149-FD1F-75BC-855F90697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55CA66-CE25-54C8-BF37-99215FF1BD40}"/>
              </a:ext>
            </a:extLst>
          </p:cNvPr>
          <p:cNvSpPr>
            <a:spLocks noGrp="1"/>
          </p:cNvSpPr>
          <p:nvPr>
            <p:ph type="sldNum" sz="quarter" idx="12"/>
          </p:nvPr>
        </p:nvSpPr>
        <p:spPr/>
        <p:txBody>
          <a:bodyPr/>
          <a:lstStyle/>
          <a:p>
            <a:fld id="{BBA496AB-83D9-4B1B-BEB3-84BFC5FB02DE}" type="slidenum">
              <a:rPr lang="en-IN" smtClean="0"/>
              <a:t>‹#›</a:t>
            </a:fld>
            <a:endParaRPr lang="en-IN"/>
          </a:p>
        </p:txBody>
      </p:sp>
    </p:spTree>
    <p:extLst>
      <p:ext uri="{BB962C8B-B14F-4D97-AF65-F5344CB8AC3E}">
        <p14:creationId xmlns:p14="http://schemas.microsoft.com/office/powerpoint/2010/main" val="57810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4E3781-1BC7-EA38-8788-B404905408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06C15-5F67-E352-776B-5EE21272A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C46BA-533F-4D7D-C652-B2BF434CF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FCE210-4BF7-4ECF-B6D7-1D9CC4CC612B}" type="datetime1">
              <a:rPr lang="en-IN" smtClean="0"/>
              <a:t>12-05-2025</a:t>
            </a:fld>
            <a:endParaRPr lang="en-IN"/>
          </a:p>
        </p:txBody>
      </p:sp>
      <p:sp>
        <p:nvSpPr>
          <p:cNvPr id="5" name="Footer Placeholder 4">
            <a:extLst>
              <a:ext uri="{FF2B5EF4-FFF2-40B4-BE49-F238E27FC236}">
                <a16:creationId xmlns:a16="http://schemas.microsoft.com/office/drawing/2014/main" id="{37345D7E-DB96-0F50-D0EC-DD5B1D4DB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5A9E27C-2B09-1866-FAB2-922B68743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A496AB-83D9-4B1B-BEB3-84BFC5FB02DE}" type="slidenum">
              <a:rPr lang="en-IN" smtClean="0"/>
              <a:t>‹#›</a:t>
            </a:fld>
            <a:endParaRPr lang="en-IN"/>
          </a:p>
        </p:txBody>
      </p:sp>
    </p:spTree>
    <p:extLst>
      <p:ext uri="{BB962C8B-B14F-4D97-AF65-F5344CB8AC3E}">
        <p14:creationId xmlns:p14="http://schemas.microsoft.com/office/powerpoint/2010/main" val="2902650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CB72-67ED-BDCF-B4C5-F31BDCEF7C05}"/>
              </a:ext>
            </a:extLst>
          </p:cNvPr>
          <p:cNvSpPr>
            <a:spLocks noGrp="1"/>
          </p:cNvSpPr>
          <p:nvPr>
            <p:ph type="ctrTitle"/>
          </p:nvPr>
        </p:nvSpPr>
        <p:spPr>
          <a:xfrm>
            <a:off x="1407172" y="471798"/>
            <a:ext cx="9144000" cy="2184905"/>
          </a:xfrm>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     K.RAMAKRISHNAN COLLEGE OF TECHNOLOGY (AUTONOMOUS), TRICHY</a:t>
            </a:r>
            <a:br>
              <a:rPr lang="en-IN" sz="2400" b="1" dirty="0">
                <a:solidFill>
                  <a:srgbClr val="FF0000"/>
                </a:solidFill>
                <a:latin typeface="Times New Roman" panose="02020603050405020304" pitchFamily="18" charset="0"/>
                <a:cs typeface="Times New Roman" panose="02020603050405020304" pitchFamily="18" charset="0"/>
              </a:rPr>
            </a:b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CLEANSEAI:DATA PREPROCESSING AUTOMATION TOOL USING PYTHON AND MACHINE LEARNING ALGORITHMS</a:t>
            </a:r>
          </a:p>
        </p:txBody>
      </p:sp>
      <p:sp>
        <p:nvSpPr>
          <p:cNvPr id="3" name="Subtitle 2">
            <a:extLst>
              <a:ext uri="{FF2B5EF4-FFF2-40B4-BE49-F238E27FC236}">
                <a16:creationId xmlns:a16="http://schemas.microsoft.com/office/drawing/2014/main" id="{7E84E9A1-1297-7566-ABD0-19D196DB6DC7}"/>
              </a:ext>
            </a:extLst>
          </p:cNvPr>
          <p:cNvSpPr>
            <a:spLocks noGrp="1"/>
          </p:cNvSpPr>
          <p:nvPr>
            <p:ph type="subTitle" idx="1"/>
          </p:nvPr>
        </p:nvSpPr>
        <p:spPr>
          <a:xfrm>
            <a:off x="1524000" y="3251200"/>
            <a:ext cx="8712200" cy="2074562"/>
          </a:xfrm>
        </p:spPr>
        <p:txBody>
          <a:bodyPr>
            <a:normAutofit/>
          </a:bodyPr>
          <a:lstStyle/>
          <a:p>
            <a:pPr marL="0" marR="0" lvl="0" indent="0"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P</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RESENTED BY,</a:t>
            </a:r>
          </a:p>
          <a:p>
            <a:pPr marL="0" marR="0" lvl="0" indent="0" rtl="0">
              <a:lnSpc>
                <a:spcPct val="100000"/>
              </a:lnSpc>
              <a:spcBef>
                <a:spcPts val="0"/>
              </a:spcBef>
              <a:spcAft>
                <a:spcPts val="0"/>
              </a:spcAft>
              <a:buClr>
                <a:schemeClr val="lt1"/>
              </a:buClr>
              <a:buSzPts val="1800"/>
              <a:buFont typeface="Century Gothic"/>
              <a:buNone/>
            </a:pPr>
            <a:endPar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AUDHAVAN</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 A(811721243010)</a:t>
            </a:r>
          </a:p>
          <a:p>
            <a:pPr marL="0" marR="0" lvl="0" indent="0"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BARATHVAJ M</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 (811721243011)</a:t>
            </a:r>
          </a:p>
          <a:p>
            <a:pPr marL="0" marR="0" lvl="0" indent="0" rtl="0">
              <a:lnSpc>
                <a:spcPct val="100000"/>
              </a:lnSpc>
              <a:spcBef>
                <a:spcPts val="0"/>
              </a:spcBef>
              <a:spcAft>
                <a:spcPts val="0"/>
              </a:spcAft>
              <a:buClr>
                <a:schemeClr val="lt1"/>
              </a:buClr>
              <a:buSzPts val="1800"/>
              <a:buFont typeface="Century Gothic"/>
              <a:buNone/>
            </a:pP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MOHAMED </a:t>
            </a: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THABISH</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 </a:t>
            </a: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M</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(811721243031)</a:t>
            </a:r>
          </a:p>
          <a:p>
            <a:pPr marL="0" marR="0" lvl="0" indent="0"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panose="02020603050405020304" pitchFamily="18" charset="0"/>
                <a:ea typeface="Times New Roman"/>
                <a:cs typeface="Times New Roman" panose="02020603050405020304" pitchFamily="18" charset="0"/>
                <a:sym typeface="Times New Roman"/>
              </a:rPr>
              <a:t>VIGNESHWARAN</a:t>
            </a:r>
            <a:r>
              <a:rPr lang="en-IN" sz="1800" b="1"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 M(811721243061)</a:t>
            </a:r>
          </a:p>
          <a:p>
            <a:endParaRPr lang="en-IN" dirty="0"/>
          </a:p>
        </p:txBody>
      </p:sp>
      <p:pic>
        <p:nvPicPr>
          <p:cNvPr id="4" name="Picture 3">
            <a:extLst>
              <a:ext uri="{FF2B5EF4-FFF2-40B4-BE49-F238E27FC236}">
                <a16:creationId xmlns:a16="http://schemas.microsoft.com/office/drawing/2014/main" id="{CAE25972-2612-61E7-84E2-B5D1AF3724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id="{659470A2-0DBA-C059-68BF-35F40A32D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26FC66B9-A1E9-89F8-C789-FBADD18B8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TextBox 7">
            <a:extLst>
              <a:ext uri="{FF2B5EF4-FFF2-40B4-BE49-F238E27FC236}">
                <a16:creationId xmlns:a16="http://schemas.microsoft.com/office/drawing/2014/main" id="{53BD7DE5-1607-5F69-2D8E-B526692FBDD8}"/>
              </a:ext>
            </a:extLst>
          </p:cNvPr>
          <p:cNvSpPr txBox="1"/>
          <p:nvPr/>
        </p:nvSpPr>
        <p:spPr>
          <a:xfrm>
            <a:off x="7239000" y="5235631"/>
            <a:ext cx="3695700" cy="1150571"/>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GUIDED BY,</a:t>
            </a:r>
          </a:p>
          <a:p>
            <a:pPr>
              <a:lnSpc>
                <a:spcPct val="150000"/>
              </a:lnSpc>
            </a:pPr>
            <a:r>
              <a:rPr lang="en-IN" sz="1800" b="1" dirty="0" err="1">
                <a:latin typeface="Times New Roman" panose="02020603050405020304" pitchFamily="18" charset="0"/>
                <a:cs typeface="Times New Roman" panose="02020603050405020304" pitchFamily="18" charset="0"/>
              </a:rPr>
              <a:t>Mrs.E.SRI</a:t>
            </a:r>
            <a:r>
              <a:rPr lang="en-IN" sz="1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SANTHOSHINI</a:t>
            </a:r>
            <a:r>
              <a:rPr lang="en-IN" sz="1800" b="1" dirty="0">
                <a:latin typeface="Times New Roman" panose="02020603050405020304" pitchFamily="18" charset="0"/>
                <a:cs typeface="Times New Roman" panose="02020603050405020304" pitchFamily="18" charset="0"/>
              </a:rPr>
              <a:t> M.E.,</a:t>
            </a:r>
          </a:p>
          <a:p>
            <a:pPr>
              <a:lnSpc>
                <a:spcPct val="150000"/>
              </a:lnSpc>
            </a:pPr>
            <a:r>
              <a:rPr lang="en-IN" sz="1800" b="1" dirty="0">
                <a:latin typeface="Times New Roman" panose="02020603050405020304" pitchFamily="18" charset="0"/>
                <a:cs typeface="Times New Roman" panose="02020603050405020304" pitchFamily="18" charset="0"/>
              </a:rPr>
              <a:t>ASSISTANT PROFESSOR/ AI</a:t>
            </a:r>
          </a:p>
        </p:txBody>
      </p:sp>
      <p:sp>
        <p:nvSpPr>
          <p:cNvPr id="7" name="Date Placeholder 6">
            <a:extLst>
              <a:ext uri="{FF2B5EF4-FFF2-40B4-BE49-F238E27FC236}">
                <a16:creationId xmlns:a16="http://schemas.microsoft.com/office/drawing/2014/main" id="{A358FFC2-62D7-4F1A-A6EF-4EBB43F7ADE9}"/>
              </a:ext>
            </a:extLst>
          </p:cNvPr>
          <p:cNvSpPr>
            <a:spLocks noGrp="1"/>
          </p:cNvSpPr>
          <p:nvPr>
            <p:ph type="dt" sz="half" idx="10"/>
          </p:nvPr>
        </p:nvSpPr>
        <p:spPr/>
        <p:txBody>
          <a:bodyPr/>
          <a:lstStyle/>
          <a:p>
            <a:fld id="{41271C69-DC62-4FBF-9547-742EEEB91283}" type="datetime1">
              <a:rPr lang="en-IN" smtClean="0"/>
              <a:t>12-05-2025</a:t>
            </a:fld>
            <a:endParaRPr lang="en-IN" dirty="0"/>
          </a:p>
        </p:txBody>
      </p:sp>
      <p:sp>
        <p:nvSpPr>
          <p:cNvPr id="9" name="Slide Number Placeholder 8">
            <a:extLst>
              <a:ext uri="{FF2B5EF4-FFF2-40B4-BE49-F238E27FC236}">
                <a16:creationId xmlns:a16="http://schemas.microsoft.com/office/drawing/2014/main" id="{447956F8-E1D1-4158-BF2C-4F0371E8BDEE}"/>
              </a:ext>
            </a:extLst>
          </p:cNvPr>
          <p:cNvSpPr>
            <a:spLocks noGrp="1"/>
          </p:cNvSpPr>
          <p:nvPr>
            <p:ph type="sldNum" sz="quarter" idx="12"/>
          </p:nvPr>
        </p:nvSpPr>
        <p:spPr>
          <a:xfrm>
            <a:off x="3352800" y="6332024"/>
            <a:ext cx="2743200" cy="365125"/>
          </a:xfrm>
        </p:spPr>
        <p:txBody>
          <a:bodyPr/>
          <a:lstStyle/>
          <a:p>
            <a:fld id="{BBA496AB-83D9-4B1B-BEB3-84BFC5FB02DE}" type="slidenum">
              <a:rPr lang="en-IN" smtClean="0"/>
              <a:t>1</a:t>
            </a:fld>
            <a:endParaRPr lang="en-IN"/>
          </a:p>
        </p:txBody>
      </p:sp>
    </p:spTree>
    <p:extLst>
      <p:ext uri="{BB962C8B-B14F-4D97-AF65-F5344CB8AC3E}">
        <p14:creationId xmlns:p14="http://schemas.microsoft.com/office/powerpoint/2010/main" val="2357072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3D90D4-299B-4204-8542-599962D9C183}"/>
              </a:ext>
            </a:extLst>
          </p:cNvPr>
          <p:cNvSpPr>
            <a:spLocks noGrp="1"/>
          </p:cNvSpPr>
          <p:nvPr>
            <p:ph idx="1"/>
          </p:nvPr>
        </p:nvSpPr>
        <p:spPr>
          <a:xfrm>
            <a:off x="739302" y="953311"/>
            <a:ext cx="10614498" cy="5223652"/>
          </a:xfrm>
        </p:spPr>
        <p:txBody>
          <a:bodyPr/>
          <a:lstStyle/>
          <a:p>
            <a:pPr marL="0" indent="0">
              <a:buNone/>
            </a:pPr>
            <a:r>
              <a:rPr lang="en-IN" sz="2000" b="1" dirty="0">
                <a:latin typeface="Times New Roman" panose="02020603050405020304" pitchFamily="18" charset="0"/>
                <a:cs typeface="Times New Roman" panose="02020603050405020304" pitchFamily="18" charset="0"/>
              </a:rPr>
              <a:t>Process Flow:</a:t>
            </a:r>
          </a:p>
          <a:p>
            <a:pPr marL="0" indent="0">
              <a:buNone/>
            </a:pPr>
            <a:r>
              <a:rPr lang="en-GB" sz="2000" b="1" dirty="0">
                <a:latin typeface="Times New Roman" panose="02020603050405020304" pitchFamily="18" charset="0"/>
                <a:cs typeface="Times New Roman" panose="02020603050405020304" pitchFamily="18" charset="0"/>
              </a:rPr>
              <a:t>Data Extraction</a:t>
            </a:r>
            <a:r>
              <a:rPr lang="en-GB" sz="2000" dirty="0">
                <a:latin typeface="Times New Roman" panose="02020603050405020304" pitchFamily="18" charset="0"/>
                <a:cs typeface="Times New Roman" panose="02020603050405020304" pitchFamily="18" charset="0"/>
              </a:rPr>
              <a:t> – Retrieves raw data from multiple sources.</a:t>
            </a:r>
          </a:p>
          <a:p>
            <a:pPr marL="0" indent="0">
              <a:buNone/>
            </a:pPr>
            <a:r>
              <a:rPr lang="en-GB" sz="2000" b="1" dirty="0">
                <a:latin typeface="Times New Roman" panose="02020603050405020304" pitchFamily="18" charset="0"/>
                <a:cs typeface="Times New Roman" panose="02020603050405020304" pitchFamily="18" charset="0"/>
              </a:rPr>
              <a:t>Data Parsing</a:t>
            </a:r>
            <a:r>
              <a:rPr lang="en-GB" sz="2000" dirty="0">
                <a:latin typeface="Times New Roman" panose="02020603050405020304" pitchFamily="18" charset="0"/>
                <a:cs typeface="Times New Roman" panose="02020603050405020304" pitchFamily="18" charset="0"/>
              </a:rPr>
              <a:t> – Converts different formats (CSV, JSON, XML) into a unified structure.</a:t>
            </a:r>
          </a:p>
          <a:p>
            <a:pPr marL="0" indent="0">
              <a:buNone/>
            </a:pPr>
            <a:r>
              <a:rPr lang="en-GB" sz="2000" b="1" dirty="0">
                <a:latin typeface="Times New Roman" panose="02020603050405020304" pitchFamily="18" charset="0"/>
                <a:cs typeface="Times New Roman" panose="02020603050405020304" pitchFamily="18" charset="0"/>
              </a:rPr>
              <a:t>Data Validation</a:t>
            </a:r>
            <a:r>
              <a:rPr lang="en-GB" sz="2000" dirty="0">
                <a:latin typeface="Times New Roman" panose="02020603050405020304" pitchFamily="18" charset="0"/>
                <a:cs typeface="Times New Roman" panose="02020603050405020304" pitchFamily="18" charset="0"/>
              </a:rPr>
              <a:t> – Checks for missing, corrupted, or duplicate data.</a:t>
            </a:r>
          </a:p>
          <a:p>
            <a:pPr marL="0" indent="0">
              <a:buNone/>
            </a:pPr>
            <a:r>
              <a:rPr lang="en-GB" sz="2000" b="1" dirty="0">
                <a:latin typeface="Times New Roman" panose="02020603050405020304" pitchFamily="18" charset="0"/>
                <a:cs typeface="Times New Roman" panose="02020603050405020304" pitchFamily="18" charset="0"/>
              </a:rPr>
              <a:t>Data Loading</a:t>
            </a:r>
            <a:r>
              <a:rPr lang="en-GB" sz="2000" dirty="0">
                <a:latin typeface="Times New Roman" panose="02020603050405020304" pitchFamily="18" charset="0"/>
                <a:cs typeface="Times New Roman" panose="02020603050405020304" pitchFamily="18" charset="0"/>
              </a:rPr>
              <a:t> – Stores cleaned data into the system for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8ABE864-2876-4996-B9D7-0DFB42488E59}"/>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B3808D11-727A-4670-9316-BB7FBEE118BB}"/>
              </a:ext>
            </a:extLst>
          </p:cNvPr>
          <p:cNvSpPr>
            <a:spLocks noGrp="1"/>
          </p:cNvSpPr>
          <p:nvPr>
            <p:ph type="sldNum" sz="quarter" idx="12"/>
          </p:nvPr>
        </p:nvSpPr>
        <p:spPr/>
        <p:txBody>
          <a:bodyPr/>
          <a:lstStyle/>
          <a:p>
            <a:fld id="{BBA496AB-83D9-4B1B-BEB3-84BFC5FB02DE}" type="slidenum">
              <a:rPr lang="en-IN" smtClean="0"/>
              <a:t>10</a:t>
            </a:fld>
            <a:endParaRPr lang="en-IN"/>
          </a:p>
        </p:txBody>
      </p:sp>
    </p:spTree>
    <p:extLst>
      <p:ext uri="{BB962C8B-B14F-4D97-AF65-F5344CB8AC3E}">
        <p14:creationId xmlns:p14="http://schemas.microsoft.com/office/powerpoint/2010/main" val="242677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0069B-2DCC-41D1-BC9F-E25AD2B4BF2A}"/>
              </a:ext>
            </a:extLst>
          </p:cNvPr>
          <p:cNvSpPr>
            <a:spLocks noGrp="1"/>
          </p:cNvSpPr>
          <p:nvPr>
            <p:ph idx="1"/>
          </p:nvPr>
        </p:nvSpPr>
        <p:spPr>
          <a:xfrm>
            <a:off x="838200" y="486383"/>
            <a:ext cx="10515600" cy="5690580"/>
          </a:xfrm>
        </p:spPr>
        <p:txBody>
          <a:bodyPr>
            <a:normAutofit/>
          </a:bodyPr>
          <a:lstStyle/>
          <a:p>
            <a:pPr marL="0" indent="0">
              <a:buNone/>
            </a:pPr>
            <a:r>
              <a:rPr lang="en-IN" sz="4550" b="1" dirty="0">
                <a:latin typeface="Times New Roman" panose="02020603050405020304" pitchFamily="18" charset="0"/>
                <a:cs typeface="Times New Roman" panose="02020603050405020304" pitchFamily="18" charset="0"/>
              </a:rPr>
              <a:t>Data Cleaning  Module</a:t>
            </a:r>
            <a:endParaRPr lang="en-IN"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Data Cleaning &amp; Standardization Module ensures the accuracy, consistency, and completeness of data before processing.</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It removes inconsistencies, corrects errors, and standardizes formats to improve data quality.</a:t>
            </a:r>
          </a:p>
          <a:p>
            <a:pPr marL="0" indent="0">
              <a:buNone/>
            </a:pPr>
            <a:r>
              <a:rPr lang="en-GB" sz="2000" b="1" dirty="0">
                <a:latin typeface="Times New Roman" panose="02020603050405020304" pitchFamily="18" charset="0"/>
                <a:cs typeface="Times New Roman" panose="02020603050405020304" pitchFamily="18" charset="0"/>
              </a:rPr>
              <a:t>Handling Missing Values</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Identifies missing values and applies appropriate imputation techniques: </a:t>
            </a:r>
          </a:p>
          <a:p>
            <a:pPr marL="742950" lvl="1" indent="-28575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Mean/Median/Mode Imputation</a:t>
            </a:r>
            <a:r>
              <a:rPr lang="en-GB" sz="2000" dirty="0">
                <a:latin typeface="Times New Roman" panose="02020603050405020304" pitchFamily="18" charset="0"/>
                <a:cs typeface="Times New Roman" panose="02020603050405020304" pitchFamily="18" charset="0"/>
              </a:rPr>
              <a:t> – Replaces missing numerical values with statistical measures.</a:t>
            </a:r>
          </a:p>
          <a:p>
            <a:pPr marL="742950" lvl="1" indent="-28575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K-Nearest </a:t>
            </a:r>
            <a:r>
              <a:rPr lang="en-GB" sz="2000" b="1" dirty="0" err="1">
                <a:latin typeface="Times New Roman" panose="02020603050405020304" pitchFamily="18" charset="0"/>
                <a:cs typeface="Times New Roman" panose="02020603050405020304" pitchFamily="18" charset="0"/>
              </a:rPr>
              <a:t>Neighbors</a:t>
            </a:r>
            <a:r>
              <a:rPr lang="en-GB" sz="2000" b="1" dirty="0">
                <a:latin typeface="Times New Roman" panose="02020603050405020304" pitchFamily="18" charset="0"/>
                <a:cs typeface="Times New Roman" panose="02020603050405020304" pitchFamily="18" charset="0"/>
              </a:rPr>
              <a:t> (KNN) Imputation</a:t>
            </a:r>
            <a:r>
              <a:rPr lang="en-GB" sz="2000" dirty="0">
                <a:latin typeface="Times New Roman" panose="02020603050405020304" pitchFamily="18" charset="0"/>
                <a:cs typeface="Times New Roman" panose="02020603050405020304" pitchFamily="18" charset="0"/>
              </a:rPr>
              <a:t> – Uses patterns in existing data to fill missing values.</a:t>
            </a:r>
          </a:p>
          <a:p>
            <a:pPr marL="742950" lvl="1" indent="-28575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Forward/Backward Fill</a:t>
            </a:r>
            <a:r>
              <a:rPr lang="en-GB" sz="2000" dirty="0">
                <a:latin typeface="Times New Roman" panose="02020603050405020304" pitchFamily="18" charset="0"/>
                <a:cs typeface="Times New Roman" panose="02020603050405020304" pitchFamily="18" charset="0"/>
              </a:rPr>
              <a:t> – Uses previous or next available values for missing entries in time-series data.</a:t>
            </a:r>
          </a:p>
          <a:p>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591F424-3845-4057-BEDC-0C67DCD207F3}"/>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D31ED6F8-9E52-4B42-AAE6-2929011D2896}"/>
              </a:ext>
            </a:extLst>
          </p:cNvPr>
          <p:cNvSpPr>
            <a:spLocks noGrp="1"/>
          </p:cNvSpPr>
          <p:nvPr>
            <p:ph type="sldNum" sz="quarter" idx="12"/>
          </p:nvPr>
        </p:nvSpPr>
        <p:spPr/>
        <p:txBody>
          <a:bodyPr/>
          <a:lstStyle/>
          <a:p>
            <a:fld id="{BBA496AB-83D9-4B1B-BEB3-84BFC5FB02DE}" type="slidenum">
              <a:rPr lang="en-IN" smtClean="0"/>
              <a:t>11</a:t>
            </a:fld>
            <a:endParaRPr lang="en-IN"/>
          </a:p>
        </p:txBody>
      </p:sp>
    </p:spTree>
    <p:extLst>
      <p:ext uri="{BB962C8B-B14F-4D97-AF65-F5344CB8AC3E}">
        <p14:creationId xmlns:p14="http://schemas.microsoft.com/office/powerpoint/2010/main" val="1060036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713729-9C5B-4CC1-97C8-7D92DA98D3BD}"/>
              </a:ext>
            </a:extLst>
          </p:cNvPr>
          <p:cNvSpPr>
            <a:spLocks noGrp="1"/>
          </p:cNvSpPr>
          <p:nvPr>
            <p:ph idx="1"/>
          </p:nvPr>
        </p:nvSpPr>
        <p:spPr>
          <a:xfrm>
            <a:off x="838200" y="496111"/>
            <a:ext cx="10515600" cy="5680852"/>
          </a:xfrm>
        </p:spPr>
        <p:txBody>
          <a:bodyPr>
            <a:normAutofit/>
          </a:bodyPr>
          <a:lstStyle/>
          <a:p>
            <a:pPr marL="0" indent="0" algn="just">
              <a:buNone/>
            </a:pPr>
            <a:r>
              <a:rPr lang="en-GB" sz="2400" b="1" dirty="0">
                <a:latin typeface="Times New Roman" panose="02020603050405020304" pitchFamily="18" charset="0"/>
                <a:cs typeface="Times New Roman" panose="02020603050405020304" pitchFamily="18" charset="0"/>
              </a:rPr>
              <a:t>Duplicate Record Detection &amp; Removal</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Identifies and removes duplicate rows in datasets.</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Uses exact and approximate matching techniques to detect duplicate entries.</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Prevents redundant or misleading data from affecting analysis.</a:t>
            </a:r>
          </a:p>
          <a:p>
            <a:pPr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Standardization Techniques</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Date Format Standardization</a:t>
            </a:r>
            <a:r>
              <a:rPr lang="en-IN" sz="2000" dirty="0">
                <a:latin typeface="Times New Roman" panose="02020603050405020304" pitchFamily="18" charset="0"/>
                <a:cs typeface="Times New Roman" panose="02020603050405020304" pitchFamily="18" charset="0"/>
              </a:rPr>
              <a:t> – Converts all date formats to a unified structure (e.g., YYYY-MM-DD).</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Text Casing Standardization</a:t>
            </a:r>
            <a:r>
              <a:rPr lang="en-IN" sz="2000" dirty="0">
                <a:latin typeface="Times New Roman" panose="02020603050405020304" pitchFamily="18" charset="0"/>
                <a:cs typeface="Times New Roman" panose="02020603050405020304" pitchFamily="18" charset="0"/>
              </a:rPr>
              <a:t> – Converts text data to lowercase or title case for consistency.</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Categorical Label Encoding</a:t>
            </a:r>
            <a:r>
              <a:rPr lang="en-IN" sz="2000" dirty="0">
                <a:latin typeface="Times New Roman" panose="02020603050405020304" pitchFamily="18" charset="0"/>
                <a:cs typeface="Times New Roman" panose="02020603050405020304" pitchFamily="18" charset="0"/>
              </a:rPr>
              <a:t> – Ensures uniform representation of categorical values (e.g., Male/Female vs. M/F).</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Spelling Correction &amp; Typo Handling</a:t>
            </a:r>
            <a:r>
              <a:rPr lang="en-IN" sz="2000" dirty="0">
                <a:latin typeface="Times New Roman" panose="02020603050405020304" pitchFamily="18" charset="0"/>
                <a:cs typeface="Times New Roman" panose="02020603050405020304" pitchFamily="18" charset="0"/>
              </a:rPr>
              <a:t> – Applies NLP-based corrections to text data.</a:t>
            </a:r>
          </a:p>
          <a:p>
            <a:endParaRPr lang="en-IN" dirty="0"/>
          </a:p>
        </p:txBody>
      </p:sp>
      <p:sp>
        <p:nvSpPr>
          <p:cNvPr id="4" name="Date Placeholder 3">
            <a:extLst>
              <a:ext uri="{FF2B5EF4-FFF2-40B4-BE49-F238E27FC236}">
                <a16:creationId xmlns:a16="http://schemas.microsoft.com/office/drawing/2014/main" id="{FB6A1E26-11D6-4C79-B8D4-5EC72ABD9A7C}"/>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FF2435F0-0CB2-4339-A735-66BFDC5CD6EC}"/>
              </a:ext>
            </a:extLst>
          </p:cNvPr>
          <p:cNvSpPr>
            <a:spLocks noGrp="1"/>
          </p:cNvSpPr>
          <p:nvPr>
            <p:ph type="sldNum" sz="quarter" idx="12"/>
          </p:nvPr>
        </p:nvSpPr>
        <p:spPr/>
        <p:txBody>
          <a:bodyPr/>
          <a:lstStyle/>
          <a:p>
            <a:fld id="{BBA496AB-83D9-4B1B-BEB3-84BFC5FB02DE}" type="slidenum">
              <a:rPr lang="en-IN" smtClean="0"/>
              <a:t>12</a:t>
            </a:fld>
            <a:endParaRPr lang="en-IN"/>
          </a:p>
        </p:txBody>
      </p:sp>
    </p:spTree>
    <p:extLst>
      <p:ext uri="{BB962C8B-B14F-4D97-AF65-F5344CB8AC3E}">
        <p14:creationId xmlns:p14="http://schemas.microsoft.com/office/powerpoint/2010/main" val="99576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C98A4E-178F-4E19-B7DF-75C85D36F794}"/>
              </a:ext>
            </a:extLst>
          </p:cNvPr>
          <p:cNvSpPr>
            <a:spLocks noGrp="1"/>
          </p:cNvSpPr>
          <p:nvPr>
            <p:ph idx="1"/>
          </p:nvPr>
        </p:nvSpPr>
        <p:spPr>
          <a:xfrm>
            <a:off x="838200" y="564204"/>
            <a:ext cx="10515600" cy="5612759"/>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             </a:t>
            </a:r>
            <a:r>
              <a:rPr lang="en-GB" sz="4550" b="1" dirty="0">
                <a:latin typeface="Times New Roman" panose="02020603050405020304" pitchFamily="18" charset="0"/>
                <a:cs typeface="Times New Roman" panose="02020603050405020304" pitchFamily="18" charset="0"/>
              </a:rPr>
              <a:t>Normalization &amp; Outlier  Module</a:t>
            </a:r>
          </a:p>
          <a:p>
            <a:pPr marL="0" indent="0" algn="just">
              <a:buNone/>
            </a:pPr>
            <a:endParaRPr lang="en-GB"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module identifies and handles anomalies or outliers that may affect data accuracy and model performance.</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Anomalies are unexpected values that differ significantly from the majority of the data.</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Detecting and managing outliers ensures data reliability and improves analytical insights.</a:t>
            </a:r>
          </a:p>
          <a:p>
            <a:pPr marL="0" indent="0" algn="just">
              <a:buNone/>
            </a:pPr>
            <a:endParaRPr lang="en-GB" sz="2000" dirty="0">
              <a:latin typeface="Times New Roman" panose="02020603050405020304" pitchFamily="18" charset="0"/>
              <a:cs typeface="Times New Roman" panose="02020603050405020304" pitchFamily="18" charset="0"/>
            </a:endParaRPr>
          </a:p>
          <a:p>
            <a:pPr marL="0" indent="0" algn="just">
              <a:buNone/>
            </a:pPr>
            <a:r>
              <a:rPr lang="en-GB" sz="2000" b="1" dirty="0">
                <a:latin typeface="Times New Roman" panose="02020603050405020304" pitchFamily="18" charset="0"/>
                <a:cs typeface="Times New Roman" panose="02020603050405020304" pitchFamily="18" charset="0"/>
              </a:rPr>
              <a:t>Types of Anomalies</a:t>
            </a:r>
          </a:p>
          <a:p>
            <a:pPr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Point Anomalies</a:t>
            </a:r>
            <a:r>
              <a:rPr lang="en-GB" sz="2000" dirty="0">
                <a:latin typeface="Times New Roman" panose="02020603050405020304" pitchFamily="18" charset="0"/>
                <a:cs typeface="Times New Roman" panose="02020603050405020304" pitchFamily="18" charset="0"/>
              </a:rPr>
              <a:t> – Individual data points that deviate significantly from the dataset (e.g., an income of $1 million in an entry where others are between $50,000 and $100,000).</a:t>
            </a:r>
          </a:p>
          <a:p>
            <a:pPr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Contextual Anomalies</a:t>
            </a:r>
            <a:r>
              <a:rPr lang="en-GB" sz="2000" dirty="0">
                <a:latin typeface="Times New Roman" panose="02020603050405020304" pitchFamily="18" charset="0"/>
                <a:cs typeface="Times New Roman" panose="02020603050405020304" pitchFamily="18" charset="0"/>
              </a:rPr>
              <a:t> – Values that are unusual in a specific context but normal in another (e.g., high spending during holidays but not in regular months).</a:t>
            </a:r>
          </a:p>
          <a:p>
            <a:pPr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Collective Anomalies</a:t>
            </a:r>
            <a:r>
              <a:rPr lang="en-GB" sz="2000" dirty="0">
                <a:latin typeface="Times New Roman" panose="02020603050405020304" pitchFamily="18" charset="0"/>
                <a:cs typeface="Times New Roman" panose="02020603050405020304" pitchFamily="18" charset="0"/>
              </a:rPr>
              <a:t> – A group of related anomalies (e.g., sudden spikes in network traffic indicating a cyberattack).</a:t>
            </a:r>
          </a:p>
          <a:p>
            <a:pPr marL="0" indent="0">
              <a:buNone/>
            </a:pPr>
            <a:endParaRPr lang="en-GB"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C74C986E-6FD6-4A97-8D15-39138F97F117}"/>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260B431A-F1AD-40E4-B7D2-9ABAE3F6211B}"/>
              </a:ext>
            </a:extLst>
          </p:cNvPr>
          <p:cNvSpPr>
            <a:spLocks noGrp="1"/>
          </p:cNvSpPr>
          <p:nvPr>
            <p:ph type="sldNum" sz="quarter" idx="12"/>
          </p:nvPr>
        </p:nvSpPr>
        <p:spPr/>
        <p:txBody>
          <a:bodyPr/>
          <a:lstStyle/>
          <a:p>
            <a:fld id="{BBA496AB-83D9-4B1B-BEB3-84BFC5FB02DE}" type="slidenum">
              <a:rPr lang="en-IN" smtClean="0"/>
              <a:t>13</a:t>
            </a:fld>
            <a:endParaRPr lang="en-IN"/>
          </a:p>
        </p:txBody>
      </p:sp>
    </p:spTree>
    <p:extLst>
      <p:ext uri="{BB962C8B-B14F-4D97-AF65-F5344CB8AC3E}">
        <p14:creationId xmlns:p14="http://schemas.microsoft.com/office/powerpoint/2010/main" val="73906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D3B4A-AB52-4470-A5E1-4D8CE19D4D76}"/>
              </a:ext>
            </a:extLst>
          </p:cNvPr>
          <p:cNvSpPr>
            <a:spLocks noGrp="1"/>
          </p:cNvSpPr>
          <p:nvPr>
            <p:ph idx="1"/>
          </p:nvPr>
        </p:nvSpPr>
        <p:spPr>
          <a:xfrm>
            <a:off x="838200" y="428017"/>
            <a:ext cx="10515600" cy="5748946"/>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Outlier Detection Techniques</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Statistical Methods</a:t>
            </a:r>
            <a:r>
              <a:rPr lang="en-IN" sz="2000" dirty="0">
                <a:latin typeface="Times New Roman" panose="02020603050405020304" pitchFamily="18" charset="0"/>
                <a:cs typeface="Times New Roman" panose="02020603050405020304" pitchFamily="18" charset="0"/>
              </a:rPr>
              <a:t> – Uses mean, standard deviation, and Z-score to detect anomalies.</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Interquartile Range (IQR)</a:t>
            </a:r>
            <a:r>
              <a:rPr lang="en-IN" sz="2000" dirty="0">
                <a:latin typeface="Times New Roman" panose="02020603050405020304" pitchFamily="18" charset="0"/>
                <a:cs typeface="Times New Roman" panose="02020603050405020304" pitchFamily="18" charset="0"/>
              </a:rPr>
              <a:t> – Identifies outliers based on quartile distribution.</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Machine Learning-Based Methods</a:t>
            </a:r>
            <a:r>
              <a:rPr lang="en-IN" sz="2000" dirty="0">
                <a:latin typeface="Times New Roman" panose="02020603050405020304" pitchFamily="18" charset="0"/>
                <a:cs typeface="Times New Roman" panose="02020603050405020304" pitchFamily="18" charset="0"/>
              </a:rPr>
              <a:t> – Implements clustering (DBSCAN, K-Means), Isolation Forest, or Autoencoders for anomaly detection.</a:t>
            </a:r>
          </a:p>
          <a:p>
            <a:pPr algn="just"/>
            <a:endParaRPr lang="en-IN" dirty="0"/>
          </a:p>
          <a:p>
            <a:pPr marL="0" indent="0" algn="just">
              <a:buNone/>
            </a:pPr>
            <a:r>
              <a:rPr lang="en-GB" sz="2200" b="1" dirty="0">
                <a:latin typeface="Times New Roman" panose="02020603050405020304" pitchFamily="18" charset="0"/>
                <a:cs typeface="Times New Roman" panose="02020603050405020304" pitchFamily="18" charset="0"/>
              </a:rPr>
              <a:t>Outlier Handling Strategies</a:t>
            </a:r>
          </a:p>
          <a:p>
            <a:pPr algn="just">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Removal</a:t>
            </a:r>
            <a:r>
              <a:rPr lang="en-GB" sz="2200" dirty="0">
                <a:latin typeface="Times New Roman" panose="02020603050405020304" pitchFamily="18" charset="0"/>
                <a:cs typeface="Times New Roman" panose="02020603050405020304" pitchFamily="18" charset="0"/>
              </a:rPr>
              <a:t> – Eliminates extreme outliers if they are due to errors.</a:t>
            </a:r>
          </a:p>
          <a:p>
            <a:pPr algn="just">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Transformation</a:t>
            </a:r>
            <a:r>
              <a:rPr lang="en-GB" sz="2200" dirty="0">
                <a:latin typeface="Times New Roman" panose="02020603050405020304" pitchFamily="18" charset="0"/>
                <a:cs typeface="Times New Roman" panose="02020603050405020304" pitchFamily="18" charset="0"/>
              </a:rPr>
              <a:t> – Applies log transformation or scaling to reduce the effect of outliers.</a:t>
            </a:r>
          </a:p>
          <a:p>
            <a:pPr algn="just">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Capping/Flooring</a:t>
            </a:r>
            <a:r>
              <a:rPr lang="en-GB" sz="2200" dirty="0">
                <a:latin typeface="Times New Roman" panose="02020603050405020304" pitchFamily="18" charset="0"/>
                <a:cs typeface="Times New Roman" panose="02020603050405020304" pitchFamily="18" charset="0"/>
              </a:rPr>
              <a:t> – Replaces extreme values with a predefined threshold.</a:t>
            </a:r>
          </a:p>
          <a:p>
            <a:pPr algn="just">
              <a:buFont typeface="Arial" panose="020B0604020202020204" pitchFamily="34" charset="0"/>
              <a:buChar char="•"/>
            </a:pPr>
            <a:r>
              <a:rPr lang="en-GB" sz="2200" b="1" dirty="0" err="1">
                <a:latin typeface="Times New Roman" panose="02020603050405020304" pitchFamily="18" charset="0"/>
                <a:cs typeface="Times New Roman" panose="02020603050405020304" pitchFamily="18" charset="0"/>
              </a:rPr>
              <a:t>Winsorization</a:t>
            </a:r>
            <a:r>
              <a:rPr lang="en-GB" sz="2200" dirty="0">
                <a:latin typeface="Times New Roman" panose="02020603050405020304" pitchFamily="18" charset="0"/>
                <a:cs typeface="Times New Roman" panose="02020603050405020304" pitchFamily="18" charset="0"/>
              </a:rPr>
              <a:t> – Limits extreme values to a specific percentile range.</a:t>
            </a:r>
          </a:p>
          <a:p>
            <a:pPr algn="just">
              <a:buFont typeface="Arial" panose="020B0604020202020204" pitchFamily="34" charset="0"/>
              <a:buChar char="•"/>
            </a:pPr>
            <a:r>
              <a:rPr lang="en-GB" sz="2200" b="1" dirty="0">
                <a:latin typeface="Times New Roman" panose="02020603050405020304" pitchFamily="18" charset="0"/>
                <a:cs typeface="Times New Roman" panose="02020603050405020304" pitchFamily="18" charset="0"/>
              </a:rPr>
              <a:t>Imputation</a:t>
            </a:r>
            <a:r>
              <a:rPr lang="en-GB" sz="2200" dirty="0">
                <a:latin typeface="Times New Roman" panose="02020603050405020304" pitchFamily="18" charset="0"/>
                <a:cs typeface="Times New Roman" panose="02020603050405020304" pitchFamily="18" charset="0"/>
              </a:rPr>
              <a:t> – Replaces outliers with mean, median, or predicted values.</a:t>
            </a:r>
          </a:p>
          <a:p>
            <a:endParaRPr lang="en-IN" dirty="0"/>
          </a:p>
        </p:txBody>
      </p:sp>
      <p:sp>
        <p:nvSpPr>
          <p:cNvPr id="4" name="Date Placeholder 3">
            <a:extLst>
              <a:ext uri="{FF2B5EF4-FFF2-40B4-BE49-F238E27FC236}">
                <a16:creationId xmlns:a16="http://schemas.microsoft.com/office/drawing/2014/main" id="{34A01CB3-5016-4902-BE5D-E0C5C2F23F0C}"/>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1CAE9AAC-C0E1-4C71-8E09-FD39B460CCF7}"/>
              </a:ext>
            </a:extLst>
          </p:cNvPr>
          <p:cNvSpPr>
            <a:spLocks noGrp="1"/>
          </p:cNvSpPr>
          <p:nvPr>
            <p:ph type="sldNum" sz="quarter" idx="12"/>
          </p:nvPr>
        </p:nvSpPr>
        <p:spPr/>
        <p:txBody>
          <a:bodyPr/>
          <a:lstStyle/>
          <a:p>
            <a:fld id="{BBA496AB-83D9-4B1B-BEB3-84BFC5FB02DE}" type="slidenum">
              <a:rPr lang="en-IN" smtClean="0"/>
              <a:t>14</a:t>
            </a:fld>
            <a:endParaRPr lang="en-IN"/>
          </a:p>
        </p:txBody>
      </p:sp>
    </p:spTree>
    <p:extLst>
      <p:ext uri="{BB962C8B-B14F-4D97-AF65-F5344CB8AC3E}">
        <p14:creationId xmlns:p14="http://schemas.microsoft.com/office/powerpoint/2010/main" val="420786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FDE60-A895-4A16-AA8E-94F85C8D74DE}"/>
              </a:ext>
            </a:extLst>
          </p:cNvPr>
          <p:cNvSpPr>
            <a:spLocks noGrp="1"/>
          </p:cNvSpPr>
          <p:nvPr>
            <p:ph idx="1"/>
          </p:nvPr>
        </p:nvSpPr>
        <p:spPr>
          <a:xfrm>
            <a:off x="838200" y="389106"/>
            <a:ext cx="10515600" cy="5787857"/>
          </a:xfrm>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                        </a:t>
            </a:r>
            <a:r>
              <a:rPr lang="en-GB" sz="4550" b="1" dirty="0">
                <a:latin typeface="Times New Roman" panose="02020603050405020304" pitchFamily="18" charset="0"/>
                <a:cs typeface="Times New Roman" panose="02020603050405020304" pitchFamily="18" charset="0"/>
              </a:rPr>
              <a:t>Feature Engineering Module</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module transforms raw data into a structured format suitable for machine learning and analytics.</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Feature engineering enhances data quality by creating new meaningful variables from existing data.</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Helps in improving model performance and interpretability.</a:t>
            </a:r>
          </a:p>
          <a:p>
            <a:pPr marL="0" indent="0" algn="just">
              <a:buNone/>
            </a:pPr>
            <a:r>
              <a:rPr lang="en-IN" sz="2200" b="1" dirty="0">
                <a:latin typeface="Times New Roman" panose="02020603050405020304" pitchFamily="18" charset="0"/>
                <a:cs typeface="Times New Roman" panose="02020603050405020304" pitchFamily="18" charset="0"/>
              </a:rPr>
              <a:t>Data Transformation Techniques</a:t>
            </a:r>
          </a:p>
          <a:p>
            <a:pPr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Normalization</a:t>
            </a:r>
            <a:r>
              <a:rPr lang="en-IN" sz="2200" dirty="0">
                <a:latin typeface="Times New Roman" panose="02020603050405020304" pitchFamily="18" charset="0"/>
                <a:cs typeface="Times New Roman" panose="02020603050405020304" pitchFamily="18" charset="0"/>
              </a:rPr>
              <a:t> – Scales numerical values to a range (e.g., Min-Max scaling between 0 and 1).</a:t>
            </a:r>
          </a:p>
          <a:p>
            <a:pPr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Standardization</a:t>
            </a:r>
            <a:r>
              <a:rPr lang="en-IN" sz="2200" dirty="0">
                <a:latin typeface="Times New Roman" panose="02020603050405020304" pitchFamily="18" charset="0"/>
                <a:cs typeface="Times New Roman" panose="02020603050405020304" pitchFamily="18" charset="0"/>
              </a:rPr>
              <a:t> – Converts values to a standard normal distribution (zero mean, unit variance).</a:t>
            </a:r>
          </a:p>
          <a:p>
            <a:pPr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Encoding Categorical Variables</a:t>
            </a:r>
            <a:r>
              <a:rPr lang="en-IN" sz="2200" dirty="0">
                <a:latin typeface="Times New Roman" panose="02020603050405020304" pitchFamily="18" charset="0"/>
                <a:cs typeface="Times New Roman" panose="02020603050405020304" pitchFamily="18" charset="0"/>
              </a:rPr>
              <a:t> – Converts categorical data into numerical format using: </a:t>
            </a:r>
          </a:p>
          <a:p>
            <a:pPr marL="742950" lvl="1" indent="-285750"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One-Hot Encoding</a:t>
            </a:r>
            <a:r>
              <a:rPr lang="en-IN" sz="2200" dirty="0">
                <a:latin typeface="Times New Roman" panose="02020603050405020304" pitchFamily="18" charset="0"/>
                <a:cs typeface="Times New Roman" panose="02020603050405020304" pitchFamily="18" charset="0"/>
              </a:rPr>
              <a:t> – Creates binary variables for each category.</a:t>
            </a:r>
          </a:p>
          <a:p>
            <a:pPr marL="742950" lvl="1" indent="-285750" algn="just">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Label Encoding</a:t>
            </a:r>
            <a:r>
              <a:rPr lang="en-IN" sz="2200" dirty="0">
                <a:latin typeface="Times New Roman" panose="02020603050405020304" pitchFamily="18" charset="0"/>
                <a:cs typeface="Times New Roman" panose="02020603050405020304" pitchFamily="18" charset="0"/>
              </a:rPr>
              <a:t> – Assigns numerical labels to categories.</a:t>
            </a:r>
          </a:p>
          <a:p>
            <a:pPr marL="0" indent="0">
              <a:buNone/>
            </a:pPr>
            <a:endParaRPr lang="en-IN" dirty="0"/>
          </a:p>
        </p:txBody>
      </p:sp>
      <p:sp>
        <p:nvSpPr>
          <p:cNvPr id="4" name="Date Placeholder 3">
            <a:extLst>
              <a:ext uri="{FF2B5EF4-FFF2-40B4-BE49-F238E27FC236}">
                <a16:creationId xmlns:a16="http://schemas.microsoft.com/office/drawing/2014/main" id="{33A882B7-FEBC-494B-817D-84DB50BE12B8}"/>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56613945-D2FD-4A10-BE92-336527C82AE1}"/>
              </a:ext>
            </a:extLst>
          </p:cNvPr>
          <p:cNvSpPr>
            <a:spLocks noGrp="1"/>
          </p:cNvSpPr>
          <p:nvPr>
            <p:ph type="sldNum" sz="quarter" idx="12"/>
          </p:nvPr>
        </p:nvSpPr>
        <p:spPr/>
        <p:txBody>
          <a:bodyPr/>
          <a:lstStyle/>
          <a:p>
            <a:fld id="{BBA496AB-83D9-4B1B-BEB3-84BFC5FB02DE}" type="slidenum">
              <a:rPr lang="en-IN" smtClean="0"/>
              <a:t>15</a:t>
            </a:fld>
            <a:endParaRPr lang="en-IN"/>
          </a:p>
        </p:txBody>
      </p:sp>
    </p:spTree>
    <p:extLst>
      <p:ext uri="{BB962C8B-B14F-4D97-AF65-F5344CB8AC3E}">
        <p14:creationId xmlns:p14="http://schemas.microsoft.com/office/powerpoint/2010/main" val="2612221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5F806-DFC4-4767-B7D7-3E24F4E27E74}"/>
              </a:ext>
            </a:extLst>
          </p:cNvPr>
          <p:cNvSpPr>
            <a:spLocks noGrp="1"/>
          </p:cNvSpPr>
          <p:nvPr>
            <p:ph idx="1"/>
          </p:nvPr>
        </p:nvSpPr>
        <p:spPr>
          <a:xfrm>
            <a:off x="838200" y="350195"/>
            <a:ext cx="10515600" cy="5807413"/>
          </a:xfrm>
        </p:spPr>
        <p:txBody>
          <a:bodyPr/>
          <a:lstStyle/>
          <a:p>
            <a:pPr marL="0" indent="0">
              <a:buNone/>
            </a:pPr>
            <a:r>
              <a:rPr lang="en-GB" sz="2000" b="1" dirty="0">
                <a:latin typeface="Times New Roman" panose="02020603050405020304" pitchFamily="18" charset="0"/>
                <a:cs typeface="Times New Roman" panose="02020603050405020304" pitchFamily="18" charset="0"/>
              </a:rPr>
              <a:t>Feature Engineering Methods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Feature Creation</a:t>
            </a:r>
            <a:r>
              <a:rPr lang="en-GB" sz="2000" dirty="0">
                <a:latin typeface="Times New Roman" panose="02020603050405020304" pitchFamily="18" charset="0"/>
                <a:cs typeface="Times New Roman" panose="02020603050405020304" pitchFamily="18" charset="0"/>
              </a:rPr>
              <a:t> – Generates new features from existing ones (e.g., extracting day, month, and year from a timestamp).</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Feature Selection</a:t>
            </a:r>
            <a:r>
              <a:rPr lang="en-GB" sz="2000" dirty="0">
                <a:latin typeface="Times New Roman" panose="02020603050405020304" pitchFamily="18" charset="0"/>
                <a:cs typeface="Times New Roman" panose="02020603050405020304" pitchFamily="18" charset="0"/>
              </a:rPr>
              <a:t> – Identifies the most relevant features using correlation analysis or statistical tests.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Feature Extraction</a:t>
            </a:r>
            <a:r>
              <a:rPr lang="en-GB" sz="2000" dirty="0">
                <a:latin typeface="Times New Roman" panose="02020603050405020304" pitchFamily="18" charset="0"/>
                <a:cs typeface="Times New Roman" panose="02020603050405020304" pitchFamily="18" charset="0"/>
              </a:rPr>
              <a:t> – Reduces dimensionality using techniques like PCA (Principal Component Analysis).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Feature Engineering Strategies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Polynomial Features</a:t>
            </a:r>
            <a:r>
              <a:rPr lang="en-GB" sz="2000" dirty="0">
                <a:latin typeface="Times New Roman" panose="02020603050405020304" pitchFamily="18" charset="0"/>
                <a:cs typeface="Times New Roman" panose="02020603050405020304" pitchFamily="18" charset="0"/>
              </a:rPr>
              <a:t> – Creates interaction terms between variables.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Binning</a:t>
            </a:r>
            <a:r>
              <a:rPr lang="en-GB" sz="2000" dirty="0">
                <a:latin typeface="Times New Roman" panose="02020603050405020304" pitchFamily="18" charset="0"/>
                <a:cs typeface="Times New Roman" panose="02020603050405020304" pitchFamily="18" charset="0"/>
              </a:rPr>
              <a:t> – Groups continuous variables into discrete categories.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Text Vectorization</a:t>
            </a:r>
            <a:r>
              <a:rPr lang="en-GB" sz="2000" dirty="0">
                <a:latin typeface="Times New Roman" panose="02020603050405020304" pitchFamily="18" charset="0"/>
                <a:cs typeface="Times New Roman" panose="02020603050405020304" pitchFamily="18" charset="0"/>
              </a:rPr>
              <a:t> – Converts text into numerical representations using TF-IDF or word embeddings.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Time-Series Features</a:t>
            </a:r>
            <a:r>
              <a:rPr lang="en-GB" sz="2000" dirty="0">
                <a:latin typeface="Times New Roman" panose="02020603050405020304" pitchFamily="18" charset="0"/>
                <a:cs typeface="Times New Roman" panose="02020603050405020304" pitchFamily="18" charset="0"/>
              </a:rPr>
              <a:t> – Extracts rolling averages, trends, and seasonal patterns from time-based data.</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CDDD603-E216-4B5E-B1B0-C1589BC7174E}"/>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98A354A0-8599-41DA-9273-A82B1077625E}"/>
              </a:ext>
            </a:extLst>
          </p:cNvPr>
          <p:cNvSpPr>
            <a:spLocks noGrp="1"/>
          </p:cNvSpPr>
          <p:nvPr>
            <p:ph type="sldNum" sz="quarter" idx="12"/>
          </p:nvPr>
        </p:nvSpPr>
        <p:spPr/>
        <p:txBody>
          <a:bodyPr/>
          <a:lstStyle/>
          <a:p>
            <a:fld id="{BBA496AB-83D9-4B1B-BEB3-84BFC5FB02DE}" type="slidenum">
              <a:rPr lang="en-IN" smtClean="0"/>
              <a:t>16</a:t>
            </a:fld>
            <a:endParaRPr lang="en-IN"/>
          </a:p>
        </p:txBody>
      </p:sp>
    </p:spTree>
    <p:extLst>
      <p:ext uri="{BB962C8B-B14F-4D97-AF65-F5344CB8AC3E}">
        <p14:creationId xmlns:p14="http://schemas.microsoft.com/office/powerpoint/2010/main" val="2673006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A366A1-2539-4BAF-B168-2DD7F62974CD}"/>
              </a:ext>
            </a:extLst>
          </p:cNvPr>
          <p:cNvSpPr>
            <a:spLocks noGrp="1"/>
          </p:cNvSpPr>
          <p:nvPr>
            <p:ph idx="1"/>
          </p:nvPr>
        </p:nvSpPr>
        <p:spPr>
          <a:xfrm>
            <a:off x="838200" y="817123"/>
            <a:ext cx="10515600" cy="5359840"/>
          </a:xfrm>
        </p:spPr>
        <p:txBody>
          <a:bodyPr>
            <a:normAutofit/>
          </a:bodyPr>
          <a:lstStyle/>
          <a:p>
            <a:pPr marL="0" indent="0">
              <a:buNone/>
            </a:pPr>
            <a:r>
              <a:rPr lang="en-IN" sz="2400" b="1" dirty="0">
                <a:latin typeface="Times New Roman" panose="02020603050405020304" pitchFamily="18" charset="0"/>
                <a:cs typeface="Times New Roman" panose="02020603050405020304" pitchFamily="18" charset="0"/>
              </a:rPr>
              <a:t>        </a:t>
            </a:r>
            <a:r>
              <a:rPr lang="en-IN" sz="4550" b="1" dirty="0">
                <a:latin typeface="Times New Roman" panose="02020603050405020304" pitchFamily="18" charset="0"/>
                <a:cs typeface="Times New Roman" panose="02020603050405020304" pitchFamily="18" charset="0"/>
              </a:rPr>
              <a:t>Data Visualization &amp; Insights Module</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This module converts processed data into visual representations for better understanding and decision-making.</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Helps identify trends, patterns, and anomalies in data.</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Enhances interpretability through interactive charts, graphs, and dashboards.</a:t>
            </a:r>
          </a:p>
          <a:p>
            <a:pPr marL="0" indent="0">
              <a:buNone/>
            </a:pPr>
            <a:r>
              <a:rPr lang="en-GB" sz="2000" b="1" dirty="0">
                <a:latin typeface="Times New Roman" panose="02020603050405020304" pitchFamily="18" charset="0"/>
                <a:cs typeface="Times New Roman" panose="02020603050405020304" pitchFamily="18" charset="0"/>
              </a:rPr>
              <a:t>Types of Data Visualizations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Bar Charts</a:t>
            </a:r>
            <a:r>
              <a:rPr lang="en-GB" sz="2000" dirty="0">
                <a:latin typeface="Times New Roman" panose="02020603050405020304" pitchFamily="18" charset="0"/>
                <a:cs typeface="Times New Roman" panose="02020603050405020304" pitchFamily="18" charset="0"/>
              </a:rPr>
              <a:t> – Used for categorical comparisons.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Line Charts</a:t>
            </a:r>
            <a:r>
              <a:rPr lang="en-GB" sz="2000" dirty="0">
                <a:latin typeface="Times New Roman" panose="02020603050405020304" pitchFamily="18" charset="0"/>
                <a:cs typeface="Times New Roman" panose="02020603050405020304" pitchFamily="18" charset="0"/>
              </a:rPr>
              <a:t> – Shows trends and time-series data.</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Scatter Plots</a:t>
            </a:r>
            <a:r>
              <a:rPr lang="en-GB" sz="2000" dirty="0">
                <a:latin typeface="Times New Roman" panose="02020603050405020304" pitchFamily="18" charset="0"/>
                <a:cs typeface="Times New Roman" panose="02020603050405020304" pitchFamily="18" charset="0"/>
              </a:rPr>
              <a:t> – Displays relationships between variables.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Pie Charts</a:t>
            </a:r>
            <a:r>
              <a:rPr lang="en-GB" sz="2000" dirty="0">
                <a:latin typeface="Times New Roman" panose="02020603050405020304" pitchFamily="18" charset="0"/>
                <a:cs typeface="Times New Roman" panose="02020603050405020304" pitchFamily="18" charset="0"/>
              </a:rPr>
              <a:t> – Represents proportional data distribution.</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Heatmaps</a:t>
            </a:r>
            <a:r>
              <a:rPr lang="en-GB" sz="2000" dirty="0">
                <a:latin typeface="Times New Roman" panose="02020603050405020304" pitchFamily="18" charset="0"/>
                <a:cs typeface="Times New Roman" panose="02020603050405020304" pitchFamily="18" charset="0"/>
              </a:rPr>
              <a:t> – Highlights correlations and density of data points.</a:t>
            </a:r>
          </a:p>
          <a:p>
            <a:pPr marL="0" indent="0">
              <a:buNone/>
            </a:pPr>
            <a:endParaRPr lang="en-IN" sz="20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76A4BE-F9E6-4E71-B94E-09C4271AD280}"/>
              </a:ext>
            </a:extLst>
          </p:cNvPr>
          <p:cNvSpPr>
            <a:spLocks noGrp="1"/>
          </p:cNvSpPr>
          <p:nvPr>
            <p:ph type="dt" sz="half" idx="10"/>
          </p:nvPr>
        </p:nvSpPr>
        <p:spPr/>
        <p:txBody>
          <a:bodyPr/>
          <a:lstStyle/>
          <a:p>
            <a:r>
              <a:rPr lang="en-IN" dirty="0"/>
              <a:t>13-05-2025</a:t>
            </a:r>
          </a:p>
        </p:txBody>
      </p:sp>
      <p:sp>
        <p:nvSpPr>
          <p:cNvPr id="5" name="Slide Number Placeholder 4">
            <a:extLst>
              <a:ext uri="{FF2B5EF4-FFF2-40B4-BE49-F238E27FC236}">
                <a16:creationId xmlns:a16="http://schemas.microsoft.com/office/drawing/2014/main" id="{51D45186-14DE-4076-9F5C-C9077CF863C3}"/>
              </a:ext>
            </a:extLst>
          </p:cNvPr>
          <p:cNvSpPr>
            <a:spLocks noGrp="1"/>
          </p:cNvSpPr>
          <p:nvPr>
            <p:ph type="sldNum" sz="quarter" idx="12"/>
          </p:nvPr>
        </p:nvSpPr>
        <p:spPr/>
        <p:txBody>
          <a:bodyPr/>
          <a:lstStyle/>
          <a:p>
            <a:fld id="{BBA496AB-83D9-4B1B-BEB3-84BFC5FB02DE}" type="slidenum">
              <a:rPr lang="en-IN" smtClean="0"/>
              <a:t>17</a:t>
            </a:fld>
            <a:endParaRPr lang="en-IN"/>
          </a:p>
        </p:txBody>
      </p:sp>
    </p:spTree>
    <p:extLst>
      <p:ext uri="{BB962C8B-B14F-4D97-AF65-F5344CB8AC3E}">
        <p14:creationId xmlns:p14="http://schemas.microsoft.com/office/powerpoint/2010/main" val="3695659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34F27-0E45-46BD-A04E-4CEE6722C85C}"/>
              </a:ext>
            </a:extLst>
          </p:cNvPr>
          <p:cNvSpPr>
            <a:spLocks noGrp="1"/>
          </p:cNvSpPr>
          <p:nvPr>
            <p:ph idx="1"/>
          </p:nvPr>
        </p:nvSpPr>
        <p:spPr>
          <a:xfrm>
            <a:off x="838200" y="622570"/>
            <a:ext cx="10515600" cy="5554393"/>
          </a:xfrm>
        </p:spPr>
        <p:txBody>
          <a:bodyPr/>
          <a:lstStyle/>
          <a:p>
            <a:pPr marL="0" indent="0">
              <a:buNone/>
            </a:pPr>
            <a:r>
              <a:rPr lang="en-IN" sz="1800" b="1" dirty="0">
                <a:latin typeface="Times New Roman" panose="02020603050405020304" pitchFamily="18" charset="0"/>
                <a:cs typeface="Times New Roman" panose="02020603050405020304" pitchFamily="18" charset="0"/>
              </a:rPr>
              <a:t>Visualization Tools &amp; Technologies</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Matplotlib &amp; Seaborn</a:t>
            </a:r>
            <a:r>
              <a:rPr lang="en-IN" sz="1800" dirty="0">
                <a:latin typeface="Times New Roman" panose="02020603050405020304" pitchFamily="18" charset="0"/>
                <a:cs typeface="Times New Roman" panose="02020603050405020304" pitchFamily="18" charset="0"/>
              </a:rPr>
              <a:t> – Python libraries for static and statistical plotting.</a:t>
            </a:r>
          </a:p>
          <a:p>
            <a:pPr>
              <a:buFont typeface="Arial" panose="020B0604020202020204" pitchFamily="34" charset="0"/>
              <a:buChar char="•"/>
            </a:pPr>
            <a:r>
              <a:rPr lang="en-IN" sz="1800" b="1" dirty="0" err="1">
                <a:latin typeface="Times New Roman" panose="02020603050405020304" pitchFamily="18" charset="0"/>
                <a:cs typeface="Times New Roman" panose="02020603050405020304" pitchFamily="18" charset="0"/>
              </a:rPr>
              <a:t>Plotly</a:t>
            </a:r>
            <a:r>
              <a:rPr lang="en-IN" sz="1800" b="1" dirty="0">
                <a:latin typeface="Times New Roman" panose="02020603050405020304" pitchFamily="18" charset="0"/>
                <a:cs typeface="Times New Roman" panose="02020603050405020304" pitchFamily="18" charset="0"/>
              </a:rPr>
              <a:t> &amp; Bokeh</a:t>
            </a:r>
            <a:r>
              <a:rPr lang="en-IN" sz="1800" dirty="0">
                <a:latin typeface="Times New Roman" panose="02020603050405020304" pitchFamily="18" charset="0"/>
                <a:cs typeface="Times New Roman" panose="02020603050405020304" pitchFamily="18" charset="0"/>
              </a:rPr>
              <a:t> – Interactive visualizations for web-based dashboards.</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Tableau &amp; Power BI</a:t>
            </a:r>
            <a:r>
              <a:rPr lang="en-IN" sz="1800" dirty="0">
                <a:latin typeface="Times New Roman" panose="02020603050405020304" pitchFamily="18" charset="0"/>
                <a:cs typeface="Times New Roman" panose="02020603050405020304" pitchFamily="18" charset="0"/>
              </a:rPr>
              <a:t> – Business intelligence tools for real-time analytics.</a:t>
            </a:r>
          </a:p>
          <a:p>
            <a:pPr>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marL="0" indent="0">
              <a:buNone/>
            </a:pPr>
            <a:r>
              <a:rPr lang="en-IN" sz="1800" b="1" dirty="0">
                <a:latin typeface="Times New Roman" panose="02020603050405020304" pitchFamily="18" charset="0"/>
                <a:cs typeface="Times New Roman" panose="02020603050405020304" pitchFamily="18" charset="0"/>
              </a:rPr>
              <a:t>Data Insights &amp; Interpretation</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Trend Analysis</a:t>
            </a:r>
            <a:r>
              <a:rPr lang="en-IN" sz="1800" dirty="0">
                <a:latin typeface="Times New Roman" panose="02020603050405020304" pitchFamily="18" charset="0"/>
                <a:cs typeface="Times New Roman" panose="02020603050405020304" pitchFamily="18" charset="0"/>
              </a:rPr>
              <a:t> – Identifies increasing or decreasing patterns in data.</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Anomaly Detection</a:t>
            </a:r>
            <a:r>
              <a:rPr lang="en-IN" sz="1800" dirty="0">
                <a:latin typeface="Times New Roman" panose="02020603050405020304" pitchFamily="18" charset="0"/>
                <a:cs typeface="Times New Roman" panose="02020603050405020304" pitchFamily="18" charset="0"/>
              </a:rPr>
              <a:t> – Highlights unusual spikes, drops, or deviations.</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Comparative Analysis</a:t>
            </a:r>
            <a:r>
              <a:rPr lang="en-IN" sz="1800" dirty="0">
                <a:latin typeface="Times New Roman" panose="02020603050405020304" pitchFamily="18" charset="0"/>
                <a:cs typeface="Times New Roman" panose="02020603050405020304" pitchFamily="18" charset="0"/>
              </a:rPr>
              <a:t> – Evaluates performance across different categories.</a:t>
            </a:r>
          </a:p>
          <a:p>
            <a:pPr>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Predictive Insights</a:t>
            </a:r>
            <a:r>
              <a:rPr lang="en-IN" sz="1800" dirty="0">
                <a:latin typeface="Times New Roman" panose="02020603050405020304" pitchFamily="18" charset="0"/>
                <a:cs typeface="Times New Roman" panose="02020603050405020304" pitchFamily="18" charset="0"/>
              </a:rPr>
              <a:t> – Uses historical data to forecast future trends.</a:t>
            </a:r>
          </a:p>
          <a:p>
            <a:endParaRPr lang="en-IN" dirty="0"/>
          </a:p>
        </p:txBody>
      </p:sp>
      <p:sp>
        <p:nvSpPr>
          <p:cNvPr id="4" name="Date Placeholder 3">
            <a:extLst>
              <a:ext uri="{FF2B5EF4-FFF2-40B4-BE49-F238E27FC236}">
                <a16:creationId xmlns:a16="http://schemas.microsoft.com/office/drawing/2014/main" id="{25468B95-FF79-46BB-AEDB-1295D3BC265C}"/>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6D2B5250-E76B-4302-98D7-AE07BF31EEF1}"/>
              </a:ext>
            </a:extLst>
          </p:cNvPr>
          <p:cNvSpPr>
            <a:spLocks noGrp="1"/>
          </p:cNvSpPr>
          <p:nvPr>
            <p:ph type="sldNum" sz="quarter" idx="12"/>
          </p:nvPr>
        </p:nvSpPr>
        <p:spPr/>
        <p:txBody>
          <a:bodyPr/>
          <a:lstStyle/>
          <a:p>
            <a:fld id="{BBA496AB-83D9-4B1B-BEB3-84BFC5FB02DE}" type="slidenum">
              <a:rPr lang="en-IN" smtClean="0"/>
              <a:t>18</a:t>
            </a:fld>
            <a:endParaRPr lang="en-IN"/>
          </a:p>
        </p:txBody>
      </p:sp>
    </p:spTree>
    <p:extLst>
      <p:ext uri="{BB962C8B-B14F-4D97-AF65-F5344CB8AC3E}">
        <p14:creationId xmlns:p14="http://schemas.microsoft.com/office/powerpoint/2010/main" val="1373551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04BE-5E24-4620-A274-CE9E3643CBF1}"/>
              </a:ext>
            </a:extLst>
          </p:cNvPr>
          <p:cNvSpPr>
            <a:spLocks noGrp="1"/>
          </p:cNvSpPr>
          <p:nvPr>
            <p:ph type="title"/>
          </p:nvPr>
        </p:nvSpPr>
        <p:spPr>
          <a:xfrm>
            <a:off x="838200" y="136525"/>
            <a:ext cx="10515600" cy="729237"/>
          </a:xfrm>
        </p:spPr>
        <p:txBody>
          <a:bodyPr/>
          <a:lstStyle/>
          <a:p>
            <a:r>
              <a:rPr lang="en-IN" dirty="0"/>
              <a:t>                          </a:t>
            </a:r>
            <a:r>
              <a:rPr lang="en-IN" sz="455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80F46708-C894-46E8-9A2F-4F2C59058808}"/>
              </a:ext>
            </a:extLst>
          </p:cNvPr>
          <p:cNvSpPr>
            <a:spLocks noGrp="1"/>
          </p:cNvSpPr>
          <p:nvPr>
            <p:ph idx="1"/>
          </p:nvPr>
        </p:nvSpPr>
        <p:spPr>
          <a:xfrm>
            <a:off x="838200" y="1021404"/>
            <a:ext cx="10515600" cy="5155559"/>
          </a:xfrm>
        </p:spPr>
        <p:txBody>
          <a:bodyPr>
            <a:normAutofit/>
          </a:bodyPr>
          <a:lstStyle/>
          <a:p>
            <a:pPr marL="0" indent="0">
              <a:buNone/>
            </a:pPr>
            <a:r>
              <a:rPr lang="en-GB" sz="1800" dirty="0">
                <a:latin typeface="Times New Roman" panose="02020603050405020304" pitchFamily="18" charset="0"/>
                <a:cs typeface="Times New Roman" panose="02020603050405020304" pitchFamily="18" charset="0"/>
              </a:rPr>
              <a:t>1. Improved Data Quality</a:t>
            </a:r>
          </a:p>
          <a:p>
            <a:pPr marL="0" indent="0">
              <a:buNone/>
            </a:pPr>
            <a:r>
              <a:rPr lang="en-GB" sz="1800" dirty="0">
                <a:latin typeface="Times New Roman" panose="02020603050405020304" pitchFamily="18" charset="0"/>
                <a:cs typeface="Times New Roman" panose="02020603050405020304" pitchFamily="18" charset="0"/>
              </a:rPr>
              <a:t>2. Automation &amp; Efficiency</a:t>
            </a:r>
          </a:p>
          <a:p>
            <a:pPr marL="0" indent="0">
              <a:buNone/>
            </a:pPr>
            <a:r>
              <a:rPr lang="en-GB" sz="1800" dirty="0">
                <a:latin typeface="Times New Roman" panose="02020603050405020304" pitchFamily="18" charset="0"/>
                <a:cs typeface="Times New Roman" panose="02020603050405020304" pitchFamily="18" charset="0"/>
              </a:rPr>
              <a:t>3. Enhanced Machine Learning Performance</a:t>
            </a:r>
          </a:p>
          <a:p>
            <a:pPr marL="0" indent="0">
              <a:buNone/>
            </a:pPr>
            <a:r>
              <a:rPr lang="en-GB" sz="1800" dirty="0">
                <a:latin typeface="Times New Roman" panose="02020603050405020304" pitchFamily="18" charset="0"/>
                <a:cs typeface="Times New Roman" panose="02020603050405020304" pitchFamily="18" charset="0"/>
              </a:rPr>
              <a:t>4. Scalability &amp; Adaptability</a:t>
            </a:r>
          </a:p>
          <a:p>
            <a:pPr marL="0" indent="0">
              <a:buNone/>
            </a:pPr>
            <a:r>
              <a:rPr lang="en-GB" sz="1800" dirty="0">
                <a:latin typeface="Times New Roman" panose="02020603050405020304" pitchFamily="18" charset="0"/>
                <a:cs typeface="Times New Roman" panose="02020603050405020304" pitchFamily="18" charset="0"/>
              </a:rPr>
              <a:t>5. Better Decision-Making</a:t>
            </a:r>
          </a:p>
          <a:p>
            <a:pPr marL="0" indent="0">
              <a:buNone/>
            </a:pPr>
            <a:r>
              <a:rPr lang="en-GB" sz="1800" dirty="0">
                <a:latin typeface="Times New Roman" panose="02020603050405020304" pitchFamily="18" charset="0"/>
                <a:cs typeface="Times New Roman" panose="02020603050405020304" pitchFamily="18" charset="0"/>
              </a:rPr>
              <a:t>6. Security &amp; Compliance</a:t>
            </a:r>
          </a:p>
          <a:p>
            <a:pPr marL="0" indent="0">
              <a:buNone/>
            </a:pPr>
            <a:r>
              <a:rPr lang="en-GB" sz="1800" dirty="0">
                <a:latin typeface="Times New Roman" panose="02020603050405020304" pitchFamily="18" charset="0"/>
                <a:cs typeface="Times New Roman" panose="02020603050405020304" pitchFamily="18" charset="0"/>
              </a:rPr>
              <a:t>7. Integration &amp; Accessibility</a:t>
            </a:r>
          </a:p>
          <a:p>
            <a:endParaRPr lang="en-IN" dirty="0"/>
          </a:p>
        </p:txBody>
      </p:sp>
      <p:sp>
        <p:nvSpPr>
          <p:cNvPr id="4" name="Date Placeholder 3">
            <a:extLst>
              <a:ext uri="{FF2B5EF4-FFF2-40B4-BE49-F238E27FC236}">
                <a16:creationId xmlns:a16="http://schemas.microsoft.com/office/drawing/2014/main" id="{C5117240-43DB-40AF-9328-B6E5159DC8EC}"/>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78BC339A-092A-40E2-A9BA-D5804B5E051E}"/>
              </a:ext>
            </a:extLst>
          </p:cNvPr>
          <p:cNvSpPr>
            <a:spLocks noGrp="1"/>
          </p:cNvSpPr>
          <p:nvPr>
            <p:ph type="sldNum" sz="quarter" idx="12"/>
          </p:nvPr>
        </p:nvSpPr>
        <p:spPr/>
        <p:txBody>
          <a:bodyPr/>
          <a:lstStyle/>
          <a:p>
            <a:fld id="{BBA496AB-83D9-4B1B-BEB3-84BFC5FB02DE}" type="slidenum">
              <a:rPr lang="en-IN" smtClean="0"/>
              <a:t>19</a:t>
            </a:fld>
            <a:endParaRPr lang="en-IN"/>
          </a:p>
        </p:txBody>
      </p:sp>
    </p:spTree>
    <p:extLst>
      <p:ext uri="{BB962C8B-B14F-4D97-AF65-F5344CB8AC3E}">
        <p14:creationId xmlns:p14="http://schemas.microsoft.com/office/powerpoint/2010/main" val="64117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C4372-490C-1B13-6846-DEA4A2F60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964D4E-14A2-CC54-1BDD-826CF0D05BA2}"/>
              </a:ext>
            </a:extLst>
          </p:cNvPr>
          <p:cNvSpPr>
            <a:spLocks noGrp="1"/>
          </p:cNvSpPr>
          <p:nvPr>
            <p:ph type="title"/>
          </p:nvPr>
        </p:nvSpPr>
        <p:spPr>
          <a:xfrm>
            <a:off x="4226560" y="257223"/>
            <a:ext cx="3406140" cy="1325563"/>
          </a:xfrm>
        </p:spPr>
        <p:txBody>
          <a:bodyPr>
            <a:normAutofit fontScale="90000"/>
          </a:bodyPr>
          <a:lstStyle/>
          <a:p>
            <a:r>
              <a:rPr lang="en-US" sz="2400" b="1" dirty="0">
                <a:solidFill>
                  <a:schemeClr val="tx1"/>
                </a:solidFill>
                <a:latin typeface="Times New Roman"/>
                <a:ea typeface="Times New Roman"/>
                <a:cs typeface="Times New Roman"/>
                <a:sym typeface="Times New Roman"/>
              </a:rPr>
              <a:t>    </a:t>
            </a:r>
            <a:r>
              <a:rPr lang="en-US" sz="4550" b="1" dirty="0">
                <a:solidFill>
                  <a:schemeClr val="tx1"/>
                </a:solidFill>
                <a:latin typeface="Times New Roman"/>
                <a:ea typeface="Times New Roman"/>
                <a:cs typeface="Times New Roman"/>
                <a:sym typeface="Times New Roman"/>
              </a:rPr>
              <a:t>OBJECTIVE</a:t>
            </a:r>
            <a:endParaRPr lang="en-IN" sz="4550" dirty="0"/>
          </a:p>
        </p:txBody>
      </p:sp>
      <p:sp>
        <p:nvSpPr>
          <p:cNvPr id="3" name="Content Placeholder 2">
            <a:extLst>
              <a:ext uri="{FF2B5EF4-FFF2-40B4-BE49-F238E27FC236}">
                <a16:creationId xmlns:a16="http://schemas.microsoft.com/office/drawing/2014/main" id="{223AD58F-AA4F-ADE1-930E-6FC2603B1C06}"/>
              </a:ext>
            </a:extLst>
          </p:cNvPr>
          <p:cNvSpPr>
            <a:spLocks noGrp="1"/>
          </p:cNvSpPr>
          <p:nvPr>
            <p:ph idx="1"/>
          </p:nvPr>
        </p:nvSpPr>
        <p:spPr>
          <a:xfrm>
            <a:off x="1267264" y="2063577"/>
            <a:ext cx="10073836" cy="4670597"/>
          </a:xfrm>
        </p:spPr>
        <p:txBody>
          <a:bodyPr>
            <a:normAutofit/>
          </a:bodyPr>
          <a:lstStyle/>
          <a:p>
            <a:pPr algn="just">
              <a:lnSpc>
                <a:spcPct val="150000"/>
              </a:lnSpc>
            </a:pPr>
            <a:r>
              <a:rPr lang="en-GB" sz="2000" dirty="0" err="1">
                <a:latin typeface="Times New Roman" panose="02020603050405020304" pitchFamily="18" charset="0"/>
                <a:cs typeface="Times New Roman" panose="02020603050405020304" pitchFamily="18" charset="0"/>
              </a:rPr>
              <a:t>CleanseAI</a:t>
            </a:r>
            <a:r>
              <a:rPr lang="en-GB" sz="2000" dirty="0">
                <a:latin typeface="Times New Roman" panose="02020603050405020304" pitchFamily="18" charset="0"/>
                <a:cs typeface="Times New Roman" panose="02020603050405020304" pitchFamily="18" charset="0"/>
              </a:rPr>
              <a:t> is designed to automate data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 by leveraging AI-powered techniques to enhance data quality and streamline preparation for machine learning applications. Additionally visualising the </a:t>
            </a:r>
            <a:r>
              <a:rPr lang="en-GB" sz="2000" dirty="0" err="1">
                <a:latin typeface="Times New Roman" panose="02020603050405020304" pitchFamily="18" charset="0"/>
                <a:cs typeface="Times New Roman" panose="02020603050405020304" pitchFamily="18" charset="0"/>
              </a:rPr>
              <a:t>preprocessed</a:t>
            </a:r>
            <a:r>
              <a:rPr lang="en-GB" sz="2000" dirty="0">
                <a:latin typeface="Times New Roman" panose="02020603050405020304" pitchFamily="18" charset="0"/>
                <a:cs typeface="Times New Roman" panose="02020603050405020304" pitchFamily="18" charset="0"/>
              </a:rPr>
              <a:t> data for better </a:t>
            </a:r>
            <a:r>
              <a:rPr lang="en-GB" sz="2000" dirty="0" err="1">
                <a:latin typeface="Times New Roman" panose="02020603050405020304" pitchFamily="18" charset="0"/>
                <a:cs typeface="Times New Roman" panose="02020603050405020304" pitchFamily="18" charset="0"/>
              </a:rPr>
              <a:t>understading</a:t>
            </a:r>
            <a:r>
              <a:rPr lang="en-GB" sz="2000" dirty="0">
                <a:latin typeface="Times New Roman" panose="02020603050405020304" pitchFamily="18" charset="0"/>
                <a:cs typeface="Times New Roman" panose="02020603050405020304" pitchFamily="18" charset="0"/>
              </a:rPr>
              <a:t> to the users. </a:t>
            </a:r>
          </a:p>
        </p:txBody>
      </p:sp>
      <p:pic>
        <p:nvPicPr>
          <p:cNvPr id="5" name="Picture 4">
            <a:extLst>
              <a:ext uri="{FF2B5EF4-FFF2-40B4-BE49-F238E27FC236}">
                <a16:creationId xmlns:a16="http://schemas.microsoft.com/office/drawing/2014/main" id="{FDCA62E9-391A-DD20-1D89-FF5CA0678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3A6A16E4-D185-5516-5D19-7FD37EF44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Date Placeholder 3">
            <a:extLst>
              <a:ext uri="{FF2B5EF4-FFF2-40B4-BE49-F238E27FC236}">
                <a16:creationId xmlns:a16="http://schemas.microsoft.com/office/drawing/2014/main" id="{736EF997-F2AE-4388-8920-4D610164E464}"/>
              </a:ext>
            </a:extLst>
          </p:cNvPr>
          <p:cNvSpPr>
            <a:spLocks noGrp="1"/>
          </p:cNvSpPr>
          <p:nvPr>
            <p:ph type="dt" sz="half" idx="10"/>
          </p:nvPr>
        </p:nvSpPr>
        <p:spPr/>
        <p:txBody>
          <a:bodyPr/>
          <a:lstStyle/>
          <a:p>
            <a:fld id="{9F2A76BB-FBE3-4FB9-8527-5D4C6EEAFAC2}" type="datetime1">
              <a:rPr lang="en-IN" smtClean="0"/>
              <a:t>12-05-2025</a:t>
            </a:fld>
            <a:endParaRPr lang="en-IN"/>
          </a:p>
        </p:txBody>
      </p:sp>
      <p:sp>
        <p:nvSpPr>
          <p:cNvPr id="7" name="Slide Number Placeholder 6">
            <a:extLst>
              <a:ext uri="{FF2B5EF4-FFF2-40B4-BE49-F238E27FC236}">
                <a16:creationId xmlns:a16="http://schemas.microsoft.com/office/drawing/2014/main" id="{44BA9E5C-3D7B-4876-9182-83670643F92E}"/>
              </a:ext>
            </a:extLst>
          </p:cNvPr>
          <p:cNvSpPr>
            <a:spLocks noGrp="1"/>
          </p:cNvSpPr>
          <p:nvPr>
            <p:ph type="sldNum" sz="quarter" idx="12"/>
          </p:nvPr>
        </p:nvSpPr>
        <p:spPr>
          <a:xfrm>
            <a:off x="3853774" y="6356349"/>
            <a:ext cx="2743200" cy="365125"/>
          </a:xfrm>
        </p:spPr>
        <p:txBody>
          <a:bodyPr/>
          <a:lstStyle/>
          <a:p>
            <a:fld id="{BBA496AB-83D9-4B1B-BEB3-84BFC5FB02DE}" type="slidenum">
              <a:rPr lang="en-IN" smtClean="0"/>
              <a:t>2</a:t>
            </a:fld>
            <a:endParaRPr lang="en-IN" dirty="0"/>
          </a:p>
        </p:txBody>
      </p:sp>
    </p:spTree>
    <p:extLst>
      <p:ext uri="{BB962C8B-B14F-4D97-AF65-F5344CB8AC3E}">
        <p14:creationId xmlns:p14="http://schemas.microsoft.com/office/powerpoint/2010/main" val="648340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F9051-9734-4395-9101-B165E8658A20}"/>
              </a:ext>
            </a:extLst>
          </p:cNvPr>
          <p:cNvSpPr>
            <a:spLocks noGrp="1"/>
          </p:cNvSpPr>
          <p:nvPr>
            <p:ph type="title"/>
          </p:nvPr>
        </p:nvSpPr>
        <p:spPr/>
        <p:txBody>
          <a:bodyPr>
            <a:normAutofit/>
          </a:bodyPr>
          <a:lstStyle/>
          <a:p>
            <a:r>
              <a:rPr lang="en-IN" sz="2000" b="1" dirty="0">
                <a:latin typeface="Times New Roman" panose="02020603050405020304" pitchFamily="18" charset="0"/>
                <a:cs typeface="Times New Roman" panose="02020603050405020304" pitchFamily="18" charset="0"/>
              </a:rPr>
              <a:t>                                                 </a:t>
            </a:r>
            <a:r>
              <a:rPr lang="en-IN" sz="455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A6E93634-84BE-4FE0-BD3D-96EAAA418F83}"/>
              </a:ext>
            </a:extLst>
          </p:cNvPr>
          <p:cNvSpPr>
            <a:spLocks noGrp="1"/>
          </p:cNvSpPr>
          <p:nvPr>
            <p:ph idx="1"/>
          </p:nvPr>
        </p:nvSpPr>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1. Machine Learning &amp; AI Model Development</a:t>
            </a:r>
          </a:p>
          <a:p>
            <a:pPr marL="0" indent="0">
              <a:buNone/>
            </a:pPr>
            <a:r>
              <a:rPr lang="en-IN" sz="1800" dirty="0">
                <a:latin typeface="Times New Roman" panose="02020603050405020304" pitchFamily="18" charset="0"/>
                <a:cs typeface="Times New Roman" panose="02020603050405020304" pitchFamily="18" charset="0"/>
              </a:rPr>
              <a:t>2. Business Intelligence &amp; Analytics</a:t>
            </a:r>
          </a:p>
          <a:p>
            <a:pPr marL="0" indent="0">
              <a:buNone/>
            </a:pPr>
            <a:r>
              <a:rPr lang="en-IN" sz="1800" dirty="0">
                <a:latin typeface="Times New Roman" panose="02020603050405020304" pitchFamily="18" charset="0"/>
                <a:cs typeface="Times New Roman" panose="02020603050405020304" pitchFamily="18" charset="0"/>
              </a:rPr>
              <a:t>3. Financial Data Processing</a:t>
            </a:r>
          </a:p>
          <a:p>
            <a:pPr marL="0" indent="0">
              <a:buNone/>
            </a:pPr>
            <a:r>
              <a:rPr lang="en-IN" sz="1800" dirty="0">
                <a:latin typeface="Times New Roman" panose="02020603050405020304" pitchFamily="18" charset="0"/>
                <a:cs typeface="Times New Roman" panose="02020603050405020304" pitchFamily="18" charset="0"/>
              </a:rPr>
              <a:t>4. Healthcare &amp; Medical Research</a:t>
            </a:r>
          </a:p>
          <a:p>
            <a:pPr marL="0" indent="0">
              <a:buNone/>
            </a:pPr>
            <a:r>
              <a:rPr lang="en-IN" sz="1800" dirty="0">
                <a:latin typeface="Times New Roman" panose="02020603050405020304" pitchFamily="18" charset="0"/>
                <a:cs typeface="Times New Roman" panose="02020603050405020304" pitchFamily="18" charset="0"/>
              </a:rPr>
              <a:t>5. Retail &amp; E-commerce</a:t>
            </a:r>
          </a:p>
          <a:p>
            <a:pPr marL="0" indent="0">
              <a:buNone/>
            </a:pPr>
            <a:r>
              <a:rPr lang="en-IN" sz="1800" dirty="0">
                <a:latin typeface="Times New Roman" panose="02020603050405020304" pitchFamily="18" charset="0"/>
                <a:cs typeface="Times New Roman" panose="02020603050405020304" pitchFamily="18" charset="0"/>
              </a:rPr>
              <a:t>6. Cybersecurity &amp; Fraud Detection</a:t>
            </a:r>
          </a:p>
          <a:p>
            <a:pPr marL="0" indent="0">
              <a:buNone/>
            </a:pPr>
            <a:r>
              <a:rPr lang="en-IN" sz="1800" dirty="0">
                <a:latin typeface="Times New Roman" panose="02020603050405020304" pitchFamily="18" charset="0"/>
                <a:cs typeface="Times New Roman" panose="02020603050405020304" pitchFamily="18" charset="0"/>
              </a:rPr>
              <a:t>7. IoT &amp; Sensor Data Processing</a:t>
            </a:r>
          </a:p>
          <a:p>
            <a:pPr marL="0" indent="0">
              <a:buNone/>
            </a:pPr>
            <a:r>
              <a:rPr lang="en-IN" sz="1800" dirty="0">
                <a:latin typeface="Times New Roman" panose="02020603050405020304" pitchFamily="18" charset="0"/>
                <a:cs typeface="Times New Roman" panose="02020603050405020304" pitchFamily="18" charset="0"/>
              </a:rPr>
              <a:t>8. Scientific Research &amp; Big Data Analytics</a:t>
            </a:r>
          </a:p>
          <a:p>
            <a:pPr marL="0" indent="0">
              <a:buNone/>
            </a:pPr>
            <a:endParaRPr lang="en-IN" dirty="0"/>
          </a:p>
        </p:txBody>
      </p:sp>
      <p:sp>
        <p:nvSpPr>
          <p:cNvPr id="4" name="Date Placeholder 3">
            <a:extLst>
              <a:ext uri="{FF2B5EF4-FFF2-40B4-BE49-F238E27FC236}">
                <a16:creationId xmlns:a16="http://schemas.microsoft.com/office/drawing/2014/main" id="{07592789-4679-4818-B419-769F4080E15F}"/>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E799BB0C-A227-4A1A-849A-93DD5A173E1B}"/>
              </a:ext>
            </a:extLst>
          </p:cNvPr>
          <p:cNvSpPr>
            <a:spLocks noGrp="1"/>
          </p:cNvSpPr>
          <p:nvPr>
            <p:ph type="sldNum" sz="quarter" idx="12"/>
          </p:nvPr>
        </p:nvSpPr>
        <p:spPr/>
        <p:txBody>
          <a:bodyPr/>
          <a:lstStyle/>
          <a:p>
            <a:fld id="{BBA496AB-83D9-4B1B-BEB3-84BFC5FB02DE}" type="slidenum">
              <a:rPr lang="en-IN" smtClean="0"/>
              <a:t>20</a:t>
            </a:fld>
            <a:endParaRPr lang="en-IN"/>
          </a:p>
        </p:txBody>
      </p:sp>
    </p:spTree>
    <p:extLst>
      <p:ext uri="{BB962C8B-B14F-4D97-AF65-F5344CB8AC3E}">
        <p14:creationId xmlns:p14="http://schemas.microsoft.com/office/powerpoint/2010/main" val="262918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B2642-F93B-CFBE-08A8-5B9E9A8E2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8B630-547C-A55B-E8C5-9BD18187DA43}"/>
              </a:ext>
            </a:extLst>
          </p:cNvPr>
          <p:cNvSpPr>
            <a:spLocks noGrp="1"/>
          </p:cNvSpPr>
          <p:nvPr>
            <p:ph type="title"/>
          </p:nvPr>
        </p:nvSpPr>
        <p:spPr>
          <a:xfrm>
            <a:off x="4399005" y="365125"/>
            <a:ext cx="4720282" cy="1325563"/>
          </a:xfrm>
        </p:spPr>
        <p:txBody>
          <a:bodyPr>
            <a:normAutofit/>
          </a:bodyPr>
          <a:lstStyle/>
          <a:p>
            <a:r>
              <a:rPr lang="en-IN" sz="2400" b="1" dirty="0">
                <a:latin typeface="Times New Roman" panose="02020603050405020304" pitchFamily="18" charset="0"/>
                <a:cs typeface="Times New Roman" panose="02020603050405020304" pitchFamily="18" charset="0"/>
              </a:rPr>
              <a:t>    </a:t>
            </a:r>
            <a:r>
              <a:rPr lang="en-IN" sz="455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4831818-C780-6D44-93F7-8208AA626FF9}"/>
              </a:ext>
            </a:extLst>
          </p:cNvPr>
          <p:cNvSpPr>
            <a:spLocks noGrp="1"/>
          </p:cNvSpPr>
          <p:nvPr>
            <p:ph idx="1"/>
          </p:nvPr>
        </p:nvSpPr>
        <p:spPr>
          <a:xfrm>
            <a:off x="1267264" y="1825625"/>
            <a:ext cx="10086536" cy="4351338"/>
          </a:xfrm>
        </p:spPr>
        <p:txBody>
          <a:bodyPr>
            <a:normAutofit/>
          </a:bodyPr>
          <a:lstStyle/>
          <a:p>
            <a:pPr algn="just">
              <a:lnSpc>
                <a:spcPct val="150000"/>
              </a:lnSpc>
            </a:pPr>
            <a:r>
              <a:rPr lang="en-GB" sz="2000" dirty="0">
                <a:latin typeface="Times New Roman" panose="02020603050405020304" pitchFamily="18" charset="0"/>
                <a:cs typeface="Times New Roman" panose="02020603050405020304" pitchFamily="18" charset="0"/>
              </a:rPr>
              <a:t>T</a:t>
            </a:r>
            <a:r>
              <a:rPr lang="en-GB" sz="2000" b="0" i="0" dirty="0">
                <a:effectLst/>
                <a:latin typeface="Times New Roman" panose="02020603050405020304" pitchFamily="18" charset="0"/>
                <a:cs typeface="Times New Roman" panose="02020603050405020304" pitchFamily="18" charset="0"/>
              </a:rPr>
              <a:t>he development of an advanced Natural Language Processing framework offers a robust solution for efficient and accurate processing of human language. By leveraging cutting-edge machine learning and deep learning algorithms, the framework provides a comprehensive suite of NLP tools and capabilities. With its customizable architecture and intuitive data visualization features, this framework has far-reaching implications for various applications, including text analysis, sentiment analysis, and language translation, ultimately enabling users to unlock valuable insights from complex language data.</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B320CF2-5613-22FB-A0D7-DDF92BA0A4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E2A285A2-1403-4DDF-D00C-6F2610C882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Date Placeholder 3">
            <a:extLst>
              <a:ext uri="{FF2B5EF4-FFF2-40B4-BE49-F238E27FC236}">
                <a16:creationId xmlns:a16="http://schemas.microsoft.com/office/drawing/2014/main" id="{C35C9BAA-F57A-4ADE-A51D-EC37524D5A75}"/>
              </a:ext>
            </a:extLst>
          </p:cNvPr>
          <p:cNvSpPr>
            <a:spLocks noGrp="1"/>
          </p:cNvSpPr>
          <p:nvPr>
            <p:ph type="dt" sz="half" idx="10"/>
          </p:nvPr>
        </p:nvSpPr>
        <p:spPr/>
        <p:txBody>
          <a:bodyPr/>
          <a:lstStyle/>
          <a:p>
            <a:fld id="{AB98EF5C-0085-4B14-849A-088F2B61A446}" type="datetime1">
              <a:rPr lang="en-IN" smtClean="0"/>
              <a:t>12-05-2025</a:t>
            </a:fld>
            <a:endParaRPr lang="en-IN"/>
          </a:p>
        </p:txBody>
      </p:sp>
      <p:sp>
        <p:nvSpPr>
          <p:cNvPr id="7" name="Slide Number Placeholder 6">
            <a:extLst>
              <a:ext uri="{FF2B5EF4-FFF2-40B4-BE49-F238E27FC236}">
                <a16:creationId xmlns:a16="http://schemas.microsoft.com/office/drawing/2014/main" id="{AA45CC03-471D-44CE-BE9D-53526A069880}"/>
              </a:ext>
            </a:extLst>
          </p:cNvPr>
          <p:cNvSpPr>
            <a:spLocks noGrp="1"/>
          </p:cNvSpPr>
          <p:nvPr>
            <p:ph type="sldNum" sz="quarter" idx="12"/>
          </p:nvPr>
        </p:nvSpPr>
        <p:spPr>
          <a:xfrm>
            <a:off x="3581400" y="6291977"/>
            <a:ext cx="2743200" cy="365125"/>
          </a:xfrm>
        </p:spPr>
        <p:txBody>
          <a:bodyPr/>
          <a:lstStyle/>
          <a:p>
            <a:fld id="{BBA496AB-83D9-4B1B-BEB3-84BFC5FB02DE}" type="slidenum">
              <a:rPr lang="en-IN" smtClean="0"/>
              <a:t>21</a:t>
            </a:fld>
            <a:endParaRPr lang="en-IN"/>
          </a:p>
        </p:txBody>
      </p:sp>
    </p:spTree>
    <p:extLst>
      <p:ext uri="{BB962C8B-B14F-4D97-AF65-F5344CB8AC3E}">
        <p14:creationId xmlns:p14="http://schemas.microsoft.com/office/powerpoint/2010/main" val="3640875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10AA-0A36-4AA5-B471-3FE5E9FC11CC}"/>
              </a:ext>
            </a:extLst>
          </p:cNvPr>
          <p:cNvSpPr>
            <a:spLocks noGrp="1"/>
          </p:cNvSpPr>
          <p:nvPr>
            <p:ph type="title"/>
          </p:nvPr>
        </p:nvSpPr>
        <p:spPr>
          <a:xfrm>
            <a:off x="3581400" y="365125"/>
            <a:ext cx="7772400" cy="833755"/>
          </a:xfrm>
        </p:spPr>
        <p:txBody>
          <a:bodyPr>
            <a:noAutofit/>
          </a:bodyPr>
          <a:lstStyle/>
          <a:p>
            <a:r>
              <a:rPr lang="en-IN" sz="4550" b="1" dirty="0">
                <a:latin typeface="Times New Roman" panose="02020603050405020304" pitchFamily="18" charset="0"/>
                <a:cs typeface="Times New Roman" panose="02020603050405020304" pitchFamily="18" charset="0"/>
              </a:rPr>
              <a:t>                                                                REFERENCES</a:t>
            </a:r>
          </a:p>
        </p:txBody>
      </p:sp>
      <p:sp>
        <p:nvSpPr>
          <p:cNvPr id="4" name="Date Placeholder 3">
            <a:extLst>
              <a:ext uri="{FF2B5EF4-FFF2-40B4-BE49-F238E27FC236}">
                <a16:creationId xmlns:a16="http://schemas.microsoft.com/office/drawing/2014/main" id="{D3953C27-2063-40B1-95D7-F40192060A45}"/>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E5E54095-CCE1-4F50-8E44-76E314FC7761}"/>
              </a:ext>
            </a:extLst>
          </p:cNvPr>
          <p:cNvSpPr>
            <a:spLocks noGrp="1"/>
          </p:cNvSpPr>
          <p:nvPr>
            <p:ph type="sldNum" sz="quarter" idx="12"/>
          </p:nvPr>
        </p:nvSpPr>
        <p:spPr/>
        <p:txBody>
          <a:bodyPr/>
          <a:lstStyle/>
          <a:p>
            <a:fld id="{BBA496AB-83D9-4B1B-BEB3-84BFC5FB02DE}" type="slidenum">
              <a:rPr lang="en-IN" smtClean="0"/>
              <a:t>22</a:t>
            </a:fld>
            <a:endParaRPr lang="en-IN"/>
          </a:p>
        </p:txBody>
      </p:sp>
      <p:sp>
        <p:nvSpPr>
          <p:cNvPr id="6" name="Rectangle 1">
            <a:extLst>
              <a:ext uri="{FF2B5EF4-FFF2-40B4-BE49-F238E27FC236}">
                <a16:creationId xmlns:a16="http://schemas.microsoft.com/office/drawing/2014/main" id="{D8CB8C2E-2D77-464E-B624-E09F33E4495D}"/>
              </a:ext>
            </a:extLst>
          </p:cNvPr>
          <p:cNvSpPr>
            <a:spLocks noGrp="1" noChangeArrowheads="1"/>
          </p:cNvSpPr>
          <p:nvPr>
            <p:ph idx="1"/>
          </p:nvPr>
        </p:nvSpPr>
        <p:spPr bwMode="auto">
          <a:xfrm>
            <a:off x="223736" y="1537970"/>
            <a:ext cx="11877473"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Chen, J., Lin, C., &amp; Zhang, 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Data Preprocessing for Machine Learning Applications.“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Transactions on Knowledge and Data Engineering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33, no. 5, pp.2023</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R., Singh, A., &amp; Patel, 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Comprehensive Review of Data Cleaning Techniques in Big Data." </a:t>
            </a:r>
          </a:p>
          <a:p>
            <a:pPr marL="0" marR="0" lvl="0" indent="0" algn="just" defTabSz="914400" rtl="0" eaLnBrk="0" fontAlgn="base" latinLnBrk="0" hangingPunct="0">
              <a:lnSpc>
                <a:spcPct val="15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Data Science and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7, no. 3, pp. </a:t>
            </a:r>
            <a:r>
              <a:rPr lang="en-US" altLang="en-US" sz="1800" dirty="0">
                <a:latin typeface="Times New Roman" panose="02020603050405020304" pitchFamily="18" charset="0"/>
                <a:cs typeface="Times New Roman" panose="02020603050405020304" pitchFamily="18" charset="0"/>
              </a:rPr>
              <a:t>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Lee, M., Park, H., &amp; Kim,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"Anomaly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in Large-Scale Datasets Using Machine Learning Algorithms." 2022</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Smith, J., Brown, P., &amp; Wang, 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 "Feature Engineering Strategies for Improving Machine Learning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Artificial Intelligence Research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58, pp. 67-89.2022</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Zhou, L., Tan, J., &amp; Li, 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Visualization Techniques for Business Intelligence and Decision Support." </a:t>
            </a:r>
          </a:p>
          <a:p>
            <a:pPr marL="0" marR="0" lvl="0" indent="0" algn="just" defTabSz="914400" rtl="0" eaLnBrk="0" fontAlgn="base" latinLnBrk="0" hangingPunct="0">
              <a:lnSpc>
                <a:spcPct val="150000"/>
              </a:lnSpc>
              <a:spcBef>
                <a:spcPct val="0"/>
              </a:spcBef>
              <a:spcAft>
                <a:spcPct val="0"/>
              </a:spcAft>
              <a:buClrTx/>
              <a:buSzTx/>
              <a:buNone/>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Springer Data Science Journal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25, pp. 320-345.2018</a:t>
            </a:r>
          </a:p>
        </p:txBody>
      </p:sp>
    </p:spTree>
    <p:extLst>
      <p:ext uri="{BB962C8B-B14F-4D97-AF65-F5344CB8AC3E}">
        <p14:creationId xmlns:p14="http://schemas.microsoft.com/office/powerpoint/2010/main" val="23245405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E1DA-A196-4234-BFFA-CCE07498BEAE}"/>
              </a:ext>
            </a:extLst>
          </p:cNvPr>
          <p:cNvSpPr>
            <a:spLocks noGrp="1"/>
          </p:cNvSpPr>
          <p:nvPr>
            <p:ph type="title"/>
          </p:nvPr>
        </p:nvSpPr>
        <p:spPr>
          <a:xfrm>
            <a:off x="760379" y="2193925"/>
            <a:ext cx="10515600" cy="1325563"/>
          </a:xfrm>
        </p:spPr>
        <p:txBody>
          <a:bodyPr/>
          <a:lstStyle/>
          <a:p>
            <a:r>
              <a:rPr lang="en-IN" dirty="0"/>
              <a:t>				</a:t>
            </a:r>
            <a:r>
              <a:rPr lang="en-IN" sz="4550" b="1" dirty="0"/>
              <a:t>THANK YOU</a:t>
            </a:r>
          </a:p>
        </p:txBody>
      </p:sp>
      <p:sp>
        <p:nvSpPr>
          <p:cNvPr id="4" name="Date Placeholder 3">
            <a:extLst>
              <a:ext uri="{FF2B5EF4-FFF2-40B4-BE49-F238E27FC236}">
                <a16:creationId xmlns:a16="http://schemas.microsoft.com/office/drawing/2014/main" id="{060DECA8-F446-437A-9630-C51C9DE17712}"/>
              </a:ext>
            </a:extLst>
          </p:cNvPr>
          <p:cNvSpPr>
            <a:spLocks noGrp="1"/>
          </p:cNvSpPr>
          <p:nvPr>
            <p:ph type="dt" sz="half" idx="10"/>
          </p:nvPr>
        </p:nvSpPr>
        <p:spPr/>
        <p:txBody>
          <a:bodyPr/>
          <a:lstStyle/>
          <a:p>
            <a:fld id="{BC749AF5-2AA9-45C1-861B-B4230C37406B}" type="datetime1">
              <a:rPr lang="en-IN" smtClean="0"/>
              <a:t>12-05-2025</a:t>
            </a:fld>
            <a:endParaRPr lang="en-IN"/>
          </a:p>
        </p:txBody>
      </p:sp>
      <p:sp>
        <p:nvSpPr>
          <p:cNvPr id="5" name="Slide Number Placeholder 4">
            <a:extLst>
              <a:ext uri="{FF2B5EF4-FFF2-40B4-BE49-F238E27FC236}">
                <a16:creationId xmlns:a16="http://schemas.microsoft.com/office/drawing/2014/main" id="{20B7622C-611B-42C3-B1F6-8C084E7D60CA}"/>
              </a:ext>
            </a:extLst>
          </p:cNvPr>
          <p:cNvSpPr>
            <a:spLocks noGrp="1"/>
          </p:cNvSpPr>
          <p:nvPr>
            <p:ph type="sldNum" sz="quarter" idx="12"/>
          </p:nvPr>
        </p:nvSpPr>
        <p:spPr>
          <a:xfrm>
            <a:off x="3352800" y="6350811"/>
            <a:ext cx="2743200" cy="365125"/>
          </a:xfrm>
        </p:spPr>
        <p:txBody>
          <a:bodyPr/>
          <a:lstStyle/>
          <a:p>
            <a:fld id="{BBA496AB-83D9-4B1B-BEB3-84BFC5FB02DE}" type="slidenum">
              <a:rPr lang="en-IN" smtClean="0"/>
              <a:t>23</a:t>
            </a:fld>
            <a:endParaRPr lang="en-IN" dirty="0"/>
          </a:p>
        </p:txBody>
      </p:sp>
    </p:spTree>
    <p:extLst>
      <p:ext uri="{BB962C8B-B14F-4D97-AF65-F5344CB8AC3E}">
        <p14:creationId xmlns:p14="http://schemas.microsoft.com/office/powerpoint/2010/main" val="3717359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A11E-3A2A-49EA-B65D-1C43F9C7B347}"/>
              </a:ext>
            </a:extLst>
          </p:cNvPr>
          <p:cNvSpPr>
            <a:spLocks noGrp="1"/>
          </p:cNvSpPr>
          <p:nvPr>
            <p:ph type="title"/>
          </p:nvPr>
        </p:nvSpPr>
        <p:spPr>
          <a:xfrm>
            <a:off x="3528911" y="0"/>
            <a:ext cx="4552950" cy="639594"/>
          </a:xfrm>
        </p:spPr>
        <p:txBody>
          <a:bodyPr>
            <a:normAutofit fontScale="90000"/>
          </a:bodyPr>
          <a:lstStyle/>
          <a:p>
            <a:r>
              <a:rPr lang="en-IN" dirty="0"/>
              <a:t> LITERATURE SURVEY</a:t>
            </a:r>
          </a:p>
        </p:txBody>
      </p:sp>
      <p:graphicFrame>
        <p:nvGraphicFramePr>
          <p:cNvPr id="4" name="Table 4">
            <a:extLst>
              <a:ext uri="{FF2B5EF4-FFF2-40B4-BE49-F238E27FC236}">
                <a16:creationId xmlns:a16="http://schemas.microsoft.com/office/drawing/2014/main" id="{28AF5344-A3ED-43FB-B457-FBF170395ED2}"/>
              </a:ext>
            </a:extLst>
          </p:cNvPr>
          <p:cNvGraphicFramePr>
            <a:graphicFrameLocks noGrp="1"/>
          </p:cNvGraphicFramePr>
          <p:nvPr>
            <p:ph idx="1"/>
            <p:extLst>
              <p:ext uri="{D42A27DB-BD31-4B8C-83A1-F6EECF244321}">
                <p14:modId xmlns:p14="http://schemas.microsoft.com/office/powerpoint/2010/main" val="3511291574"/>
              </p:ext>
            </p:extLst>
          </p:nvPr>
        </p:nvGraphicFramePr>
        <p:xfrm>
          <a:off x="516835" y="564204"/>
          <a:ext cx="10684566" cy="5878143"/>
        </p:xfrm>
        <a:graphic>
          <a:graphicData uri="http://schemas.openxmlformats.org/drawingml/2006/table">
            <a:tbl>
              <a:tblPr firstRow="1" bandRow="1">
                <a:tableStyleId>{21E4AEA4-8DFA-4A89-87EB-49C32662AFE0}</a:tableStyleId>
              </a:tblPr>
              <a:tblGrid>
                <a:gridCol w="2046539">
                  <a:extLst>
                    <a:ext uri="{9D8B030D-6E8A-4147-A177-3AD203B41FA5}">
                      <a16:colId xmlns:a16="http://schemas.microsoft.com/office/drawing/2014/main" val="2414960819"/>
                    </a:ext>
                  </a:extLst>
                </a:gridCol>
                <a:gridCol w="2046539">
                  <a:extLst>
                    <a:ext uri="{9D8B030D-6E8A-4147-A177-3AD203B41FA5}">
                      <a16:colId xmlns:a16="http://schemas.microsoft.com/office/drawing/2014/main" val="2047688984"/>
                    </a:ext>
                  </a:extLst>
                </a:gridCol>
                <a:gridCol w="2046539">
                  <a:extLst>
                    <a:ext uri="{9D8B030D-6E8A-4147-A177-3AD203B41FA5}">
                      <a16:colId xmlns:a16="http://schemas.microsoft.com/office/drawing/2014/main" val="2410707783"/>
                    </a:ext>
                  </a:extLst>
                </a:gridCol>
                <a:gridCol w="776284">
                  <a:extLst>
                    <a:ext uri="{9D8B030D-6E8A-4147-A177-3AD203B41FA5}">
                      <a16:colId xmlns:a16="http://schemas.microsoft.com/office/drawing/2014/main" val="1694608731"/>
                    </a:ext>
                  </a:extLst>
                </a:gridCol>
                <a:gridCol w="1722126">
                  <a:extLst>
                    <a:ext uri="{9D8B030D-6E8A-4147-A177-3AD203B41FA5}">
                      <a16:colId xmlns:a16="http://schemas.microsoft.com/office/drawing/2014/main" val="456239018"/>
                    </a:ext>
                  </a:extLst>
                </a:gridCol>
                <a:gridCol w="2046539">
                  <a:extLst>
                    <a:ext uri="{9D8B030D-6E8A-4147-A177-3AD203B41FA5}">
                      <a16:colId xmlns:a16="http://schemas.microsoft.com/office/drawing/2014/main" val="2449366460"/>
                    </a:ext>
                  </a:extLst>
                </a:gridCol>
              </a:tblGrid>
              <a:tr h="513663">
                <a:tc>
                  <a:txBody>
                    <a:bodyPr/>
                    <a:lstStyle/>
                    <a:p>
                      <a:r>
                        <a:rPr lang="en-IN" dirty="0"/>
                        <a:t>S.NO</a:t>
                      </a:r>
                    </a:p>
                  </a:txBody>
                  <a:tcPr/>
                </a:tc>
                <a:tc>
                  <a:txBody>
                    <a:bodyPr/>
                    <a:lstStyle/>
                    <a:p>
                      <a:r>
                        <a:rPr lang="en-IN" dirty="0"/>
                        <a:t>PAPER NAME</a:t>
                      </a:r>
                    </a:p>
                  </a:txBody>
                  <a:tcPr/>
                </a:tc>
                <a:tc>
                  <a:txBody>
                    <a:bodyPr/>
                    <a:lstStyle/>
                    <a:p>
                      <a:r>
                        <a:rPr lang="en-IN" dirty="0"/>
                        <a:t>AUTHORS</a:t>
                      </a:r>
                    </a:p>
                  </a:txBody>
                  <a:tcPr/>
                </a:tc>
                <a:tc>
                  <a:txBody>
                    <a:bodyPr/>
                    <a:lstStyle/>
                    <a:p>
                      <a:r>
                        <a:rPr lang="en-IN" dirty="0"/>
                        <a:t>YEAR</a:t>
                      </a:r>
                    </a:p>
                  </a:txBody>
                  <a:tcPr/>
                </a:tc>
                <a:tc>
                  <a:txBody>
                    <a:bodyPr/>
                    <a:lstStyle/>
                    <a:p>
                      <a:r>
                        <a:rPr lang="en-IN" dirty="0"/>
                        <a:t>DESCRIPTION </a:t>
                      </a:r>
                    </a:p>
                  </a:txBody>
                  <a:tcPr/>
                </a:tc>
                <a:tc>
                  <a:txBody>
                    <a:bodyPr/>
                    <a:lstStyle/>
                    <a:p>
                      <a:r>
                        <a:rPr lang="en-IN" dirty="0"/>
                        <a:t>DRAWBACKS</a:t>
                      </a:r>
                    </a:p>
                  </a:txBody>
                  <a:tcPr/>
                </a:tc>
                <a:extLst>
                  <a:ext uri="{0D108BD9-81ED-4DB2-BD59-A6C34878D82A}">
                    <a16:rowId xmlns:a16="http://schemas.microsoft.com/office/drawing/2014/main" val="1833356952"/>
                  </a:ext>
                </a:extLst>
              </a:tr>
              <a:tr h="1019007">
                <a:tc>
                  <a:txBody>
                    <a:bodyPr/>
                    <a:lstStyle/>
                    <a:p>
                      <a:r>
                        <a:rPr lang="en-IN" dirty="0"/>
                        <a:t>1</a:t>
                      </a:r>
                    </a:p>
                  </a:txBody>
                  <a:tcPr/>
                </a:tc>
                <a:tc>
                  <a:txBody>
                    <a:bodyPr/>
                    <a:lstStyle/>
                    <a:p>
                      <a:r>
                        <a:rPr lang="en-IN" sz="1600" dirty="0">
                          <a:latin typeface="Times New Roman" panose="02020603050405020304" pitchFamily="18" charset="0"/>
                          <a:cs typeface="Times New Roman" panose="02020603050405020304" pitchFamily="18" charset="0"/>
                        </a:rPr>
                        <a:t>Automated data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and feature engineering for deep learning.</a:t>
                      </a:r>
                    </a:p>
                  </a:txBody>
                  <a:tcPr/>
                </a:tc>
                <a:tc>
                  <a:txBody>
                    <a:bodyPr/>
                    <a:lstStyle/>
                    <a:p>
                      <a:r>
                        <a:rPr lang="en-IN" sz="1600" dirty="0">
                          <a:latin typeface="Times New Roman" panose="02020603050405020304" pitchFamily="18" charset="0"/>
                          <a:cs typeface="Times New Roman" panose="02020603050405020304" pitchFamily="18" charset="0"/>
                        </a:rPr>
                        <a:t>Alhassan </a:t>
                      </a:r>
                      <a:r>
                        <a:rPr lang="en-IN" sz="1600" dirty="0" err="1">
                          <a:latin typeface="Times New Roman" panose="02020603050405020304" pitchFamily="18" charset="0"/>
                          <a:cs typeface="Times New Roman" panose="02020603050405020304" pitchFamily="18" charset="0"/>
                        </a:rPr>
                        <a:t>Mumuni,Fuseini</a:t>
                      </a:r>
                      <a:r>
                        <a:rPr lang="en-IN" sz="1600" dirty="0">
                          <a:latin typeface="Times New Roman" panose="02020603050405020304" pitchFamily="18" charset="0"/>
                          <a:cs typeface="Times New Roman" panose="02020603050405020304" pitchFamily="18" charset="0"/>
                        </a:rPr>
                        <a:t> Mumuni</a:t>
                      </a:r>
                    </a:p>
                  </a:txBody>
                  <a:tcPr/>
                </a:tc>
                <a:tc>
                  <a:txBody>
                    <a:bodyPr/>
                    <a:lstStyle/>
                    <a:p>
                      <a:r>
                        <a:rPr lang="en-IN" sz="1600" dirty="0"/>
                        <a:t>2023</a:t>
                      </a:r>
                    </a:p>
                  </a:txBody>
                  <a:tcPr/>
                </a:tc>
                <a:tc>
                  <a:txBody>
                    <a:bodyPr/>
                    <a:lstStyle/>
                    <a:p>
                      <a:r>
                        <a:rPr lang="en-GB" sz="1600" dirty="0">
                          <a:latin typeface="Times New Roman" panose="02020603050405020304" pitchFamily="18" charset="0"/>
                          <a:cs typeface="Times New Roman" panose="02020603050405020304" pitchFamily="18" charset="0"/>
                        </a:rPr>
                        <a:t>Automates </a:t>
                      </a:r>
                      <a:r>
                        <a:rPr lang="en-GB" sz="1600" dirty="0" err="1">
                          <a:latin typeface="Times New Roman" panose="02020603050405020304" pitchFamily="18" charset="0"/>
                          <a:cs typeface="Times New Roman" panose="02020603050405020304" pitchFamily="18" charset="0"/>
                        </a:rPr>
                        <a:t>preprocessing</a:t>
                      </a:r>
                      <a:r>
                        <a:rPr lang="en-GB" sz="1600" dirty="0">
                          <a:latin typeface="Times New Roman" panose="02020603050405020304" pitchFamily="18" charset="0"/>
                          <a:cs typeface="Times New Roman" panose="02020603050405020304" pitchFamily="18" charset="0"/>
                        </a:rPr>
                        <a:t>, feature selection, and optimization</a:t>
                      </a:r>
                      <a:r>
                        <a:rPr lang="en-GB" sz="1600" dirty="0"/>
                        <a:t>.</a:t>
                      </a:r>
                      <a:endParaRPr lang="en-IN" sz="1600" dirty="0"/>
                    </a:p>
                  </a:txBody>
                  <a:tcPr/>
                </a:tc>
                <a:tc>
                  <a:txBody>
                    <a:bodyPr/>
                    <a:lstStyle/>
                    <a:p>
                      <a:r>
                        <a:rPr lang="en-IN" sz="1600" dirty="0"/>
                        <a:t>Limit Customization</a:t>
                      </a:r>
                      <a:r>
                        <a:rPr lang="en-IN" dirty="0"/>
                        <a:t>.</a:t>
                      </a:r>
                    </a:p>
                  </a:txBody>
                  <a:tcPr/>
                </a:tc>
                <a:extLst>
                  <a:ext uri="{0D108BD9-81ED-4DB2-BD59-A6C34878D82A}">
                    <a16:rowId xmlns:a16="http://schemas.microsoft.com/office/drawing/2014/main" val="943670154"/>
                  </a:ext>
                </a:extLst>
              </a:tr>
              <a:tr h="1019007">
                <a:tc>
                  <a:txBody>
                    <a:bodyPr/>
                    <a:lstStyle/>
                    <a:p>
                      <a:r>
                        <a:rPr lang="en-IN" dirty="0"/>
                        <a:t>2</a:t>
                      </a:r>
                    </a:p>
                  </a:txBody>
                  <a:tcPr/>
                </a:tc>
                <a:tc>
                  <a:txBody>
                    <a:bodyPr/>
                    <a:lstStyle/>
                    <a:p>
                      <a:r>
                        <a:rPr lang="en-IN" sz="1600" dirty="0">
                          <a:latin typeface="Times New Roman" panose="02020603050405020304" pitchFamily="18" charset="0"/>
                          <a:cs typeface="Times New Roman" panose="02020603050405020304" pitchFamily="18" charset="0"/>
                        </a:rPr>
                        <a:t>A revive on data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techniques toward effective knowledge.</a:t>
                      </a:r>
                    </a:p>
                  </a:txBody>
                  <a:tcPr/>
                </a:tc>
                <a:tc>
                  <a:txBody>
                    <a:bodyPr/>
                    <a:lstStyle/>
                    <a:p>
                      <a:r>
                        <a:rPr lang="en-IN" sz="1600" dirty="0">
                          <a:latin typeface="Times New Roman" panose="02020603050405020304" pitchFamily="18" charset="0"/>
                          <a:cs typeface="Times New Roman" panose="02020603050405020304" pitchFamily="18" charset="0"/>
                        </a:rPr>
                        <a:t>Cheng </a:t>
                      </a:r>
                      <a:r>
                        <a:rPr lang="en-IN" sz="1600" dirty="0" err="1">
                          <a:latin typeface="Times New Roman" panose="02020603050405020304" pitchFamily="18" charset="0"/>
                          <a:cs typeface="Times New Roman" panose="02020603050405020304" pitchFamily="18" charset="0"/>
                        </a:rPr>
                        <a:t>Fan,Jiayuan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2023</a:t>
                      </a:r>
                    </a:p>
                  </a:txBody>
                  <a:tcPr/>
                </a:tc>
                <a:tc>
                  <a:txBody>
                    <a:bodyPr/>
                    <a:lstStyle/>
                    <a:p>
                      <a:r>
                        <a:rPr lang="en-GB" sz="1600" dirty="0">
                          <a:latin typeface="Times New Roman" panose="02020603050405020304" pitchFamily="18" charset="0"/>
                          <a:cs typeface="Times New Roman" panose="02020603050405020304" pitchFamily="18" charset="0"/>
                        </a:rPr>
                        <a:t>Enhancing data quality for better insights.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Time consuming.</a:t>
                      </a:r>
                    </a:p>
                  </a:txBody>
                  <a:tcPr/>
                </a:tc>
                <a:extLst>
                  <a:ext uri="{0D108BD9-81ED-4DB2-BD59-A6C34878D82A}">
                    <a16:rowId xmlns:a16="http://schemas.microsoft.com/office/drawing/2014/main" val="714707728"/>
                  </a:ext>
                </a:extLst>
              </a:tr>
              <a:tr h="1281038">
                <a:tc>
                  <a:txBody>
                    <a:bodyPr/>
                    <a:lstStyle/>
                    <a:p>
                      <a:r>
                        <a:rPr lang="en-IN" dirty="0"/>
                        <a:t>3</a:t>
                      </a:r>
                    </a:p>
                  </a:txBody>
                  <a:tcPr/>
                </a:tc>
                <a:tc>
                  <a:txBody>
                    <a:bodyPr/>
                    <a:lstStyle/>
                    <a:p>
                      <a:r>
                        <a:rPr lang="en-IN" sz="1600" dirty="0" err="1">
                          <a:latin typeface="Times New Roman" panose="02020603050405020304" pitchFamily="18" charset="0"/>
                          <a:cs typeface="Times New Roman" panose="02020603050405020304" pitchFamily="18" charset="0"/>
                        </a:rPr>
                        <a:t>Preptimize:Automation</a:t>
                      </a:r>
                      <a:r>
                        <a:rPr lang="en-IN" sz="1600" dirty="0">
                          <a:latin typeface="Times New Roman" panose="02020603050405020304" pitchFamily="18" charset="0"/>
                          <a:cs typeface="Times New Roman" panose="02020603050405020304" pitchFamily="18" charset="0"/>
                        </a:rPr>
                        <a:t> of time series data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and forecasting.</a:t>
                      </a:r>
                    </a:p>
                  </a:txBody>
                  <a:tcPr/>
                </a:tc>
                <a:tc>
                  <a:txBody>
                    <a:bodyPr/>
                    <a:lstStyle/>
                    <a:p>
                      <a:r>
                        <a:rPr lang="en-IN" sz="1600" dirty="0">
                          <a:latin typeface="Times New Roman" panose="02020603050405020304" pitchFamily="18" charset="0"/>
                          <a:cs typeface="Times New Roman" panose="02020603050405020304" pitchFamily="18" charset="0"/>
                        </a:rPr>
                        <a:t>Usmani </a:t>
                      </a:r>
                      <a:r>
                        <a:rPr lang="en-IN" sz="1600" dirty="0" err="1">
                          <a:latin typeface="Times New Roman" panose="02020603050405020304" pitchFamily="18" charset="0"/>
                          <a:cs typeface="Times New Roman" panose="02020603050405020304" pitchFamily="18" charset="0"/>
                        </a:rPr>
                        <a:t>M,Memon</a:t>
                      </a:r>
                      <a:r>
                        <a:rPr lang="en-IN" sz="1600" dirty="0">
                          <a:latin typeface="Times New Roman" panose="02020603050405020304" pitchFamily="18" charset="0"/>
                          <a:cs typeface="Times New Roman" panose="02020603050405020304" pitchFamily="18" charset="0"/>
                        </a:rPr>
                        <a:t>.</a:t>
                      </a:r>
                    </a:p>
                  </a:txBody>
                  <a:tcPr/>
                </a:tc>
                <a:tc>
                  <a:txBody>
                    <a:bodyPr/>
                    <a:lstStyle/>
                    <a:p>
                      <a:r>
                        <a:rPr lang="en-IN" sz="1600" dirty="0"/>
                        <a:t>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Times New Roman" panose="02020603050405020304" pitchFamily="18" charset="0"/>
                          <a:cs typeface="Times New Roman" panose="02020603050405020304" pitchFamily="18" charset="0"/>
                        </a:rPr>
                        <a:t>Automates </a:t>
                      </a:r>
                      <a:r>
                        <a:rPr lang="en-GB" sz="1600" dirty="0" err="1">
                          <a:latin typeface="Times New Roman" panose="02020603050405020304" pitchFamily="18" charset="0"/>
                          <a:cs typeface="Times New Roman" panose="02020603050405020304" pitchFamily="18" charset="0"/>
                        </a:rPr>
                        <a:t>preprocessing</a:t>
                      </a:r>
                      <a:r>
                        <a:rPr lang="en-GB" sz="1600" dirty="0">
                          <a:latin typeface="Times New Roman" panose="02020603050405020304" pitchFamily="18" charset="0"/>
                          <a:cs typeface="Times New Roman" panose="02020603050405020304" pitchFamily="18" charset="0"/>
                        </a:rPr>
                        <a:t> and forecasting for time series.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IN" sz="1600" dirty="0"/>
                        <a:t>Error Propagation.</a:t>
                      </a:r>
                    </a:p>
                  </a:txBody>
                  <a:tcPr/>
                </a:tc>
                <a:extLst>
                  <a:ext uri="{0D108BD9-81ED-4DB2-BD59-A6C34878D82A}">
                    <a16:rowId xmlns:a16="http://schemas.microsoft.com/office/drawing/2014/main" val="116671434"/>
                  </a:ext>
                </a:extLst>
              </a:tr>
              <a:tr h="786091">
                <a:tc>
                  <a:txBody>
                    <a:bodyPr/>
                    <a:lstStyle/>
                    <a:p>
                      <a:r>
                        <a:rPr lang="en-IN" dirty="0"/>
                        <a:t>4</a:t>
                      </a:r>
                    </a:p>
                  </a:txBody>
                  <a:tcPr/>
                </a:tc>
                <a:tc>
                  <a:txBody>
                    <a:bodyPr/>
                    <a:lstStyle/>
                    <a:p>
                      <a:r>
                        <a:rPr lang="en-IN" sz="1600" dirty="0">
                          <a:latin typeface="Times New Roman" panose="02020603050405020304" pitchFamily="18" charset="0"/>
                          <a:cs typeface="Times New Roman" panose="02020603050405020304" pitchFamily="18" charset="0"/>
                        </a:rPr>
                        <a:t>Automated data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for ML.</a:t>
                      </a:r>
                    </a:p>
                  </a:txBody>
                  <a:tcPr/>
                </a:tc>
                <a:tc>
                  <a:txBody>
                    <a:bodyPr/>
                    <a:lstStyle/>
                    <a:p>
                      <a:r>
                        <a:rPr lang="en-IN" sz="1600" dirty="0" err="1">
                          <a:latin typeface="Times New Roman" panose="02020603050405020304" pitchFamily="18" charset="0"/>
                          <a:cs typeface="Times New Roman" panose="02020603050405020304" pitchFamily="18" charset="0"/>
                        </a:rPr>
                        <a:t>Praneeth</a:t>
                      </a:r>
                      <a:r>
                        <a:rPr lang="en-IN" sz="1600" dirty="0">
                          <a:latin typeface="Times New Roman" panose="02020603050405020304" pitchFamily="18" charset="0"/>
                          <a:cs typeface="Times New Roman" panose="02020603050405020304" pitchFamily="18" charset="0"/>
                        </a:rPr>
                        <a:t> Katta.</a:t>
                      </a:r>
                    </a:p>
                  </a:txBody>
                  <a:tcPr/>
                </a:tc>
                <a:tc>
                  <a:txBody>
                    <a:bodyPr/>
                    <a:lstStyle/>
                    <a:p>
                      <a:r>
                        <a:rPr lang="en-IN" sz="1600" dirty="0"/>
                        <a:t>2024</a:t>
                      </a:r>
                    </a:p>
                  </a:txBody>
                  <a:tcPr/>
                </a:tc>
                <a:tc>
                  <a:txBody>
                    <a:bodyPr/>
                    <a:lstStyle/>
                    <a:p>
                      <a:r>
                        <a:rPr lang="en-GB" sz="1600" dirty="0">
                          <a:latin typeface="Times New Roman" panose="02020603050405020304" pitchFamily="18" charset="0"/>
                          <a:cs typeface="Times New Roman" panose="02020603050405020304" pitchFamily="18" charset="0"/>
                        </a:rPr>
                        <a:t>AI-driven tool for efficient data </a:t>
                      </a:r>
                      <a:r>
                        <a:rPr lang="en-GB" sz="1600" dirty="0" err="1">
                          <a:latin typeface="Times New Roman" panose="02020603050405020304" pitchFamily="18" charset="0"/>
                          <a:cs typeface="Times New Roman" panose="02020603050405020304" pitchFamily="18" charset="0"/>
                        </a:rPr>
                        <a:t>preprocessing</a:t>
                      </a:r>
                      <a:r>
                        <a:rPr lang="en-GB" sz="1600" dirty="0"/>
                        <a:t>.</a:t>
                      </a:r>
                      <a:endParaRPr lang="en-IN" sz="1600" dirty="0"/>
                    </a:p>
                  </a:txBody>
                  <a:tcPr/>
                </a:tc>
                <a:tc>
                  <a:txBody>
                    <a:bodyPr/>
                    <a:lstStyle/>
                    <a:p>
                      <a:r>
                        <a:rPr lang="en-IN" sz="1600" dirty="0"/>
                        <a:t>Data Leakage.</a:t>
                      </a:r>
                    </a:p>
                  </a:txBody>
                  <a:tcPr/>
                </a:tc>
                <a:extLst>
                  <a:ext uri="{0D108BD9-81ED-4DB2-BD59-A6C34878D82A}">
                    <a16:rowId xmlns:a16="http://schemas.microsoft.com/office/drawing/2014/main" val="1515624382"/>
                  </a:ext>
                </a:extLst>
              </a:tr>
              <a:tr h="1019007">
                <a:tc>
                  <a:txBody>
                    <a:bodyPr/>
                    <a:lstStyle/>
                    <a:p>
                      <a:r>
                        <a:rPr lang="en-IN" dirty="0"/>
                        <a:t>5</a:t>
                      </a:r>
                    </a:p>
                  </a:txBody>
                  <a:tcPr/>
                </a:tc>
                <a:tc>
                  <a:txBody>
                    <a:bodyPr/>
                    <a:lstStyle/>
                    <a:p>
                      <a:r>
                        <a:rPr lang="en-GB" sz="1600" dirty="0">
                          <a:latin typeface="Times New Roman" panose="02020603050405020304" pitchFamily="18" charset="0"/>
                          <a:cs typeface="Times New Roman" panose="02020603050405020304" pitchFamily="18" charset="0"/>
                        </a:rPr>
                        <a:t>Auto-Prep: Efficient and Automated Data </a:t>
                      </a:r>
                      <a:r>
                        <a:rPr lang="en-GB" sz="1600" dirty="0" err="1">
                          <a:latin typeface="Times New Roman" panose="02020603050405020304" pitchFamily="18" charset="0"/>
                          <a:cs typeface="Times New Roman" panose="02020603050405020304" pitchFamily="18" charset="0"/>
                        </a:rPr>
                        <a:t>Preprocessing</a:t>
                      </a:r>
                      <a:r>
                        <a:rPr lang="en-GB" sz="1600" dirty="0">
                          <a:latin typeface="Times New Roman" panose="02020603050405020304" pitchFamily="18" charset="0"/>
                          <a:cs typeface="Times New Roman" panose="02020603050405020304" pitchFamily="18" charset="0"/>
                        </a:rPr>
                        <a:t> Pipeline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b="0" dirty="0" err="1">
                          <a:latin typeface="Times New Roman" panose="02020603050405020304" pitchFamily="18" charset="0"/>
                          <a:cs typeface="Times New Roman" panose="02020603050405020304" pitchFamily="18" charset="0"/>
                        </a:rPr>
                        <a:t>Meshwa</a:t>
                      </a:r>
                      <a:r>
                        <a:rPr lang="en-IN" sz="1600" b="0" dirty="0">
                          <a:latin typeface="Times New Roman" panose="02020603050405020304" pitchFamily="18" charset="0"/>
                          <a:cs typeface="Times New Roman" panose="02020603050405020304" pitchFamily="18" charset="0"/>
                        </a:rPr>
                        <a:t> .</a:t>
                      </a:r>
                    </a:p>
                  </a:txBody>
                  <a:tcPr/>
                </a:tc>
                <a:tc>
                  <a:txBody>
                    <a:bodyPr/>
                    <a:lstStyle/>
                    <a:p>
                      <a:r>
                        <a:rPr lang="en-IN" sz="1600" dirty="0"/>
                        <a:t>2024</a:t>
                      </a:r>
                    </a:p>
                  </a:txBody>
                  <a:tcPr/>
                </a:tc>
                <a:tc>
                  <a:txBody>
                    <a:bodyPr/>
                    <a:lstStyle/>
                    <a:p>
                      <a:r>
                        <a:rPr lang="en-IN" sz="1600" dirty="0">
                          <a:latin typeface="Times New Roman" panose="02020603050405020304" pitchFamily="18" charset="0"/>
                          <a:cs typeface="Times New Roman" panose="02020603050405020304" pitchFamily="18" charset="0"/>
                        </a:rPr>
                        <a:t>Efficient, automated pipeline for data </a:t>
                      </a:r>
                      <a:r>
                        <a:rPr lang="en-IN" sz="1600" dirty="0" err="1">
                          <a:latin typeface="Times New Roman" panose="02020603050405020304" pitchFamily="18" charset="0"/>
                          <a:cs typeface="Times New Roman" panose="02020603050405020304" pitchFamily="18" charset="0"/>
                        </a:rPr>
                        <a:t>preprocessing</a:t>
                      </a:r>
                      <a:r>
                        <a:rPr lang="en-IN" sz="1600" dirty="0"/>
                        <a:t>.</a:t>
                      </a:r>
                    </a:p>
                  </a:txBody>
                  <a:tcPr/>
                </a:tc>
                <a:tc>
                  <a:txBody>
                    <a:bodyPr/>
                    <a:lstStyle/>
                    <a:p>
                      <a:r>
                        <a:rPr lang="en-IN" sz="1600" dirty="0"/>
                        <a:t>Limited handling of unstructured data.</a:t>
                      </a:r>
                    </a:p>
                  </a:txBody>
                  <a:tcPr/>
                </a:tc>
                <a:extLst>
                  <a:ext uri="{0D108BD9-81ED-4DB2-BD59-A6C34878D82A}">
                    <a16:rowId xmlns:a16="http://schemas.microsoft.com/office/drawing/2014/main" val="1787962191"/>
                  </a:ext>
                </a:extLst>
              </a:tr>
            </a:tbl>
          </a:graphicData>
        </a:graphic>
      </p:graphicFrame>
      <p:sp>
        <p:nvSpPr>
          <p:cNvPr id="5" name="Date Placeholder 4">
            <a:extLst>
              <a:ext uri="{FF2B5EF4-FFF2-40B4-BE49-F238E27FC236}">
                <a16:creationId xmlns:a16="http://schemas.microsoft.com/office/drawing/2014/main" id="{A643445A-B736-46B4-AE77-289DFA63EC00}"/>
              </a:ext>
            </a:extLst>
          </p:cNvPr>
          <p:cNvSpPr>
            <a:spLocks noGrp="1"/>
          </p:cNvSpPr>
          <p:nvPr>
            <p:ph type="dt" sz="half" idx="10"/>
          </p:nvPr>
        </p:nvSpPr>
        <p:spPr/>
        <p:txBody>
          <a:bodyPr/>
          <a:lstStyle/>
          <a:p>
            <a:fld id="{D4352250-46B3-4912-8217-E6F271FF0503}" type="datetime1">
              <a:rPr lang="en-IN" smtClean="0"/>
              <a:t>12-05-2025</a:t>
            </a:fld>
            <a:endParaRPr lang="en-IN"/>
          </a:p>
        </p:txBody>
      </p:sp>
      <p:sp>
        <p:nvSpPr>
          <p:cNvPr id="6" name="Slide Number Placeholder 5">
            <a:extLst>
              <a:ext uri="{FF2B5EF4-FFF2-40B4-BE49-F238E27FC236}">
                <a16:creationId xmlns:a16="http://schemas.microsoft.com/office/drawing/2014/main" id="{5BEB6BE2-7386-43C6-A60B-4D66568E1CAB}"/>
              </a:ext>
            </a:extLst>
          </p:cNvPr>
          <p:cNvSpPr>
            <a:spLocks noGrp="1"/>
          </p:cNvSpPr>
          <p:nvPr>
            <p:ph type="sldNum" sz="quarter" idx="12"/>
          </p:nvPr>
        </p:nvSpPr>
        <p:spPr/>
        <p:txBody>
          <a:bodyPr/>
          <a:lstStyle/>
          <a:p>
            <a:fld id="{BBA496AB-83D9-4B1B-BEB3-84BFC5FB02DE}" type="slidenum">
              <a:rPr lang="en-IN" smtClean="0"/>
              <a:t>3</a:t>
            </a:fld>
            <a:endParaRPr lang="en-IN"/>
          </a:p>
        </p:txBody>
      </p:sp>
    </p:spTree>
    <p:extLst>
      <p:ext uri="{BB962C8B-B14F-4D97-AF65-F5344CB8AC3E}">
        <p14:creationId xmlns:p14="http://schemas.microsoft.com/office/powerpoint/2010/main" val="78526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C28D4-ADD2-AEEB-3FE9-89530F438A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22CD6-5025-95BE-3633-19095D5E3D0F}"/>
              </a:ext>
            </a:extLst>
          </p:cNvPr>
          <p:cNvSpPr>
            <a:spLocks noGrp="1"/>
          </p:cNvSpPr>
          <p:nvPr>
            <p:ph type="title"/>
          </p:nvPr>
        </p:nvSpPr>
        <p:spPr>
          <a:xfrm>
            <a:off x="4025900" y="316487"/>
            <a:ext cx="4648200" cy="1325563"/>
          </a:xfrm>
        </p:spPr>
        <p:txBody>
          <a:bodyPr>
            <a:normAutofit/>
          </a:bodyPr>
          <a:lstStyle/>
          <a:p>
            <a:r>
              <a:rPr lang="en-IN" sz="2400" b="1" dirty="0">
                <a:latin typeface="Times New Roman" panose="02020603050405020304" pitchFamily="18" charset="0"/>
                <a:cs typeface="Times New Roman" panose="02020603050405020304" pitchFamily="18" charset="0"/>
              </a:rPr>
              <a:t>    EXISTING SYSTEM</a:t>
            </a:r>
          </a:p>
        </p:txBody>
      </p:sp>
      <p:pic>
        <p:nvPicPr>
          <p:cNvPr id="5" name="Picture 4">
            <a:extLst>
              <a:ext uri="{FF2B5EF4-FFF2-40B4-BE49-F238E27FC236}">
                <a16:creationId xmlns:a16="http://schemas.microsoft.com/office/drawing/2014/main" id="{A34D41E8-FD4A-9254-4D19-946BE626B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363EF4AE-FAFB-F23E-0978-EFE90584B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Rectangle 3">
            <a:extLst>
              <a:ext uri="{FF2B5EF4-FFF2-40B4-BE49-F238E27FC236}">
                <a16:creationId xmlns:a16="http://schemas.microsoft.com/office/drawing/2014/main" id="{BAA0D429-1354-40BA-B1B2-0CDE17D8594F}"/>
              </a:ext>
            </a:extLst>
          </p:cNvPr>
          <p:cNvSpPr>
            <a:spLocks noGrp="1" noChangeArrowheads="1"/>
          </p:cNvSpPr>
          <p:nvPr>
            <p:ph idx="1"/>
          </p:nvPr>
        </p:nvSpPr>
        <p:spPr bwMode="auto">
          <a:xfrm>
            <a:off x="1267264" y="1711928"/>
            <a:ext cx="9560061" cy="4698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2000" dirty="0">
                <a:latin typeface="Times New Roman" panose="02020603050405020304" pitchFamily="18" charset="0"/>
                <a:cs typeface="Times New Roman" panose="02020603050405020304" pitchFamily="18" charset="0"/>
              </a:rPr>
              <a:t>Provides an end-to-end AI platform with automated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Includes automated feature engineering, imputation, and scaling.</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Supports model building and deployment automation.</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Automates machine learning processes, including data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a:t>
            </a:r>
          </a:p>
          <a:p>
            <a:pPr marL="0" indent="0">
              <a:buNone/>
            </a:pPr>
            <a:r>
              <a:rPr lang="en-GB" sz="2000" b="1" dirty="0">
                <a:latin typeface="Times New Roman" panose="02020603050405020304" pitchFamily="18" charset="0"/>
                <a:cs typeface="Times New Roman" panose="02020603050405020304" pitchFamily="18" charset="0"/>
              </a:rPr>
              <a:t>Drawbacks:</a:t>
            </a:r>
          </a:p>
          <a:p>
            <a:r>
              <a:rPr lang="en-GB" sz="2000" dirty="0">
                <a:latin typeface="Times New Roman" panose="02020603050405020304" pitchFamily="18" charset="0"/>
                <a:cs typeface="Times New Roman" panose="02020603050405020304" pitchFamily="18" charset="0"/>
              </a:rPr>
              <a:t>Dependence on Data Quality.</a:t>
            </a:r>
          </a:p>
          <a:p>
            <a:r>
              <a:rPr lang="en-GB" sz="2000" dirty="0">
                <a:latin typeface="Times New Roman" panose="02020603050405020304" pitchFamily="18" charset="0"/>
                <a:cs typeface="Times New Roman" panose="02020603050405020304" pitchFamily="18" charset="0"/>
              </a:rPr>
              <a:t>Scalability Limitations.</a:t>
            </a:r>
          </a:p>
          <a:p>
            <a:r>
              <a:rPr lang="en-GB" sz="2000" dirty="0">
                <a:latin typeface="Times New Roman" panose="02020603050405020304" pitchFamily="18" charset="0"/>
                <a:cs typeface="Times New Roman" panose="02020603050405020304" pitchFamily="18" charset="0"/>
              </a:rPr>
              <a:t>Limited support for Edge Cases.</a:t>
            </a: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4">
            <a:extLst>
              <a:ext uri="{FF2B5EF4-FFF2-40B4-BE49-F238E27FC236}">
                <a16:creationId xmlns:a16="http://schemas.microsoft.com/office/drawing/2014/main" id="{2B5AEA53-A252-4B0A-91DC-81E4CAC2D4DB}"/>
              </a:ext>
            </a:extLst>
          </p:cNvPr>
          <p:cNvSpPr>
            <a:spLocks noChangeArrowheads="1"/>
          </p:cNvSpPr>
          <p:nvPr/>
        </p:nvSpPr>
        <p:spPr bwMode="auto">
          <a:xfrm>
            <a:off x="0" y="0"/>
            <a:ext cx="12192000" cy="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a:ln>
                  <a:noFill/>
                </a:ln>
                <a:solidFill>
                  <a:srgbClr val="E3E3E3"/>
                </a:solidFill>
                <a:effectLst/>
                <a:latin typeface="var(--body-font-family)"/>
              </a:rPr>
              <a:t>Dependence on Data Quality</a:t>
            </a:r>
            <a:r>
              <a:rPr kumimoji="0" lang="en-US" altLang="en-US" sz="1100" b="0" i="0" u="none" strike="noStrike" cap="none" normalizeH="0" baseline="0">
                <a:ln>
                  <a:noFill/>
                </a:ln>
                <a:solidFill>
                  <a:srgbClr val="E3E3E3"/>
                </a:solidFill>
                <a:effectLst/>
                <a:latin typeface="var(--body-font-family)"/>
              </a:rPr>
              <a:t>: The platform's automated preprocessing capabilities may not be able to handle poor-quality or biased data, potentially perpetuating existing issues.</a:t>
            </a:r>
            <a:endParaRPr kumimoji="0" lang="en-US" altLang="en-US" sz="1100" b="0" i="0" u="none" strike="noStrike" cap="none" normalizeH="0" baseline="0">
              <a:ln>
                <a:noFill/>
              </a:ln>
              <a:solidFill>
                <a:srgbClr val="E3E3E3"/>
              </a:solidFill>
              <a:effectLst/>
              <a:latin typeface="Optimisti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6">
            <a:extLst>
              <a:ext uri="{FF2B5EF4-FFF2-40B4-BE49-F238E27FC236}">
                <a16:creationId xmlns:a16="http://schemas.microsoft.com/office/drawing/2014/main" id="{92996B4D-C9E8-4371-A7A3-4BE82B2E14FB}"/>
              </a:ext>
            </a:extLst>
          </p:cNvPr>
          <p:cNvSpPr>
            <a:spLocks noChangeArrowheads="1"/>
          </p:cNvSpPr>
          <p:nvPr/>
        </p:nvSpPr>
        <p:spPr bwMode="auto">
          <a:xfrm>
            <a:off x="152400" y="152400"/>
            <a:ext cx="12192000" cy="0"/>
          </a:xfrm>
          <a:prstGeom prst="rect">
            <a:avLst/>
          </a:prstGeom>
          <a:solidFill>
            <a:srgbClr val="1717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a:ln>
                  <a:noFill/>
                </a:ln>
                <a:solidFill>
                  <a:srgbClr val="E3E3E3"/>
                </a:solidFill>
                <a:effectLst/>
                <a:latin typeface="var(--body-font-family)"/>
              </a:rPr>
              <a:t>Dependence on Data Quality</a:t>
            </a:r>
            <a:r>
              <a:rPr kumimoji="0" lang="en-US" altLang="en-US" sz="1100" b="0" i="0" u="none" strike="noStrike" cap="none" normalizeH="0" baseline="0">
                <a:ln>
                  <a:noFill/>
                </a:ln>
                <a:solidFill>
                  <a:srgbClr val="E3E3E3"/>
                </a:solidFill>
                <a:effectLst/>
                <a:latin typeface="var(--body-font-family)"/>
              </a:rPr>
              <a:t>: The platform's automated preprocessing capabilities may not be able to handle poor-quality or biased data, potentially perpetuating existing issues.</a:t>
            </a:r>
            <a:endParaRPr kumimoji="0" lang="en-US" altLang="en-US" sz="1100" b="0" i="0" u="none" strike="noStrike" cap="none" normalizeH="0" baseline="0">
              <a:ln>
                <a:noFill/>
              </a:ln>
              <a:solidFill>
                <a:srgbClr val="E3E3E3"/>
              </a:solidFill>
              <a:effectLst/>
              <a:latin typeface="Optimistic"/>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Date Placeholder 16">
            <a:extLst>
              <a:ext uri="{FF2B5EF4-FFF2-40B4-BE49-F238E27FC236}">
                <a16:creationId xmlns:a16="http://schemas.microsoft.com/office/drawing/2014/main" id="{38C7DF31-7A2B-4D84-8827-7483CC42C6D7}"/>
              </a:ext>
            </a:extLst>
          </p:cNvPr>
          <p:cNvSpPr>
            <a:spLocks noGrp="1"/>
          </p:cNvSpPr>
          <p:nvPr>
            <p:ph type="dt" sz="half" idx="10"/>
          </p:nvPr>
        </p:nvSpPr>
        <p:spPr/>
        <p:txBody>
          <a:bodyPr/>
          <a:lstStyle/>
          <a:p>
            <a:fld id="{2B75440E-95CF-4309-82AF-9DF2F4C51A5C}" type="datetime1">
              <a:rPr lang="en-IN" smtClean="0"/>
              <a:t>12-05-2025</a:t>
            </a:fld>
            <a:endParaRPr lang="en-IN"/>
          </a:p>
        </p:txBody>
      </p:sp>
      <p:sp>
        <p:nvSpPr>
          <p:cNvPr id="18" name="Slide Number Placeholder 17">
            <a:extLst>
              <a:ext uri="{FF2B5EF4-FFF2-40B4-BE49-F238E27FC236}">
                <a16:creationId xmlns:a16="http://schemas.microsoft.com/office/drawing/2014/main" id="{46AF6FBE-25CE-4806-B505-559D11EEB7A6}"/>
              </a:ext>
            </a:extLst>
          </p:cNvPr>
          <p:cNvSpPr>
            <a:spLocks noGrp="1"/>
          </p:cNvSpPr>
          <p:nvPr>
            <p:ph type="sldNum" sz="quarter" idx="12"/>
          </p:nvPr>
        </p:nvSpPr>
        <p:spPr>
          <a:xfrm>
            <a:off x="3352800" y="6333826"/>
            <a:ext cx="2743200" cy="365125"/>
          </a:xfrm>
        </p:spPr>
        <p:txBody>
          <a:bodyPr/>
          <a:lstStyle/>
          <a:p>
            <a:fld id="{BBA496AB-83D9-4B1B-BEB3-84BFC5FB02DE}" type="slidenum">
              <a:rPr lang="en-IN" smtClean="0"/>
              <a:t>4</a:t>
            </a:fld>
            <a:endParaRPr lang="en-IN" dirty="0"/>
          </a:p>
        </p:txBody>
      </p:sp>
    </p:spTree>
    <p:extLst>
      <p:ext uri="{BB962C8B-B14F-4D97-AF65-F5344CB8AC3E}">
        <p14:creationId xmlns:p14="http://schemas.microsoft.com/office/powerpoint/2010/main" val="9040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9BC8E-79E7-1137-5930-0EC534A8B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001884-3C95-E52C-A2F0-B73DB0F4A3A9}"/>
              </a:ext>
            </a:extLst>
          </p:cNvPr>
          <p:cNvSpPr>
            <a:spLocks noGrp="1"/>
          </p:cNvSpPr>
          <p:nvPr>
            <p:ph type="title"/>
          </p:nvPr>
        </p:nvSpPr>
        <p:spPr>
          <a:xfrm>
            <a:off x="4226010" y="365125"/>
            <a:ext cx="4399005" cy="1325563"/>
          </a:xfrm>
        </p:spPr>
        <p:txBody>
          <a:bodyPr>
            <a:normAutofit/>
          </a:bodyPr>
          <a:lstStyle/>
          <a:p>
            <a:r>
              <a:rPr lang="en-IN" sz="2400" b="1" dirty="0">
                <a:latin typeface="Times New Roman" panose="02020603050405020304" pitchFamily="18" charset="0"/>
                <a:cs typeface="Times New Roman" panose="02020603050405020304" pitchFamily="18" charset="0"/>
              </a:rPr>
              <a:t>  PROPOSED SYSTEM</a:t>
            </a:r>
          </a:p>
        </p:txBody>
      </p:sp>
      <p:sp>
        <p:nvSpPr>
          <p:cNvPr id="3" name="Content Placeholder 2">
            <a:extLst>
              <a:ext uri="{FF2B5EF4-FFF2-40B4-BE49-F238E27FC236}">
                <a16:creationId xmlns:a16="http://schemas.microsoft.com/office/drawing/2014/main" id="{FD4E5C7E-9E28-BDB7-1A93-383B465944B0}"/>
              </a:ext>
            </a:extLst>
          </p:cNvPr>
          <p:cNvSpPr>
            <a:spLocks noGrp="1"/>
          </p:cNvSpPr>
          <p:nvPr>
            <p:ph idx="1"/>
          </p:nvPr>
        </p:nvSpPr>
        <p:spPr>
          <a:xfrm>
            <a:off x="1188501" y="1438115"/>
            <a:ext cx="10474021" cy="4434220"/>
          </a:xfrm>
        </p:spPr>
        <p:txBody>
          <a:bodyPr>
            <a:normAutofit/>
          </a:bodyPr>
          <a:lstStyle/>
          <a:p>
            <a:r>
              <a:rPr lang="en-GB" sz="1400" dirty="0">
                <a:solidFill>
                  <a:srgbClr val="E3E3E3"/>
                </a:solidFill>
                <a:latin typeface="Helvetica" panose="020B0604020202020204" pitchFamily="34" charset="0"/>
              </a:rPr>
              <a:t> </a:t>
            </a:r>
          </a:p>
          <a:p>
            <a:r>
              <a:rPr lang="en-GB" sz="2000" b="0" i="0" dirty="0">
                <a:effectLst/>
                <a:latin typeface="Times New Roman" panose="02020603050405020304" pitchFamily="18" charset="0"/>
                <a:cs typeface="Times New Roman" panose="02020603050405020304" pitchFamily="18" charset="0"/>
              </a:rPr>
              <a:t>Outlier detection and treatment automatically identifies and handles outliers compromising data quality using statistical methods like Z-score and IQR. Options to remove, cap, or transform outliers are provided for flexible data cleaning.</a:t>
            </a:r>
          </a:p>
          <a:p>
            <a:pPr marL="457200" lvl="1" indent="0">
              <a:buNone/>
            </a:pPr>
            <a:endParaRPr lang="en-GB" sz="2000" dirty="0">
              <a:latin typeface="Times New Roman" panose="02020603050405020304" pitchFamily="18" charset="0"/>
              <a:cs typeface="Times New Roman" panose="02020603050405020304" pitchFamily="18" charset="0"/>
            </a:endParaRPr>
          </a:p>
          <a:p>
            <a:r>
              <a:rPr lang="en-GB" sz="2000" b="0" i="0" dirty="0">
                <a:effectLst/>
                <a:latin typeface="Times New Roman" panose="02020603050405020304" pitchFamily="18" charset="0"/>
                <a:cs typeface="Times New Roman" panose="02020603050405020304" pitchFamily="18" charset="0"/>
              </a:rPr>
              <a:t>The framework provides options for text </a:t>
            </a:r>
            <a:r>
              <a:rPr lang="en-GB" sz="2000" b="0" i="0" dirty="0" err="1">
                <a:effectLst/>
                <a:latin typeface="Times New Roman" panose="02020603050405020304" pitchFamily="18" charset="0"/>
                <a:cs typeface="Times New Roman" panose="02020603050405020304" pitchFamily="18" charset="0"/>
              </a:rPr>
              <a:t>preprocessing</a:t>
            </a:r>
            <a:r>
              <a:rPr lang="en-GB" sz="2000" b="0" i="0" dirty="0">
                <a:effectLst/>
                <a:latin typeface="Times New Roman" panose="02020603050405020304" pitchFamily="18" charset="0"/>
                <a:cs typeface="Times New Roman" panose="02020603050405020304" pitchFamily="18" charset="0"/>
              </a:rPr>
              <a:t>, tokenization, named entity recognition, sentiment analysis, and language translation, allowing users to customize according to specific requirements. Additionally, data visualization tools are incorporated to facilitate easy interpretation and understanding of the results, enabling informed decision-making.</a:t>
            </a:r>
          </a:p>
          <a:p>
            <a:pPr marL="0" indent="0">
              <a:buNone/>
            </a:pPr>
            <a:r>
              <a:rPr lang="en-GB" sz="2000" b="1" dirty="0">
                <a:latin typeface="Times New Roman" panose="02020603050405020304" pitchFamily="18" charset="0"/>
                <a:cs typeface="Times New Roman" panose="02020603050405020304" pitchFamily="18" charset="0"/>
              </a:rPr>
              <a:t>Advantages:</a:t>
            </a:r>
          </a:p>
          <a:p>
            <a:r>
              <a:rPr lang="en-IN" sz="2000" i="0" dirty="0">
                <a:effectLst/>
                <a:latin typeface="Times New Roman" panose="02020603050405020304" pitchFamily="18" charset="0"/>
                <a:cs typeface="Times New Roman" panose="02020603050405020304" pitchFamily="18" charset="0"/>
              </a:rPr>
              <a:t>Improved Data Quality.</a:t>
            </a:r>
          </a:p>
          <a:p>
            <a:r>
              <a:rPr lang="en-IN" sz="2000" i="0" dirty="0">
                <a:effectLst/>
                <a:latin typeface="Times New Roman" panose="02020603050405020304" pitchFamily="18" charset="0"/>
                <a:cs typeface="Times New Roman" panose="02020603050405020304" pitchFamily="18" charset="0"/>
              </a:rPr>
              <a:t>Improved Accuracy.</a:t>
            </a:r>
          </a:p>
          <a:p>
            <a:r>
              <a:rPr lang="en-IN" sz="2000" dirty="0">
                <a:latin typeface="Times New Roman" panose="02020603050405020304" pitchFamily="18" charset="0"/>
                <a:cs typeface="Times New Roman" panose="02020603050405020304" pitchFamily="18" charset="0"/>
              </a:rPr>
              <a:t>Easy understanding the cleansed dataset.</a:t>
            </a:r>
            <a:endParaRPr lang="en-GB" sz="2000" dirty="0">
              <a:latin typeface="Times New Roman" panose="02020603050405020304" pitchFamily="18" charset="0"/>
              <a:cs typeface="Times New Roman" panose="02020603050405020304" pitchFamily="18" charset="0"/>
            </a:endParaRPr>
          </a:p>
          <a:p>
            <a:pPr marL="457200" lvl="1" indent="0">
              <a:buNone/>
            </a:pPr>
            <a:endParaRPr lang="en-GB" sz="2000" dirty="0">
              <a:latin typeface="Times New Roman" panose="02020603050405020304" pitchFamily="18" charset="0"/>
              <a:cs typeface="Times New Roman" panose="02020603050405020304" pitchFamily="18" charset="0"/>
            </a:endParaRPr>
          </a:p>
          <a:p>
            <a:pPr marL="457200" lvl="1" indent="0">
              <a:buNone/>
            </a:pPr>
            <a:endParaRPr lang="en-GB"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3B4D25-575C-43DC-F38B-80DA24523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3663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350676DD-3B47-5706-D143-4BFDC5CDA6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 name="Date Placeholder 11">
            <a:extLst>
              <a:ext uri="{FF2B5EF4-FFF2-40B4-BE49-F238E27FC236}">
                <a16:creationId xmlns:a16="http://schemas.microsoft.com/office/drawing/2014/main" id="{7E44D4E2-0C0F-485C-BC4D-9B111D5445E6}"/>
              </a:ext>
            </a:extLst>
          </p:cNvPr>
          <p:cNvSpPr>
            <a:spLocks noGrp="1"/>
          </p:cNvSpPr>
          <p:nvPr>
            <p:ph type="dt" sz="half" idx="10"/>
          </p:nvPr>
        </p:nvSpPr>
        <p:spPr/>
        <p:txBody>
          <a:bodyPr/>
          <a:lstStyle/>
          <a:p>
            <a:fld id="{6669C136-CD2A-490C-A3A7-50E6D6FD82DC}" type="datetime1">
              <a:rPr lang="en-IN" smtClean="0"/>
              <a:t>12-05-2025</a:t>
            </a:fld>
            <a:endParaRPr lang="en-IN"/>
          </a:p>
        </p:txBody>
      </p:sp>
      <p:sp>
        <p:nvSpPr>
          <p:cNvPr id="13" name="Slide Number Placeholder 12">
            <a:extLst>
              <a:ext uri="{FF2B5EF4-FFF2-40B4-BE49-F238E27FC236}">
                <a16:creationId xmlns:a16="http://schemas.microsoft.com/office/drawing/2014/main" id="{5423FCBB-27A5-46B7-A05B-892AA0902D00}"/>
              </a:ext>
            </a:extLst>
          </p:cNvPr>
          <p:cNvSpPr>
            <a:spLocks noGrp="1"/>
          </p:cNvSpPr>
          <p:nvPr>
            <p:ph type="sldNum" sz="quarter" idx="12"/>
          </p:nvPr>
        </p:nvSpPr>
        <p:spPr>
          <a:xfrm>
            <a:off x="3682311" y="6310312"/>
            <a:ext cx="2743200" cy="365125"/>
          </a:xfrm>
        </p:spPr>
        <p:txBody>
          <a:bodyPr/>
          <a:lstStyle/>
          <a:p>
            <a:fld id="{BBA496AB-83D9-4B1B-BEB3-84BFC5FB02DE}" type="slidenum">
              <a:rPr lang="en-IN" smtClean="0"/>
              <a:t>5</a:t>
            </a:fld>
            <a:endParaRPr lang="en-IN" dirty="0"/>
          </a:p>
        </p:txBody>
      </p:sp>
    </p:spTree>
    <p:extLst>
      <p:ext uri="{BB962C8B-B14F-4D97-AF65-F5344CB8AC3E}">
        <p14:creationId xmlns:p14="http://schemas.microsoft.com/office/powerpoint/2010/main" val="232363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39F8-A04D-417A-B72B-67C68CE0B115}"/>
              </a:ext>
            </a:extLst>
          </p:cNvPr>
          <p:cNvSpPr>
            <a:spLocks noGrp="1"/>
          </p:cNvSpPr>
          <p:nvPr>
            <p:ph type="title"/>
          </p:nvPr>
        </p:nvSpPr>
        <p:spPr/>
        <p:txBody>
          <a:bodyPr/>
          <a:lstStyle/>
          <a:p>
            <a:r>
              <a:rPr lang="en-IN" dirty="0"/>
              <a:t> 				</a:t>
            </a:r>
            <a:r>
              <a:rPr lang="en-IN" sz="2400" b="1" dirty="0">
                <a:latin typeface="Times New Roman" panose="02020603050405020304" pitchFamily="18" charset="0"/>
                <a:cs typeface="Times New Roman" panose="02020603050405020304" pitchFamily="18" charset="0"/>
              </a:rPr>
              <a:t>SYSTEM</a:t>
            </a:r>
            <a:r>
              <a:rPr lang="en-IN" dirty="0"/>
              <a:t> </a:t>
            </a:r>
            <a:r>
              <a:rPr lang="en-IN" sz="2400" b="1" dirty="0">
                <a:latin typeface="Times New Roman" panose="02020603050405020304" pitchFamily="18" charset="0"/>
                <a:cs typeface="Times New Roman" panose="02020603050405020304" pitchFamily="18" charset="0"/>
              </a:rPr>
              <a:t>ARCHITECTURE</a:t>
            </a:r>
          </a:p>
        </p:txBody>
      </p:sp>
      <p:sp>
        <p:nvSpPr>
          <p:cNvPr id="4" name="Date Placeholder 3">
            <a:extLst>
              <a:ext uri="{FF2B5EF4-FFF2-40B4-BE49-F238E27FC236}">
                <a16:creationId xmlns:a16="http://schemas.microsoft.com/office/drawing/2014/main" id="{5D27E159-E3DA-4AE5-9C7D-7ECA2BEB1514}"/>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78AA345B-3B33-432E-A975-74AC56BF04CB}"/>
              </a:ext>
            </a:extLst>
          </p:cNvPr>
          <p:cNvSpPr>
            <a:spLocks noGrp="1"/>
          </p:cNvSpPr>
          <p:nvPr>
            <p:ph type="sldNum" sz="quarter" idx="12"/>
          </p:nvPr>
        </p:nvSpPr>
        <p:spPr/>
        <p:txBody>
          <a:bodyPr/>
          <a:lstStyle/>
          <a:p>
            <a:fld id="{BBA496AB-83D9-4B1B-BEB3-84BFC5FB02DE}" type="slidenum">
              <a:rPr lang="en-IN" smtClean="0"/>
              <a:t>6</a:t>
            </a:fld>
            <a:endParaRPr lang="en-IN"/>
          </a:p>
        </p:txBody>
      </p:sp>
      <p:pic>
        <p:nvPicPr>
          <p:cNvPr id="11" name="Content Placeholder 10">
            <a:extLst>
              <a:ext uri="{FF2B5EF4-FFF2-40B4-BE49-F238E27FC236}">
                <a16:creationId xmlns:a16="http://schemas.microsoft.com/office/drawing/2014/main" id="{DAC4A416-D1A9-41F3-AFD4-A25364F137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39581"/>
            <a:ext cx="10515600" cy="2723425"/>
          </a:xfrm>
        </p:spPr>
      </p:pic>
    </p:spTree>
    <p:extLst>
      <p:ext uri="{BB962C8B-B14F-4D97-AF65-F5344CB8AC3E}">
        <p14:creationId xmlns:p14="http://schemas.microsoft.com/office/powerpoint/2010/main" val="3739996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880F8-E191-49DA-B163-71D358874BE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System &amp; Software Specifications</a:t>
            </a:r>
          </a:p>
        </p:txBody>
      </p:sp>
      <p:sp>
        <p:nvSpPr>
          <p:cNvPr id="3" name="Content Placeholder 2">
            <a:extLst>
              <a:ext uri="{FF2B5EF4-FFF2-40B4-BE49-F238E27FC236}">
                <a16:creationId xmlns:a16="http://schemas.microsoft.com/office/drawing/2014/main" id="{745B4F7A-6C28-4325-A9D3-7816B524A2B9}"/>
              </a:ext>
            </a:extLst>
          </p:cNvPr>
          <p:cNvSpPr>
            <a:spLocks noGrp="1"/>
          </p:cNvSpPr>
          <p:nvPr>
            <p:ph idx="1"/>
          </p:nvPr>
        </p:nvSpPr>
        <p:spPr>
          <a:xfrm>
            <a:off x="838200" y="1290604"/>
            <a:ext cx="10515600" cy="4983736"/>
          </a:xfrm>
        </p:spPr>
        <p:txBody>
          <a:bodyPr>
            <a:normAutofit fontScale="25000" lnSpcReduction="20000"/>
          </a:bodyPr>
          <a:lstStyle/>
          <a:p>
            <a:pPr marL="0" indent="0">
              <a:buNone/>
            </a:pPr>
            <a:r>
              <a:rPr lang="en-IN" sz="80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Processor</a:t>
            </a:r>
            <a:r>
              <a:rPr lang="en-IN" sz="8000" dirty="0">
                <a:latin typeface="Times New Roman" panose="02020603050405020304" pitchFamily="18" charset="0"/>
                <a:cs typeface="Times New Roman" panose="02020603050405020304" pitchFamily="18" charset="0"/>
              </a:rPr>
              <a:t>: Intel i5/i7 or AMD </a:t>
            </a:r>
            <a:r>
              <a:rPr lang="en-IN" sz="8000" dirty="0" err="1">
                <a:latin typeface="Times New Roman" panose="02020603050405020304" pitchFamily="18" charset="0"/>
                <a:cs typeface="Times New Roman" panose="02020603050405020304" pitchFamily="18" charset="0"/>
              </a:rPr>
              <a:t>Ryzen</a:t>
            </a:r>
            <a:r>
              <a:rPr lang="en-IN" sz="8000" dirty="0">
                <a:latin typeface="Times New Roman" panose="02020603050405020304" pitchFamily="18" charset="0"/>
                <a:cs typeface="Times New Roman" panose="02020603050405020304" pitchFamily="18" charset="0"/>
              </a:rPr>
              <a:t> 5/7</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RAM</a:t>
            </a:r>
            <a:r>
              <a:rPr lang="en-IN" sz="8000" dirty="0">
                <a:latin typeface="Times New Roman" panose="02020603050405020304" pitchFamily="18" charset="0"/>
                <a:cs typeface="Times New Roman" panose="02020603050405020304" pitchFamily="18" charset="0"/>
              </a:rPr>
              <a:t>: Minimum 8GB (Recommended: 16GB)</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Storage</a:t>
            </a:r>
            <a:r>
              <a:rPr lang="en-IN" sz="8000" dirty="0">
                <a:latin typeface="Times New Roman" panose="02020603050405020304" pitchFamily="18" charset="0"/>
                <a:cs typeface="Times New Roman" panose="02020603050405020304" pitchFamily="18" charset="0"/>
              </a:rPr>
              <a:t>: 100GB SSD (Recommended: 256GB SSD)</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GPU (Optional)</a:t>
            </a:r>
            <a:r>
              <a:rPr lang="en-IN" sz="8000" dirty="0">
                <a:latin typeface="Times New Roman" panose="02020603050405020304" pitchFamily="18" charset="0"/>
                <a:cs typeface="Times New Roman" panose="02020603050405020304" pitchFamily="18" charset="0"/>
              </a:rPr>
              <a:t>: NVIDIA RTX 3060+ for ML acceleration</a:t>
            </a:r>
          </a:p>
          <a:p>
            <a:pPr>
              <a:buFont typeface="Arial" panose="020B0604020202020204" pitchFamily="34" charset="0"/>
              <a:buChar char="•"/>
            </a:pPr>
            <a:r>
              <a:rPr lang="en-IN" sz="8000" b="1" dirty="0">
                <a:latin typeface="Times New Roman" panose="02020603050405020304" pitchFamily="18" charset="0"/>
                <a:cs typeface="Times New Roman" panose="02020603050405020304" pitchFamily="18" charset="0"/>
              </a:rPr>
              <a:t>Operating System</a:t>
            </a:r>
            <a:r>
              <a:rPr lang="en-IN" sz="8000" dirty="0">
                <a:latin typeface="Times New Roman" panose="02020603050405020304" pitchFamily="18" charset="0"/>
                <a:cs typeface="Times New Roman" panose="02020603050405020304" pitchFamily="18" charset="0"/>
              </a:rPr>
              <a:t>: Windows 10/11, macOS, or Ubuntu 20.04+</a:t>
            </a:r>
          </a:p>
          <a:p>
            <a:pPr marL="0" indent="0">
              <a:buNone/>
            </a:pPr>
            <a:r>
              <a:rPr lang="en-IN" sz="8000" b="1" dirty="0">
                <a:latin typeface="Times New Roman" panose="02020603050405020304" pitchFamily="18" charset="0"/>
                <a:cs typeface="Times New Roman" panose="02020603050405020304" pitchFamily="18" charset="0"/>
              </a:rPr>
              <a:t>Software Requirements:</a:t>
            </a:r>
          </a:p>
          <a:p>
            <a:pPr marL="0" indent="0" algn="just">
              <a:buNone/>
            </a:pPr>
            <a:r>
              <a:rPr lang="en-IN" sz="8000" b="1" dirty="0">
                <a:latin typeface="Times New Roman" panose="02020603050405020304" pitchFamily="18" charset="0"/>
                <a:cs typeface="Times New Roman" panose="02020603050405020304" pitchFamily="18" charset="0"/>
              </a:rPr>
              <a:t>     Programming Language</a:t>
            </a:r>
            <a:r>
              <a:rPr lang="en-IN" sz="8000" dirty="0">
                <a:latin typeface="Times New Roman" panose="02020603050405020304" pitchFamily="18" charset="0"/>
                <a:cs typeface="Times New Roman" panose="02020603050405020304" pitchFamily="18" charset="0"/>
              </a:rPr>
              <a:t>: Python 3.8+</a:t>
            </a:r>
          </a:p>
          <a:p>
            <a:pPr marL="0" indent="0" algn="just">
              <a:buNone/>
            </a:pPr>
            <a:r>
              <a:rPr lang="en-IN" sz="8000" b="1" dirty="0">
                <a:latin typeface="Times New Roman" panose="02020603050405020304" pitchFamily="18" charset="0"/>
                <a:cs typeface="Times New Roman" panose="02020603050405020304" pitchFamily="18" charset="0"/>
              </a:rPr>
              <a:t>      Machine Learning Libraries</a:t>
            </a:r>
            <a:r>
              <a:rPr lang="en-IN" sz="8000"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Scikit-learn, TensorFlow/</a:t>
            </a:r>
            <a:r>
              <a:rPr lang="en-IN" sz="8000" dirty="0" err="1">
                <a:latin typeface="Times New Roman" panose="02020603050405020304" pitchFamily="18" charset="0"/>
                <a:cs typeface="Times New Roman" panose="02020603050405020304" pitchFamily="18" charset="0"/>
              </a:rPr>
              <a:t>PyTorch</a:t>
            </a:r>
            <a:endParaRPr lang="en-IN" sz="8000" dirty="0">
              <a:latin typeface="Times New Roman" panose="02020603050405020304" pitchFamily="18" charset="0"/>
              <a:cs typeface="Times New Roman" panose="02020603050405020304" pitchFamily="18" charset="0"/>
            </a:endParaRPr>
          </a:p>
          <a:p>
            <a:pPr marL="0" indent="0" algn="just">
              <a:buNone/>
            </a:pPr>
            <a:r>
              <a:rPr lang="en-IN" sz="8000" b="1" dirty="0">
                <a:latin typeface="Times New Roman" panose="02020603050405020304" pitchFamily="18" charset="0"/>
                <a:cs typeface="Times New Roman" panose="02020603050405020304" pitchFamily="18" charset="0"/>
              </a:rPr>
              <a:t>      Database Management Systems</a:t>
            </a:r>
            <a:r>
              <a:rPr lang="en-IN" sz="8000"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MySQL, PostgreSQL, SQLite, MongoDB</a:t>
            </a:r>
          </a:p>
          <a:p>
            <a:pPr marL="0" indent="0" algn="just">
              <a:buNone/>
            </a:pPr>
            <a:r>
              <a:rPr lang="en-IN" sz="8000" b="1" dirty="0">
                <a:latin typeface="Times New Roman" panose="02020603050405020304" pitchFamily="18" charset="0"/>
                <a:cs typeface="Times New Roman" panose="02020603050405020304" pitchFamily="18" charset="0"/>
              </a:rPr>
              <a:t>      NLP Models</a:t>
            </a:r>
            <a:r>
              <a:rPr lang="en-IN" sz="8000"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GPT-4, Code Llama, NLTK, </a:t>
            </a:r>
            <a:r>
              <a:rPr lang="en-IN" sz="8000" dirty="0" err="1">
                <a:latin typeface="Times New Roman" panose="02020603050405020304" pitchFamily="18" charset="0"/>
                <a:cs typeface="Times New Roman" panose="02020603050405020304" pitchFamily="18" charset="0"/>
              </a:rPr>
              <a:t>SpaCy</a:t>
            </a:r>
            <a:endParaRPr lang="en-IN" sz="8000" dirty="0">
              <a:latin typeface="Times New Roman" panose="02020603050405020304" pitchFamily="18" charset="0"/>
              <a:cs typeface="Times New Roman" panose="02020603050405020304" pitchFamily="18" charset="0"/>
            </a:endParaRPr>
          </a:p>
          <a:p>
            <a:pPr marL="0" indent="0" algn="just">
              <a:buNone/>
            </a:pPr>
            <a:r>
              <a:rPr lang="en-IN" sz="8000" b="1" dirty="0">
                <a:latin typeface="Times New Roman" panose="02020603050405020304" pitchFamily="18" charset="0"/>
                <a:cs typeface="Times New Roman" panose="02020603050405020304" pitchFamily="18" charset="0"/>
              </a:rPr>
              <a:t>      Data Visualization</a:t>
            </a:r>
            <a:r>
              <a:rPr lang="en-IN" sz="8000" dirty="0">
                <a:latin typeface="Times New Roman" panose="02020603050405020304" pitchFamily="18" charset="0"/>
                <a:cs typeface="Times New Roman" panose="02020603050405020304" pitchFamily="18" charset="0"/>
              </a:rPr>
              <a:t>: </a:t>
            </a:r>
          </a:p>
          <a:p>
            <a:pPr marL="742950" lvl="1" indent="-285750" algn="just">
              <a:buFont typeface="Arial" panose="020B0604020202020204" pitchFamily="34" charset="0"/>
              <a:buChar char="•"/>
            </a:pPr>
            <a:r>
              <a:rPr lang="en-IN" sz="8000" dirty="0">
                <a:latin typeface="Times New Roman" panose="02020603050405020304" pitchFamily="18" charset="0"/>
                <a:cs typeface="Times New Roman" panose="02020603050405020304" pitchFamily="18" charset="0"/>
              </a:rPr>
              <a:t>Matplotlib, Seaborn, </a:t>
            </a:r>
            <a:r>
              <a:rPr lang="en-IN" sz="8000" dirty="0" err="1">
                <a:latin typeface="Times New Roman" panose="02020603050405020304" pitchFamily="18" charset="0"/>
                <a:cs typeface="Times New Roman" panose="02020603050405020304" pitchFamily="18" charset="0"/>
              </a:rPr>
              <a:t>Plotly</a:t>
            </a:r>
            <a:endParaRPr lang="en-IN" sz="8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1CD53B09-A83F-4C24-B088-A1F842254153}"/>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935D3AE3-64B6-48A3-90AA-A6E142E4B6CE}"/>
              </a:ext>
            </a:extLst>
          </p:cNvPr>
          <p:cNvSpPr>
            <a:spLocks noGrp="1"/>
          </p:cNvSpPr>
          <p:nvPr>
            <p:ph type="sldNum" sz="quarter" idx="12"/>
          </p:nvPr>
        </p:nvSpPr>
        <p:spPr/>
        <p:txBody>
          <a:bodyPr/>
          <a:lstStyle/>
          <a:p>
            <a:fld id="{BBA496AB-83D9-4B1B-BEB3-84BFC5FB02DE}" type="slidenum">
              <a:rPr lang="en-IN" smtClean="0"/>
              <a:t>7</a:t>
            </a:fld>
            <a:endParaRPr lang="en-IN"/>
          </a:p>
        </p:txBody>
      </p:sp>
    </p:spTree>
    <p:extLst>
      <p:ext uri="{BB962C8B-B14F-4D97-AF65-F5344CB8AC3E}">
        <p14:creationId xmlns:p14="http://schemas.microsoft.com/office/powerpoint/2010/main" val="412109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3D46-5A0C-4B41-9128-13868C271920}"/>
              </a:ext>
            </a:extLst>
          </p:cNvPr>
          <p:cNvSpPr>
            <a:spLocks noGrp="1"/>
          </p:cNvSpPr>
          <p:nvPr>
            <p:ph type="title"/>
          </p:nvPr>
        </p:nvSpPr>
        <p:spPr/>
        <p:txBody>
          <a:bodyPr/>
          <a:lstStyle/>
          <a:p>
            <a:r>
              <a:rPr lang="en-IN" dirty="0"/>
              <a:t>                                 </a:t>
            </a:r>
            <a:r>
              <a:rPr lang="en-IN" sz="2400"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D97B041C-A2CB-4F64-9C58-C0E179863911}"/>
              </a:ext>
            </a:extLst>
          </p:cNvPr>
          <p:cNvSpPr>
            <a:spLocks noGrp="1"/>
          </p:cNvSpPr>
          <p:nvPr>
            <p:ph idx="1"/>
          </p:nvPr>
        </p:nvSpPr>
        <p:spPr/>
        <p:txBody>
          <a:bodyPr/>
          <a:lstStyle/>
          <a:p>
            <a:r>
              <a:rPr lang="en-IN" dirty="0"/>
              <a:t>Data Loading Module</a:t>
            </a:r>
          </a:p>
          <a:p>
            <a:r>
              <a:rPr lang="en-IN" dirty="0"/>
              <a:t>Data Cleaning Module</a:t>
            </a:r>
          </a:p>
          <a:p>
            <a:r>
              <a:rPr lang="en-IN" dirty="0"/>
              <a:t>Normalization &amp; Outlier Module</a:t>
            </a:r>
          </a:p>
          <a:p>
            <a:r>
              <a:rPr lang="en-IN" dirty="0"/>
              <a:t>Feature </a:t>
            </a:r>
            <a:r>
              <a:rPr lang="en-IN" dirty="0" err="1"/>
              <a:t>EngineerinModule</a:t>
            </a:r>
            <a:endParaRPr lang="en-IN" dirty="0"/>
          </a:p>
          <a:p>
            <a:r>
              <a:rPr lang="en-IN" dirty="0"/>
              <a:t>Visualization &amp; Export Module</a:t>
            </a:r>
          </a:p>
        </p:txBody>
      </p:sp>
      <p:sp>
        <p:nvSpPr>
          <p:cNvPr id="4" name="Date Placeholder 3">
            <a:extLst>
              <a:ext uri="{FF2B5EF4-FFF2-40B4-BE49-F238E27FC236}">
                <a16:creationId xmlns:a16="http://schemas.microsoft.com/office/drawing/2014/main" id="{D8BD4C9F-6D7A-46D3-9AAF-49FA8893F465}"/>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CE2AF1E8-4C45-4FB6-811F-C34DB726DF89}"/>
              </a:ext>
            </a:extLst>
          </p:cNvPr>
          <p:cNvSpPr>
            <a:spLocks noGrp="1"/>
          </p:cNvSpPr>
          <p:nvPr>
            <p:ph type="sldNum" sz="quarter" idx="12"/>
          </p:nvPr>
        </p:nvSpPr>
        <p:spPr/>
        <p:txBody>
          <a:bodyPr/>
          <a:lstStyle/>
          <a:p>
            <a:fld id="{BBA496AB-83D9-4B1B-BEB3-84BFC5FB02DE}" type="slidenum">
              <a:rPr lang="en-IN" smtClean="0"/>
              <a:t>8</a:t>
            </a:fld>
            <a:endParaRPr lang="en-IN"/>
          </a:p>
        </p:txBody>
      </p:sp>
    </p:spTree>
    <p:extLst>
      <p:ext uri="{BB962C8B-B14F-4D97-AF65-F5344CB8AC3E}">
        <p14:creationId xmlns:p14="http://schemas.microsoft.com/office/powerpoint/2010/main" val="381037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1FCC9-75F0-4525-95BD-9B114CE256D0}"/>
              </a:ext>
            </a:extLst>
          </p:cNvPr>
          <p:cNvSpPr>
            <a:spLocks noGrp="1"/>
          </p:cNvSpPr>
          <p:nvPr>
            <p:ph type="title"/>
          </p:nvPr>
        </p:nvSpPr>
        <p:spPr/>
        <p:txBody>
          <a:bodyPr>
            <a:normAutofit/>
          </a:bodyPr>
          <a:lstStyle/>
          <a:p>
            <a:r>
              <a:rPr lang="en-IN" sz="2400" dirty="0">
                <a:latin typeface="Times New Roman" panose="02020603050405020304" pitchFamily="18" charset="0"/>
                <a:cs typeface="Times New Roman" panose="02020603050405020304" pitchFamily="18" charset="0"/>
              </a:rPr>
              <a:t>                         </a:t>
            </a:r>
            <a:r>
              <a:rPr lang="en-IN" sz="4550" b="1" dirty="0">
                <a:latin typeface="Times New Roman" panose="02020603050405020304" pitchFamily="18" charset="0"/>
                <a:cs typeface="Times New Roman" panose="02020603050405020304" pitchFamily="18" charset="0"/>
              </a:rPr>
              <a:t>DATA LOADING MODULE </a:t>
            </a:r>
          </a:p>
        </p:txBody>
      </p:sp>
      <p:sp>
        <p:nvSpPr>
          <p:cNvPr id="3" name="Content Placeholder 2">
            <a:extLst>
              <a:ext uri="{FF2B5EF4-FFF2-40B4-BE49-F238E27FC236}">
                <a16:creationId xmlns:a16="http://schemas.microsoft.com/office/drawing/2014/main" id="{A8B1DA28-9E99-4E52-B3D0-5062BD2933D2}"/>
              </a:ext>
            </a:extLst>
          </p:cNvPr>
          <p:cNvSpPr>
            <a:spLocks noGrp="1"/>
          </p:cNvSpPr>
          <p:nvPr>
            <p:ph idx="1"/>
          </p:nvPr>
        </p:nvSpPr>
        <p:spPr>
          <a:xfrm>
            <a:off x="838200" y="1317812"/>
            <a:ext cx="10515600" cy="4881376"/>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                                       </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The Data Ingestion Module is responsible for collecting raw data from multiple sources and preparing it for </a:t>
            </a:r>
            <a:r>
              <a:rPr lang="en-GB" sz="2000" dirty="0" err="1">
                <a:latin typeface="Times New Roman" panose="02020603050405020304" pitchFamily="18" charset="0"/>
                <a:cs typeface="Times New Roman" panose="02020603050405020304" pitchFamily="18" charset="0"/>
              </a:rPr>
              <a:t>preprocessing</a:t>
            </a:r>
            <a:r>
              <a:rPr lang="en-GB"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It ensures seamless data flow into the system, handling different formats and sources.</a:t>
            </a:r>
          </a:p>
          <a:p>
            <a:pPr marL="0" indent="0">
              <a:buNone/>
            </a:pPr>
            <a:r>
              <a:rPr lang="en-IN" sz="2000" b="1" dirty="0">
                <a:latin typeface="Times New Roman" panose="02020603050405020304" pitchFamily="18" charset="0"/>
                <a:cs typeface="Times New Roman" panose="02020603050405020304" pitchFamily="18" charset="0"/>
              </a:rPr>
              <a:t>Data Sources Supported</a:t>
            </a:r>
          </a:p>
          <a:p>
            <a:r>
              <a:rPr lang="en-IN" sz="2000" b="1" dirty="0"/>
              <a:t>Structured Data</a:t>
            </a:r>
            <a:r>
              <a:rPr lang="en-IN" sz="2000" dirty="0"/>
              <a:t>: Databases (MySQL, PostgreSQL, SQL Server).</a:t>
            </a:r>
          </a:p>
          <a:p>
            <a:r>
              <a:rPr lang="en-IN" sz="2000" b="1" dirty="0">
                <a:latin typeface="Times New Roman" panose="02020603050405020304" pitchFamily="18" charset="0"/>
                <a:cs typeface="Times New Roman" panose="02020603050405020304" pitchFamily="18" charset="0"/>
              </a:rPr>
              <a:t>Semi-Structured Data</a:t>
            </a:r>
            <a:r>
              <a:rPr lang="en-IN" sz="2000" dirty="0">
                <a:latin typeface="Times New Roman" panose="02020603050405020304" pitchFamily="18" charset="0"/>
                <a:cs typeface="Times New Roman" panose="02020603050405020304" pitchFamily="18" charset="0"/>
              </a:rPr>
              <a:t>: CSV, JSON, XML files.</a:t>
            </a:r>
          </a:p>
          <a:p>
            <a:r>
              <a:rPr lang="en-GB" sz="2000" b="1" dirty="0">
                <a:latin typeface="Times New Roman" panose="02020603050405020304" pitchFamily="18" charset="0"/>
                <a:cs typeface="Times New Roman" panose="02020603050405020304" pitchFamily="18" charset="0"/>
              </a:rPr>
              <a:t>Unstructured Data</a:t>
            </a:r>
            <a:r>
              <a:rPr lang="en-GB" sz="2000" dirty="0">
                <a:latin typeface="Times New Roman" panose="02020603050405020304" pitchFamily="18" charset="0"/>
                <a:cs typeface="Times New Roman" panose="02020603050405020304" pitchFamily="18" charset="0"/>
              </a:rPr>
              <a:t>: Text files, logs, sensor data, web scraping</a:t>
            </a:r>
            <a:r>
              <a:rPr lang="en-IN" sz="2000" dirty="0">
                <a:latin typeface="Times New Roman" panose="02020603050405020304" pitchFamily="18" charset="0"/>
                <a:cs typeface="Times New Roman" panose="02020603050405020304" pitchFamily="18" charset="0"/>
              </a:rPr>
              <a:t>.</a:t>
            </a:r>
          </a:p>
          <a:p>
            <a:pPr marL="0" indent="0">
              <a:buNone/>
            </a:pPr>
            <a:r>
              <a:rPr lang="en-IN" sz="2000" b="1" dirty="0">
                <a:latin typeface="Times New Roman" panose="02020603050405020304" pitchFamily="18" charset="0"/>
                <a:cs typeface="Times New Roman" panose="02020603050405020304" pitchFamily="18" charset="0"/>
              </a:rPr>
              <a:t>Ingestion Methods</a:t>
            </a:r>
          </a:p>
          <a:p>
            <a:r>
              <a:rPr lang="en-GB" sz="2000" b="1" dirty="0">
                <a:latin typeface="Times New Roman" panose="02020603050405020304" pitchFamily="18" charset="0"/>
                <a:cs typeface="Times New Roman" panose="02020603050405020304" pitchFamily="18" charset="0"/>
              </a:rPr>
              <a:t>Batch Processing</a:t>
            </a:r>
            <a:r>
              <a:rPr lang="en-GB" sz="2000" dirty="0">
                <a:latin typeface="Times New Roman" panose="02020603050405020304" pitchFamily="18" charset="0"/>
                <a:cs typeface="Times New Roman" panose="02020603050405020304" pitchFamily="18" charset="0"/>
              </a:rPr>
              <a:t>: Periodic data loading for large datasets.</a:t>
            </a:r>
          </a:p>
          <a:p>
            <a:r>
              <a:rPr lang="en-GB" sz="2000" b="1" dirty="0">
                <a:latin typeface="Times New Roman" panose="02020603050405020304" pitchFamily="18" charset="0"/>
                <a:cs typeface="Times New Roman" panose="02020603050405020304" pitchFamily="18" charset="0"/>
              </a:rPr>
              <a:t>Real-Time Streaming</a:t>
            </a:r>
            <a:r>
              <a:rPr lang="en-GB" sz="2000" dirty="0">
                <a:latin typeface="Times New Roman" panose="02020603050405020304" pitchFamily="18" charset="0"/>
                <a:cs typeface="Times New Roman" panose="02020603050405020304" pitchFamily="18" charset="0"/>
              </a:rPr>
              <a:t>: Continuous ingestion from APIs, IoT devices, or event-driven sources.</a:t>
            </a:r>
            <a:endParaRPr lang="en-GB" sz="2000" b="1" dirty="0">
              <a:latin typeface="Times New Roman" panose="02020603050405020304" pitchFamily="18" charset="0"/>
              <a:cs typeface="Times New Roman" panose="02020603050405020304" pitchFamily="18" charset="0"/>
            </a:endParaRPr>
          </a:p>
          <a:p>
            <a:pPr lvl="1"/>
            <a:endParaRPr lang="en-IN" sz="2000" b="1" dirty="0">
              <a:latin typeface="Times New Roman" panose="02020603050405020304" pitchFamily="18" charset="0"/>
              <a:cs typeface="Times New Roman" panose="02020603050405020304" pitchFamily="18" charset="0"/>
            </a:endParaRPr>
          </a:p>
          <a:p>
            <a:pPr lvl="1" algn="just"/>
            <a:endParaRPr lang="en-IN" sz="8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8D48DA6-AA6D-4234-ABB5-88192442ECEF}"/>
              </a:ext>
            </a:extLst>
          </p:cNvPr>
          <p:cNvSpPr>
            <a:spLocks noGrp="1"/>
          </p:cNvSpPr>
          <p:nvPr>
            <p:ph type="dt" sz="half" idx="10"/>
          </p:nvPr>
        </p:nvSpPr>
        <p:spPr/>
        <p:txBody>
          <a:bodyPr/>
          <a:lstStyle/>
          <a:p>
            <a:fld id="{2622BAB3-315A-4669-A2F5-7E1CD7B98EE3}" type="datetime1">
              <a:rPr lang="en-IN" smtClean="0"/>
              <a:t>12-05-2025</a:t>
            </a:fld>
            <a:endParaRPr lang="en-IN"/>
          </a:p>
        </p:txBody>
      </p:sp>
      <p:sp>
        <p:nvSpPr>
          <p:cNvPr id="5" name="Slide Number Placeholder 4">
            <a:extLst>
              <a:ext uri="{FF2B5EF4-FFF2-40B4-BE49-F238E27FC236}">
                <a16:creationId xmlns:a16="http://schemas.microsoft.com/office/drawing/2014/main" id="{E57978AC-0D07-4756-8717-AED0C7BEEE94}"/>
              </a:ext>
            </a:extLst>
          </p:cNvPr>
          <p:cNvSpPr>
            <a:spLocks noGrp="1"/>
          </p:cNvSpPr>
          <p:nvPr>
            <p:ph type="sldNum" sz="quarter" idx="12"/>
          </p:nvPr>
        </p:nvSpPr>
        <p:spPr/>
        <p:txBody>
          <a:bodyPr/>
          <a:lstStyle/>
          <a:p>
            <a:fld id="{BBA496AB-83D9-4B1B-BEB3-84BFC5FB02DE}" type="slidenum">
              <a:rPr lang="en-IN" smtClean="0"/>
              <a:t>9</a:t>
            </a:fld>
            <a:endParaRPr lang="en-IN"/>
          </a:p>
        </p:txBody>
      </p:sp>
    </p:spTree>
    <p:extLst>
      <p:ext uri="{BB962C8B-B14F-4D97-AF65-F5344CB8AC3E}">
        <p14:creationId xmlns:p14="http://schemas.microsoft.com/office/powerpoint/2010/main" val="2570583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3638</TotalTime>
  <Words>2032</Words>
  <Application>Microsoft Office PowerPoint</Application>
  <PresentationFormat>Widescreen</PresentationFormat>
  <Paragraphs>271</Paragraphs>
  <Slides>23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Aptos</vt:lpstr>
      <vt:lpstr>Aptos Display</vt:lpstr>
      <vt:lpstr>Arial</vt:lpstr>
      <vt:lpstr>Century Gothic</vt:lpstr>
      <vt:lpstr>Helvetica</vt:lpstr>
      <vt:lpstr>Optimistic</vt:lpstr>
      <vt:lpstr>Times New Roman</vt:lpstr>
      <vt:lpstr>var(--body-font-family)</vt:lpstr>
      <vt:lpstr>Office Theme</vt:lpstr>
      <vt:lpstr>     K.RAMAKRISHNAN COLLEGE OF TECHNOLOGY (AUTONOMOUS), TRICHY               CLEANSEAI:DATA PREPROCESSING AUTOMATION TOOL USING PYTHON AND MACHINE LEARNING ALGORITHMS</vt:lpstr>
      <vt:lpstr>    OBJECTIVE</vt:lpstr>
      <vt:lpstr> LITERATURE SURVEY</vt:lpstr>
      <vt:lpstr>    EXISTING SYSTEM</vt:lpstr>
      <vt:lpstr>  PROPOSED SYSTEM</vt:lpstr>
      <vt:lpstr>     SYSTEM ARCHITECTURE</vt:lpstr>
      <vt:lpstr>System &amp; Software Specifications</vt:lpstr>
      <vt:lpstr>                                 MODULES</vt:lpstr>
      <vt:lpstr>                         DATA LOADING MODULE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ADVANTAGES</vt:lpstr>
      <vt:lpstr>                                                 APPLICATIONS</vt:lpstr>
      <vt:lpstr>    CONCLUSION</vt:lpstr>
      <vt:lpstr>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               CleanseAI:Smart Data Preprocessing Automation Using Python</dc:title>
  <dc:creator>Thabish</dc:creator>
  <cp:lastModifiedBy>mohammed thabish</cp:lastModifiedBy>
  <cp:revision>41</cp:revision>
  <dcterms:created xsi:type="dcterms:W3CDTF">2024-11-03T12:18:52Z</dcterms:created>
  <dcterms:modified xsi:type="dcterms:W3CDTF">2025-05-12T16:17:07Z</dcterms:modified>
</cp:coreProperties>
</file>