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9" r:id="rId4"/>
    <p:sldId id="261" r:id="rId5"/>
    <p:sldId id="280" r:id="rId6"/>
    <p:sldId id="257" r:id="rId7"/>
    <p:sldId id="258" r:id="rId8"/>
    <p:sldId id="268" r:id="rId9"/>
    <p:sldId id="267" r:id="rId10"/>
    <p:sldId id="259" r:id="rId11"/>
    <p:sldId id="281" r:id="rId12"/>
    <p:sldId id="262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C57254-1291-4862-AF69-5A8CD4523FC3}">
          <p14:sldIdLst>
            <p14:sldId id="256"/>
            <p14:sldId id="260"/>
            <p14:sldId id="279"/>
            <p14:sldId id="261"/>
            <p14:sldId id="280"/>
            <p14:sldId id="257"/>
            <p14:sldId id="258"/>
            <p14:sldId id="268"/>
            <p14:sldId id="267"/>
            <p14:sldId id="259"/>
          </p14:sldIdLst>
        </p14:section>
        <p14:section name="Untitled Section" id="{5F188A16-FE92-4A77-B7AE-26F030C9792D}">
          <p14:sldIdLst>
            <p14:sldId id="281"/>
            <p14:sldId id="262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sa Shankara Murthy" initials="MSM" lastIdx="1" clrIdx="0">
    <p:extLst>
      <p:ext uri="{19B8F6BF-5375-455C-9EA6-DF929625EA0E}">
        <p15:presenceInfo xmlns:p15="http://schemas.microsoft.com/office/powerpoint/2012/main" userId="f927f64538ec7b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Shareholding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02-4319-9FAA-8FECD1A6D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02-4319-9FAA-8FECD1A6D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02-4319-9FAA-8FECD1A6D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02-4319-9FAA-8FECD1A6DF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02-4319-9FAA-8FECD1A6DF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02-4319-9FAA-8FECD1A6DF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902-4319-9FAA-8FECD1A6DF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Vijay Shekhar Sharma</c:v>
                </c:pt>
                <c:pt idx="1">
                  <c:v>Ant Financials</c:v>
                </c:pt>
                <c:pt idx="2">
                  <c:v>SoftBank Vision Fund</c:v>
                </c:pt>
                <c:pt idx="3">
                  <c:v>SAIF Partners</c:v>
                </c:pt>
                <c:pt idx="4">
                  <c:v>AGH</c:v>
                </c:pt>
                <c:pt idx="5">
                  <c:v>Berkshire Hathway</c:v>
                </c:pt>
                <c:pt idx="6">
                  <c:v>Others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0.1467</c:v>
                </c:pt>
                <c:pt idx="1">
                  <c:v>0.29709999999999998</c:v>
                </c:pt>
                <c:pt idx="2">
                  <c:v>0.1963</c:v>
                </c:pt>
                <c:pt idx="3">
                  <c:v>0.18559999999999999</c:v>
                </c:pt>
                <c:pt idx="4">
                  <c:v>7.1800000000000003E-2</c:v>
                </c:pt>
                <c:pt idx="5">
                  <c:v>2.76E-2</c:v>
                </c:pt>
                <c:pt idx="6">
                  <c:v>7.4899999999999994E-2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902-4319-9FAA-8FECD1A6DF4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7C776-1413-4024-A120-5FAD53F6CAE7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953DDEB-AA90-4DA5-8E02-17EA03F0A2CE}">
      <dgm:prSet/>
      <dgm:spPr/>
      <dgm:t>
        <a:bodyPr/>
        <a:lstStyle/>
        <a:p>
          <a:r>
            <a:rPr lang="en-GB" b="1"/>
            <a:t>Freecharge</a:t>
          </a:r>
          <a:endParaRPr lang="en-US" b="1"/>
        </a:p>
      </dgm:t>
    </dgm:pt>
    <dgm:pt modelId="{AE41A9FD-D8EE-4287-874C-0C8E949718A9}" type="parTrans" cxnId="{A6AF9CE9-D9EC-4C70-AD03-41D8DF899AD4}">
      <dgm:prSet/>
      <dgm:spPr/>
      <dgm:t>
        <a:bodyPr/>
        <a:lstStyle/>
        <a:p>
          <a:endParaRPr lang="en-US" sz="2400" b="1"/>
        </a:p>
      </dgm:t>
    </dgm:pt>
    <dgm:pt modelId="{9E1294BA-9116-49DB-98C6-D346DE1D4772}" type="sibTrans" cxnId="{A6AF9CE9-D9EC-4C70-AD03-41D8DF899AD4}">
      <dgm:prSet/>
      <dgm:spPr/>
      <dgm:t>
        <a:bodyPr/>
        <a:lstStyle/>
        <a:p>
          <a:endParaRPr lang="en-US" b="1"/>
        </a:p>
      </dgm:t>
    </dgm:pt>
    <dgm:pt modelId="{2CBA1B4B-2968-4F20-846F-45CB42604D2F}">
      <dgm:prSet/>
      <dgm:spPr/>
      <dgm:t>
        <a:bodyPr/>
        <a:lstStyle/>
        <a:p>
          <a:r>
            <a:rPr lang="en-GB" b="1"/>
            <a:t>Mobikwik</a:t>
          </a:r>
          <a:endParaRPr lang="en-US" b="1"/>
        </a:p>
      </dgm:t>
    </dgm:pt>
    <dgm:pt modelId="{A0ECA27C-A037-4E59-9AB9-D7C95BBB05B2}" type="parTrans" cxnId="{8206CDC0-9FED-4B68-9885-3129EBEA3F38}">
      <dgm:prSet/>
      <dgm:spPr/>
      <dgm:t>
        <a:bodyPr/>
        <a:lstStyle/>
        <a:p>
          <a:endParaRPr lang="en-US" sz="2400" b="1"/>
        </a:p>
      </dgm:t>
    </dgm:pt>
    <dgm:pt modelId="{E0F9D7E4-B958-415B-B81F-74C07396E821}" type="sibTrans" cxnId="{8206CDC0-9FED-4B68-9885-3129EBEA3F38}">
      <dgm:prSet/>
      <dgm:spPr/>
      <dgm:t>
        <a:bodyPr/>
        <a:lstStyle/>
        <a:p>
          <a:endParaRPr lang="en-US" b="1"/>
        </a:p>
      </dgm:t>
    </dgm:pt>
    <dgm:pt modelId="{D749618D-0CC5-49F0-8CBE-3F2032EAFA25}">
      <dgm:prSet/>
      <dgm:spPr/>
      <dgm:t>
        <a:bodyPr/>
        <a:lstStyle/>
        <a:p>
          <a:r>
            <a:rPr lang="en-GB" b="1"/>
            <a:t>Google pay</a:t>
          </a:r>
          <a:endParaRPr lang="en-US" b="1"/>
        </a:p>
      </dgm:t>
    </dgm:pt>
    <dgm:pt modelId="{60892CC2-BE05-4CD9-8DD7-E105C522B70D}" type="parTrans" cxnId="{505E5654-959B-4067-835D-6AA98A5091D9}">
      <dgm:prSet/>
      <dgm:spPr/>
      <dgm:t>
        <a:bodyPr/>
        <a:lstStyle/>
        <a:p>
          <a:endParaRPr lang="en-US" sz="2400" b="1"/>
        </a:p>
      </dgm:t>
    </dgm:pt>
    <dgm:pt modelId="{9A60A762-3AF1-4A73-81F8-2AA6BEB85A5D}" type="sibTrans" cxnId="{505E5654-959B-4067-835D-6AA98A5091D9}">
      <dgm:prSet/>
      <dgm:spPr/>
      <dgm:t>
        <a:bodyPr/>
        <a:lstStyle/>
        <a:p>
          <a:endParaRPr lang="en-US" b="1"/>
        </a:p>
      </dgm:t>
    </dgm:pt>
    <dgm:pt modelId="{B5197DD4-0508-4E09-8E15-8C7A5C85DE2C}">
      <dgm:prSet/>
      <dgm:spPr/>
      <dgm:t>
        <a:bodyPr/>
        <a:lstStyle/>
        <a:p>
          <a:r>
            <a:rPr lang="en-GB" b="1"/>
            <a:t>Amazon pay</a:t>
          </a:r>
          <a:endParaRPr lang="en-US" b="1"/>
        </a:p>
      </dgm:t>
    </dgm:pt>
    <dgm:pt modelId="{5963989B-5370-4388-8603-4EDA140AF1A5}" type="parTrans" cxnId="{BF34A57A-6EEA-4897-BDA8-7A05408B7B8F}">
      <dgm:prSet/>
      <dgm:spPr/>
      <dgm:t>
        <a:bodyPr/>
        <a:lstStyle/>
        <a:p>
          <a:endParaRPr lang="en-US" sz="2400" b="1"/>
        </a:p>
      </dgm:t>
    </dgm:pt>
    <dgm:pt modelId="{379ED341-2F49-47E6-862B-101289890831}" type="sibTrans" cxnId="{BF34A57A-6EEA-4897-BDA8-7A05408B7B8F}">
      <dgm:prSet/>
      <dgm:spPr/>
      <dgm:t>
        <a:bodyPr/>
        <a:lstStyle/>
        <a:p>
          <a:endParaRPr lang="en-US" b="1"/>
        </a:p>
      </dgm:t>
    </dgm:pt>
    <dgm:pt modelId="{93DF0AB7-D062-409E-8564-A6380CB1A5E7}">
      <dgm:prSet/>
      <dgm:spPr/>
      <dgm:t>
        <a:bodyPr/>
        <a:lstStyle/>
        <a:p>
          <a:r>
            <a:rPr lang="en-GB" b="1"/>
            <a:t>PhonePe</a:t>
          </a:r>
          <a:endParaRPr lang="en-US" b="1"/>
        </a:p>
      </dgm:t>
    </dgm:pt>
    <dgm:pt modelId="{26E69372-0578-4A1C-8CD0-A70652B47908}" type="parTrans" cxnId="{1E7661EC-E0F5-404C-A997-DC7AB63065F5}">
      <dgm:prSet/>
      <dgm:spPr/>
      <dgm:t>
        <a:bodyPr/>
        <a:lstStyle/>
        <a:p>
          <a:endParaRPr lang="en-US" sz="2400" b="1"/>
        </a:p>
      </dgm:t>
    </dgm:pt>
    <dgm:pt modelId="{FFCB5C61-2B20-4E7B-A681-0F1EF1C25BA4}" type="sibTrans" cxnId="{1E7661EC-E0F5-404C-A997-DC7AB63065F5}">
      <dgm:prSet/>
      <dgm:spPr/>
      <dgm:t>
        <a:bodyPr/>
        <a:lstStyle/>
        <a:p>
          <a:endParaRPr lang="en-US" b="1"/>
        </a:p>
      </dgm:t>
    </dgm:pt>
    <dgm:pt modelId="{4AA61304-BCF3-4502-8C21-65292C6F4D8C}">
      <dgm:prSet/>
      <dgm:spPr/>
      <dgm:t>
        <a:bodyPr/>
        <a:lstStyle/>
        <a:p>
          <a:r>
            <a:rPr lang="en-GB" b="1"/>
            <a:t>Airtel Bank</a:t>
          </a:r>
          <a:endParaRPr lang="en-US" b="1"/>
        </a:p>
      </dgm:t>
    </dgm:pt>
    <dgm:pt modelId="{AAFB6D2D-7D26-4B89-9E1F-665A47EF8458}" type="parTrans" cxnId="{FBAEE978-32C1-4A74-8532-16C4A50EB066}">
      <dgm:prSet/>
      <dgm:spPr/>
      <dgm:t>
        <a:bodyPr/>
        <a:lstStyle/>
        <a:p>
          <a:endParaRPr lang="en-US" sz="2400" b="1"/>
        </a:p>
      </dgm:t>
    </dgm:pt>
    <dgm:pt modelId="{7459EA10-2C8C-4831-A86B-D65B06BB41CA}" type="sibTrans" cxnId="{FBAEE978-32C1-4A74-8532-16C4A50EB066}">
      <dgm:prSet/>
      <dgm:spPr/>
      <dgm:t>
        <a:bodyPr/>
        <a:lstStyle/>
        <a:p>
          <a:endParaRPr lang="en-US" b="1"/>
        </a:p>
      </dgm:t>
    </dgm:pt>
    <dgm:pt modelId="{744D3593-BD9F-4F3A-B8E6-4ABBB197A520}">
      <dgm:prSet/>
      <dgm:spPr/>
      <dgm:t>
        <a:bodyPr/>
        <a:lstStyle/>
        <a:p>
          <a:r>
            <a:rPr lang="en-GB" b="1"/>
            <a:t>Jio Money</a:t>
          </a:r>
          <a:endParaRPr lang="en-US" b="1"/>
        </a:p>
      </dgm:t>
    </dgm:pt>
    <dgm:pt modelId="{A875C0E1-4AAF-4628-A8AB-3E32F276F36E}" type="parTrans" cxnId="{A013E0F8-0F8D-4EBC-8B09-6C649DB01755}">
      <dgm:prSet/>
      <dgm:spPr/>
      <dgm:t>
        <a:bodyPr/>
        <a:lstStyle/>
        <a:p>
          <a:endParaRPr lang="en-US" sz="2400" b="1"/>
        </a:p>
      </dgm:t>
    </dgm:pt>
    <dgm:pt modelId="{412F9167-8F90-49F4-A89F-A33B659BBDF9}" type="sibTrans" cxnId="{A013E0F8-0F8D-4EBC-8B09-6C649DB01755}">
      <dgm:prSet/>
      <dgm:spPr/>
      <dgm:t>
        <a:bodyPr/>
        <a:lstStyle/>
        <a:p>
          <a:endParaRPr lang="en-US" b="1"/>
        </a:p>
      </dgm:t>
    </dgm:pt>
    <dgm:pt modelId="{8A5CAE07-A87F-49EA-8E64-DC0B692EA08D}">
      <dgm:prSet/>
      <dgm:spPr/>
      <dgm:t>
        <a:bodyPr/>
        <a:lstStyle/>
        <a:p>
          <a:r>
            <a:rPr lang="en-GB" b="1"/>
            <a:t>Ola Money</a:t>
          </a:r>
          <a:endParaRPr lang="en-US" b="1"/>
        </a:p>
      </dgm:t>
    </dgm:pt>
    <dgm:pt modelId="{F6704AEE-225C-4022-855B-1EBF51CB4378}" type="parTrans" cxnId="{4AB49B4F-0FBE-42F4-B925-5190D771AA6C}">
      <dgm:prSet/>
      <dgm:spPr/>
      <dgm:t>
        <a:bodyPr/>
        <a:lstStyle/>
        <a:p>
          <a:endParaRPr lang="en-US" sz="2400" b="1"/>
        </a:p>
      </dgm:t>
    </dgm:pt>
    <dgm:pt modelId="{020C5B6E-2DF7-48E4-BDF4-51481B5C7DC1}" type="sibTrans" cxnId="{4AB49B4F-0FBE-42F4-B925-5190D771AA6C}">
      <dgm:prSet/>
      <dgm:spPr/>
      <dgm:t>
        <a:bodyPr/>
        <a:lstStyle/>
        <a:p>
          <a:endParaRPr lang="en-US" b="1"/>
        </a:p>
      </dgm:t>
    </dgm:pt>
    <dgm:pt modelId="{AF8E3FB3-B851-4718-AB87-F11A79FE9006}">
      <dgm:prSet/>
      <dgm:spPr/>
      <dgm:t>
        <a:bodyPr/>
        <a:lstStyle/>
        <a:p>
          <a:r>
            <a:rPr lang="en-US" b="1"/>
            <a:t>RazorPay</a:t>
          </a:r>
        </a:p>
      </dgm:t>
    </dgm:pt>
    <dgm:pt modelId="{08B3DD71-63BE-499E-BB45-3E0B3F3A04C9}" type="parTrans" cxnId="{7E2D6B68-C17B-4850-AAF9-3705A5B7D513}">
      <dgm:prSet/>
      <dgm:spPr/>
      <dgm:t>
        <a:bodyPr/>
        <a:lstStyle/>
        <a:p>
          <a:endParaRPr lang="en-GB" sz="2400" b="1"/>
        </a:p>
      </dgm:t>
    </dgm:pt>
    <dgm:pt modelId="{E371E0EF-711C-41E8-9052-10A2A6F8EFBB}" type="sibTrans" cxnId="{7E2D6B68-C17B-4850-AAF9-3705A5B7D513}">
      <dgm:prSet/>
      <dgm:spPr/>
      <dgm:t>
        <a:bodyPr/>
        <a:lstStyle/>
        <a:p>
          <a:endParaRPr lang="en-GB" b="1"/>
        </a:p>
      </dgm:t>
    </dgm:pt>
    <dgm:pt modelId="{C6675BB5-1D3D-479C-8CEF-0F1912618B2F}">
      <dgm:prSet/>
      <dgm:spPr/>
      <dgm:t>
        <a:bodyPr/>
        <a:lstStyle/>
        <a:p>
          <a:r>
            <a:rPr lang="en-US" b="1"/>
            <a:t>MiPay</a:t>
          </a:r>
        </a:p>
      </dgm:t>
    </dgm:pt>
    <dgm:pt modelId="{E9A64C27-0D43-4CA4-824D-B8FF958C9FD0}" type="parTrans" cxnId="{8D9CFFA7-3D5F-49FC-8448-524111EB470C}">
      <dgm:prSet/>
      <dgm:spPr/>
      <dgm:t>
        <a:bodyPr/>
        <a:lstStyle/>
        <a:p>
          <a:endParaRPr lang="en-GB" sz="2400" b="1"/>
        </a:p>
      </dgm:t>
    </dgm:pt>
    <dgm:pt modelId="{A292C2CE-D29E-4DD6-A5B0-513B9E0186A0}" type="sibTrans" cxnId="{8D9CFFA7-3D5F-49FC-8448-524111EB470C}">
      <dgm:prSet/>
      <dgm:spPr/>
      <dgm:t>
        <a:bodyPr/>
        <a:lstStyle/>
        <a:p>
          <a:endParaRPr lang="en-GB" b="1"/>
        </a:p>
      </dgm:t>
    </dgm:pt>
    <dgm:pt modelId="{ED919AF2-87C8-429C-8FEF-2D017F2962DC}">
      <dgm:prSet/>
      <dgm:spPr/>
      <dgm:t>
        <a:bodyPr/>
        <a:lstStyle/>
        <a:p>
          <a:r>
            <a:rPr lang="en-US" b="1"/>
            <a:t>Samsung Pay</a:t>
          </a:r>
        </a:p>
      </dgm:t>
    </dgm:pt>
    <dgm:pt modelId="{9610E1C8-9615-4957-B971-336FEC837681}" type="parTrans" cxnId="{99E15A0A-810D-4354-AAD8-293D45DDCDFA}">
      <dgm:prSet/>
      <dgm:spPr/>
      <dgm:t>
        <a:bodyPr/>
        <a:lstStyle/>
        <a:p>
          <a:endParaRPr lang="en-GB" sz="2400" b="1"/>
        </a:p>
      </dgm:t>
    </dgm:pt>
    <dgm:pt modelId="{7643C6D1-7AD9-457F-827D-4B73D130D909}" type="sibTrans" cxnId="{99E15A0A-810D-4354-AAD8-293D45DDCDFA}">
      <dgm:prSet/>
      <dgm:spPr/>
      <dgm:t>
        <a:bodyPr/>
        <a:lstStyle/>
        <a:p>
          <a:endParaRPr lang="en-GB" b="1"/>
        </a:p>
      </dgm:t>
    </dgm:pt>
    <dgm:pt modelId="{1F67F69D-F455-48DF-B173-23E6640CE407}">
      <dgm:prSet/>
      <dgm:spPr/>
      <dgm:t>
        <a:bodyPr/>
        <a:lstStyle/>
        <a:p>
          <a:r>
            <a:rPr lang="en-US" b="1"/>
            <a:t>Apple Pay</a:t>
          </a:r>
        </a:p>
      </dgm:t>
    </dgm:pt>
    <dgm:pt modelId="{28948BA9-320E-40CF-BA6D-539039CA57C8}" type="parTrans" cxnId="{C28A86F3-2991-44F1-B11C-AFF83C8F9B8D}">
      <dgm:prSet/>
      <dgm:spPr/>
      <dgm:t>
        <a:bodyPr/>
        <a:lstStyle/>
        <a:p>
          <a:endParaRPr lang="en-GB" sz="2400" b="1"/>
        </a:p>
      </dgm:t>
    </dgm:pt>
    <dgm:pt modelId="{83A874ED-72B5-4BC7-9242-5E7CD3C17D4F}" type="sibTrans" cxnId="{C28A86F3-2991-44F1-B11C-AFF83C8F9B8D}">
      <dgm:prSet/>
      <dgm:spPr/>
      <dgm:t>
        <a:bodyPr/>
        <a:lstStyle/>
        <a:p>
          <a:endParaRPr lang="en-GB" b="1"/>
        </a:p>
      </dgm:t>
    </dgm:pt>
    <dgm:pt modelId="{B59EFFC2-2935-4107-B169-05E02150252F}">
      <dgm:prSet/>
      <dgm:spPr/>
      <dgm:t>
        <a:bodyPr/>
        <a:lstStyle/>
        <a:p>
          <a:r>
            <a:rPr lang="en-US" b="1"/>
            <a:t>Bhim UPI</a:t>
          </a:r>
        </a:p>
      </dgm:t>
    </dgm:pt>
    <dgm:pt modelId="{007AD926-574F-474E-BF53-B40ADB51DAEE}" type="parTrans" cxnId="{F384D644-3614-41D8-9445-A39C1F95E854}">
      <dgm:prSet/>
      <dgm:spPr/>
      <dgm:t>
        <a:bodyPr/>
        <a:lstStyle/>
        <a:p>
          <a:endParaRPr lang="en-GB" sz="2400" b="1"/>
        </a:p>
      </dgm:t>
    </dgm:pt>
    <dgm:pt modelId="{5260C24D-2E4F-4416-B4B4-DB3D00397E8B}" type="sibTrans" cxnId="{F384D644-3614-41D8-9445-A39C1F95E854}">
      <dgm:prSet/>
      <dgm:spPr/>
      <dgm:t>
        <a:bodyPr/>
        <a:lstStyle/>
        <a:p>
          <a:endParaRPr lang="en-GB" b="1"/>
        </a:p>
      </dgm:t>
    </dgm:pt>
    <dgm:pt modelId="{73CDD8CC-36B6-4E00-9348-F1453B3DAA25}">
      <dgm:prSet/>
      <dgm:spPr/>
      <dgm:t>
        <a:bodyPr/>
        <a:lstStyle/>
        <a:p>
          <a:r>
            <a:rPr lang="en-US" b="1"/>
            <a:t>PayPal</a:t>
          </a:r>
        </a:p>
      </dgm:t>
    </dgm:pt>
    <dgm:pt modelId="{DA1F6855-C08E-404E-8AC5-010B625C86DA}" type="parTrans" cxnId="{17EC2EA3-9E8F-44B7-8BC3-35F236D0CB06}">
      <dgm:prSet/>
      <dgm:spPr/>
      <dgm:t>
        <a:bodyPr/>
        <a:lstStyle/>
        <a:p>
          <a:endParaRPr lang="en-GB" sz="2400" b="1"/>
        </a:p>
      </dgm:t>
    </dgm:pt>
    <dgm:pt modelId="{606DA603-DA83-4757-8CF6-AE2802D6B8CD}" type="sibTrans" cxnId="{17EC2EA3-9E8F-44B7-8BC3-35F236D0CB06}">
      <dgm:prSet/>
      <dgm:spPr/>
      <dgm:t>
        <a:bodyPr/>
        <a:lstStyle/>
        <a:p>
          <a:endParaRPr lang="en-GB" b="1"/>
        </a:p>
      </dgm:t>
    </dgm:pt>
    <dgm:pt modelId="{5E3FF315-2883-4479-8E19-E803B9FC3964}">
      <dgm:prSet/>
      <dgm:spPr/>
      <dgm:t>
        <a:bodyPr/>
        <a:lstStyle/>
        <a:p>
          <a:r>
            <a:rPr lang="en-US" b="1" dirty="0" err="1"/>
            <a:t>AliPay</a:t>
          </a:r>
          <a:endParaRPr lang="en-US" b="1" dirty="0"/>
        </a:p>
      </dgm:t>
    </dgm:pt>
    <dgm:pt modelId="{B3C1340D-D36E-4C60-9FF0-D8CFC3BD4210}" type="parTrans" cxnId="{FFBFC421-04DD-43FC-9506-619336AB7831}">
      <dgm:prSet/>
      <dgm:spPr/>
      <dgm:t>
        <a:bodyPr/>
        <a:lstStyle/>
        <a:p>
          <a:endParaRPr lang="en-GB" sz="2400" b="1"/>
        </a:p>
      </dgm:t>
    </dgm:pt>
    <dgm:pt modelId="{F94238B0-A5B0-4E70-90AC-C9E026A0949F}" type="sibTrans" cxnId="{FFBFC421-04DD-43FC-9506-619336AB7831}">
      <dgm:prSet/>
      <dgm:spPr/>
      <dgm:t>
        <a:bodyPr/>
        <a:lstStyle/>
        <a:p>
          <a:endParaRPr lang="en-GB" b="1"/>
        </a:p>
      </dgm:t>
    </dgm:pt>
    <dgm:pt modelId="{8D9C4DC3-111D-4BC8-A743-F86C8DD3A8B6}" type="pres">
      <dgm:prSet presAssocID="{0BD7C776-1413-4024-A120-5FAD53F6CAE7}" presName="diagram" presStyleCnt="0">
        <dgm:presLayoutVars>
          <dgm:dir/>
          <dgm:resizeHandles val="exact"/>
        </dgm:presLayoutVars>
      </dgm:prSet>
      <dgm:spPr/>
    </dgm:pt>
    <dgm:pt modelId="{C6843E9E-2EEE-4720-AC3F-5A6C012D4C17}" type="pres">
      <dgm:prSet presAssocID="{C953DDEB-AA90-4DA5-8E02-17EA03F0A2CE}" presName="node" presStyleLbl="node1" presStyleIdx="0" presStyleCnt="15">
        <dgm:presLayoutVars>
          <dgm:bulletEnabled val="1"/>
        </dgm:presLayoutVars>
      </dgm:prSet>
      <dgm:spPr/>
    </dgm:pt>
    <dgm:pt modelId="{CDB8D1B8-C02C-4F31-906D-4EA4F489E2A2}" type="pres">
      <dgm:prSet presAssocID="{9E1294BA-9116-49DB-98C6-D346DE1D4772}" presName="sibTrans" presStyleCnt="0"/>
      <dgm:spPr/>
    </dgm:pt>
    <dgm:pt modelId="{9AA9F8BF-A2F7-417E-BFAB-602F27E68B30}" type="pres">
      <dgm:prSet presAssocID="{2CBA1B4B-2968-4F20-846F-45CB42604D2F}" presName="node" presStyleLbl="node1" presStyleIdx="1" presStyleCnt="15">
        <dgm:presLayoutVars>
          <dgm:bulletEnabled val="1"/>
        </dgm:presLayoutVars>
      </dgm:prSet>
      <dgm:spPr/>
    </dgm:pt>
    <dgm:pt modelId="{000B6D38-F8AD-4F68-8412-64D3EE414AE0}" type="pres">
      <dgm:prSet presAssocID="{E0F9D7E4-B958-415B-B81F-74C07396E821}" presName="sibTrans" presStyleCnt="0"/>
      <dgm:spPr/>
    </dgm:pt>
    <dgm:pt modelId="{A336D9AE-B22A-482B-AC76-86CF4A098CCB}" type="pres">
      <dgm:prSet presAssocID="{D749618D-0CC5-49F0-8CBE-3F2032EAFA25}" presName="node" presStyleLbl="node1" presStyleIdx="2" presStyleCnt="15">
        <dgm:presLayoutVars>
          <dgm:bulletEnabled val="1"/>
        </dgm:presLayoutVars>
      </dgm:prSet>
      <dgm:spPr/>
    </dgm:pt>
    <dgm:pt modelId="{4E454BB7-303B-4AED-A8B7-07E2C93BC953}" type="pres">
      <dgm:prSet presAssocID="{9A60A762-3AF1-4A73-81F8-2AA6BEB85A5D}" presName="sibTrans" presStyleCnt="0"/>
      <dgm:spPr/>
    </dgm:pt>
    <dgm:pt modelId="{CCDD3EAA-C707-4ABD-8BEC-80246B20105D}" type="pres">
      <dgm:prSet presAssocID="{B5197DD4-0508-4E09-8E15-8C7A5C85DE2C}" presName="node" presStyleLbl="node1" presStyleIdx="3" presStyleCnt="15">
        <dgm:presLayoutVars>
          <dgm:bulletEnabled val="1"/>
        </dgm:presLayoutVars>
      </dgm:prSet>
      <dgm:spPr/>
    </dgm:pt>
    <dgm:pt modelId="{26E40D8B-B57E-406D-92A0-8AE255ED37F4}" type="pres">
      <dgm:prSet presAssocID="{379ED341-2F49-47E6-862B-101289890831}" presName="sibTrans" presStyleCnt="0"/>
      <dgm:spPr/>
    </dgm:pt>
    <dgm:pt modelId="{82D02AB9-5EFB-4D92-A186-7C5B47B82BC9}" type="pres">
      <dgm:prSet presAssocID="{93DF0AB7-D062-409E-8564-A6380CB1A5E7}" presName="node" presStyleLbl="node1" presStyleIdx="4" presStyleCnt="15">
        <dgm:presLayoutVars>
          <dgm:bulletEnabled val="1"/>
        </dgm:presLayoutVars>
      </dgm:prSet>
      <dgm:spPr/>
    </dgm:pt>
    <dgm:pt modelId="{ECFDF3E8-D02C-4239-8E05-C118DF41160E}" type="pres">
      <dgm:prSet presAssocID="{FFCB5C61-2B20-4E7B-A681-0F1EF1C25BA4}" presName="sibTrans" presStyleCnt="0"/>
      <dgm:spPr/>
    </dgm:pt>
    <dgm:pt modelId="{77E1EBCA-F08F-4DE2-B6C1-846903213299}" type="pres">
      <dgm:prSet presAssocID="{4AA61304-BCF3-4502-8C21-65292C6F4D8C}" presName="node" presStyleLbl="node1" presStyleIdx="5" presStyleCnt="15">
        <dgm:presLayoutVars>
          <dgm:bulletEnabled val="1"/>
        </dgm:presLayoutVars>
      </dgm:prSet>
      <dgm:spPr/>
    </dgm:pt>
    <dgm:pt modelId="{FA44BAA4-B7DE-451D-B65E-28404D3EBADA}" type="pres">
      <dgm:prSet presAssocID="{7459EA10-2C8C-4831-A86B-D65B06BB41CA}" presName="sibTrans" presStyleCnt="0"/>
      <dgm:spPr/>
    </dgm:pt>
    <dgm:pt modelId="{7FF22468-4D6E-4400-A72B-2776B3147736}" type="pres">
      <dgm:prSet presAssocID="{744D3593-BD9F-4F3A-B8E6-4ABBB197A520}" presName="node" presStyleLbl="node1" presStyleIdx="6" presStyleCnt="15">
        <dgm:presLayoutVars>
          <dgm:bulletEnabled val="1"/>
        </dgm:presLayoutVars>
      </dgm:prSet>
      <dgm:spPr/>
    </dgm:pt>
    <dgm:pt modelId="{23FC8E45-1EC8-4E87-8E13-D1D1EFB43472}" type="pres">
      <dgm:prSet presAssocID="{412F9167-8F90-49F4-A89F-A33B659BBDF9}" presName="sibTrans" presStyleCnt="0"/>
      <dgm:spPr/>
    </dgm:pt>
    <dgm:pt modelId="{317C71B3-D5D4-42AD-9808-24D5C268CAE3}" type="pres">
      <dgm:prSet presAssocID="{8A5CAE07-A87F-49EA-8E64-DC0B692EA08D}" presName="node" presStyleLbl="node1" presStyleIdx="7" presStyleCnt="15">
        <dgm:presLayoutVars>
          <dgm:bulletEnabled val="1"/>
        </dgm:presLayoutVars>
      </dgm:prSet>
      <dgm:spPr/>
    </dgm:pt>
    <dgm:pt modelId="{6326BD76-8F88-4750-95ED-5FA4ACAC3485}" type="pres">
      <dgm:prSet presAssocID="{020C5B6E-2DF7-48E4-BDF4-51481B5C7DC1}" presName="sibTrans" presStyleCnt="0"/>
      <dgm:spPr/>
    </dgm:pt>
    <dgm:pt modelId="{A92BC785-1856-433F-B465-A33A316A856A}" type="pres">
      <dgm:prSet presAssocID="{AF8E3FB3-B851-4718-AB87-F11A79FE9006}" presName="node" presStyleLbl="node1" presStyleIdx="8" presStyleCnt="15">
        <dgm:presLayoutVars>
          <dgm:bulletEnabled val="1"/>
        </dgm:presLayoutVars>
      </dgm:prSet>
      <dgm:spPr/>
    </dgm:pt>
    <dgm:pt modelId="{B34F7D45-6D2B-4DA7-B97E-97242935DE0C}" type="pres">
      <dgm:prSet presAssocID="{E371E0EF-711C-41E8-9052-10A2A6F8EFBB}" presName="sibTrans" presStyleCnt="0"/>
      <dgm:spPr/>
    </dgm:pt>
    <dgm:pt modelId="{1DE44C78-67CE-4E47-962D-84407C619A8B}" type="pres">
      <dgm:prSet presAssocID="{C6675BB5-1D3D-479C-8CEF-0F1912618B2F}" presName="node" presStyleLbl="node1" presStyleIdx="9" presStyleCnt="15">
        <dgm:presLayoutVars>
          <dgm:bulletEnabled val="1"/>
        </dgm:presLayoutVars>
      </dgm:prSet>
      <dgm:spPr/>
    </dgm:pt>
    <dgm:pt modelId="{406AD890-EDA2-42AA-9E20-9F85E8B27AF5}" type="pres">
      <dgm:prSet presAssocID="{A292C2CE-D29E-4DD6-A5B0-513B9E0186A0}" presName="sibTrans" presStyleCnt="0"/>
      <dgm:spPr/>
    </dgm:pt>
    <dgm:pt modelId="{BF44BF3A-E011-49D5-A3C3-07E1BA88EF81}" type="pres">
      <dgm:prSet presAssocID="{ED919AF2-87C8-429C-8FEF-2D017F2962DC}" presName="node" presStyleLbl="node1" presStyleIdx="10" presStyleCnt="15">
        <dgm:presLayoutVars>
          <dgm:bulletEnabled val="1"/>
        </dgm:presLayoutVars>
      </dgm:prSet>
      <dgm:spPr/>
    </dgm:pt>
    <dgm:pt modelId="{DF426E08-7DE2-4361-8B37-40BD27E6950F}" type="pres">
      <dgm:prSet presAssocID="{7643C6D1-7AD9-457F-827D-4B73D130D909}" presName="sibTrans" presStyleCnt="0"/>
      <dgm:spPr/>
    </dgm:pt>
    <dgm:pt modelId="{52636E6A-A5D0-4333-89BF-9E26598BEFA3}" type="pres">
      <dgm:prSet presAssocID="{1F67F69D-F455-48DF-B173-23E6640CE407}" presName="node" presStyleLbl="node1" presStyleIdx="11" presStyleCnt="15">
        <dgm:presLayoutVars>
          <dgm:bulletEnabled val="1"/>
        </dgm:presLayoutVars>
      </dgm:prSet>
      <dgm:spPr/>
    </dgm:pt>
    <dgm:pt modelId="{F0A88C73-B590-4861-B1AB-AF1D7147750B}" type="pres">
      <dgm:prSet presAssocID="{83A874ED-72B5-4BC7-9242-5E7CD3C17D4F}" presName="sibTrans" presStyleCnt="0"/>
      <dgm:spPr/>
    </dgm:pt>
    <dgm:pt modelId="{DE429F1A-DEFE-4C5A-B5C1-B55467949F08}" type="pres">
      <dgm:prSet presAssocID="{B59EFFC2-2935-4107-B169-05E02150252F}" presName="node" presStyleLbl="node1" presStyleIdx="12" presStyleCnt="15">
        <dgm:presLayoutVars>
          <dgm:bulletEnabled val="1"/>
        </dgm:presLayoutVars>
      </dgm:prSet>
      <dgm:spPr/>
    </dgm:pt>
    <dgm:pt modelId="{0F245399-079E-4DF9-90F2-097B7A298021}" type="pres">
      <dgm:prSet presAssocID="{5260C24D-2E4F-4416-B4B4-DB3D00397E8B}" presName="sibTrans" presStyleCnt="0"/>
      <dgm:spPr/>
    </dgm:pt>
    <dgm:pt modelId="{CDBAF427-44D0-4D90-B2D5-96C0AF70D339}" type="pres">
      <dgm:prSet presAssocID="{73CDD8CC-36B6-4E00-9348-F1453B3DAA25}" presName="node" presStyleLbl="node1" presStyleIdx="13" presStyleCnt="15">
        <dgm:presLayoutVars>
          <dgm:bulletEnabled val="1"/>
        </dgm:presLayoutVars>
      </dgm:prSet>
      <dgm:spPr/>
    </dgm:pt>
    <dgm:pt modelId="{4E6C687C-8EEB-45EF-8043-F9E247C51FAA}" type="pres">
      <dgm:prSet presAssocID="{606DA603-DA83-4757-8CF6-AE2802D6B8CD}" presName="sibTrans" presStyleCnt="0"/>
      <dgm:spPr/>
    </dgm:pt>
    <dgm:pt modelId="{E7DC13E4-2FD9-4BD5-BE13-07B106EE31E9}" type="pres">
      <dgm:prSet presAssocID="{5E3FF315-2883-4479-8E19-E803B9FC3964}" presName="node" presStyleLbl="node1" presStyleIdx="14" presStyleCnt="15">
        <dgm:presLayoutVars>
          <dgm:bulletEnabled val="1"/>
        </dgm:presLayoutVars>
      </dgm:prSet>
      <dgm:spPr/>
    </dgm:pt>
  </dgm:ptLst>
  <dgm:cxnLst>
    <dgm:cxn modelId="{165A5002-BA34-4CF1-A012-7ECFBCEF38F4}" type="presOf" srcId="{AF8E3FB3-B851-4718-AB87-F11A79FE9006}" destId="{A92BC785-1856-433F-B465-A33A316A856A}" srcOrd="0" destOrd="0" presId="urn:microsoft.com/office/officeart/2005/8/layout/default"/>
    <dgm:cxn modelId="{99E15A0A-810D-4354-AAD8-293D45DDCDFA}" srcId="{0BD7C776-1413-4024-A120-5FAD53F6CAE7}" destId="{ED919AF2-87C8-429C-8FEF-2D017F2962DC}" srcOrd="10" destOrd="0" parTransId="{9610E1C8-9615-4957-B971-336FEC837681}" sibTransId="{7643C6D1-7AD9-457F-827D-4B73D130D909}"/>
    <dgm:cxn modelId="{60CC6F18-1AE3-4DE0-BE94-DA4A9264CD72}" type="presOf" srcId="{73CDD8CC-36B6-4E00-9348-F1453B3DAA25}" destId="{CDBAF427-44D0-4D90-B2D5-96C0AF70D339}" srcOrd="0" destOrd="0" presId="urn:microsoft.com/office/officeart/2005/8/layout/default"/>
    <dgm:cxn modelId="{FFBFC421-04DD-43FC-9506-619336AB7831}" srcId="{0BD7C776-1413-4024-A120-5FAD53F6CAE7}" destId="{5E3FF315-2883-4479-8E19-E803B9FC3964}" srcOrd="14" destOrd="0" parTransId="{B3C1340D-D36E-4C60-9FF0-D8CFC3BD4210}" sibTransId="{F94238B0-A5B0-4E70-90AC-C9E026A0949F}"/>
    <dgm:cxn modelId="{3C5FE62E-507B-42ED-9219-2DE1FD267C2A}" type="presOf" srcId="{744D3593-BD9F-4F3A-B8E6-4ABBB197A520}" destId="{7FF22468-4D6E-4400-A72B-2776B3147736}" srcOrd="0" destOrd="0" presId="urn:microsoft.com/office/officeart/2005/8/layout/default"/>
    <dgm:cxn modelId="{A130985B-3BF0-4BA2-A6AC-AD0117E8A557}" type="presOf" srcId="{B5197DD4-0508-4E09-8E15-8C7A5C85DE2C}" destId="{CCDD3EAA-C707-4ABD-8BEC-80246B20105D}" srcOrd="0" destOrd="0" presId="urn:microsoft.com/office/officeart/2005/8/layout/default"/>
    <dgm:cxn modelId="{F384D644-3614-41D8-9445-A39C1F95E854}" srcId="{0BD7C776-1413-4024-A120-5FAD53F6CAE7}" destId="{B59EFFC2-2935-4107-B169-05E02150252F}" srcOrd="12" destOrd="0" parTransId="{007AD926-574F-474E-BF53-B40ADB51DAEE}" sibTransId="{5260C24D-2E4F-4416-B4B4-DB3D00397E8B}"/>
    <dgm:cxn modelId="{7E2D6B68-C17B-4850-AAF9-3705A5B7D513}" srcId="{0BD7C776-1413-4024-A120-5FAD53F6CAE7}" destId="{AF8E3FB3-B851-4718-AB87-F11A79FE9006}" srcOrd="8" destOrd="0" parTransId="{08B3DD71-63BE-499E-BB45-3E0B3F3A04C9}" sibTransId="{E371E0EF-711C-41E8-9052-10A2A6F8EFBB}"/>
    <dgm:cxn modelId="{385A464A-7A66-44E4-8AED-25723B33A043}" type="presOf" srcId="{93DF0AB7-D062-409E-8564-A6380CB1A5E7}" destId="{82D02AB9-5EFB-4D92-A186-7C5B47B82BC9}" srcOrd="0" destOrd="0" presId="urn:microsoft.com/office/officeart/2005/8/layout/default"/>
    <dgm:cxn modelId="{13C0F44B-3DED-4ED1-A750-06674B13861D}" type="presOf" srcId="{4AA61304-BCF3-4502-8C21-65292C6F4D8C}" destId="{77E1EBCA-F08F-4DE2-B6C1-846903213299}" srcOrd="0" destOrd="0" presId="urn:microsoft.com/office/officeart/2005/8/layout/default"/>
    <dgm:cxn modelId="{F11B706E-0A5A-47B5-BC55-7BDFD0C74AB0}" type="presOf" srcId="{2CBA1B4B-2968-4F20-846F-45CB42604D2F}" destId="{9AA9F8BF-A2F7-417E-BFAB-602F27E68B30}" srcOrd="0" destOrd="0" presId="urn:microsoft.com/office/officeart/2005/8/layout/default"/>
    <dgm:cxn modelId="{4AB49B4F-0FBE-42F4-B925-5190D771AA6C}" srcId="{0BD7C776-1413-4024-A120-5FAD53F6CAE7}" destId="{8A5CAE07-A87F-49EA-8E64-DC0B692EA08D}" srcOrd="7" destOrd="0" parTransId="{F6704AEE-225C-4022-855B-1EBF51CB4378}" sibTransId="{020C5B6E-2DF7-48E4-BDF4-51481B5C7DC1}"/>
    <dgm:cxn modelId="{22C11771-AE03-4EBF-9056-867526AE3254}" type="presOf" srcId="{ED919AF2-87C8-429C-8FEF-2D017F2962DC}" destId="{BF44BF3A-E011-49D5-A3C3-07E1BA88EF81}" srcOrd="0" destOrd="0" presId="urn:microsoft.com/office/officeart/2005/8/layout/default"/>
    <dgm:cxn modelId="{505E5654-959B-4067-835D-6AA98A5091D9}" srcId="{0BD7C776-1413-4024-A120-5FAD53F6CAE7}" destId="{D749618D-0CC5-49F0-8CBE-3F2032EAFA25}" srcOrd="2" destOrd="0" parTransId="{60892CC2-BE05-4CD9-8DD7-E105C522B70D}" sibTransId="{9A60A762-3AF1-4A73-81F8-2AA6BEB85A5D}"/>
    <dgm:cxn modelId="{FBAEE978-32C1-4A74-8532-16C4A50EB066}" srcId="{0BD7C776-1413-4024-A120-5FAD53F6CAE7}" destId="{4AA61304-BCF3-4502-8C21-65292C6F4D8C}" srcOrd="5" destOrd="0" parTransId="{AAFB6D2D-7D26-4B89-9E1F-665A47EF8458}" sibTransId="{7459EA10-2C8C-4831-A86B-D65B06BB41CA}"/>
    <dgm:cxn modelId="{1A778259-043C-4DD5-B00B-92BB55C6E479}" type="presOf" srcId="{8A5CAE07-A87F-49EA-8E64-DC0B692EA08D}" destId="{317C71B3-D5D4-42AD-9808-24D5C268CAE3}" srcOrd="0" destOrd="0" presId="urn:microsoft.com/office/officeart/2005/8/layout/default"/>
    <dgm:cxn modelId="{BF34A57A-6EEA-4897-BDA8-7A05408B7B8F}" srcId="{0BD7C776-1413-4024-A120-5FAD53F6CAE7}" destId="{B5197DD4-0508-4E09-8E15-8C7A5C85DE2C}" srcOrd="3" destOrd="0" parTransId="{5963989B-5370-4388-8603-4EDA140AF1A5}" sibTransId="{379ED341-2F49-47E6-862B-101289890831}"/>
    <dgm:cxn modelId="{54A6A196-0CDC-4A3B-AE8A-17416E90A91D}" type="presOf" srcId="{1F67F69D-F455-48DF-B173-23E6640CE407}" destId="{52636E6A-A5D0-4333-89BF-9E26598BEFA3}" srcOrd="0" destOrd="0" presId="urn:microsoft.com/office/officeart/2005/8/layout/default"/>
    <dgm:cxn modelId="{2847349D-1995-4E59-AEB2-8E8470C930DA}" type="presOf" srcId="{0BD7C776-1413-4024-A120-5FAD53F6CAE7}" destId="{8D9C4DC3-111D-4BC8-A743-F86C8DD3A8B6}" srcOrd="0" destOrd="0" presId="urn:microsoft.com/office/officeart/2005/8/layout/default"/>
    <dgm:cxn modelId="{17EC2EA3-9E8F-44B7-8BC3-35F236D0CB06}" srcId="{0BD7C776-1413-4024-A120-5FAD53F6CAE7}" destId="{73CDD8CC-36B6-4E00-9348-F1453B3DAA25}" srcOrd="13" destOrd="0" parTransId="{DA1F6855-C08E-404E-8AC5-010B625C86DA}" sibTransId="{606DA603-DA83-4757-8CF6-AE2802D6B8CD}"/>
    <dgm:cxn modelId="{8D9CFFA7-3D5F-49FC-8448-524111EB470C}" srcId="{0BD7C776-1413-4024-A120-5FAD53F6CAE7}" destId="{C6675BB5-1D3D-479C-8CEF-0F1912618B2F}" srcOrd="9" destOrd="0" parTransId="{E9A64C27-0D43-4CA4-824D-B8FF958C9FD0}" sibTransId="{A292C2CE-D29E-4DD6-A5B0-513B9E0186A0}"/>
    <dgm:cxn modelId="{07810EAA-F51C-4126-A608-8076C231C8D2}" type="presOf" srcId="{5E3FF315-2883-4479-8E19-E803B9FC3964}" destId="{E7DC13E4-2FD9-4BD5-BE13-07B106EE31E9}" srcOrd="0" destOrd="0" presId="urn:microsoft.com/office/officeart/2005/8/layout/default"/>
    <dgm:cxn modelId="{8206CDC0-9FED-4B68-9885-3129EBEA3F38}" srcId="{0BD7C776-1413-4024-A120-5FAD53F6CAE7}" destId="{2CBA1B4B-2968-4F20-846F-45CB42604D2F}" srcOrd="1" destOrd="0" parTransId="{A0ECA27C-A037-4E59-9AB9-D7C95BBB05B2}" sibTransId="{E0F9D7E4-B958-415B-B81F-74C07396E821}"/>
    <dgm:cxn modelId="{12858EC7-B325-4E53-A42A-5B27A16AC069}" type="presOf" srcId="{B59EFFC2-2935-4107-B169-05E02150252F}" destId="{DE429F1A-DEFE-4C5A-B5C1-B55467949F08}" srcOrd="0" destOrd="0" presId="urn:microsoft.com/office/officeart/2005/8/layout/default"/>
    <dgm:cxn modelId="{8AF1B3C7-C1B4-4BE2-A3B0-D20AFB92AC85}" type="presOf" srcId="{D749618D-0CC5-49F0-8CBE-3F2032EAFA25}" destId="{A336D9AE-B22A-482B-AC76-86CF4A098CCB}" srcOrd="0" destOrd="0" presId="urn:microsoft.com/office/officeart/2005/8/layout/default"/>
    <dgm:cxn modelId="{522A38CB-502F-42E7-B3E0-EB17C4EF70F6}" type="presOf" srcId="{C953DDEB-AA90-4DA5-8E02-17EA03F0A2CE}" destId="{C6843E9E-2EEE-4720-AC3F-5A6C012D4C17}" srcOrd="0" destOrd="0" presId="urn:microsoft.com/office/officeart/2005/8/layout/default"/>
    <dgm:cxn modelId="{A6AF9CE9-D9EC-4C70-AD03-41D8DF899AD4}" srcId="{0BD7C776-1413-4024-A120-5FAD53F6CAE7}" destId="{C953DDEB-AA90-4DA5-8E02-17EA03F0A2CE}" srcOrd="0" destOrd="0" parTransId="{AE41A9FD-D8EE-4287-874C-0C8E949718A9}" sibTransId="{9E1294BA-9116-49DB-98C6-D346DE1D4772}"/>
    <dgm:cxn modelId="{1E7661EC-E0F5-404C-A997-DC7AB63065F5}" srcId="{0BD7C776-1413-4024-A120-5FAD53F6CAE7}" destId="{93DF0AB7-D062-409E-8564-A6380CB1A5E7}" srcOrd="4" destOrd="0" parTransId="{26E69372-0578-4A1C-8CD0-A70652B47908}" sibTransId="{FFCB5C61-2B20-4E7B-A681-0F1EF1C25BA4}"/>
    <dgm:cxn modelId="{3B2CCBF0-83C1-4E83-B939-52875FC94D39}" type="presOf" srcId="{C6675BB5-1D3D-479C-8CEF-0F1912618B2F}" destId="{1DE44C78-67CE-4E47-962D-84407C619A8B}" srcOrd="0" destOrd="0" presId="urn:microsoft.com/office/officeart/2005/8/layout/default"/>
    <dgm:cxn modelId="{C28A86F3-2991-44F1-B11C-AFF83C8F9B8D}" srcId="{0BD7C776-1413-4024-A120-5FAD53F6CAE7}" destId="{1F67F69D-F455-48DF-B173-23E6640CE407}" srcOrd="11" destOrd="0" parTransId="{28948BA9-320E-40CF-BA6D-539039CA57C8}" sibTransId="{83A874ED-72B5-4BC7-9242-5E7CD3C17D4F}"/>
    <dgm:cxn modelId="{A013E0F8-0F8D-4EBC-8B09-6C649DB01755}" srcId="{0BD7C776-1413-4024-A120-5FAD53F6CAE7}" destId="{744D3593-BD9F-4F3A-B8E6-4ABBB197A520}" srcOrd="6" destOrd="0" parTransId="{A875C0E1-4AAF-4628-A8AB-3E32F276F36E}" sibTransId="{412F9167-8F90-49F4-A89F-A33B659BBDF9}"/>
    <dgm:cxn modelId="{59AB489F-EA61-46E7-876D-13A0B3652B5C}" type="presParOf" srcId="{8D9C4DC3-111D-4BC8-A743-F86C8DD3A8B6}" destId="{C6843E9E-2EEE-4720-AC3F-5A6C012D4C17}" srcOrd="0" destOrd="0" presId="urn:microsoft.com/office/officeart/2005/8/layout/default"/>
    <dgm:cxn modelId="{747FEAF0-9C23-42D6-B287-D0BF6B38D0E0}" type="presParOf" srcId="{8D9C4DC3-111D-4BC8-A743-F86C8DD3A8B6}" destId="{CDB8D1B8-C02C-4F31-906D-4EA4F489E2A2}" srcOrd="1" destOrd="0" presId="urn:microsoft.com/office/officeart/2005/8/layout/default"/>
    <dgm:cxn modelId="{3937BAE8-55EA-47DD-9E9A-2B6CAF4E894C}" type="presParOf" srcId="{8D9C4DC3-111D-4BC8-A743-F86C8DD3A8B6}" destId="{9AA9F8BF-A2F7-417E-BFAB-602F27E68B30}" srcOrd="2" destOrd="0" presId="urn:microsoft.com/office/officeart/2005/8/layout/default"/>
    <dgm:cxn modelId="{CB7012B0-59E6-4A69-9E0E-CA0E0E577A87}" type="presParOf" srcId="{8D9C4DC3-111D-4BC8-A743-F86C8DD3A8B6}" destId="{000B6D38-F8AD-4F68-8412-64D3EE414AE0}" srcOrd="3" destOrd="0" presId="urn:microsoft.com/office/officeart/2005/8/layout/default"/>
    <dgm:cxn modelId="{6A156E1C-8864-4385-808A-A3D20DAFED9A}" type="presParOf" srcId="{8D9C4DC3-111D-4BC8-A743-F86C8DD3A8B6}" destId="{A336D9AE-B22A-482B-AC76-86CF4A098CCB}" srcOrd="4" destOrd="0" presId="urn:microsoft.com/office/officeart/2005/8/layout/default"/>
    <dgm:cxn modelId="{EBDE7A5A-5401-49A3-A758-E1F9647C83D0}" type="presParOf" srcId="{8D9C4DC3-111D-4BC8-A743-F86C8DD3A8B6}" destId="{4E454BB7-303B-4AED-A8B7-07E2C93BC953}" srcOrd="5" destOrd="0" presId="urn:microsoft.com/office/officeart/2005/8/layout/default"/>
    <dgm:cxn modelId="{0BD13D42-5DE4-41AA-8B42-39D59ADFDFF7}" type="presParOf" srcId="{8D9C4DC3-111D-4BC8-A743-F86C8DD3A8B6}" destId="{CCDD3EAA-C707-4ABD-8BEC-80246B20105D}" srcOrd="6" destOrd="0" presId="urn:microsoft.com/office/officeart/2005/8/layout/default"/>
    <dgm:cxn modelId="{53C9F4B2-1ECC-43C5-ABE4-98DBC359ABC3}" type="presParOf" srcId="{8D9C4DC3-111D-4BC8-A743-F86C8DD3A8B6}" destId="{26E40D8B-B57E-406D-92A0-8AE255ED37F4}" srcOrd="7" destOrd="0" presId="urn:microsoft.com/office/officeart/2005/8/layout/default"/>
    <dgm:cxn modelId="{B6110B7C-9B5B-4B8C-BE68-E9D7DEE443F1}" type="presParOf" srcId="{8D9C4DC3-111D-4BC8-A743-F86C8DD3A8B6}" destId="{82D02AB9-5EFB-4D92-A186-7C5B47B82BC9}" srcOrd="8" destOrd="0" presId="urn:microsoft.com/office/officeart/2005/8/layout/default"/>
    <dgm:cxn modelId="{2AFFBABD-31EB-436F-B90B-889B64A88515}" type="presParOf" srcId="{8D9C4DC3-111D-4BC8-A743-F86C8DD3A8B6}" destId="{ECFDF3E8-D02C-4239-8E05-C118DF41160E}" srcOrd="9" destOrd="0" presId="urn:microsoft.com/office/officeart/2005/8/layout/default"/>
    <dgm:cxn modelId="{614936C0-256B-4640-BE74-4794E7BB1991}" type="presParOf" srcId="{8D9C4DC3-111D-4BC8-A743-F86C8DD3A8B6}" destId="{77E1EBCA-F08F-4DE2-B6C1-846903213299}" srcOrd="10" destOrd="0" presId="urn:microsoft.com/office/officeart/2005/8/layout/default"/>
    <dgm:cxn modelId="{B1A5F1CE-AF07-4D2E-B06C-EAA50926921D}" type="presParOf" srcId="{8D9C4DC3-111D-4BC8-A743-F86C8DD3A8B6}" destId="{FA44BAA4-B7DE-451D-B65E-28404D3EBADA}" srcOrd="11" destOrd="0" presId="urn:microsoft.com/office/officeart/2005/8/layout/default"/>
    <dgm:cxn modelId="{B07F5FEF-8696-422C-91E4-E3C02B8CC3BF}" type="presParOf" srcId="{8D9C4DC3-111D-4BC8-A743-F86C8DD3A8B6}" destId="{7FF22468-4D6E-4400-A72B-2776B3147736}" srcOrd="12" destOrd="0" presId="urn:microsoft.com/office/officeart/2005/8/layout/default"/>
    <dgm:cxn modelId="{D0048134-9CEF-4C09-A88C-CF52B3E838E7}" type="presParOf" srcId="{8D9C4DC3-111D-4BC8-A743-F86C8DD3A8B6}" destId="{23FC8E45-1EC8-4E87-8E13-D1D1EFB43472}" srcOrd="13" destOrd="0" presId="urn:microsoft.com/office/officeart/2005/8/layout/default"/>
    <dgm:cxn modelId="{8E30AD0A-15F0-4B7F-B627-151E8E180FA9}" type="presParOf" srcId="{8D9C4DC3-111D-4BC8-A743-F86C8DD3A8B6}" destId="{317C71B3-D5D4-42AD-9808-24D5C268CAE3}" srcOrd="14" destOrd="0" presId="urn:microsoft.com/office/officeart/2005/8/layout/default"/>
    <dgm:cxn modelId="{24EB4E28-FB25-46B9-A8D9-A3085E7FBBB0}" type="presParOf" srcId="{8D9C4DC3-111D-4BC8-A743-F86C8DD3A8B6}" destId="{6326BD76-8F88-4750-95ED-5FA4ACAC3485}" srcOrd="15" destOrd="0" presId="urn:microsoft.com/office/officeart/2005/8/layout/default"/>
    <dgm:cxn modelId="{CC4F07AD-EF5D-4AD0-A1DA-5B4C0D795D4A}" type="presParOf" srcId="{8D9C4DC3-111D-4BC8-A743-F86C8DD3A8B6}" destId="{A92BC785-1856-433F-B465-A33A316A856A}" srcOrd="16" destOrd="0" presId="urn:microsoft.com/office/officeart/2005/8/layout/default"/>
    <dgm:cxn modelId="{5DB9B318-989D-4E1A-AADA-857AC1C282AE}" type="presParOf" srcId="{8D9C4DC3-111D-4BC8-A743-F86C8DD3A8B6}" destId="{B34F7D45-6D2B-4DA7-B97E-97242935DE0C}" srcOrd="17" destOrd="0" presId="urn:microsoft.com/office/officeart/2005/8/layout/default"/>
    <dgm:cxn modelId="{0DDCE2FA-80C4-4CB8-B876-CEDC11FA6E3B}" type="presParOf" srcId="{8D9C4DC3-111D-4BC8-A743-F86C8DD3A8B6}" destId="{1DE44C78-67CE-4E47-962D-84407C619A8B}" srcOrd="18" destOrd="0" presId="urn:microsoft.com/office/officeart/2005/8/layout/default"/>
    <dgm:cxn modelId="{47EF6310-9746-4DB7-BD73-E00DBDB3EAF1}" type="presParOf" srcId="{8D9C4DC3-111D-4BC8-A743-F86C8DD3A8B6}" destId="{406AD890-EDA2-42AA-9E20-9F85E8B27AF5}" srcOrd="19" destOrd="0" presId="urn:microsoft.com/office/officeart/2005/8/layout/default"/>
    <dgm:cxn modelId="{4D3BC512-1A06-40B7-A467-D9535212221E}" type="presParOf" srcId="{8D9C4DC3-111D-4BC8-A743-F86C8DD3A8B6}" destId="{BF44BF3A-E011-49D5-A3C3-07E1BA88EF81}" srcOrd="20" destOrd="0" presId="urn:microsoft.com/office/officeart/2005/8/layout/default"/>
    <dgm:cxn modelId="{536DDB96-DA3B-4422-9FF5-AFD9F7A85B7F}" type="presParOf" srcId="{8D9C4DC3-111D-4BC8-A743-F86C8DD3A8B6}" destId="{DF426E08-7DE2-4361-8B37-40BD27E6950F}" srcOrd="21" destOrd="0" presId="urn:microsoft.com/office/officeart/2005/8/layout/default"/>
    <dgm:cxn modelId="{FA29CDEC-4650-4DE0-878D-1C7BF40DFE44}" type="presParOf" srcId="{8D9C4DC3-111D-4BC8-A743-F86C8DD3A8B6}" destId="{52636E6A-A5D0-4333-89BF-9E26598BEFA3}" srcOrd="22" destOrd="0" presId="urn:microsoft.com/office/officeart/2005/8/layout/default"/>
    <dgm:cxn modelId="{DD07DBE4-532A-4E3B-BAAA-90FEAD3AE4CC}" type="presParOf" srcId="{8D9C4DC3-111D-4BC8-A743-F86C8DD3A8B6}" destId="{F0A88C73-B590-4861-B1AB-AF1D7147750B}" srcOrd="23" destOrd="0" presId="urn:microsoft.com/office/officeart/2005/8/layout/default"/>
    <dgm:cxn modelId="{F056D071-98A4-41AE-BBD5-E5994DDF2FA5}" type="presParOf" srcId="{8D9C4DC3-111D-4BC8-A743-F86C8DD3A8B6}" destId="{DE429F1A-DEFE-4C5A-B5C1-B55467949F08}" srcOrd="24" destOrd="0" presId="urn:microsoft.com/office/officeart/2005/8/layout/default"/>
    <dgm:cxn modelId="{09FA844A-B62D-402B-848B-BC0D580DA1C5}" type="presParOf" srcId="{8D9C4DC3-111D-4BC8-A743-F86C8DD3A8B6}" destId="{0F245399-079E-4DF9-90F2-097B7A298021}" srcOrd="25" destOrd="0" presId="urn:microsoft.com/office/officeart/2005/8/layout/default"/>
    <dgm:cxn modelId="{E6937BAD-AC2A-450F-8109-16593505ECC4}" type="presParOf" srcId="{8D9C4DC3-111D-4BC8-A743-F86C8DD3A8B6}" destId="{CDBAF427-44D0-4D90-B2D5-96C0AF70D339}" srcOrd="26" destOrd="0" presId="urn:microsoft.com/office/officeart/2005/8/layout/default"/>
    <dgm:cxn modelId="{0FDD2099-6E09-4161-90E9-FD8C9D060E4A}" type="presParOf" srcId="{8D9C4DC3-111D-4BC8-A743-F86C8DD3A8B6}" destId="{4E6C687C-8EEB-45EF-8043-F9E247C51FAA}" srcOrd="27" destOrd="0" presId="urn:microsoft.com/office/officeart/2005/8/layout/default"/>
    <dgm:cxn modelId="{268D45E1-440F-4FA1-BE65-6B037FA3E86B}" type="presParOf" srcId="{8D9C4DC3-111D-4BC8-A743-F86C8DD3A8B6}" destId="{E7DC13E4-2FD9-4BD5-BE13-07B106EE31E9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D9A723-D21F-4497-BC1B-A0AF787ED31C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74B4D4E-5DC5-40DD-98D0-E1AE0C76DB4F}">
      <dgm:prSet phldrT="[Text]"/>
      <dgm:spPr/>
      <dgm:t>
        <a:bodyPr/>
        <a:lstStyle/>
        <a:p>
          <a:r>
            <a:rPr lang="en-GB" b="1" dirty="0"/>
            <a:t>Strength</a:t>
          </a:r>
        </a:p>
        <a:p>
          <a:r>
            <a:rPr lang="en-GB" dirty="0"/>
            <a:t>First mover advantage</a:t>
          </a:r>
        </a:p>
        <a:p>
          <a:r>
            <a:rPr lang="en-GB" dirty="0"/>
            <a:t>Convenience Option</a:t>
          </a:r>
        </a:p>
        <a:p>
          <a:r>
            <a:rPr lang="en-GB" dirty="0"/>
            <a:t>Tie up with merchants</a:t>
          </a:r>
        </a:p>
        <a:p>
          <a:r>
            <a:rPr lang="en-GB" dirty="0"/>
            <a:t>Services and Offers</a:t>
          </a:r>
        </a:p>
      </dgm:t>
    </dgm:pt>
    <dgm:pt modelId="{2C3546CD-7B39-4386-88BA-6B7D7DE07BAF}" type="parTrans" cxnId="{C07B1658-1FED-436B-9CFF-D6BC45792412}">
      <dgm:prSet/>
      <dgm:spPr/>
      <dgm:t>
        <a:bodyPr/>
        <a:lstStyle/>
        <a:p>
          <a:endParaRPr lang="en-GB"/>
        </a:p>
      </dgm:t>
    </dgm:pt>
    <dgm:pt modelId="{5FE995C4-BC97-4739-8D48-5C779A462EAE}" type="sibTrans" cxnId="{C07B1658-1FED-436B-9CFF-D6BC45792412}">
      <dgm:prSet/>
      <dgm:spPr/>
      <dgm:t>
        <a:bodyPr/>
        <a:lstStyle/>
        <a:p>
          <a:endParaRPr lang="en-GB"/>
        </a:p>
      </dgm:t>
    </dgm:pt>
    <dgm:pt modelId="{3EE85902-EF24-450F-99B8-B20036B251DC}">
      <dgm:prSet phldrT="[Text]" phldr="1"/>
      <dgm:spPr/>
      <dgm:t>
        <a:bodyPr/>
        <a:lstStyle/>
        <a:p>
          <a:endParaRPr lang="en-GB"/>
        </a:p>
      </dgm:t>
    </dgm:pt>
    <dgm:pt modelId="{5D922955-CEF1-45D6-AC3E-8431945A7FED}" type="parTrans" cxnId="{46C02EC5-9B37-4A8A-9312-707F41B442BD}">
      <dgm:prSet/>
      <dgm:spPr/>
      <dgm:t>
        <a:bodyPr/>
        <a:lstStyle/>
        <a:p>
          <a:endParaRPr lang="en-GB"/>
        </a:p>
      </dgm:t>
    </dgm:pt>
    <dgm:pt modelId="{5C4C2649-7254-487B-996C-F06DD4FF00C0}" type="sibTrans" cxnId="{46C02EC5-9B37-4A8A-9312-707F41B442BD}">
      <dgm:prSet/>
      <dgm:spPr/>
      <dgm:t>
        <a:bodyPr/>
        <a:lstStyle/>
        <a:p>
          <a:endParaRPr lang="en-GB"/>
        </a:p>
      </dgm:t>
    </dgm:pt>
    <dgm:pt modelId="{A67FB0D5-42A3-49C2-9492-B0AA6060C710}">
      <dgm:prSet phldrT="[Text]" phldr="1"/>
      <dgm:spPr/>
      <dgm:t>
        <a:bodyPr/>
        <a:lstStyle/>
        <a:p>
          <a:endParaRPr lang="en-GB"/>
        </a:p>
      </dgm:t>
    </dgm:pt>
    <dgm:pt modelId="{E2A19A83-DA87-4D0B-8154-90DC70E5ADAC}" type="parTrans" cxnId="{E4A7F983-AEBE-4A95-98B2-B91DF06CC88C}">
      <dgm:prSet/>
      <dgm:spPr/>
      <dgm:t>
        <a:bodyPr/>
        <a:lstStyle/>
        <a:p>
          <a:endParaRPr lang="en-GB"/>
        </a:p>
      </dgm:t>
    </dgm:pt>
    <dgm:pt modelId="{734BC515-7FC4-4F6D-9A16-B7011A6AB9C2}" type="sibTrans" cxnId="{E4A7F983-AEBE-4A95-98B2-B91DF06CC88C}">
      <dgm:prSet/>
      <dgm:spPr/>
      <dgm:t>
        <a:bodyPr/>
        <a:lstStyle/>
        <a:p>
          <a:endParaRPr lang="en-GB"/>
        </a:p>
      </dgm:t>
    </dgm:pt>
    <dgm:pt modelId="{D9B1B2F9-F568-4094-96F7-95B40FCEB853}">
      <dgm:prSet phldrT="[Text]" phldr="1"/>
      <dgm:spPr/>
      <dgm:t>
        <a:bodyPr/>
        <a:lstStyle/>
        <a:p>
          <a:endParaRPr lang="en-GB"/>
        </a:p>
      </dgm:t>
    </dgm:pt>
    <dgm:pt modelId="{A263A045-2DB0-4E80-AFE7-6987E5678A61}" type="parTrans" cxnId="{A0F726DA-7BC9-43A8-8539-CD70909BF86A}">
      <dgm:prSet/>
      <dgm:spPr/>
      <dgm:t>
        <a:bodyPr/>
        <a:lstStyle/>
        <a:p>
          <a:endParaRPr lang="en-GB"/>
        </a:p>
      </dgm:t>
    </dgm:pt>
    <dgm:pt modelId="{8A64FE61-D6CD-4CDB-9297-D13065745683}" type="sibTrans" cxnId="{A0F726DA-7BC9-43A8-8539-CD70909BF86A}">
      <dgm:prSet/>
      <dgm:spPr/>
      <dgm:t>
        <a:bodyPr/>
        <a:lstStyle/>
        <a:p>
          <a:endParaRPr lang="en-GB"/>
        </a:p>
      </dgm:t>
    </dgm:pt>
    <dgm:pt modelId="{91D686ED-240C-4254-BD1C-97986453A4B5}">
      <dgm:prSet phldrT="[Text]"/>
      <dgm:spPr/>
      <dgm:t>
        <a:bodyPr/>
        <a:lstStyle/>
        <a:p>
          <a:endParaRPr lang="en-GB"/>
        </a:p>
      </dgm:t>
    </dgm:pt>
    <dgm:pt modelId="{D918C5A4-6243-4204-BAE4-5702257D3D93}" type="parTrans" cxnId="{3D23970B-67EB-44A3-A7D7-7186487CB14B}">
      <dgm:prSet/>
      <dgm:spPr/>
      <dgm:t>
        <a:bodyPr/>
        <a:lstStyle/>
        <a:p>
          <a:endParaRPr lang="en-GB"/>
        </a:p>
      </dgm:t>
    </dgm:pt>
    <dgm:pt modelId="{149DAA49-7390-4F17-9740-F4DF07EDEFB4}" type="sibTrans" cxnId="{3D23970B-67EB-44A3-A7D7-7186487CB14B}">
      <dgm:prSet/>
      <dgm:spPr/>
      <dgm:t>
        <a:bodyPr/>
        <a:lstStyle/>
        <a:p>
          <a:endParaRPr lang="en-GB"/>
        </a:p>
      </dgm:t>
    </dgm:pt>
    <dgm:pt modelId="{A2898C8F-7052-4BA6-BD9A-29B6D04B6BBC}">
      <dgm:prSet phldrT="[Text]"/>
      <dgm:spPr/>
      <dgm:t>
        <a:bodyPr/>
        <a:lstStyle/>
        <a:p>
          <a:endParaRPr lang="en-GB"/>
        </a:p>
      </dgm:t>
    </dgm:pt>
    <dgm:pt modelId="{8EC66585-DE66-4AC0-80A2-B15EAD2F7B3E}" type="parTrans" cxnId="{C12051C0-584A-4C3C-B4D6-8554C5E89B8B}">
      <dgm:prSet/>
      <dgm:spPr/>
      <dgm:t>
        <a:bodyPr/>
        <a:lstStyle/>
        <a:p>
          <a:endParaRPr lang="en-GB"/>
        </a:p>
      </dgm:t>
    </dgm:pt>
    <dgm:pt modelId="{146C7957-2E1A-49A0-8176-02C9EB2E9E48}" type="sibTrans" cxnId="{C12051C0-584A-4C3C-B4D6-8554C5E89B8B}">
      <dgm:prSet/>
      <dgm:spPr/>
      <dgm:t>
        <a:bodyPr/>
        <a:lstStyle/>
        <a:p>
          <a:endParaRPr lang="en-GB"/>
        </a:p>
      </dgm:t>
    </dgm:pt>
    <dgm:pt modelId="{1CA8A7CB-0889-4297-9D39-E6D6B50A8F02}">
      <dgm:prSet phldrT="[Text]"/>
      <dgm:spPr/>
      <dgm:t>
        <a:bodyPr/>
        <a:lstStyle/>
        <a:p>
          <a:r>
            <a:rPr lang="en-GB" b="1" dirty="0"/>
            <a:t>Weakness</a:t>
          </a:r>
        </a:p>
        <a:p>
          <a:r>
            <a:rPr lang="en-GB" dirty="0"/>
            <a:t>Need for IT </a:t>
          </a:r>
        </a:p>
        <a:p>
          <a:r>
            <a:rPr lang="en-GB" dirty="0"/>
            <a:t>Lack of awareness</a:t>
          </a:r>
        </a:p>
        <a:p>
          <a:r>
            <a:rPr lang="en-GB" dirty="0"/>
            <a:t>Fear of going cashless</a:t>
          </a:r>
        </a:p>
        <a:p>
          <a:r>
            <a:rPr lang="en-GB" dirty="0"/>
            <a:t>Poor customer service</a:t>
          </a:r>
        </a:p>
      </dgm:t>
    </dgm:pt>
    <dgm:pt modelId="{317DB802-6211-46B6-A398-F0E9FBFC4A32}" type="parTrans" cxnId="{322E163A-19EF-422C-87E8-810FC50B6B41}">
      <dgm:prSet/>
      <dgm:spPr/>
      <dgm:t>
        <a:bodyPr/>
        <a:lstStyle/>
        <a:p>
          <a:endParaRPr lang="en-GB"/>
        </a:p>
      </dgm:t>
    </dgm:pt>
    <dgm:pt modelId="{D6AE6FD1-C311-4991-82D4-2410C3DE05C8}" type="sibTrans" cxnId="{322E163A-19EF-422C-87E8-810FC50B6B41}">
      <dgm:prSet/>
      <dgm:spPr/>
      <dgm:t>
        <a:bodyPr/>
        <a:lstStyle/>
        <a:p>
          <a:endParaRPr lang="en-GB"/>
        </a:p>
      </dgm:t>
    </dgm:pt>
    <dgm:pt modelId="{491AA8C9-5362-4D60-B2E5-FA84AC800267}">
      <dgm:prSet phldrT="[Text]"/>
      <dgm:spPr/>
      <dgm:t>
        <a:bodyPr/>
        <a:lstStyle/>
        <a:p>
          <a:r>
            <a:rPr lang="en-GB" b="1" dirty="0"/>
            <a:t>Opportunities</a:t>
          </a:r>
        </a:p>
        <a:p>
          <a:r>
            <a:rPr lang="en-GB" dirty="0"/>
            <a:t>Growing demand for aggregators</a:t>
          </a:r>
        </a:p>
        <a:p>
          <a:r>
            <a:rPr lang="en-GB" dirty="0"/>
            <a:t>Demonetisation</a:t>
          </a:r>
        </a:p>
        <a:p>
          <a:r>
            <a:rPr lang="en-GB" dirty="0"/>
            <a:t>Increase in working professionals</a:t>
          </a:r>
        </a:p>
      </dgm:t>
    </dgm:pt>
    <dgm:pt modelId="{798D81CB-06CA-44FA-8E47-CD7DC2735274}" type="parTrans" cxnId="{C4147540-7D63-490B-A854-615551192C2F}">
      <dgm:prSet/>
      <dgm:spPr/>
      <dgm:t>
        <a:bodyPr/>
        <a:lstStyle/>
        <a:p>
          <a:endParaRPr lang="en-GB"/>
        </a:p>
      </dgm:t>
    </dgm:pt>
    <dgm:pt modelId="{0454AC92-71F4-4B7F-99D3-D2B3E1600508}" type="sibTrans" cxnId="{C4147540-7D63-490B-A854-615551192C2F}">
      <dgm:prSet/>
      <dgm:spPr/>
      <dgm:t>
        <a:bodyPr/>
        <a:lstStyle/>
        <a:p>
          <a:endParaRPr lang="en-GB"/>
        </a:p>
      </dgm:t>
    </dgm:pt>
    <dgm:pt modelId="{D87E8B06-94A8-49BE-8D40-9C3AADFE3510}">
      <dgm:prSet phldrT="[Text]"/>
      <dgm:spPr/>
      <dgm:t>
        <a:bodyPr/>
        <a:lstStyle/>
        <a:p>
          <a:endParaRPr lang="en-GB" dirty="0"/>
        </a:p>
      </dgm:t>
    </dgm:pt>
    <dgm:pt modelId="{427C2678-9CC1-4C85-877B-86EB6818DF05}" type="parTrans" cxnId="{2B70CFA1-5BB8-488A-B105-EBC928678713}">
      <dgm:prSet/>
      <dgm:spPr/>
      <dgm:t>
        <a:bodyPr/>
        <a:lstStyle/>
        <a:p>
          <a:endParaRPr lang="en-GB"/>
        </a:p>
      </dgm:t>
    </dgm:pt>
    <dgm:pt modelId="{33D5ADC5-BAD3-4E82-A67E-748BCDF6F82A}" type="sibTrans" cxnId="{2B70CFA1-5BB8-488A-B105-EBC928678713}">
      <dgm:prSet/>
      <dgm:spPr/>
      <dgm:t>
        <a:bodyPr/>
        <a:lstStyle/>
        <a:p>
          <a:endParaRPr lang="en-GB"/>
        </a:p>
      </dgm:t>
    </dgm:pt>
    <dgm:pt modelId="{D9F0DBED-5CB1-4FEC-81AE-8B48E8B27563}">
      <dgm:prSet phldrT="[Text]"/>
      <dgm:spPr/>
      <dgm:t>
        <a:bodyPr/>
        <a:lstStyle/>
        <a:p>
          <a:endParaRPr lang="en-GB" dirty="0"/>
        </a:p>
      </dgm:t>
    </dgm:pt>
    <dgm:pt modelId="{2215BD89-73D7-4C36-83ED-6FCE89E83607}" type="parTrans" cxnId="{B411B38F-2150-42B3-9637-56A7E6BD4EE3}">
      <dgm:prSet/>
      <dgm:spPr/>
      <dgm:t>
        <a:bodyPr/>
        <a:lstStyle/>
        <a:p>
          <a:endParaRPr lang="en-GB"/>
        </a:p>
      </dgm:t>
    </dgm:pt>
    <dgm:pt modelId="{1756A569-AAA8-4199-910D-70914D3E8C6A}" type="sibTrans" cxnId="{B411B38F-2150-42B3-9637-56A7E6BD4EE3}">
      <dgm:prSet/>
      <dgm:spPr/>
      <dgm:t>
        <a:bodyPr/>
        <a:lstStyle/>
        <a:p>
          <a:endParaRPr lang="en-GB"/>
        </a:p>
      </dgm:t>
    </dgm:pt>
    <dgm:pt modelId="{6C13A332-9616-4D12-A88A-1306F81FAE43}">
      <dgm:prSet phldrT="[Text]"/>
      <dgm:spPr/>
      <dgm:t>
        <a:bodyPr/>
        <a:lstStyle/>
        <a:p>
          <a:r>
            <a:rPr lang="en-GB" b="1" dirty="0"/>
            <a:t>Threats</a:t>
          </a:r>
        </a:p>
        <a:p>
          <a:r>
            <a:rPr lang="en-GB" dirty="0"/>
            <a:t>Competition</a:t>
          </a:r>
        </a:p>
        <a:p>
          <a:r>
            <a:rPr lang="en-GB" dirty="0"/>
            <a:t>Growing concern about safety</a:t>
          </a:r>
        </a:p>
      </dgm:t>
    </dgm:pt>
    <dgm:pt modelId="{DB2CA4DE-C94C-438E-B585-BE6459A230FE}" type="parTrans" cxnId="{291BEC22-C5E0-493B-A27A-D75AB4AD9B91}">
      <dgm:prSet/>
      <dgm:spPr/>
      <dgm:t>
        <a:bodyPr/>
        <a:lstStyle/>
        <a:p>
          <a:endParaRPr lang="en-GB"/>
        </a:p>
      </dgm:t>
    </dgm:pt>
    <dgm:pt modelId="{B7882BCF-E842-46D0-84DF-2AAC3071739D}" type="sibTrans" cxnId="{291BEC22-C5E0-493B-A27A-D75AB4AD9B91}">
      <dgm:prSet/>
      <dgm:spPr/>
      <dgm:t>
        <a:bodyPr/>
        <a:lstStyle/>
        <a:p>
          <a:endParaRPr lang="en-GB"/>
        </a:p>
      </dgm:t>
    </dgm:pt>
    <dgm:pt modelId="{524373A3-E2DD-4BA8-BF9B-E42E31294E6C}">
      <dgm:prSet phldrT="[Text]"/>
      <dgm:spPr/>
      <dgm:t>
        <a:bodyPr/>
        <a:lstStyle/>
        <a:p>
          <a:endParaRPr lang="en-GB" dirty="0"/>
        </a:p>
      </dgm:t>
    </dgm:pt>
    <dgm:pt modelId="{738A6EE9-49BC-42AC-8D69-A5E4EB7461D8}" type="parTrans" cxnId="{483BE3FA-9398-49DD-89A7-D7F467B62FDF}">
      <dgm:prSet/>
      <dgm:spPr/>
      <dgm:t>
        <a:bodyPr/>
        <a:lstStyle/>
        <a:p>
          <a:endParaRPr lang="en-GB"/>
        </a:p>
      </dgm:t>
    </dgm:pt>
    <dgm:pt modelId="{9B13B33E-92E3-4E2F-BEA9-41B2B2945B2F}" type="sibTrans" cxnId="{483BE3FA-9398-49DD-89A7-D7F467B62FDF}">
      <dgm:prSet/>
      <dgm:spPr/>
      <dgm:t>
        <a:bodyPr/>
        <a:lstStyle/>
        <a:p>
          <a:endParaRPr lang="en-GB"/>
        </a:p>
      </dgm:t>
    </dgm:pt>
    <dgm:pt modelId="{0203DF2E-E8DE-40E0-9684-12F4FCCCAD85}" type="pres">
      <dgm:prSet presAssocID="{8BD9A723-D21F-4497-BC1B-A0AF787ED31C}" presName="matrix" presStyleCnt="0">
        <dgm:presLayoutVars>
          <dgm:chMax val="1"/>
          <dgm:dir/>
          <dgm:resizeHandles val="exact"/>
        </dgm:presLayoutVars>
      </dgm:prSet>
      <dgm:spPr/>
    </dgm:pt>
    <dgm:pt modelId="{C2420EBC-B942-4478-850B-72C9AE31C2B2}" type="pres">
      <dgm:prSet presAssocID="{8BD9A723-D21F-4497-BC1B-A0AF787ED31C}" presName="axisShape" presStyleLbl="bgShp" presStyleIdx="0" presStyleCnt="1"/>
      <dgm:spPr/>
    </dgm:pt>
    <dgm:pt modelId="{A987E7B4-F9F2-4B99-9978-A045C1C7F1A7}" type="pres">
      <dgm:prSet presAssocID="{8BD9A723-D21F-4497-BC1B-A0AF787ED31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363B9B-965C-4074-BD44-B343A9EC2C66}" type="pres">
      <dgm:prSet presAssocID="{8BD9A723-D21F-4497-BC1B-A0AF787ED31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4DD77A-6495-461B-976B-9F7836B59705}" type="pres">
      <dgm:prSet presAssocID="{8BD9A723-D21F-4497-BC1B-A0AF787ED31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9089AF-01BA-43FD-AB26-97CE2B76F64A}" type="pres">
      <dgm:prSet presAssocID="{8BD9A723-D21F-4497-BC1B-A0AF787ED31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D23970B-67EB-44A3-A7D7-7186487CB14B}" srcId="{8BD9A723-D21F-4497-BC1B-A0AF787ED31C}" destId="{91D686ED-240C-4254-BD1C-97986453A4B5}" srcOrd="8" destOrd="0" parTransId="{D918C5A4-6243-4204-BAE4-5702257D3D93}" sibTransId="{149DAA49-7390-4F17-9740-F4DF07EDEFB4}"/>
    <dgm:cxn modelId="{56270D1B-6449-4059-807B-76E334327EED}" type="presOf" srcId="{8BD9A723-D21F-4497-BC1B-A0AF787ED31C}" destId="{0203DF2E-E8DE-40E0-9684-12F4FCCCAD85}" srcOrd="0" destOrd="0" presId="urn:microsoft.com/office/officeart/2005/8/layout/matrix2"/>
    <dgm:cxn modelId="{9ACB051C-2393-4EB3-BEA0-C571841C05D1}" type="presOf" srcId="{1CA8A7CB-0889-4297-9D39-E6D6B50A8F02}" destId="{96363B9B-965C-4074-BD44-B343A9EC2C66}" srcOrd="0" destOrd="0" presId="urn:microsoft.com/office/officeart/2005/8/layout/matrix2"/>
    <dgm:cxn modelId="{291BEC22-C5E0-493B-A27A-D75AB4AD9B91}" srcId="{8BD9A723-D21F-4497-BC1B-A0AF787ED31C}" destId="{6C13A332-9616-4D12-A88A-1306F81FAE43}" srcOrd="3" destOrd="0" parTransId="{DB2CA4DE-C94C-438E-B585-BE6459A230FE}" sibTransId="{B7882BCF-E842-46D0-84DF-2AAC3071739D}"/>
    <dgm:cxn modelId="{322E163A-19EF-422C-87E8-810FC50B6B41}" srcId="{8BD9A723-D21F-4497-BC1B-A0AF787ED31C}" destId="{1CA8A7CB-0889-4297-9D39-E6D6B50A8F02}" srcOrd="1" destOrd="0" parTransId="{317DB802-6211-46B6-A398-F0E9FBFC4A32}" sibTransId="{D6AE6FD1-C311-4991-82D4-2410C3DE05C8}"/>
    <dgm:cxn modelId="{C4147540-7D63-490B-A854-615551192C2F}" srcId="{8BD9A723-D21F-4497-BC1B-A0AF787ED31C}" destId="{491AA8C9-5362-4D60-B2E5-FA84AC800267}" srcOrd="2" destOrd="0" parTransId="{798D81CB-06CA-44FA-8E47-CD7DC2735274}" sibTransId="{0454AC92-71F4-4B7F-99D3-D2B3E1600508}"/>
    <dgm:cxn modelId="{C07B1658-1FED-436B-9CFF-D6BC45792412}" srcId="{8BD9A723-D21F-4497-BC1B-A0AF787ED31C}" destId="{274B4D4E-5DC5-40DD-98D0-E1AE0C76DB4F}" srcOrd="0" destOrd="0" parTransId="{2C3546CD-7B39-4386-88BA-6B7D7DE07BAF}" sibTransId="{5FE995C4-BC97-4739-8D48-5C779A462EAE}"/>
    <dgm:cxn modelId="{E4A7F983-AEBE-4A95-98B2-B91DF06CC88C}" srcId="{8BD9A723-D21F-4497-BC1B-A0AF787ED31C}" destId="{A67FB0D5-42A3-49C2-9492-B0AA6060C710}" srcOrd="10" destOrd="0" parTransId="{E2A19A83-DA87-4D0B-8154-90DC70E5ADAC}" sibTransId="{734BC515-7FC4-4F6D-9A16-B7011A6AB9C2}"/>
    <dgm:cxn modelId="{B411B38F-2150-42B3-9637-56A7E6BD4EE3}" srcId="{8BD9A723-D21F-4497-BC1B-A0AF787ED31C}" destId="{D9F0DBED-5CB1-4FEC-81AE-8B48E8B27563}" srcOrd="5" destOrd="0" parTransId="{2215BD89-73D7-4C36-83ED-6FCE89E83607}" sibTransId="{1756A569-AAA8-4199-910D-70914D3E8C6A}"/>
    <dgm:cxn modelId="{B28D6B9D-BF62-4FB6-8CD5-C84588484B86}" type="presOf" srcId="{274B4D4E-5DC5-40DD-98D0-E1AE0C76DB4F}" destId="{A987E7B4-F9F2-4B99-9978-A045C1C7F1A7}" srcOrd="0" destOrd="0" presId="urn:microsoft.com/office/officeart/2005/8/layout/matrix2"/>
    <dgm:cxn modelId="{2B70CFA1-5BB8-488A-B105-EBC928678713}" srcId="{8BD9A723-D21F-4497-BC1B-A0AF787ED31C}" destId="{D87E8B06-94A8-49BE-8D40-9C3AADFE3510}" srcOrd="6" destOrd="0" parTransId="{427C2678-9CC1-4C85-877B-86EB6818DF05}" sibTransId="{33D5ADC5-BAD3-4E82-A67E-748BCDF6F82A}"/>
    <dgm:cxn modelId="{C12051C0-584A-4C3C-B4D6-8554C5E89B8B}" srcId="{8BD9A723-D21F-4497-BC1B-A0AF787ED31C}" destId="{A2898C8F-7052-4BA6-BD9A-29B6D04B6BBC}" srcOrd="7" destOrd="0" parTransId="{8EC66585-DE66-4AC0-80A2-B15EAD2F7B3E}" sibTransId="{146C7957-2E1A-49A0-8176-02C9EB2E9E48}"/>
    <dgm:cxn modelId="{46C02EC5-9B37-4A8A-9312-707F41B442BD}" srcId="{8BD9A723-D21F-4497-BC1B-A0AF787ED31C}" destId="{3EE85902-EF24-450F-99B8-B20036B251DC}" srcOrd="9" destOrd="0" parTransId="{5D922955-CEF1-45D6-AC3E-8431945A7FED}" sibTransId="{5C4C2649-7254-487B-996C-F06DD4FF00C0}"/>
    <dgm:cxn modelId="{F81E5EC5-18AB-416C-88DA-16C18AD17219}" type="presOf" srcId="{491AA8C9-5362-4D60-B2E5-FA84AC800267}" destId="{E14DD77A-6495-461B-976B-9F7836B59705}" srcOrd="0" destOrd="0" presId="urn:microsoft.com/office/officeart/2005/8/layout/matrix2"/>
    <dgm:cxn modelId="{A0F726DA-7BC9-43A8-8539-CD70909BF86A}" srcId="{8BD9A723-D21F-4497-BC1B-A0AF787ED31C}" destId="{D9B1B2F9-F568-4094-96F7-95B40FCEB853}" srcOrd="11" destOrd="0" parTransId="{A263A045-2DB0-4E80-AFE7-6987E5678A61}" sibTransId="{8A64FE61-D6CD-4CDB-9297-D13065745683}"/>
    <dgm:cxn modelId="{FF48DEF5-B12C-401C-8225-243A79B84442}" type="presOf" srcId="{6C13A332-9616-4D12-A88A-1306F81FAE43}" destId="{309089AF-01BA-43FD-AB26-97CE2B76F64A}" srcOrd="0" destOrd="0" presId="urn:microsoft.com/office/officeart/2005/8/layout/matrix2"/>
    <dgm:cxn modelId="{483BE3FA-9398-49DD-89A7-D7F467B62FDF}" srcId="{8BD9A723-D21F-4497-BC1B-A0AF787ED31C}" destId="{524373A3-E2DD-4BA8-BF9B-E42E31294E6C}" srcOrd="4" destOrd="0" parTransId="{738A6EE9-49BC-42AC-8D69-A5E4EB7461D8}" sibTransId="{9B13B33E-92E3-4E2F-BEA9-41B2B2945B2F}"/>
    <dgm:cxn modelId="{286EB987-3330-4BAD-A3BE-96C08A33B0EA}" type="presParOf" srcId="{0203DF2E-E8DE-40E0-9684-12F4FCCCAD85}" destId="{C2420EBC-B942-4478-850B-72C9AE31C2B2}" srcOrd="0" destOrd="0" presId="urn:microsoft.com/office/officeart/2005/8/layout/matrix2"/>
    <dgm:cxn modelId="{DFA14656-8089-4910-8E78-19AA4B62DADF}" type="presParOf" srcId="{0203DF2E-E8DE-40E0-9684-12F4FCCCAD85}" destId="{A987E7B4-F9F2-4B99-9978-A045C1C7F1A7}" srcOrd="1" destOrd="0" presId="urn:microsoft.com/office/officeart/2005/8/layout/matrix2"/>
    <dgm:cxn modelId="{BEC48892-17E7-44B5-8C20-FC89274D0931}" type="presParOf" srcId="{0203DF2E-E8DE-40E0-9684-12F4FCCCAD85}" destId="{96363B9B-965C-4074-BD44-B343A9EC2C66}" srcOrd="2" destOrd="0" presId="urn:microsoft.com/office/officeart/2005/8/layout/matrix2"/>
    <dgm:cxn modelId="{F1051E40-0A1D-4905-B78E-0D1275CE62D2}" type="presParOf" srcId="{0203DF2E-E8DE-40E0-9684-12F4FCCCAD85}" destId="{E14DD77A-6495-461B-976B-9F7836B59705}" srcOrd="3" destOrd="0" presId="urn:microsoft.com/office/officeart/2005/8/layout/matrix2"/>
    <dgm:cxn modelId="{18D25671-19C2-4EC8-A951-085F26047BBF}" type="presParOf" srcId="{0203DF2E-E8DE-40E0-9684-12F4FCCCAD85}" destId="{309089AF-01BA-43FD-AB26-97CE2B76F64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43E9E-2EEE-4720-AC3F-5A6C012D4C17}">
      <dsp:nvSpPr>
        <dsp:cNvPr id="0" name=""/>
        <dsp:cNvSpPr/>
      </dsp:nvSpPr>
      <dsp:spPr>
        <a:xfrm>
          <a:off x="0" y="133698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Freecharge</a:t>
          </a:r>
          <a:endParaRPr lang="en-US" sz="1600" b="1" kern="1200"/>
        </a:p>
      </dsp:txBody>
      <dsp:txXfrm>
        <a:off x="0" y="133698"/>
        <a:ext cx="1070937" cy="642562"/>
      </dsp:txXfrm>
    </dsp:sp>
    <dsp:sp modelId="{9AA9F8BF-A2F7-417E-BFAB-602F27E68B30}">
      <dsp:nvSpPr>
        <dsp:cNvPr id="0" name=""/>
        <dsp:cNvSpPr/>
      </dsp:nvSpPr>
      <dsp:spPr>
        <a:xfrm>
          <a:off x="1178031" y="133698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Mobikwik</a:t>
          </a:r>
          <a:endParaRPr lang="en-US" sz="1600" b="1" kern="1200"/>
        </a:p>
      </dsp:txBody>
      <dsp:txXfrm>
        <a:off x="1178031" y="133698"/>
        <a:ext cx="1070937" cy="642562"/>
      </dsp:txXfrm>
    </dsp:sp>
    <dsp:sp modelId="{A336D9AE-B22A-482B-AC76-86CF4A098CCB}">
      <dsp:nvSpPr>
        <dsp:cNvPr id="0" name=""/>
        <dsp:cNvSpPr/>
      </dsp:nvSpPr>
      <dsp:spPr>
        <a:xfrm>
          <a:off x="2356063" y="133698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Google pay</a:t>
          </a:r>
          <a:endParaRPr lang="en-US" sz="1600" b="1" kern="1200"/>
        </a:p>
      </dsp:txBody>
      <dsp:txXfrm>
        <a:off x="2356063" y="133698"/>
        <a:ext cx="1070937" cy="642562"/>
      </dsp:txXfrm>
    </dsp:sp>
    <dsp:sp modelId="{CCDD3EAA-C707-4ABD-8BEC-80246B20105D}">
      <dsp:nvSpPr>
        <dsp:cNvPr id="0" name=""/>
        <dsp:cNvSpPr/>
      </dsp:nvSpPr>
      <dsp:spPr>
        <a:xfrm>
          <a:off x="0" y="883355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Amazon pay</a:t>
          </a:r>
          <a:endParaRPr lang="en-US" sz="1600" b="1" kern="1200"/>
        </a:p>
      </dsp:txBody>
      <dsp:txXfrm>
        <a:off x="0" y="883355"/>
        <a:ext cx="1070937" cy="642562"/>
      </dsp:txXfrm>
    </dsp:sp>
    <dsp:sp modelId="{82D02AB9-5EFB-4D92-A186-7C5B47B82BC9}">
      <dsp:nvSpPr>
        <dsp:cNvPr id="0" name=""/>
        <dsp:cNvSpPr/>
      </dsp:nvSpPr>
      <dsp:spPr>
        <a:xfrm>
          <a:off x="1178031" y="883355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PhonePe</a:t>
          </a:r>
          <a:endParaRPr lang="en-US" sz="1600" b="1" kern="1200"/>
        </a:p>
      </dsp:txBody>
      <dsp:txXfrm>
        <a:off x="1178031" y="883355"/>
        <a:ext cx="1070937" cy="642562"/>
      </dsp:txXfrm>
    </dsp:sp>
    <dsp:sp modelId="{77E1EBCA-F08F-4DE2-B6C1-846903213299}">
      <dsp:nvSpPr>
        <dsp:cNvPr id="0" name=""/>
        <dsp:cNvSpPr/>
      </dsp:nvSpPr>
      <dsp:spPr>
        <a:xfrm>
          <a:off x="2356063" y="883355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Airtel Bank</a:t>
          </a:r>
          <a:endParaRPr lang="en-US" sz="1600" b="1" kern="1200"/>
        </a:p>
      </dsp:txBody>
      <dsp:txXfrm>
        <a:off x="2356063" y="883355"/>
        <a:ext cx="1070937" cy="642562"/>
      </dsp:txXfrm>
    </dsp:sp>
    <dsp:sp modelId="{7FF22468-4D6E-4400-A72B-2776B3147736}">
      <dsp:nvSpPr>
        <dsp:cNvPr id="0" name=""/>
        <dsp:cNvSpPr/>
      </dsp:nvSpPr>
      <dsp:spPr>
        <a:xfrm>
          <a:off x="0" y="1633011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Jio Money</a:t>
          </a:r>
          <a:endParaRPr lang="en-US" sz="1600" b="1" kern="1200"/>
        </a:p>
      </dsp:txBody>
      <dsp:txXfrm>
        <a:off x="0" y="1633011"/>
        <a:ext cx="1070937" cy="642562"/>
      </dsp:txXfrm>
    </dsp:sp>
    <dsp:sp modelId="{317C71B3-D5D4-42AD-9808-24D5C268CAE3}">
      <dsp:nvSpPr>
        <dsp:cNvPr id="0" name=""/>
        <dsp:cNvSpPr/>
      </dsp:nvSpPr>
      <dsp:spPr>
        <a:xfrm>
          <a:off x="1178031" y="1633011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Ola Money</a:t>
          </a:r>
          <a:endParaRPr lang="en-US" sz="1600" b="1" kern="1200"/>
        </a:p>
      </dsp:txBody>
      <dsp:txXfrm>
        <a:off x="1178031" y="1633011"/>
        <a:ext cx="1070937" cy="642562"/>
      </dsp:txXfrm>
    </dsp:sp>
    <dsp:sp modelId="{A92BC785-1856-433F-B465-A33A316A856A}">
      <dsp:nvSpPr>
        <dsp:cNvPr id="0" name=""/>
        <dsp:cNvSpPr/>
      </dsp:nvSpPr>
      <dsp:spPr>
        <a:xfrm>
          <a:off x="2356063" y="1633011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RazorPay</a:t>
          </a:r>
        </a:p>
      </dsp:txBody>
      <dsp:txXfrm>
        <a:off x="2356063" y="1633011"/>
        <a:ext cx="1070937" cy="642562"/>
      </dsp:txXfrm>
    </dsp:sp>
    <dsp:sp modelId="{1DE44C78-67CE-4E47-962D-84407C619A8B}">
      <dsp:nvSpPr>
        <dsp:cNvPr id="0" name=""/>
        <dsp:cNvSpPr/>
      </dsp:nvSpPr>
      <dsp:spPr>
        <a:xfrm>
          <a:off x="0" y="2382668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MiPay</a:t>
          </a:r>
        </a:p>
      </dsp:txBody>
      <dsp:txXfrm>
        <a:off x="0" y="2382668"/>
        <a:ext cx="1070937" cy="642562"/>
      </dsp:txXfrm>
    </dsp:sp>
    <dsp:sp modelId="{BF44BF3A-E011-49D5-A3C3-07E1BA88EF81}">
      <dsp:nvSpPr>
        <dsp:cNvPr id="0" name=""/>
        <dsp:cNvSpPr/>
      </dsp:nvSpPr>
      <dsp:spPr>
        <a:xfrm>
          <a:off x="1178031" y="2382668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Samsung Pay</a:t>
          </a:r>
        </a:p>
      </dsp:txBody>
      <dsp:txXfrm>
        <a:off x="1178031" y="2382668"/>
        <a:ext cx="1070937" cy="642562"/>
      </dsp:txXfrm>
    </dsp:sp>
    <dsp:sp modelId="{52636E6A-A5D0-4333-89BF-9E26598BEFA3}">
      <dsp:nvSpPr>
        <dsp:cNvPr id="0" name=""/>
        <dsp:cNvSpPr/>
      </dsp:nvSpPr>
      <dsp:spPr>
        <a:xfrm>
          <a:off x="2356063" y="2382668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Apple Pay</a:t>
          </a:r>
        </a:p>
      </dsp:txBody>
      <dsp:txXfrm>
        <a:off x="2356063" y="2382668"/>
        <a:ext cx="1070937" cy="642562"/>
      </dsp:txXfrm>
    </dsp:sp>
    <dsp:sp modelId="{DE429F1A-DEFE-4C5A-B5C1-B55467949F08}">
      <dsp:nvSpPr>
        <dsp:cNvPr id="0" name=""/>
        <dsp:cNvSpPr/>
      </dsp:nvSpPr>
      <dsp:spPr>
        <a:xfrm>
          <a:off x="0" y="3132324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Bhim UPI</a:t>
          </a:r>
        </a:p>
      </dsp:txBody>
      <dsp:txXfrm>
        <a:off x="0" y="3132324"/>
        <a:ext cx="1070937" cy="642562"/>
      </dsp:txXfrm>
    </dsp:sp>
    <dsp:sp modelId="{CDBAF427-44D0-4D90-B2D5-96C0AF70D339}">
      <dsp:nvSpPr>
        <dsp:cNvPr id="0" name=""/>
        <dsp:cNvSpPr/>
      </dsp:nvSpPr>
      <dsp:spPr>
        <a:xfrm>
          <a:off x="1178031" y="3132324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PayPal</a:t>
          </a:r>
        </a:p>
      </dsp:txBody>
      <dsp:txXfrm>
        <a:off x="1178031" y="3132324"/>
        <a:ext cx="1070937" cy="642562"/>
      </dsp:txXfrm>
    </dsp:sp>
    <dsp:sp modelId="{E7DC13E4-2FD9-4BD5-BE13-07B106EE31E9}">
      <dsp:nvSpPr>
        <dsp:cNvPr id="0" name=""/>
        <dsp:cNvSpPr/>
      </dsp:nvSpPr>
      <dsp:spPr>
        <a:xfrm>
          <a:off x="2356063" y="3132324"/>
          <a:ext cx="1070937" cy="6425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AliPay</a:t>
          </a:r>
          <a:endParaRPr lang="en-US" sz="1600" b="1" kern="1200" dirty="0"/>
        </a:p>
      </dsp:txBody>
      <dsp:txXfrm>
        <a:off x="2356063" y="3132324"/>
        <a:ext cx="1070937" cy="642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20EBC-B942-4478-850B-72C9AE31C2B2}">
      <dsp:nvSpPr>
        <dsp:cNvPr id="0" name=""/>
        <dsp:cNvSpPr/>
      </dsp:nvSpPr>
      <dsp:spPr>
        <a:xfrm>
          <a:off x="3107531" y="0"/>
          <a:ext cx="5053013" cy="505301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7E7B4-F9F2-4B99-9978-A045C1C7F1A7}">
      <dsp:nvSpPr>
        <dsp:cNvPr id="0" name=""/>
        <dsp:cNvSpPr/>
      </dsp:nvSpPr>
      <dsp:spPr>
        <a:xfrm>
          <a:off x="3435976" y="328445"/>
          <a:ext cx="2021205" cy="202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Strength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First mover advantage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Convenience Option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Tie up with merchants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Services and Offers</a:t>
          </a:r>
        </a:p>
      </dsp:txBody>
      <dsp:txXfrm>
        <a:off x="3534643" y="427112"/>
        <a:ext cx="1823871" cy="1823871"/>
      </dsp:txXfrm>
    </dsp:sp>
    <dsp:sp modelId="{96363B9B-965C-4074-BD44-B343A9EC2C66}">
      <dsp:nvSpPr>
        <dsp:cNvPr id="0" name=""/>
        <dsp:cNvSpPr/>
      </dsp:nvSpPr>
      <dsp:spPr>
        <a:xfrm>
          <a:off x="5810892" y="328445"/>
          <a:ext cx="2021205" cy="202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Weakness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Need for IT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Lack of awareness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Fear of going cashless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Poor customer service</a:t>
          </a:r>
        </a:p>
      </dsp:txBody>
      <dsp:txXfrm>
        <a:off x="5909559" y="427112"/>
        <a:ext cx="1823871" cy="1823871"/>
      </dsp:txXfrm>
    </dsp:sp>
    <dsp:sp modelId="{E14DD77A-6495-461B-976B-9F7836B59705}">
      <dsp:nvSpPr>
        <dsp:cNvPr id="0" name=""/>
        <dsp:cNvSpPr/>
      </dsp:nvSpPr>
      <dsp:spPr>
        <a:xfrm>
          <a:off x="3435976" y="2703361"/>
          <a:ext cx="2021205" cy="202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Opportunities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Growing demand for aggregators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Demonetisation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in working professionals</a:t>
          </a:r>
        </a:p>
      </dsp:txBody>
      <dsp:txXfrm>
        <a:off x="3534643" y="2802028"/>
        <a:ext cx="1823871" cy="1823871"/>
      </dsp:txXfrm>
    </dsp:sp>
    <dsp:sp modelId="{309089AF-01BA-43FD-AB26-97CE2B76F64A}">
      <dsp:nvSpPr>
        <dsp:cNvPr id="0" name=""/>
        <dsp:cNvSpPr/>
      </dsp:nvSpPr>
      <dsp:spPr>
        <a:xfrm>
          <a:off x="5810892" y="2703361"/>
          <a:ext cx="2021205" cy="202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Threats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Competition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Growing concern about safety</a:t>
          </a:r>
        </a:p>
      </dsp:txBody>
      <dsp:txXfrm>
        <a:off x="5909559" y="2802028"/>
        <a:ext cx="1823871" cy="182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83FA8-2C1B-4617-BB0A-D0EFDC11B55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46252-48DA-4149-9EFD-1B2F7B4E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2DDD-B251-45EA-AAFF-908FE33C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42BCF-11B8-4086-8188-786C9D71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FA9C-0E6C-43B7-A672-B6D09CB1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71CB-DF7C-4DCA-A157-9286AD5A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28A9-3D0F-4292-AFB5-4E9A5A6D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6C68-AB76-4040-90FB-C675F5D4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BF244-88A9-425F-AA80-33837688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AF01-A41A-40D9-8AA2-D1B0BE46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A8D6-B27D-47B1-86AD-8574523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D73E-2E73-4CCF-96F0-6C468C3C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C902D-E742-4ED3-BA4E-2937ECC1E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B9D71-01A9-49BD-B461-0C6F1D75F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9991-7037-4771-8DD9-FE19D31E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748A-4EF0-4AF8-8A3E-A430E3FA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2161-80B5-4111-ACE8-C62E7F7D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8D51-15D7-45D7-AA99-B42AC572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C452-A040-468A-AA0B-C9435B14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0239-456B-4333-AE7D-07DD5FD4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050D-A4AD-461B-9BE4-6E456548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6928-0A22-46D0-8990-C3A1B8C6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5AC1-9E33-4704-A04C-12E6F1AF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0E6C8-F95D-4E6E-B771-F3EF3DD9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988D-5F15-4128-BC8F-CD3CD402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5A08-6C3E-4EBA-BA2C-0598CA7C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8369-9E7B-4E0E-9C69-3DA20CA6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2A4A-8783-4F79-8FFD-E60FD3B3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3148-3C21-40FD-BDAF-0DF424765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8A97E-BED7-4AD0-9D36-4ACA83D2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39E8-5928-48DD-BA23-FE594812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8DAE-B44D-49C7-BDD8-0287459C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99F8-FA4D-4EB5-BB98-35A90CA3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691B-5E8E-4807-9D65-36DAA8A3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F0F0F-AEBD-492C-9BC2-89332210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6F14F-69D9-41D6-BEBC-02F0A353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EE3CE-1BB1-4FD8-A6C5-8413E9FB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5588-77EF-419D-8C10-8EC421FCC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32076-BFD4-4318-B0BE-731FB484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4F47F-4686-445F-9AEC-4640554E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E9B5E-17FA-4652-A292-9C5B74BC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D42E-C685-4B38-9A26-27C4404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50255-4299-48D9-9205-7B83F8A5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36293-5371-4E29-B40C-CB1B8EBF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CCE72-8820-413A-9F84-A36BA950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9DB66-FB0C-48B9-B828-A3C23BF4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DCB65-E688-43A2-94C2-8B54DB8E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26FD-45B7-4FDF-B143-C2EA78A0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2A4-8677-4C05-84F6-EFA8CF2B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E92F-611B-4805-A479-CD5950BD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CC218-00CD-4942-9167-1E4C9931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E1BE-1FF0-4A35-81A3-E599EDBB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14C72-1F3E-4DD0-8BDA-99CF514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34CD7-EC11-473A-B852-741DF8B7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49ED-6880-4316-A710-0BD2995A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20102-AD1C-431C-AF69-9361D07D6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127D-7977-46FC-B1B8-F017D616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3EE3-0EF8-437F-9BDA-508B0B48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CFD48-B1F6-4D9A-84DB-E2B348D9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BC66-3E2D-4EAF-B90D-6C888A0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1D22A-6AE8-450D-8598-AAE10219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BC35-7BF9-4291-9B6C-1E4A4E41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AF2B-4044-43A2-9B08-BAC056BAC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B29E-5AD8-438A-AA27-2E956668918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F146-620D-4B5E-A422-537201E81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E483-B349-4492-BFF4-CEBCAD4A8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63AF-CC83-4784-8CA2-2B5E8F3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2293A-A382-42A7-8F05-150B95F1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90500"/>
            <a:ext cx="12192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71901-D0A8-4934-9713-079D245CD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8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9A799-5EC1-4A5E-A176-381A99FD8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332513"/>
            <a:ext cx="4013876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986C-F5F4-4486-8FDB-360A57FE603D}"/>
              </a:ext>
            </a:extLst>
          </p:cNvPr>
          <p:cNvSpPr txBox="1"/>
          <p:nvPr/>
        </p:nvSpPr>
        <p:spPr>
          <a:xfrm>
            <a:off x="5634918" y="1582366"/>
            <a:ext cx="4997413" cy="416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Project Name: Paytm «Paytm Karo»</a:t>
            </a:r>
          </a:p>
          <a:p>
            <a:r>
              <a:rPr lang="en-GB" sz="2000" dirty="0">
                <a:solidFill>
                  <a:schemeClr val="bg1"/>
                </a:solidFill>
              </a:rPr>
              <a:t>Abstract</a:t>
            </a:r>
            <a:r>
              <a:rPr lang="en-US" sz="2000" dirty="0">
                <a:solidFill>
                  <a:schemeClr val="bg1"/>
                </a:solidFill>
              </a:rPr>
              <a:t> :</a:t>
            </a:r>
            <a:r>
              <a:rPr lang="en-US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A study about Paytm a successful Fintech in India expanding exponentially with its smart features and a unique marketing model.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Project by :- Vickysingh Baghel &amp; Manasa Shankara Murthy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Professor :- Stefano </a:t>
            </a:r>
            <a:r>
              <a:rPr lang="en-GB" sz="2000" dirty="0" err="1">
                <a:solidFill>
                  <a:schemeClr val="bg1"/>
                </a:solidFill>
              </a:rPr>
              <a:t>Bonini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Subject :- Fintech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1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53F3E-6DF4-4D9E-A30A-4ECAC21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Paytm Payments Bank</a:t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503AC4A-E340-4B6A-8D58-16AD18DB4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0" b="23439"/>
          <a:stretch/>
        </p:blipFill>
        <p:spPr>
          <a:xfrm>
            <a:off x="1571751" y="704504"/>
            <a:ext cx="904849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7" name="Content Placeholder 15">
            <a:extLst>
              <a:ext uri="{FF2B5EF4-FFF2-40B4-BE49-F238E27FC236}">
                <a16:creationId xmlns:a16="http://schemas.microsoft.com/office/drawing/2014/main" id="{68525208-B93E-49FF-97C4-B3D2FE82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Its will be a fully fledged payment bank just like (</a:t>
            </a:r>
            <a:r>
              <a:rPr lang="en-US" sz="1400" dirty="0" err="1"/>
              <a:t>SBI,HDFC,Kotak</a:t>
            </a:r>
            <a:r>
              <a:rPr lang="en-US" sz="1400" dirty="0"/>
              <a:t>) but with a twist.</a:t>
            </a:r>
          </a:p>
          <a:p>
            <a:r>
              <a:rPr lang="en-US" sz="1400" dirty="0"/>
              <a:t>Paytm Bank Business Model is entirely be depended on the mobile apps. It is a Digital Bank</a:t>
            </a:r>
          </a:p>
          <a:p>
            <a:r>
              <a:rPr lang="en-US" sz="1400" dirty="0">
                <a:effectLst/>
              </a:rPr>
              <a:t>For Those how do not have smart phone, </a:t>
            </a:r>
            <a:r>
              <a:rPr lang="en-US" sz="1400" dirty="0"/>
              <a:t>P</a:t>
            </a:r>
            <a:r>
              <a:rPr lang="en-US" sz="1400" dirty="0">
                <a:effectLst/>
              </a:rPr>
              <a:t>aytm issue Debit card</a:t>
            </a:r>
          </a:p>
          <a:p>
            <a:r>
              <a:rPr lang="en-US" sz="1400" dirty="0"/>
              <a:t>B</a:t>
            </a:r>
            <a:r>
              <a:rPr lang="en-US" sz="1400" dirty="0">
                <a:effectLst/>
              </a:rPr>
              <a:t>anks can accept deposits of up to 1 lakh from each individual customer.</a:t>
            </a:r>
          </a:p>
          <a:p>
            <a:r>
              <a:rPr lang="en-US" sz="1400" dirty="0"/>
              <a:t>S</a:t>
            </a:r>
            <a:r>
              <a:rPr lang="en-US" sz="1400" dirty="0">
                <a:effectLst/>
              </a:rPr>
              <a:t>ervices such as ATM cards, net banking non-risk financial products such as mutual fund and insurance.</a:t>
            </a:r>
          </a:p>
          <a:p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3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CF488-10A2-48C7-83EC-F2B9EBB5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02" y="609600"/>
            <a:ext cx="3986139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Competitors of Paytm </a:t>
            </a:r>
          </a:p>
        </p:txBody>
      </p:sp>
      <p:pic>
        <p:nvPicPr>
          <p:cNvPr id="6" name="image6.png" descr="Market share in Mar-2018 and Mar-2019">
            <a:extLst>
              <a:ext uri="{FF2B5EF4-FFF2-40B4-BE49-F238E27FC236}">
                <a16:creationId xmlns:a16="http://schemas.microsoft.com/office/drawing/2014/main" id="{8628B01D-26C5-4B9F-A605-0FA0F5F814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63995"/>
            <a:ext cx="6155141" cy="3753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AE6DF-D9CC-4A8A-9491-DDFD94CB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96AA978-3338-4E44-B935-B6AF2C2CAC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0595043"/>
              </p:ext>
            </p:extLst>
          </p:nvPr>
        </p:nvGraphicFramePr>
        <p:xfrm>
          <a:off x="862366" y="2194102"/>
          <a:ext cx="3427001" cy="390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415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4E0BC-C438-4D7A-A71A-9FF842B0E092}"/>
              </a:ext>
            </a:extLst>
          </p:cNvPr>
          <p:cNvSpPr txBox="1"/>
          <p:nvPr/>
        </p:nvSpPr>
        <p:spPr>
          <a:xfrm>
            <a:off x="4181383" y="205191"/>
            <a:ext cx="4696287" cy="8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ea typeface="+mj-ea"/>
                <a:cs typeface="+mj-cs"/>
              </a:rPr>
              <a:t>SWOT ANALYSIS OF PAYTM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EC6BF0-1629-4B0E-B7A5-C81D02E1A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615262"/>
              </p:ext>
            </p:extLst>
          </p:nvPr>
        </p:nvGraphicFramePr>
        <p:xfrm>
          <a:off x="838199" y="1123950"/>
          <a:ext cx="11268075" cy="505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40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1.png">
            <a:extLst>
              <a:ext uri="{FF2B5EF4-FFF2-40B4-BE49-F238E27FC236}">
                <a16:creationId xmlns:a16="http://schemas.microsoft.com/office/drawing/2014/main" id="{703A6C26-4651-493A-9A74-07C04D85097C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2"/>
          <a:srcRect l="9091" t="10359" b="54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B6386-C3D9-4C38-A1DC-630E0C26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CONCLUSION</a:t>
            </a:r>
            <a:r>
              <a:rPr lang="en-US" sz="360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BBFB4-036A-4B33-A0E8-CC6C1D95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1031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dirty="0"/>
              <a:t>Paytm has been ranked the 5th best fintech company globally in the payment’s category with 100 million digital wallet users.</a:t>
            </a:r>
          </a:p>
          <a:p>
            <a:r>
              <a:rPr lang="en-US" sz="1300" dirty="0"/>
              <a:t>Paytm is India’s fastest growing Fintech Industry </a:t>
            </a:r>
          </a:p>
          <a:p>
            <a:r>
              <a:rPr lang="en-US" sz="1300" dirty="0">
                <a:effectLst/>
              </a:rPr>
              <a:t>Paytm has an opportunity to capture maximum population</a:t>
            </a:r>
          </a:p>
          <a:p>
            <a:r>
              <a:rPr lang="en-US" sz="1300" dirty="0"/>
              <a:t>Paytm has launched AI cloud for India </a:t>
            </a:r>
          </a:p>
          <a:p>
            <a:r>
              <a:rPr lang="en-US" sz="1300" dirty="0"/>
              <a:t>Paytm has also started the global market. Paytm has just launched it’s service in Canada.</a:t>
            </a:r>
          </a:p>
          <a:p>
            <a:r>
              <a:rPr lang="en-US" sz="1300" dirty="0"/>
              <a:t>Paytm in last round of fundraising has been valued at about USD 16 billion.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CB606-BC24-4F7A-B194-B2A1A3B7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2293A-A382-42A7-8F05-150B95F1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8777"/>
            <a:ext cx="12192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71901-D0A8-4934-9713-079D245CD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823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8E6B69-F969-40B0-AD28-3451A649116A}"/>
              </a:ext>
            </a:extLst>
          </p:cNvPr>
          <p:cNvSpPr/>
          <p:nvPr/>
        </p:nvSpPr>
        <p:spPr>
          <a:xfrm>
            <a:off x="1460705" y="2977965"/>
            <a:ext cx="26656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GB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GB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br>
              <a:rPr lang="en-GB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743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95085-8252-488E-8A4A-DEEBEA5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468" y="269809"/>
            <a:ext cx="6659218" cy="9740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INTRODUCTION TO </a:t>
            </a:r>
            <a:r>
              <a:rPr lang="en-GB" b="1" cap="small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PAY</a:t>
            </a:r>
            <a:r>
              <a:rPr lang="en-GB" b="1" cap="sm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118186D-13B5-4AA0-BD2E-CFD467087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r="13797" b="-7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B6B83-95C8-4AEE-82F1-E491EB9A4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4696" y="1155340"/>
            <a:ext cx="5577145" cy="4547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Paytm short for ‘Pay Through Mobile’ is an Indian electronic payment and e-commerce brand based out of Delhi.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Launched in 2010 by One97Communication Ltd by Vijay Shekar Sharma with an investment of 2 million dollars.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Initially Paytm 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started off as a prepaid mobile and DTH recharge platform, and later added data card, post-paid mobile and landline bill payments in 2013.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Currently Paytm has expanded as  online payment platform including mobile recharges, utility bill payment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various wallet payments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5E42-3221-46BC-B001-F2F1E3C1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“</a:t>
            </a:r>
            <a:r>
              <a:rPr lang="en-GB" sz="2800" dirty="0"/>
              <a:t>Paytm Karo</a:t>
            </a:r>
            <a:r>
              <a:rPr lang="en-GB" dirty="0"/>
              <a:t>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C99C-AF92-4451-88CD-DDACC747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2784"/>
            <a:ext cx="3932237" cy="3676204"/>
          </a:xfrm>
        </p:spPr>
        <p:txBody>
          <a:bodyPr>
            <a:normAutofit/>
          </a:bodyPr>
          <a:lstStyle/>
          <a:p>
            <a:pPr lvl="0">
              <a:lnSpc>
                <a:spcPct val="122000"/>
              </a:lnSpc>
              <a:spcAft>
                <a:spcPts val="600"/>
              </a:spcAft>
              <a:buSzPts val="1200"/>
              <a:tabLst>
                <a:tab pos="601980" algn="l"/>
                <a:tab pos="60261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The major investors in Paytm include:</a:t>
            </a:r>
            <a:endParaRPr lang="en-GB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0000"/>
              </a:lnSpc>
              <a:spcBef>
                <a:spcPts val="21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  <a:tabLst>
                <a:tab pos="601980" algn="l"/>
                <a:tab pos="60261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Ant financial known as Alipay,</a:t>
            </a:r>
            <a:endParaRPr lang="en-GB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0000"/>
              </a:lnSpc>
              <a:spcBef>
                <a:spcPts val="195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  <a:tabLst>
                <a:tab pos="601980" algn="l"/>
                <a:tab pos="60261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Alibaba </a:t>
            </a: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groups</a:t>
            </a: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,</a:t>
            </a:r>
            <a:endParaRPr lang="en-GB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0000"/>
              </a:lnSpc>
              <a:spcBef>
                <a:spcPts val="195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  <a:tabLst>
                <a:tab pos="601980" algn="l"/>
                <a:tab pos="60261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Tata groups,</a:t>
            </a:r>
            <a:endParaRPr lang="en-GB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0000"/>
              </a:lnSpc>
              <a:spcBef>
                <a:spcPts val="21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  <a:tabLst>
                <a:tab pos="601980" algn="l"/>
                <a:tab pos="60261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SAIF partners,</a:t>
            </a:r>
            <a:endParaRPr lang="en-GB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  <a:tabLst>
                <a:tab pos="601980" algn="l"/>
                <a:tab pos="60261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Silicon Valley Bank and</a:t>
            </a:r>
            <a:endParaRPr lang="en-GB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Sapphire venture (Bailey &amp; Chakravarty 2015).</a:t>
            </a:r>
            <a:endParaRPr lang="en-GB" sz="1400" dirty="0"/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6E222A6B-BFB3-459A-8C41-8D4A48770B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612" y="913007"/>
            <a:ext cx="3502643" cy="688586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4A1F0A-7FC9-4351-9E47-B8B26B652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9422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375D5E2-9FF0-458D-907A-8D75BD249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99A2DD4-EDA2-4AA3-ABB1-31D0F2F8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REVENUE</a:t>
            </a:r>
            <a:br>
              <a:rPr lang="en-US" sz="3200" b="1" kern="1200" dirty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MODEL OF</a:t>
            </a:r>
            <a:br>
              <a:rPr lang="en-US" sz="3200" b="1" kern="1200" dirty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GB" sz="3200" b="1" cap="small" dirty="0"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</a:rPr>
              <a:t>PAY</a:t>
            </a:r>
            <a:r>
              <a:rPr lang="en-GB" sz="3200" b="1" cap="small" dirty="0">
                <a:solidFill>
                  <a:srgbClr val="4472C4"/>
                </a:solidFill>
                <a:effectLst/>
                <a:latin typeface="+mn-lt"/>
                <a:ea typeface="Calibri" panose="020F0502020204030204" pitchFamily="34" charset="0"/>
              </a:rPr>
              <a:t>TM</a:t>
            </a:r>
            <a:endParaRPr lang="en-US" sz="32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Content Placeholder 26">
            <a:extLst>
              <a:ext uri="{FF2B5EF4-FFF2-40B4-BE49-F238E27FC236}">
                <a16:creationId xmlns:a16="http://schemas.microsoft.com/office/drawing/2014/main" id="{FA50F236-6503-4368-BB01-0DE54DC6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2308" y="221942"/>
            <a:ext cx="4919108" cy="593028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27940" lvl="0">
              <a:spcBef>
                <a:spcPts val="605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Advertising Revenue Model: </a:t>
            </a:r>
            <a:r>
              <a:rPr lang="en-US" sz="1400" dirty="0">
                <a:solidFill>
                  <a:schemeClr val="tx2"/>
                </a:solidFill>
                <a:effectLst/>
              </a:rPr>
              <a:t>In this model Paytm allows sellers to show their advertisements on Paytm websites and charges some amount for their advertisement.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endParaRPr lang="en-US" sz="1400" dirty="0">
              <a:solidFill>
                <a:schemeClr val="tx2"/>
              </a:solidFill>
              <a:effectLst/>
            </a:endParaRPr>
          </a:p>
          <a:p>
            <a:pPr marL="342900" marR="146685" lvl="0">
              <a:spcAft>
                <a:spcPts val="600"/>
              </a:spcAft>
              <a:tabLst>
                <a:tab pos="375920" algn="l"/>
              </a:tabLs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 Subscription Model: </a:t>
            </a:r>
            <a:r>
              <a:rPr lang="en-US" sz="1400" dirty="0">
                <a:solidFill>
                  <a:schemeClr val="tx2"/>
                </a:solidFill>
                <a:effectLst/>
              </a:rPr>
              <a:t>In this, Paytm allows different sellers to list their products on their websites and charges some annual subscription fees from the seller  which generates revenue.</a:t>
            </a:r>
          </a:p>
          <a:p>
            <a:pPr marL="285750" marR="144780" indent="-171450">
              <a:spcAft>
                <a:spcPts val="600"/>
              </a:spcAft>
              <a:tabLst>
                <a:tab pos="375920" algn="l"/>
              </a:tabLs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 Advance Payment Model: </a:t>
            </a:r>
            <a:r>
              <a:rPr lang="en-US" sz="1400" dirty="0">
                <a:solidFill>
                  <a:schemeClr val="tx2"/>
                </a:solidFill>
                <a:effectLst/>
              </a:rPr>
              <a:t>In this model, Paytm receives the interest on the payment of the customer until they do not transfer the money in the seller account.</a:t>
            </a:r>
          </a:p>
          <a:p>
            <a:pPr marL="285750" marR="144780" lvl="0" indent="-17145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75920" algn="l"/>
              </a:tabLst>
            </a:pPr>
            <a:r>
              <a:rPr lang="en-US" sz="1400" dirty="0">
                <a:solidFill>
                  <a:schemeClr val="tx2"/>
                </a:solidFill>
              </a:rPr>
              <a:t>Interest (ranging 4-6%) received from escrow account maintained in a nationalized bank,</a:t>
            </a:r>
          </a:p>
          <a:p>
            <a:r>
              <a:rPr lang="en-US" sz="1400" b="1" dirty="0">
                <a:solidFill>
                  <a:schemeClr val="tx2"/>
                </a:solidFill>
                <a:effectLst/>
              </a:rPr>
              <a:t>Commission Revenue Model: </a:t>
            </a:r>
            <a:r>
              <a:rPr lang="en-US" sz="1400" dirty="0">
                <a:solidFill>
                  <a:schemeClr val="tx2"/>
                </a:solidFill>
                <a:effectLst/>
              </a:rPr>
              <a:t>Through this model, Paytm charges commission from the seller for their listed product in Paytm websites</a:t>
            </a:r>
          </a:p>
          <a:p>
            <a:pPr marL="342900" lvl="0">
              <a:spcBef>
                <a:spcPts val="200"/>
              </a:spcBef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  <a:tabLst>
                <a:tab pos="601980" algn="l"/>
                <a:tab pos="602615" algn="l"/>
              </a:tabLst>
            </a:pPr>
            <a:r>
              <a:rPr lang="en-US" sz="1400" dirty="0">
                <a:solidFill>
                  <a:schemeClr val="tx2"/>
                </a:solidFill>
              </a:rPr>
              <a:t>Commission from utility payments and recharges,</a:t>
            </a:r>
          </a:p>
          <a:p>
            <a:pPr marL="342900" marR="86360" lvl="0">
              <a:spcBef>
                <a:spcPts val="195"/>
              </a:spcBef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  <a:tabLst>
                <a:tab pos="601980" algn="l"/>
                <a:tab pos="602615" algn="l"/>
              </a:tabLst>
            </a:pPr>
            <a:r>
              <a:rPr lang="en-US" sz="1400" dirty="0">
                <a:solidFill>
                  <a:schemeClr val="tx2"/>
                </a:solidFill>
              </a:rPr>
              <a:t>Commission of 2% for transferring money from merchant e-wallets to their bank accounts.</a:t>
            </a:r>
          </a:p>
          <a:p>
            <a:pPr marL="342900" marR="86360" lvl="0">
              <a:spcBef>
                <a:spcPts val="195"/>
              </a:spcBef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  <a:tabLst>
                <a:tab pos="601980" algn="l"/>
                <a:tab pos="602615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</a:rPr>
              <a:t>Commission of 2% adding money from Credit card to e-wallets.</a:t>
            </a:r>
          </a:p>
          <a:p>
            <a:pPr marL="342900" marR="86360" lvl="0">
              <a:spcBef>
                <a:spcPts val="195"/>
              </a:spcBef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  <a:tabLst>
                <a:tab pos="601980" algn="l"/>
                <a:tab pos="602615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</a:rPr>
              <a:t>Commission of 4% transferring money from Credit card to Bank accounts</a:t>
            </a:r>
          </a:p>
          <a:p>
            <a:pPr marL="342900" marR="86360" lvl="0">
              <a:spcBef>
                <a:spcPts val="195"/>
              </a:spcBef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  <a:tabLst>
                <a:tab pos="601980" algn="l"/>
                <a:tab pos="602615" algn="l"/>
              </a:tabLst>
            </a:pPr>
            <a:r>
              <a:rPr lang="en-US" sz="1400" b="1" dirty="0">
                <a:solidFill>
                  <a:schemeClr val="tx2"/>
                </a:solidFill>
              </a:rPr>
              <a:t>Paytm has reported a 10 percent year-on-year growth in revenue to Rs 3,629crore (510 million USD) in financial year (FY)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C64-B08B-4A4A-88A7-546A2D6A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+mn-lt"/>
              </a:rPr>
              <a:t>MARKETING STRATEGY OF </a:t>
            </a:r>
            <a:r>
              <a:rPr lang="en-GB" sz="3200" b="1" cap="small" dirty="0"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</a:rPr>
              <a:t>PAY</a:t>
            </a:r>
            <a:r>
              <a:rPr lang="en-GB" sz="3200" b="1" cap="small" dirty="0">
                <a:solidFill>
                  <a:srgbClr val="4472C4"/>
                </a:solidFill>
                <a:effectLst/>
                <a:latin typeface="+mn-lt"/>
                <a:ea typeface="Calibri" panose="020F0502020204030204" pitchFamily="34" charset="0"/>
              </a:rPr>
              <a:t>TM</a:t>
            </a:r>
            <a:endParaRPr lang="en-GB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E7E1-14ED-4F6C-B782-DD2F283BA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856"/>
            <a:ext cx="5158427" cy="4583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The marketing mix of Paytm covers the 7Ps of marketing:</a:t>
            </a:r>
          </a:p>
          <a:p>
            <a:r>
              <a:rPr lang="en-GB" sz="1600" b="1" dirty="0"/>
              <a:t>Product</a:t>
            </a:r>
          </a:p>
          <a:p>
            <a:r>
              <a:rPr lang="en-GB" sz="1600" b="1" dirty="0"/>
              <a:t>Price</a:t>
            </a:r>
          </a:p>
          <a:p>
            <a:r>
              <a:rPr lang="en-GB" sz="1600" b="1" dirty="0"/>
              <a:t>Place</a:t>
            </a:r>
          </a:p>
          <a:p>
            <a:r>
              <a:rPr lang="en-GB" sz="1600" b="1" dirty="0"/>
              <a:t>Promotion</a:t>
            </a:r>
          </a:p>
          <a:p>
            <a:r>
              <a:rPr lang="en-GB" sz="1600" b="1" dirty="0"/>
              <a:t>People </a:t>
            </a:r>
          </a:p>
          <a:p>
            <a:r>
              <a:rPr lang="en-GB" sz="1600" b="1" dirty="0"/>
              <a:t>Process</a:t>
            </a:r>
          </a:p>
          <a:p>
            <a:r>
              <a:rPr lang="en-GB" sz="1600" b="1" dirty="0"/>
              <a:t>Physical Evidence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EB586-97C6-4053-AC25-DEE1644B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1545856"/>
            <a:ext cx="5164645" cy="4583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The marketing model of Paytm during the Demonetisation in India</a:t>
            </a: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Twitter campaigns assuring a fitting solution to the cash crunch problem</a:t>
            </a: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Aggressive advertising across print media</a:t>
            </a: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Addressing day-to-day problems faced during the cash crisis</a:t>
            </a:r>
            <a:endParaRPr lang="en-GB" sz="1600" b="1" dirty="0">
              <a:ea typeface="Calibri" panose="020F0502020204030204" pitchFamily="34" charset="0"/>
            </a:endParaRP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The QR Code Scanner facility at the bottom of the pyramid</a:t>
            </a: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Tie-ups with big names</a:t>
            </a:r>
            <a:r>
              <a:rPr lang="en-GB" sz="1600" b="1" dirty="0">
                <a:ea typeface="Calibri" panose="020F0502020204030204" pitchFamily="34" charset="0"/>
              </a:rPr>
              <a:t> </a:t>
            </a:r>
            <a:r>
              <a:rPr lang="en-GB" sz="1600" b="1" dirty="0" err="1">
                <a:ea typeface="Calibri" panose="020F0502020204030204" pitchFamily="34" charset="0"/>
              </a:rPr>
              <a:t>eg</a:t>
            </a:r>
            <a:r>
              <a:rPr lang="en-GB" sz="1600" b="1" dirty="0">
                <a:ea typeface="Calibri" panose="020F0502020204030204" pitchFamily="34" charset="0"/>
              </a:rPr>
              <a:t> </a:t>
            </a:r>
            <a:r>
              <a:rPr lang="en-GB" sz="1600" b="1" dirty="0" err="1">
                <a:ea typeface="Calibri" panose="020F0502020204030204" pitchFamily="34" charset="0"/>
              </a:rPr>
              <a:t>Mcd</a:t>
            </a:r>
            <a:r>
              <a:rPr lang="en-GB" sz="1600" b="1" dirty="0">
                <a:ea typeface="Calibri" panose="020F0502020204030204" pitchFamily="34" charset="0"/>
              </a:rPr>
              <a:t>, Dominos</a:t>
            </a: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Choice of media</a:t>
            </a:r>
          </a:p>
          <a:p>
            <a:r>
              <a:rPr lang="en-GB" sz="1600" b="1" dirty="0">
                <a:effectLst/>
                <a:ea typeface="Calibri" panose="020F0502020204030204" pitchFamily="34" charset="0"/>
              </a:rPr>
              <a:t>Enormous advertising budget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75E41-FEF4-4947-AE61-FACB2676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46FE2F-5724-48A0-8588-10EEE15A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9" y="104775"/>
            <a:ext cx="10515600" cy="823913"/>
          </a:xfrm>
        </p:spPr>
        <p:txBody>
          <a:bodyPr>
            <a:normAutofit/>
          </a:bodyPr>
          <a:lstStyle/>
          <a:p>
            <a:r>
              <a:rPr lang="en-GB" sz="3200" b="1" cap="small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PAY</a:t>
            </a:r>
            <a:r>
              <a:rPr lang="en-GB" sz="3200" b="1" cap="sm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TM</a:t>
            </a:r>
            <a:r>
              <a:rPr lang="it-IT" sz="3200" dirty="0"/>
              <a:t> </a:t>
            </a:r>
            <a:r>
              <a:rPr lang="it-IT" sz="3200" b="1" dirty="0"/>
              <a:t>DASHBOARDS</a:t>
            </a:r>
            <a:endParaRPr lang="en-US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FB084-7E73-4C20-9F0A-83387DAF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358" y="967969"/>
            <a:ext cx="3414412" cy="82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Paytm Dashboard for customers: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E6B07E-DF0D-4494-89BA-EC69F61E2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7049" y="908595"/>
            <a:ext cx="3241753" cy="823912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Paytm Dashboard for Business:</a:t>
            </a:r>
            <a:endParaRPr lang="en-US" dirty="0"/>
          </a:p>
        </p:txBody>
      </p:sp>
      <p:pic>
        <p:nvPicPr>
          <p:cNvPr id="9" name="image1.jp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A7AD48-CA3E-4974-B269-D45C0175960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6182" y="1791881"/>
            <a:ext cx="3417588" cy="4208867"/>
          </a:xfrm>
          <a:prstGeom prst="rect">
            <a:avLst/>
          </a:prstGeom>
          <a:ln w="88900">
            <a:solidFill>
              <a:srgbClr val="FFFFFF"/>
            </a:solidFill>
            <a:prstDash val="solid"/>
          </a:ln>
        </p:spPr>
      </p:pic>
      <p:pic>
        <p:nvPicPr>
          <p:cNvPr id="10" name="image12.png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A4CDFE-9F07-4EE3-8C7B-E3D006007C7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3917049" y="1791881"/>
            <a:ext cx="3417588" cy="4090121"/>
          </a:xfrm>
          <a:prstGeom prst="rect">
            <a:avLst/>
          </a:prstGeom>
          <a:ln/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975C06-01C4-4B92-B9E0-1012663F2799}"/>
              </a:ext>
            </a:extLst>
          </p:cNvPr>
          <p:cNvSpPr txBox="1">
            <a:spLocks/>
          </p:cNvSpPr>
          <p:nvPr/>
        </p:nvSpPr>
        <p:spPr>
          <a:xfrm>
            <a:off x="8101196" y="916627"/>
            <a:ext cx="3572940" cy="629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Paytm Dashboard for Agent: </a:t>
            </a:r>
            <a:endParaRPr lang="en-US" dirty="0"/>
          </a:p>
        </p:txBody>
      </p:sp>
      <p:pic>
        <p:nvPicPr>
          <p:cNvPr id="14" name="image3.jp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CD7B6D-F28F-4D37-ADAA-ACDEC5725DA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101196" y="1791881"/>
            <a:ext cx="3359876" cy="41494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9832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5E6B6-0BDA-4FCE-B863-7736AD9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cap="small" dirty="0"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</a:rPr>
              <a:t>PAY</a:t>
            </a:r>
            <a:r>
              <a:rPr lang="en-GB" b="1" cap="small" dirty="0">
                <a:solidFill>
                  <a:srgbClr val="4472C4"/>
                </a:solidFill>
                <a:effectLst/>
                <a:latin typeface="+mn-lt"/>
                <a:ea typeface="Calibri" panose="020F0502020204030204" pitchFamily="34" charset="0"/>
              </a:rPr>
              <a:t>TM</a:t>
            </a:r>
            <a:r>
              <a:rPr lang="en-US" b="1" dirty="0">
                <a:effectLst/>
                <a:latin typeface="+mn-lt"/>
              </a:rPr>
              <a:t> CUSTOMER FEATURES</a:t>
            </a:r>
            <a:endParaRPr lang="en-US" dirty="0">
              <a:latin typeface="+mn-l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1FACCA-D23B-42D9-9C97-555EDDC1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Mobile Recharge and Bill Payments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You can invest in Stock Market and Digital Gold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To Books Movie and Travel Tickets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Fund Transfers to your bank account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Paytm bank offer you debit card and credit card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Online shopping with nearest stores </a:t>
            </a:r>
            <a:r>
              <a:rPr lang="en-US" sz="1400" dirty="0"/>
              <a:t>by simply using QR code</a:t>
            </a:r>
            <a:endParaRPr lang="en-US" sz="1400" dirty="0">
              <a:effectLst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Insurance (All Types of Insurance)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Paytm chat (for chatting with people)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FasTag</a:t>
            </a:r>
            <a:r>
              <a:rPr lang="en-US" sz="1400" dirty="0">
                <a:effectLst/>
              </a:rPr>
              <a:t> for Toll Tax payment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Personal Loan by calculating the credit score</a:t>
            </a:r>
          </a:p>
          <a:p>
            <a:pPr marL="57150"/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376C981-238D-4895-8CAA-4E723BB99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r="3807" b="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5E6B6-0BDA-4FCE-B863-7736AD9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2" y="127405"/>
            <a:ext cx="7474172" cy="1331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cap="small" dirty="0"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</a:rPr>
              <a:t>PAY</a:t>
            </a:r>
            <a:r>
              <a:rPr lang="en-GB" b="1" cap="small" dirty="0">
                <a:solidFill>
                  <a:srgbClr val="4472C4"/>
                </a:solidFill>
                <a:effectLst/>
                <a:latin typeface="+mn-lt"/>
                <a:ea typeface="Calibri" panose="020F0502020204030204" pitchFamily="34" charset="0"/>
              </a:rPr>
              <a:t>TM</a:t>
            </a:r>
            <a:r>
              <a:rPr lang="en-US" b="1" dirty="0">
                <a:effectLst/>
                <a:latin typeface="+mn-lt"/>
              </a:rPr>
              <a:t> MERCHANTS (PAYTM FOR BUSINESS) FEATURES : </a:t>
            </a:r>
            <a:endParaRPr lang="en-US" b="1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1FACCA-D23B-42D9-9C97-555EDDC1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861" y="1595336"/>
            <a:ext cx="8127270" cy="46336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Payments Tab: Using the payments tab feature, you can easily track payments received and even download statements.</a:t>
            </a:r>
          </a:p>
          <a:p>
            <a:pPr marL="285750" lv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Settlements: Instant Settlement feature allows you to manually transfer money to your bank accounts at any point of time.</a:t>
            </a:r>
          </a:p>
          <a:p>
            <a:pPr marL="285750" lv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Request Payment: Request payment with payment link to Customer</a:t>
            </a:r>
          </a:p>
          <a:p>
            <a:pPr marL="285750" lv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Khata</a:t>
            </a:r>
            <a:r>
              <a:rPr lang="en-US" sz="1400" dirty="0"/>
              <a:t> Entry (Ledger):  Manage books by helping them track the money owed to them through the means of digital Ledger..</a:t>
            </a:r>
          </a:p>
          <a:p>
            <a:pPr marL="285750" lv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Khata</a:t>
            </a:r>
            <a:r>
              <a:rPr lang="en-US" sz="1400" dirty="0"/>
              <a:t> Report: You can view the pending payment and received payment of all customers in one report daily, monthly, quarterly and yearly basis.</a:t>
            </a:r>
          </a:p>
          <a:p>
            <a:pPr marL="285750" lv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GST Invoice:  You can see all Tax Invoice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5D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4482A2F1-21FA-47D5-BC58-01263C09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2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C5E6B6-0BDA-4FCE-B863-7736AD9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41" y="114205"/>
            <a:ext cx="8279367" cy="9393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b="1" cap="small" dirty="0"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</a:rPr>
              <a:t>PAY</a:t>
            </a:r>
            <a:r>
              <a:rPr lang="en-GB" b="1" cap="small" dirty="0">
                <a:solidFill>
                  <a:srgbClr val="4472C4"/>
                </a:solidFill>
                <a:effectLst/>
                <a:latin typeface="+mn-lt"/>
                <a:ea typeface="Calibri" panose="020F0502020204030204" pitchFamily="34" charset="0"/>
              </a:rPr>
              <a:t>TM</a:t>
            </a:r>
            <a:r>
              <a:rPr lang="en-US" b="1" dirty="0">
                <a:solidFill>
                  <a:srgbClr val="000000"/>
                </a:solidFill>
                <a:effectLst/>
                <a:latin typeface="+mn-lt"/>
              </a:rPr>
              <a:t> SERVICE AGENT IN PAYTM CAN EARN A REVENUE: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1FACCA-D23B-42D9-9C97-555EDDC1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383" y="1053548"/>
            <a:ext cx="6102626" cy="5165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</a:rPr>
              <a:t>Paytm provides an earning opportunity by creating a Service agent, the agent will have an option of: On-boarding shopkeepers for Paytm by placing a QR code at their shop.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Paytm agent generate commission by adding new merchant  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Sell Paytm QR Sound Box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Sell Paytm EDC Card Machine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Bus Ticket Booking: 5%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Utility Bill Payment: 1%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Flight Booking: 2%*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Recharge: 0.20%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Movies &amp; Event Booking: 2%*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Hotel Booking commission</a:t>
            </a:r>
          </a:p>
          <a:p>
            <a:pPr marL="342900" lvl="0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New UPI User – Rs.10 Per User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Content Placeholder 16" descr="Logo&#10;&#10;Description automatically generated">
            <a:extLst>
              <a:ext uri="{FF2B5EF4-FFF2-40B4-BE49-F238E27FC236}">
                <a16:creationId xmlns:a16="http://schemas.microsoft.com/office/drawing/2014/main" id="{A019CA38-D6FE-448C-B86E-A800EF427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r="1203" b="3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E6EC7-C1EA-4F71-9666-93A89744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8945"/>
            <a:ext cx="12192000" cy="6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1015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  <vt:lpstr>INTRODUCTION TO PAYTM</vt:lpstr>
      <vt:lpstr>       “Paytm Karo”</vt:lpstr>
      <vt:lpstr>REVENUE MODEL OF PAYTM</vt:lpstr>
      <vt:lpstr>MARKETING STRATEGY OF PAYTM</vt:lpstr>
      <vt:lpstr>PAYTM DASHBOARDS</vt:lpstr>
      <vt:lpstr>PAYTM CUSTOMER FEATURES</vt:lpstr>
      <vt:lpstr>PAYTM MERCHANTS (PAYTM FOR BUSINESS) FEATURES : </vt:lpstr>
      <vt:lpstr>PAYTM SERVICE AGENT IN PAYTM CAN EARN A REVENUE:</vt:lpstr>
      <vt:lpstr>Paytm Payments Bank </vt:lpstr>
      <vt:lpstr>Competitors of Paytm 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Vickysingh Chandansingh Baghel</dc:creator>
  <cp:lastModifiedBy>Vickysingh Chandansingh Baghel</cp:lastModifiedBy>
  <cp:revision>59</cp:revision>
  <dcterms:created xsi:type="dcterms:W3CDTF">2021-03-11T10:06:53Z</dcterms:created>
  <dcterms:modified xsi:type="dcterms:W3CDTF">2021-03-12T10:46:38Z</dcterms:modified>
</cp:coreProperties>
</file>