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729" r:id="rId2"/>
    <p:sldMasterId id="2147483754" r:id="rId3"/>
  </p:sldMasterIdLst>
  <p:sldIdLst>
    <p:sldId id="262" r:id="rId4"/>
    <p:sldId id="257" r:id="rId5"/>
    <p:sldId id="258" r:id="rId6"/>
    <p:sldId id="259" r:id="rId7"/>
    <p:sldId id="260" r:id="rId8"/>
    <p:sldId id="267" r:id="rId9"/>
    <p:sldId id="266" r:id="rId10"/>
    <p:sldId id="268" r:id="rId11"/>
    <p:sldId id="269" r:id="rId12"/>
    <p:sldId id="263" r:id="rId13"/>
    <p:sldId id="264" r:id="rId14"/>
    <p:sldId id="265" r:id="rId15"/>
    <p:sldId id="270" r:id="rId16"/>
    <p:sldId id="274" r:id="rId17"/>
    <p:sldId id="271" r:id="rId18"/>
    <p:sldId id="272" r:id="rId19"/>
    <p:sldId id="273" r:id="rId20"/>
    <p:sldId id="279"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 jaishankar" initials="vj" lastIdx="1" clrIdx="0">
    <p:extLst>
      <p:ext uri="{19B8F6BF-5375-455C-9EA6-DF929625EA0E}">
        <p15:presenceInfo xmlns:p15="http://schemas.microsoft.com/office/powerpoint/2012/main" userId="a7daa57d0bed98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5"/>
        <p:cNvGrpSpPr/>
        <p:nvPr/>
      </p:nvGrpSpPr>
      <p:grpSpPr>
        <a:xfrm>
          <a:off x="0" y="0"/>
          <a:ext cx="0" cy="0"/>
          <a:chOff x="0" y="0"/>
          <a:chExt cx="0" cy="0"/>
        </a:xfrm>
      </p:grpSpPr>
      <p:sp>
        <p:nvSpPr>
          <p:cNvPr id="16" name="Google Shape;16;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7" name="Google Shape;17;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Click to edit Master text styles</a:t>
            </a:r>
          </a:p>
        </p:txBody>
      </p:sp>
      <p:sp>
        <p:nvSpPr>
          <p:cNvPr id="18" name="Google Shape;18;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Click to edit Master text styles</a:t>
            </a:r>
          </a:p>
        </p:txBody>
      </p:sp>
      <p:sp>
        <p:nvSpPr>
          <p:cNvPr id="19" name="Google Shape;19;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28193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4" name="Google Shape;74;p35"/>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75" name="Google Shape;75;p3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1655256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0" name="Google Shape;80;p36"/>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81" name="Google Shape;81;p3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1871792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9" name="Google Shape;29;p5"/>
          <p:cNvSpPr txBox="1">
            <a:spLocks noGrp="1"/>
          </p:cNvSpPr>
          <p:nvPr>
            <p:ph type="title"/>
          </p:nvPr>
        </p:nvSpPr>
        <p:spPr>
          <a:xfrm>
            <a:off x="1576267" y="524633"/>
            <a:ext cx="8986000" cy="1075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0" name="Google Shape;30;p5"/>
          <p:cNvSpPr txBox="1">
            <a:spLocks noGrp="1"/>
          </p:cNvSpPr>
          <p:nvPr>
            <p:ph type="body" idx="1"/>
          </p:nvPr>
        </p:nvSpPr>
        <p:spPr>
          <a:xfrm>
            <a:off x="2075108" y="1798855"/>
            <a:ext cx="9447600" cy="3918000"/>
          </a:xfrm>
          <a:prstGeom prst="rect">
            <a:avLst/>
          </a:prstGeom>
        </p:spPr>
        <p:txBody>
          <a:bodyPr spcFirstLastPara="1" wrap="square" lIns="91425" tIns="91425" rIns="91425" bIns="91425" anchor="t" anchorCtr="0">
            <a:noAutofit/>
          </a:bodyPr>
          <a:lstStyle>
            <a:lvl1pPr marL="609585" lvl="0" indent="-524920">
              <a:spcBef>
                <a:spcPts val="800"/>
              </a:spcBef>
              <a:spcAft>
                <a:spcPts val="0"/>
              </a:spcAft>
              <a:buSzPts val="2600"/>
              <a:buChar char="▪"/>
              <a:defRPr/>
            </a:lvl1pPr>
            <a:lvl2pPr marL="1219170" lvl="1" indent="-524920">
              <a:spcBef>
                <a:spcPts val="0"/>
              </a:spcBef>
              <a:spcAft>
                <a:spcPts val="0"/>
              </a:spcAft>
              <a:buSzPts val="2600"/>
              <a:buChar char="▫"/>
              <a:defRPr/>
            </a:lvl2pPr>
            <a:lvl3pPr marL="1828754" lvl="2" indent="-524920">
              <a:spcBef>
                <a:spcPts val="0"/>
              </a:spcBef>
              <a:spcAft>
                <a:spcPts val="0"/>
              </a:spcAft>
              <a:buSzPts val="2600"/>
              <a:buChar char="▫"/>
              <a:defRPr/>
            </a:lvl3pPr>
            <a:lvl4pPr marL="2438339" lvl="3" indent="-524920">
              <a:spcBef>
                <a:spcPts val="0"/>
              </a:spcBef>
              <a:spcAft>
                <a:spcPts val="0"/>
              </a:spcAft>
              <a:buSzPts val="2600"/>
              <a:buChar char="▫"/>
              <a:defRPr/>
            </a:lvl4pPr>
            <a:lvl5pPr marL="3047924" lvl="4" indent="-524920">
              <a:spcBef>
                <a:spcPts val="0"/>
              </a:spcBef>
              <a:spcAft>
                <a:spcPts val="0"/>
              </a:spcAft>
              <a:buSzPts val="2600"/>
              <a:buChar char="○"/>
              <a:defRPr/>
            </a:lvl5pPr>
            <a:lvl6pPr marL="3657509" lvl="5" indent="-524920">
              <a:spcBef>
                <a:spcPts val="0"/>
              </a:spcBef>
              <a:spcAft>
                <a:spcPts val="0"/>
              </a:spcAft>
              <a:buSzPts val="2600"/>
              <a:buChar char="■"/>
              <a:defRPr/>
            </a:lvl6pPr>
            <a:lvl7pPr marL="4267093" lvl="6" indent="-524920">
              <a:spcBef>
                <a:spcPts val="0"/>
              </a:spcBef>
              <a:spcAft>
                <a:spcPts val="0"/>
              </a:spcAft>
              <a:buSzPts val="2600"/>
              <a:buChar char="●"/>
              <a:defRPr/>
            </a:lvl7pPr>
            <a:lvl8pPr marL="4876678" lvl="7" indent="-524920">
              <a:spcBef>
                <a:spcPts val="0"/>
              </a:spcBef>
              <a:spcAft>
                <a:spcPts val="0"/>
              </a:spcAft>
              <a:buSzPts val="2600"/>
              <a:buChar char="○"/>
              <a:defRPr/>
            </a:lvl8pPr>
            <a:lvl9pPr marL="5486263" lvl="8" indent="-524920">
              <a:spcBef>
                <a:spcPts val="0"/>
              </a:spcBef>
              <a:spcAft>
                <a:spcPts val="0"/>
              </a:spcAft>
              <a:buSzPts val="2600"/>
              <a:buChar char="■"/>
              <a:defRPr/>
            </a:lvl9pPr>
          </a:lstStyle>
          <a:p>
            <a:pPr lvl="0"/>
            <a:r>
              <a:rPr lang="en-US"/>
              <a:t>Click to edit Master text styles</a:t>
            </a:r>
          </a:p>
        </p:txBody>
      </p:sp>
      <p:sp>
        <p:nvSpPr>
          <p:cNvPr id="31" name="Google Shape;31;p5"/>
          <p:cNvSpPr txBox="1">
            <a:spLocks noGrp="1"/>
          </p:cNvSpPr>
          <p:nvPr>
            <p:ph type="sldNum" idx="12"/>
          </p:nvPr>
        </p:nvSpPr>
        <p:spPr>
          <a:xfrm>
            <a:off x="11667200" y="5808300"/>
            <a:ext cx="524800" cy="5248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4051108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116A-F8A5-494C-A55B-DB19B0D25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22FBE1-8E81-409D-A7E0-F59DA57B6A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09A054-D365-4079-9050-3C85B5AE0B41}"/>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5" name="Footer Placeholder 4">
            <a:extLst>
              <a:ext uri="{FF2B5EF4-FFF2-40B4-BE49-F238E27FC236}">
                <a16:creationId xmlns:a16="http://schemas.microsoft.com/office/drawing/2014/main" id="{B82016F1-F768-41A5-8778-25E8B4EDD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43AC51-0A14-44B5-935D-313B1C092D43}"/>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2685822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2C2-2AE5-43BB-BDAF-C6B42DB49A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CF25FB-66F3-4C9D-A22B-1155855446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20D7C1-69AE-4380-BBC0-1F4DD42CE95A}"/>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5" name="Footer Placeholder 4">
            <a:extLst>
              <a:ext uri="{FF2B5EF4-FFF2-40B4-BE49-F238E27FC236}">
                <a16:creationId xmlns:a16="http://schemas.microsoft.com/office/drawing/2014/main" id="{E32EBFB7-0671-4D70-A0F5-39D7D52D6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AB6ED-937D-42CE-BAE4-12CB5F4A8B64}"/>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996309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11F0-3246-48FE-BBC8-1EA305CBEE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0E23B2-09BD-495E-9E2A-A50C083A9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1CCE8-4B5D-4FFC-B8A2-2532FAA1541C}"/>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5" name="Footer Placeholder 4">
            <a:extLst>
              <a:ext uri="{FF2B5EF4-FFF2-40B4-BE49-F238E27FC236}">
                <a16:creationId xmlns:a16="http://schemas.microsoft.com/office/drawing/2014/main" id="{227EFD5D-32B9-449E-974C-209C4F18A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41626-8736-42FC-B4E4-4E2FD1A27DD6}"/>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1197850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2259-13BF-4F4C-8961-112F9AD5C4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89BAAE-868A-4C75-B7A8-4AC07DD43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A4E722-AAE5-4090-8948-CE51DC670F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E9B3BE-CC76-4E5C-B1D4-A388B291B176}"/>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6" name="Footer Placeholder 5">
            <a:extLst>
              <a:ext uri="{FF2B5EF4-FFF2-40B4-BE49-F238E27FC236}">
                <a16:creationId xmlns:a16="http://schemas.microsoft.com/office/drawing/2014/main" id="{235ADCE9-FD1F-4677-8DE9-DE480E31A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03D2C7-2819-458E-A406-BC858BBFBBD0}"/>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689614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7230-C618-4969-BB9E-33768E8C23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A5B61F-D8B0-4A09-80C7-1673616569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6F8AE-8A46-4DFC-BF7D-E18C06EBE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922E0D-C881-494C-A3C3-38B6E43D5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11242-39F5-49C1-8555-67BAD11BB4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679F14-FA76-4B1A-A9C6-D2BA19239F2B}"/>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8" name="Footer Placeholder 7">
            <a:extLst>
              <a:ext uri="{FF2B5EF4-FFF2-40B4-BE49-F238E27FC236}">
                <a16:creationId xmlns:a16="http://schemas.microsoft.com/office/drawing/2014/main" id="{B7F9427F-69C7-40F4-9951-C525631E56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2CC7CE-43DD-4352-B740-F86E6963F6FA}"/>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3869796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C757-4557-4C5B-9383-D981386BEC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593A6E-9971-4440-8CB2-EFBDCD3E70C9}"/>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4" name="Footer Placeholder 3">
            <a:extLst>
              <a:ext uri="{FF2B5EF4-FFF2-40B4-BE49-F238E27FC236}">
                <a16:creationId xmlns:a16="http://schemas.microsoft.com/office/drawing/2014/main" id="{4F77A381-70CD-4A09-813A-32760FAB2F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E0B043-631E-4810-ADAB-85214869E0C1}"/>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4271183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87640B-4601-4092-B19A-23729AA49E77}"/>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3" name="Footer Placeholder 2">
            <a:extLst>
              <a:ext uri="{FF2B5EF4-FFF2-40B4-BE49-F238E27FC236}">
                <a16:creationId xmlns:a16="http://schemas.microsoft.com/office/drawing/2014/main" id="{4B249009-0859-4B3F-9683-8B3442FBE7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8B819B-C9E4-45EC-92B8-062516CAE18A}"/>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235788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4" name="Google Shape;24;p2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25" name="Google Shape;25;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3074F12-AA26-4AC8-9962-C36BB8F32554}" type="datetimeFigureOut">
              <a:rPr lang="en-US" smtClean="0"/>
              <a:pPr/>
              <a:t>3/31/2022</a:t>
            </a:fld>
            <a:endParaRPr lang="en-US"/>
          </a:p>
        </p:txBody>
      </p:sp>
      <p:sp>
        <p:nvSpPr>
          <p:cNvPr id="26" name="Google Shape;26;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7" name="Google Shape;27;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3886975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F44D-0DDC-47DD-8605-77376B02D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CF15B-2100-446A-8058-4F849FCB9E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83B81D-040D-4575-940A-3C5DF45EB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C51D1-43A4-4046-BB21-7B865E6E1EBB}"/>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6" name="Footer Placeholder 5">
            <a:extLst>
              <a:ext uri="{FF2B5EF4-FFF2-40B4-BE49-F238E27FC236}">
                <a16:creationId xmlns:a16="http://schemas.microsoft.com/office/drawing/2014/main" id="{1FB4DA07-D379-4852-9568-73A636D236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E8394C-932D-4880-81D4-3C42D356CF0E}"/>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2484285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D57A-BBBA-4BE8-BD19-F0206C841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983692-AAC1-4F4B-8F22-56B1670DB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06669FF-9ADC-4B50-9222-C75DA1CF2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1DD11-B090-454E-B01E-AD4DE15874D7}"/>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6" name="Footer Placeholder 5">
            <a:extLst>
              <a:ext uri="{FF2B5EF4-FFF2-40B4-BE49-F238E27FC236}">
                <a16:creationId xmlns:a16="http://schemas.microsoft.com/office/drawing/2014/main" id="{B279B435-BC4E-4100-9C6B-BA14BA2B37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8885D-5F6C-474D-A62C-76202091F118}"/>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3230515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4D38-4391-49BE-A8AE-185581E345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853969-607C-4B18-A996-0AFA333A5E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5AE55-3FEF-4DAC-95CB-2B029525E388}"/>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5" name="Footer Placeholder 4">
            <a:extLst>
              <a:ext uri="{FF2B5EF4-FFF2-40B4-BE49-F238E27FC236}">
                <a16:creationId xmlns:a16="http://schemas.microsoft.com/office/drawing/2014/main" id="{CF9AC3A4-6D1E-4E05-90BB-AB9A3074D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3DED0-DDCB-4E46-AA6D-12088D00B2EA}"/>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3231905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5542A-FCC3-4ED8-B471-A1FFF647E9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AF261-2DC8-4EF7-A320-3BE0AC7ACE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FA352-D162-4E18-AA07-E6BCC56F947F}"/>
              </a:ext>
            </a:extLst>
          </p:cNvPr>
          <p:cNvSpPr>
            <a:spLocks noGrp="1"/>
          </p:cNvSpPr>
          <p:nvPr>
            <p:ph type="dt" sz="half" idx="10"/>
          </p:nvPr>
        </p:nvSpPr>
        <p:spPr/>
        <p:txBody>
          <a:bodyPr/>
          <a:lstStyle/>
          <a:p>
            <a:fld id="{0D20C355-02B3-4EBB-9191-359334B59FC9}" type="datetimeFigureOut">
              <a:rPr lang="en-IN" smtClean="0"/>
              <a:t>31-03-2022</a:t>
            </a:fld>
            <a:endParaRPr lang="en-IN"/>
          </a:p>
        </p:txBody>
      </p:sp>
      <p:sp>
        <p:nvSpPr>
          <p:cNvPr id="5" name="Footer Placeholder 4">
            <a:extLst>
              <a:ext uri="{FF2B5EF4-FFF2-40B4-BE49-F238E27FC236}">
                <a16:creationId xmlns:a16="http://schemas.microsoft.com/office/drawing/2014/main" id="{5EF3D677-21FF-44E2-BD5E-647C2F1FB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A7B8A7-F7F0-48A3-A009-A961B983F607}"/>
              </a:ext>
            </a:extLst>
          </p:cNvPr>
          <p:cNvSpPr>
            <a:spLocks noGrp="1"/>
          </p:cNvSpPr>
          <p:nvPr>
            <p:ph type="sldNum" sz="quarter" idx="12"/>
          </p:nvPr>
        </p:nvSpPr>
        <p:spPr/>
        <p:txBody>
          <a:bodyPr/>
          <a:lstStyle/>
          <a:p>
            <a:fld id="{CF8BC95A-BB0B-4E49-8434-C2D4BCD0067B}" type="slidenum">
              <a:rPr lang="en-IN" smtClean="0"/>
              <a:t>‹#›</a:t>
            </a:fld>
            <a:endParaRPr lang="en-IN"/>
          </a:p>
        </p:txBody>
      </p:sp>
    </p:spTree>
    <p:extLst>
      <p:ext uri="{BB962C8B-B14F-4D97-AF65-F5344CB8AC3E}">
        <p14:creationId xmlns:p14="http://schemas.microsoft.com/office/powerpoint/2010/main" val="3702718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207361"/>
            <a:ext cx="10994760" cy="1832460"/>
          </a:xfrm>
          <a:noFill/>
          <a:effectLst>
            <a:outerShdw blurRad="50800" dist="38100" dir="2700000" algn="tl" rotWithShape="0">
              <a:prstClr val="black">
                <a:alpha val="40000"/>
              </a:prstClr>
            </a:outerShdw>
          </a:effectLst>
        </p:spPr>
        <p:txBody>
          <a:bodyPr>
            <a:normAutofit/>
          </a:bodyPr>
          <a:lstStyle>
            <a:lvl1pPr algn="r">
              <a:defRPr sz="4800">
                <a:solidFill>
                  <a:srgbClr val="1100EA"/>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650641"/>
            <a:ext cx="10975163" cy="1018033"/>
          </a:xfrm>
        </p:spPr>
        <p:txBody>
          <a:bodyPr>
            <a:normAutofit/>
          </a:bodyPr>
          <a:lstStyle>
            <a:lvl1pPr marL="0" indent="0" algn="r">
              <a:buNone/>
              <a:defRPr sz="3733" b="0" i="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16635815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1018035"/>
          </a:xfrm>
        </p:spPr>
        <p:txBody>
          <a:bodyPr>
            <a:normAutofit/>
          </a:bodyPr>
          <a:lstStyle>
            <a:lvl1pPr algn="r">
              <a:defRPr sz="4800" baseline="0">
                <a:solidFill>
                  <a:srgbClr val="1100EA"/>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8"/>
            <a:ext cx="10994760" cy="4682949"/>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2447372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8" y="171294"/>
            <a:ext cx="8347873" cy="967132"/>
          </a:xfrm>
        </p:spPr>
        <p:txBody>
          <a:bodyPr>
            <a:normAutofit/>
          </a:bodyPr>
          <a:lstStyle>
            <a:lvl1pPr algn="l">
              <a:defRPr sz="4800">
                <a:solidFill>
                  <a:srgbClr val="1100EA"/>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1392934"/>
            <a:ext cx="8347873"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11216000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2983740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1625644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1018033"/>
          </a:xfrm>
        </p:spPr>
        <p:txBody>
          <a:bodyPr>
            <a:normAutofit/>
          </a:bodyPr>
          <a:lstStyle>
            <a:lvl1pPr algn="r">
              <a:defRPr sz="4800" baseline="0">
                <a:solidFill>
                  <a:srgbClr val="1100EA"/>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003753"/>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633616"/>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03753"/>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633616"/>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388296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8"/>
        <p:cNvGrpSpPr/>
        <p:nvPr/>
      </p:nvGrpSpPr>
      <p:grpSpPr>
        <a:xfrm>
          <a:off x="0" y="0"/>
          <a:ext cx="0" cy="0"/>
          <a:chOff x="0" y="0"/>
          <a:chExt cx="0" cy="0"/>
        </a:xfrm>
      </p:grpSpPr>
      <p:sp>
        <p:nvSpPr>
          <p:cNvPr id="29" name="Google Shape;29;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0" name="Google Shape;30;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31" name="Google Shape;31;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33568925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512504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4383241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37990041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4082530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635E0-409C-4698-810C-89FE5D7520D4}" type="slidenum">
              <a:rPr lang="en-IN" smtClean="0"/>
              <a:t>‹#›</a:t>
            </a:fld>
            <a:endParaRPr lang="en-IN"/>
          </a:p>
        </p:txBody>
      </p:sp>
    </p:spTree>
    <p:extLst>
      <p:ext uri="{BB962C8B-B14F-4D97-AF65-F5344CB8AC3E}">
        <p14:creationId xmlns:p14="http://schemas.microsoft.com/office/powerpoint/2010/main" val="38924863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635E0-409C-4698-810C-89FE5D7520D4}"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203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9" name="Google Shape;29;p5"/>
          <p:cNvSpPr txBox="1">
            <a:spLocks noGrp="1"/>
          </p:cNvSpPr>
          <p:nvPr>
            <p:ph type="title"/>
          </p:nvPr>
        </p:nvSpPr>
        <p:spPr>
          <a:xfrm>
            <a:off x="1576267" y="524633"/>
            <a:ext cx="8986000" cy="1075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0" name="Google Shape;30;p5"/>
          <p:cNvSpPr txBox="1">
            <a:spLocks noGrp="1"/>
          </p:cNvSpPr>
          <p:nvPr>
            <p:ph type="body" idx="1"/>
          </p:nvPr>
        </p:nvSpPr>
        <p:spPr>
          <a:xfrm>
            <a:off x="2075108" y="1798855"/>
            <a:ext cx="9447600" cy="3918000"/>
          </a:xfrm>
          <a:prstGeom prst="rect">
            <a:avLst/>
          </a:prstGeom>
        </p:spPr>
        <p:txBody>
          <a:bodyPr spcFirstLastPara="1" wrap="square" lIns="91425" tIns="91425" rIns="91425" bIns="91425" anchor="t" anchorCtr="0">
            <a:noAutofit/>
          </a:bodyPr>
          <a:lstStyle>
            <a:lvl1pPr marL="609585" lvl="0" indent="-524920">
              <a:spcBef>
                <a:spcPts val="800"/>
              </a:spcBef>
              <a:spcAft>
                <a:spcPts val="0"/>
              </a:spcAft>
              <a:buSzPts val="2600"/>
              <a:buChar char="▪"/>
              <a:defRPr/>
            </a:lvl1pPr>
            <a:lvl2pPr marL="1219170" lvl="1" indent="-524920">
              <a:spcBef>
                <a:spcPts val="0"/>
              </a:spcBef>
              <a:spcAft>
                <a:spcPts val="0"/>
              </a:spcAft>
              <a:buSzPts val="2600"/>
              <a:buChar char="▫"/>
              <a:defRPr/>
            </a:lvl2pPr>
            <a:lvl3pPr marL="1828754" lvl="2" indent="-524920">
              <a:spcBef>
                <a:spcPts val="0"/>
              </a:spcBef>
              <a:spcAft>
                <a:spcPts val="0"/>
              </a:spcAft>
              <a:buSzPts val="2600"/>
              <a:buChar char="▫"/>
              <a:defRPr/>
            </a:lvl3pPr>
            <a:lvl4pPr marL="2438339" lvl="3" indent="-524920">
              <a:spcBef>
                <a:spcPts val="0"/>
              </a:spcBef>
              <a:spcAft>
                <a:spcPts val="0"/>
              </a:spcAft>
              <a:buSzPts val="2600"/>
              <a:buChar char="▫"/>
              <a:defRPr/>
            </a:lvl4pPr>
            <a:lvl5pPr marL="3047924" lvl="4" indent="-524920">
              <a:spcBef>
                <a:spcPts val="0"/>
              </a:spcBef>
              <a:spcAft>
                <a:spcPts val="0"/>
              </a:spcAft>
              <a:buSzPts val="2600"/>
              <a:buChar char="○"/>
              <a:defRPr/>
            </a:lvl5pPr>
            <a:lvl6pPr marL="3657509" lvl="5" indent="-524920">
              <a:spcBef>
                <a:spcPts val="0"/>
              </a:spcBef>
              <a:spcAft>
                <a:spcPts val="0"/>
              </a:spcAft>
              <a:buSzPts val="2600"/>
              <a:buChar char="■"/>
              <a:defRPr/>
            </a:lvl6pPr>
            <a:lvl7pPr marL="4267093" lvl="6" indent="-524920">
              <a:spcBef>
                <a:spcPts val="0"/>
              </a:spcBef>
              <a:spcAft>
                <a:spcPts val="0"/>
              </a:spcAft>
              <a:buSzPts val="2600"/>
              <a:buChar char="●"/>
              <a:defRPr/>
            </a:lvl7pPr>
            <a:lvl8pPr marL="4876678" lvl="7" indent="-524920">
              <a:spcBef>
                <a:spcPts val="0"/>
              </a:spcBef>
              <a:spcAft>
                <a:spcPts val="0"/>
              </a:spcAft>
              <a:buSzPts val="2600"/>
              <a:buChar char="○"/>
              <a:defRPr/>
            </a:lvl8pPr>
            <a:lvl9pPr marL="5486263" lvl="8" indent="-524920">
              <a:spcBef>
                <a:spcPts val="0"/>
              </a:spcBef>
              <a:spcAft>
                <a:spcPts val="0"/>
              </a:spcAft>
              <a:buSzPts val="2600"/>
              <a:buChar char="■"/>
              <a:defRPr/>
            </a:lvl9pPr>
          </a:lstStyle>
          <a:p>
            <a:pPr lvl="0"/>
            <a:r>
              <a:rPr lang="en-US"/>
              <a:t>Click to edit Master text styles</a:t>
            </a:r>
          </a:p>
        </p:txBody>
      </p:sp>
      <p:sp>
        <p:nvSpPr>
          <p:cNvPr id="31" name="Google Shape;31;p5"/>
          <p:cNvSpPr txBox="1">
            <a:spLocks noGrp="1"/>
          </p:cNvSpPr>
          <p:nvPr>
            <p:ph type="sldNum" idx="12"/>
          </p:nvPr>
        </p:nvSpPr>
        <p:spPr>
          <a:xfrm>
            <a:off x="11667200" y="5808300"/>
            <a:ext cx="524800" cy="5248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401361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4"/>
        <p:cNvGrpSpPr/>
        <p:nvPr/>
      </p:nvGrpSpPr>
      <p:grpSpPr>
        <a:xfrm>
          <a:off x="0" y="0"/>
          <a:ext cx="0" cy="0"/>
          <a:chOff x="0" y="0"/>
          <a:chExt cx="0" cy="0"/>
        </a:xfrm>
      </p:grpSpPr>
      <p:sp>
        <p:nvSpPr>
          <p:cNvPr id="35" name="Google Shape;35;p29"/>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6" name="Google Shape;36;p29"/>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pPr lvl="0"/>
            <a:r>
              <a:rPr lang="en-US"/>
              <a:t>Click to edit Master text styles</a:t>
            </a:r>
          </a:p>
        </p:txBody>
      </p:sp>
      <p:sp>
        <p:nvSpPr>
          <p:cNvPr id="37" name="Google Shape;37;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78806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2" name="Google Shape;42;p3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43" name="Google Shape;43;p3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44" name="Google Shape;44;p3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45" name="Google Shape;45;p3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46" name="Google Shape;4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195519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1" name="Google Shape;51;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363414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3341735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0" name="Google Shape;60;p33"/>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a:t>Click to edit Master text styles</a:t>
            </a:r>
          </a:p>
        </p:txBody>
      </p:sp>
      <p:sp>
        <p:nvSpPr>
          <p:cNvPr id="61" name="Google Shape;61;p33"/>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62" name="Google Shape;62;p3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368464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7" name="Google Shape;67;p34"/>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68" name="Google Shape;68;p3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69" name="Google Shape;69;p3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138204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jp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C8635E0-409C-4698-810C-89FE5D7520D4}" type="slidenum">
              <a:rPr lang="en-IN" smtClean="0"/>
              <a:t>‹#›</a:t>
            </a:fld>
            <a:endParaRPr lang="en-IN"/>
          </a:p>
        </p:txBody>
      </p:sp>
    </p:spTree>
    <p:extLst>
      <p:ext uri="{BB962C8B-B14F-4D97-AF65-F5344CB8AC3E}">
        <p14:creationId xmlns:p14="http://schemas.microsoft.com/office/powerpoint/2010/main" val="1498066816"/>
      </p:ext>
    </p:extLst>
  </p:cSld>
  <p:clrMap bg1="lt1" tx1="dk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AF5D8-7F00-4070-8373-CA37FB5AF2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37CA2E-7BC3-4A64-8421-E1FF00A85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EA5F9-3F60-4E1A-B787-8E3D168A4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0C355-02B3-4EBB-9191-359334B59FC9}" type="datetimeFigureOut">
              <a:rPr lang="en-IN" smtClean="0"/>
              <a:t>31-03-2022</a:t>
            </a:fld>
            <a:endParaRPr lang="en-IN"/>
          </a:p>
        </p:txBody>
      </p:sp>
      <p:sp>
        <p:nvSpPr>
          <p:cNvPr id="5" name="Footer Placeholder 4">
            <a:extLst>
              <a:ext uri="{FF2B5EF4-FFF2-40B4-BE49-F238E27FC236}">
                <a16:creationId xmlns:a16="http://schemas.microsoft.com/office/drawing/2014/main" id="{B16F34FE-6454-40D1-93B5-2DECA50DC5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65CF58-7BFD-481A-898E-A83FAB854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BC95A-BB0B-4E49-8434-C2D4BCD0067B}" type="slidenum">
              <a:rPr lang="en-IN" smtClean="0"/>
              <a:t>‹#›</a:t>
            </a:fld>
            <a:endParaRPr lang="en-IN"/>
          </a:p>
        </p:txBody>
      </p:sp>
    </p:spTree>
    <p:extLst>
      <p:ext uri="{BB962C8B-B14F-4D97-AF65-F5344CB8AC3E}">
        <p14:creationId xmlns:p14="http://schemas.microsoft.com/office/powerpoint/2010/main" val="126472668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8635E0-409C-4698-810C-89FE5D7520D4}"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58812323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ransition>
    <p:fade thruBlk="1"/>
  </p:transition>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
            <a:extLst>
              <a:ext uri="{FF2B5EF4-FFF2-40B4-BE49-F238E27FC236}">
                <a16:creationId xmlns:a16="http://schemas.microsoft.com/office/drawing/2014/main" id="{CA76EE99-D713-4F67-A34E-C117491587AE}"/>
              </a:ext>
            </a:extLst>
          </p:cNvPr>
          <p:cNvSpPr txBox="1">
            <a:spLocks noGrp="1"/>
          </p:cNvSpPr>
          <p:nvPr/>
        </p:nvSpPr>
        <p:spPr>
          <a:xfrm>
            <a:off x="1686338" y="1883483"/>
            <a:ext cx="9401871" cy="13184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ct val="100000"/>
            </a:pPr>
            <a:r>
              <a:rPr lang="en-US" sz="3600" dirty="0">
                <a:solidFill>
                  <a:srgbClr val="FF0000"/>
                </a:solidFill>
                <a:latin typeface="Times New Roman" panose="02020603050405020304" pitchFamily="18" charset="0"/>
                <a:cs typeface="Times New Roman" panose="02020603050405020304" pitchFamily="18" charset="0"/>
              </a:rPr>
              <a:t>Cryptocurrency </a:t>
            </a:r>
            <a:r>
              <a:rPr lang="en-US" sz="3600" dirty="0">
                <a:latin typeface="Times New Roman" panose="02020603050405020304" pitchFamily="18" charset="0"/>
                <a:cs typeface="Times New Roman" panose="02020603050405020304" pitchFamily="18" charset="0"/>
              </a:rPr>
              <a:t>price prediction using machine learning techniques</a:t>
            </a:r>
            <a:endParaRPr sz="32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89;p1">
            <a:extLst>
              <a:ext uri="{FF2B5EF4-FFF2-40B4-BE49-F238E27FC236}">
                <a16:creationId xmlns:a16="http://schemas.microsoft.com/office/drawing/2014/main" id="{94E5D6D8-6431-4AE9-A640-68E6C55EA479}"/>
              </a:ext>
            </a:extLst>
          </p:cNvPr>
          <p:cNvSpPr txBox="1">
            <a:spLocks noGrp="1"/>
          </p:cNvSpPr>
          <p:nvPr/>
        </p:nvSpPr>
        <p:spPr>
          <a:xfrm>
            <a:off x="675860" y="4269273"/>
            <a:ext cx="5420139" cy="23622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spcBef>
                <a:spcPts val="0"/>
              </a:spcBef>
              <a:buSzPct val="100000"/>
              <a:buNone/>
            </a:pPr>
            <a:r>
              <a:rPr lang="en-US" sz="2200" dirty="0">
                <a:latin typeface="Times New Roman"/>
                <a:ea typeface="Times New Roman"/>
                <a:cs typeface="Times New Roman"/>
                <a:sym typeface="Times New Roman"/>
              </a:rPr>
              <a:t>PROJECT MEMBERS</a:t>
            </a:r>
            <a:endParaRPr sz="2200" dirty="0">
              <a:latin typeface="Times New Roman"/>
              <a:ea typeface="Times New Roman"/>
              <a:cs typeface="Times New Roman"/>
              <a:sym typeface="Times New Roman"/>
            </a:endParaRPr>
          </a:p>
          <a:p>
            <a:pPr marL="342900" indent="-342900">
              <a:spcBef>
                <a:spcPts val="374"/>
              </a:spcBef>
              <a:buSzPct val="100000"/>
            </a:pPr>
            <a:r>
              <a:rPr lang="en-IN" sz="2000" dirty="0">
                <a:latin typeface="Times New Roman"/>
                <a:cs typeface="Times New Roman"/>
                <a:sym typeface="Times New Roman"/>
              </a:rPr>
              <a:t>S. Balakrishnan– RA1811003020110</a:t>
            </a:r>
            <a:endParaRPr sz="2000" dirty="0"/>
          </a:p>
          <a:p>
            <a:pPr marL="342900" indent="-342900">
              <a:spcBef>
                <a:spcPts val="374"/>
              </a:spcBef>
              <a:buSzPct val="100000"/>
            </a:pPr>
            <a:r>
              <a:rPr lang="en-IN" sz="2000" dirty="0">
                <a:latin typeface="Times New Roman"/>
                <a:cs typeface="Times New Roman"/>
                <a:sym typeface="Times New Roman"/>
              </a:rPr>
              <a:t>J. Vignesh– RA1811003020100</a:t>
            </a:r>
            <a:endParaRPr lang="en-IN" sz="2000" dirty="0"/>
          </a:p>
          <a:p>
            <a:pPr marL="342900" indent="-342900">
              <a:spcBef>
                <a:spcPts val="374"/>
              </a:spcBef>
              <a:buSzPct val="100000"/>
            </a:pPr>
            <a:r>
              <a:rPr lang="en-IN" sz="2000" dirty="0">
                <a:latin typeface="Times New Roman"/>
                <a:cs typeface="Times New Roman"/>
                <a:sym typeface="Times New Roman"/>
              </a:rPr>
              <a:t>M. </a:t>
            </a:r>
            <a:r>
              <a:rPr lang="en-IN" sz="2000" dirty="0" err="1">
                <a:latin typeface="Times New Roman"/>
                <a:cs typeface="Times New Roman"/>
                <a:sym typeface="Times New Roman"/>
              </a:rPr>
              <a:t>Yedu</a:t>
            </a:r>
            <a:r>
              <a:rPr lang="en-IN" sz="2000" dirty="0">
                <a:latin typeface="Times New Roman"/>
                <a:cs typeface="Times New Roman"/>
                <a:sym typeface="Times New Roman"/>
              </a:rPr>
              <a:t> </a:t>
            </a:r>
            <a:r>
              <a:rPr lang="en-IN" sz="2000" dirty="0" err="1">
                <a:latin typeface="Times New Roman"/>
                <a:cs typeface="Times New Roman"/>
                <a:sym typeface="Times New Roman"/>
              </a:rPr>
              <a:t>krishnan</a:t>
            </a:r>
            <a:r>
              <a:rPr lang="en-IN" sz="2000" dirty="0">
                <a:latin typeface="Times New Roman"/>
                <a:cs typeface="Times New Roman"/>
                <a:sym typeface="Times New Roman"/>
              </a:rPr>
              <a:t>– RA1811003020075</a:t>
            </a:r>
            <a:endParaRPr lang="en-IN" sz="2000" dirty="0"/>
          </a:p>
          <a:p>
            <a:pPr marL="342900" indent="-342900">
              <a:spcBef>
                <a:spcPts val="374"/>
              </a:spcBef>
              <a:buSzPct val="100000"/>
              <a:buNone/>
            </a:pPr>
            <a:endParaRPr sz="2200" dirty="0">
              <a:latin typeface="Times New Roman"/>
              <a:ea typeface="Times New Roman"/>
              <a:cs typeface="Times New Roman"/>
              <a:sym typeface="Times New Roman"/>
            </a:endParaRPr>
          </a:p>
          <a:p>
            <a:pPr marL="342900" indent="-342900">
              <a:spcBef>
                <a:spcPts val="374"/>
              </a:spcBef>
              <a:buSzPct val="100000"/>
              <a:buNone/>
            </a:pPr>
            <a:endParaRPr sz="2200" dirty="0">
              <a:latin typeface="Times New Roman"/>
              <a:ea typeface="Times New Roman"/>
              <a:cs typeface="Times New Roman"/>
              <a:sym typeface="Times New Roman"/>
            </a:endParaRPr>
          </a:p>
        </p:txBody>
      </p:sp>
      <p:sp>
        <p:nvSpPr>
          <p:cNvPr id="6" name="Google Shape;90;p1">
            <a:extLst>
              <a:ext uri="{FF2B5EF4-FFF2-40B4-BE49-F238E27FC236}">
                <a16:creationId xmlns:a16="http://schemas.microsoft.com/office/drawing/2014/main" id="{8CFEA970-EFF6-423E-A708-3ADFC846D146}"/>
              </a:ext>
            </a:extLst>
          </p:cNvPr>
          <p:cNvSpPr txBox="1">
            <a:spLocks noGrp="1"/>
          </p:cNvSpPr>
          <p:nvPr/>
        </p:nvSpPr>
        <p:spPr>
          <a:xfrm>
            <a:off x="8063049" y="4315310"/>
            <a:ext cx="3581400" cy="2316163"/>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spcBef>
                <a:spcPts val="0"/>
              </a:spcBef>
              <a:buSzPct val="100000"/>
              <a:buNone/>
            </a:pPr>
            <a:r>
              <a:rPr lang="en-US" sz="2400" dirty="0">
                <a:latin typeface="Times New Roman"/>
                <a:ea typeface="Times New Roman"/>
                <a:cs typeface="Times New Roman"/>
                <a:sym typeface="Times New Roman"/>
              </a:rPr>
              <a:t>SUPERVISOR DETAILS</a:t>
            </a:r>
            <a:endParaRPr sz="2400" dirty="0"/>
          </a:p>
          <a:p>
            <a:pPr marL="342900" indent="-342900">
              <a:spcBef>
                <a:spcPts val="374"/>
              </a:spcBef>
              <a:buSzPct val="100000"/>
              <a:buNone/>
            </a:pPr>
            <a:r>
              <a:rPr lang="en-IN" sz="2200" dirty="0">
                <a:latin typeface="Times New Roman"/>
                <a:ea typeface="Times New Roman"/>
                <a:cs typeface="Times New Roman"/>
                <a:sym typeface="Times New Roman"/>
              </a:rPr>
              <a:t>Uma </a:t>
            </a:r>
            <a:r>
              <a:rPr lang="en-IN" sz="2200" dirty="0" err="1">
                <a:latin typeface="Times New Roman"/>
                <a:ea typeface="Times New Roman"/>
                <a:cs typeface="Times New Roman"/>
                <a:sym typeface="Times New Roman"/>
              </a:rPr>
              <a:t>Mageswari</a:t>
            </a:r>
            <a:endParaRPr lang="en-IN" sz="2200" dirty="0">
              <a:latin typeface="Times New Roman"/>
              <a:ea typeface="Times New Roman"/>
              <a:cs typeface="Times New Roman"/>
              <a:sym typeface="Times New Roman"/>
            </a:endParaRPr>
          </a:p>
          <a:p>
            <a:pPr marL="342900" indent="-342900">
              <a:spcBef>
                <a:spcPts val="374"/>
              </a:spcBef>
              <a:buSzPct val="100000"/>
              <a:buNone/>
            </a:pPr>
            <a:r>
              <a:rPr lang="en-US" sz="2200" dirty="0">
                <a:latin typeface="Times New Roman"/>
                <a:ea typeface="Times New Roman"/>
                <a:cs typeface="Times New Roman"/>
                <a:sym typeface="Times New Roman"/>
              </a:rPr>
              <a:t>Asst Professor</a:t>
            </a:r>
          </a:p>
          <a:p>
            <a:pPr marL="342900" indent="-342900">
              <a:spcBef>
                <a:spcPts val="374"/>
              </a:spcBef>
              <a:buSzPct val="100000"/>
              <a:buNone/>
            </a:pPr>
            <a:r>
              <a:rPr lang="en-US" sz="2200" dirty="0">
                <a:latin typeface="Times New Roman"/>
                <a:ea typeface="Times New Roman"/>
                <a:cs typeface="Times New Roman"/>
                <a:sym typeface="Times New Roman"/>
              </a:rPr>
              <a:t>SRMIST</a:t>
            </a:r>
            <a:endParaRPr sz="2200" dirty="0"/>
          </a:p>
          <a:p>
            <a:pPr marL="342900" indent="-342900">
              <a:spcBef>
                <a:spcPts val="374"/>
              </a:spcBef>
              <a:buSzPct val="100000"/>
              <a:buNone/>
            </a:pPr>
            <a:endParaRPr sz="2200" dirty="0">
              <a:latin typeface="Times New Roman"/>
              <a:ea typeface="Times New Roman"/>
              <a:cs typeface="Times New Roman"/>
              <a:sym typeface="Times New Roman"/>
            </a:endParaRPr>
          </a:p>
          <a:p>
            <a:pPr marL="342900" indent="-342900">
              <a:spcBef>
                <a:spcPts val="374"/>
              </a:spcBef>
              <a:buSzPct val="100000"/>
              <a:buNone/>
            </a:pPr>
            <a:endParaRPr sz="2200" dirty="0">
              <a:latin typeface="Times New Roman"/>
              <a:ea typeface="Times New Roman"/>
              <a:cs typeface="Times New Roman"/>
              <a:sym typeface="Times New Roman"/>
            </a:endParaRPr>
          </a:p>
          <a:p>
            <a:pPr marL="342900" indent="-342900">
              <a:spcBef>
                <a:spcPts val="374"/>
              </a:spcBef>
              <a:buSzPct val="100000"/>
              <a:buNone/>
            </a:pPr>
            <a:r>
              <a:rPr lang="en-US" sz="2200" dirty="0">
                <a:latin typeface="Times New Roman"/>
                <a:ea typeface="Times New Roman"/>
                <a:cs typeface="Times New Roman"/>
                <a:sym typeface="Times New Roman"/>
              </a:rPr>
              <a:t> </a:t>
            </a:r>
            <a:endParaRPr dirty="0"/>
          </a:p>
          <a:p>
            <a:pPr marL="342900" indent="-191770">
              <a:spcBef>
                <a:spcPts val="476"/>
              </a:spcBef>
              <a:buSzPct val="100000"/>
              <a:buNone/>
            </a:pPr>
            <a:endParaRPr dirty="0">
              <a:latin typeface="Times New Roman"/>
              <a:ea typeface="Times New Roman"/>
              <a:cs typeface="Times New Roman"/>
              <a:sym typeface="Times New Roman"/>
            </a:endParaRPr>
          </a:p>
        </p:txBody>
      </p:sp>
      <p:sp>
        <p:nvSpPr>
          <p:cNvPr id="7" name="Google Shape;91;p1">
            <a:extLst>
              <a:ext uri="{FF2B5EF4-FFF2-40B4-BE49-F238E27FC236}">
                <a16:creationId xmlns:a16="http://schemas.microsoft.com/office/drawing/2014/main" id="{0302A641-C792-4006-8D87-7616E6EF8C05}"/>
              </a:ext>
            </a:extLst>
          </p:cNvPr>
          <p:cNvSpPr txBox="1"/>
          <p:nvPr/>
        </p:nvSpPr>
        <p:spPr>
          <a:xfrm>
            <a:off x="1981200" y="851435"/>
            <a:ext cx="8229600" cy="1143000"/>
          </a:xfrm>
          <a:prstGeom prst="rect">
            <a:avLst/>
          </a:prstGeom>
          <a:noFill/>
          <a:ln>
            <a:noFill/>
          </a:ln>
        </p:spPr>
        <p:txBody>
          <a:bodyPr spcFirstLastPara="1" wrap="square" lIns="91425" tIns="45700" rIns="91425" bIns="45700" anchor="ctr" anchorCtr="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000000"/>
              </a:buClr>
              <a:buSzPct val="100000"/>
            </a:pPr>
            <a:br>
              <a:rPr lang="en-US" sz="2200" b="1" kern="0" dirty="0">
                <a:solidFill>
                  <a:srgbClr val="000000"/>
                </a:solidFill>
                <a:latin typeface="Times New Roman"/>
                <a:ea typeface="Times New Roman"/>
                <a:cs typeface="Times New Roman"/>
                <a:sym typeface="Times New Roman"/>
              </a:rPr>
            </a:br>
            <a:r>
              <a:rPr lang="en-US" sz="1600" b="1" kern="0" dirty="0">
                <a:solidFill>
                  <a:srgbClr val="000000"/>
                </a:solidFill>
                <a:latin typeface="Times New Roman"/>
                <a:ea typeface="Times New Roman"/>
                <a:cs typeface="Times New Roman"/>
                <a:sym typeface="Times New Roman"/>
              </a:rPr>
              <a:t>SRM INSTITUTE OF SCIENCE AND TECHNOLOGY, RAMAPURAM CAMPUS</a:t>
            </a:r>
          </a:p>
          <a:p>
            <a:pPr algn="ctr">
              <a:buClr>
                <a:srgbClr val="000000"/>
              </a:buClr>
              <a:buSzPct val="100000"/>
            </a:pPr>
            <a:r>
              <a:rPr lang="en-US" sz="1600" b="1" kern="0" dirty="0">
                <a:solidFill>
                  <a:srgbClr val="000000"/>
                </a:solidFill>
                <a:latin typeface="Times New Roman"/>
                <a:ea typeface="Times New Roman"/>
                <a:cs typeface="Times New Roman"/>
                <a:sym typeface="Times New Roman"/>
              </a:rPr>
              <a:t>DEPARTMENT OF COMPUTER SCIENCE AND ENGINEERING</a:t>
            </a:r>
            <a:endParaRPr sz="1600" b="1" kern="0" dirty="0">
              <a:solidFill>
                <a:srgbClr val="000000"/>
              </a:solidFill>
              <a:latin typeface="Times New Roman"/>
              <a:ea typeface="Times New Roman"/>
              <a:cs typeface="Times New Roman"/>
              <a:sym typeface="Times New Roman"/>
            </a:endParaRPr>
          </a:p>
        </p:txBody>
      </p:sp>
      <p:sp>
        <p:nvSpPr>
          <p:cNvPr id="8" name="Google Shape;93;p1">
            <a:extLst>
              <a:ext uri="{FF2B5EF4-FFF2-40B4-BE49-F238E27FC236}">
                <a16:creationId xmlns:a16="http://schemas.microsoft.com/office/drawing/2014/main" id="{E9780F87-F761-46DC-A979-A13134FAF10A}"/>
              </a:ext>
            </a:extLst>
          </p:cNvPr>
          <p:cNvSpPr txBox="1"/>
          <p:nvPr/>
        </p:nvSpPr>
        <p:spPr>
          <a:xfrm>
            <a:off x="1624149" y="3218552"/>
            <a:ext cx="8514150" cy="762000"/>
          </a:xfrm>
          <a:prstGeom prst="rect">
            <a:avLst/>
          </a:prstGeom>
          <a:noFill/>
          <a:ln>
            <a:noFill/>
          </a:ln>
        </p:spPr>
        <p:txBody>
          <a:bodyPr spcFirstLastPara="1" wrap="square" lIns="91425" tIns="45700" rIns="91425" bIns="4570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000000"/>
              </a:buClr>
              <a:buSzPts val="3200"/>
            </a:pPr>
            <a:r>
              <a:rPr lang="en-US" sz="3200" kern="0" dirty="0">
                <a:solidFill>
                  <a:srgbClr val="000000"/>
                </a:solidFill>
                <a:latin typeface="Times New Roman"/>
                <a:ea typeface="Times New Roman"/>
                <a:cs typeface="Times New Roman"/>
                <a:sym typeface="Times New Roman"/>
              </a:rPr>
              <a:t>Batch No: B5</a:t>
            </a:r>
            <a:endParaRPr sz="1400" kern="0" dirty="0">
              <a:solidFill>
                <a:srgbClr val="000000"/>
              </a:solidFill>
              <a:latin typeface="Arial"/>
              <a:cs typeface="Arial"/>
              <a:sym typeface="Arial"/>
            </a:endParaRPr>
          </a:p>
        </p:txBody>
      </p:sp>
      <p:sp>
        <p:nvSpPr>
          <p:cNvPr id="9" name="Google Shape;95;p1">
            <a:extLst>
              <a:ext uri="{FF2B5EF4-FFF2-40B4-BE49-F238E27FC236}">
                <a16:creationId xmlns:a16="http://schemas.microsoft.com/office/drawing/2014/main" id="{19760920-577F-41EE-B924-23E4E9804B3C}"/>
              </a:ext>
            </a:extLst>
          </p:cNvPr>
          <p:cNvSpPr txBox="1">
            <a:spLocks noGrp="1"/>
          </p:cNvSpPr>
          <p:nvPr/>
        </p:nvSpPr>
        <p:spPr>
          <a:xfrm>
            <a:off x="5073170" y="6266348"/>
            <a:ext cx="2895600" cy="365125"/>
          </a:xfrm>
          <a:prstGeom prst="rect">
            <a:avLst/>
          </a:prstGeom>
          <a:noFill/>
          <a:ln>
            <a:noFill/>
          </a:ln>
        </p:spPr>
        <p:txBody>
          <a:bodyPr spcFirstLastPara="1" wrap="square" lIns="91425" tIns="45700" rIns="91425" bIns="45700" anchor="ctr" anchorCtr="0">
            <a:noAutofit/>
          </a:bodyPr>
          <a:lstStyle>
            <a:defPPr>
              <a:defRPr lang="en-US"/>
            </a:defPPr>
            <a:lvl1pPr marL="0" marR="0" lvl="0" algn="ctr" defTabSz="914400" rtl="0" eaLnBrk="1" latinLnBrk="0" hangingPunct="1">
              <a:spcBef>
                <a:spcPts val="0"/>
              </a:spcBef>
              <a:spcAft>
                <a:spcPts val="0"/>
              </a:spcAft>
              <a:buSzPts val="1400"/>
              <a:buNone/>
              <a:defRPr sz="1200" b="0" i="0" u="none" strike="noStrike" kern="1200" cap="none">
                <a:solidFill>
                  <a:srgbClr val="888888"/>
                </a:solidFill>
                <a:latin typeface="Calibri"/>
                <a:ea typeface="Calibri"/>
                <a:cs typeface="Calibri"/>
                <a:sym typeface="Calibri"/>
              </a:defRPr>
            </a:lvl1pPr>
            <a:lvl2pPr marL="457200" marR="0" lvl="1"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2pPr>
            <a:lvl3pPr marL="914400" marR="0" lvl="2"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3pPr>
            <a:lvl4pPr marL="1371600" marR="0" lvl="3"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4pPr>
            <a:lvl5pPr marL="1828800" marR="0" lvl="4"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5pPr>
            <a:lvl6pPr marL="2286000" marR="0" lvl="5"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6pPr>
            <a:lvl7pPr marL="2743200" marR="0" lvl="6"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7pPr>
            <a:lvl8pPr marL="3200400" marR="0" lvl="7"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8pPr>
            <a:lvl9pPr marL="3657600" marR="0" lvl="8" algn="l" defTabSz="914400" rtl="0" eaLnBrk="1" latinLnBrk="0" hangingPunct="1">
              <a:spcBef>
                <a:spcPts val="0"/>
              </a:spcBef>
              <a:spcAft>
                <a:spcPts val="0"/>
              </a:spcAft>
              <a:buSzPts val="1400"/>
              <a:buNone/>
              <a:defRPr sz="1800" b="0" i="0" u="none" strike="noStrike" kern="1200" cap="none">
                <a:solidFill>
                  <a:schemeClr val="dk1"/>
                </a:solidFill>
                <a:latin typeface="Calibri"/>
                <a:ea typeface="Calibri"/>
                <a:cs typeface="Calibri"/>
                <a:sym typeface="Calibri"/>
              </a:defRPr>
            </a:lvl9pPr>
          </a:lstStyle>
          <a:p>
            <a:pPr>
              <a:buClr>
                <a:srgbClr val="000000"/>
              </a:buClr>
            </a:pPr>
            <a:r>
              <a:rPr lang="en-US" kern="0" dirty="0">
                <a:latin typeface="Times New Roman"/>
                <a:ea typeface="Times New Roman"/>
                <a:cs typeface="Times New Roman"/>
                <a:sym typeface="Times New Roman"/>
              </a:rPr>
              <a:t>Department of CSE</a:t>
            </a:r>
            <a:endParaRPr kern="0" dirty="0"/>
          </a:p>
        </p:txBody>
      </p:sp>
      <p:sp>
        <p:nvSpPr>
          <p:cNvPr id="10" name="Google Shape;96;p1">
            <a:extLst>
              <a:ext uri="{FF2B5EF4-FFF2-40B4-BE49-F238E27FC236}">
                <a16:creationId xmlns:a16="http://schemas.microsoft.com/office/drawing/2014/main" id="{3A2CF3FC-E6AF-49AB-940E-AED999DD667B}"/>
              </a:ext>
            </a:extLst>
          </p:cNvPr>
          <p:cNvSpPr txBox="1">
            <a:spLocks noGrp="1"/>
          </p:cNvSpPr>
          <p:nvPr/>
        </p:nvSpPr>
        <p:spPr>
          <a:xfrm>
            <a:off x="9230139" y="6231051"/>
            <a:ext cx="2133600" cy="365125"/>
          </a:xfrm>
          <a:prstGeom prst="rect">
            <a:avLst/>
          </a:prstGeom>
          <a:noFill/>
          <a:ln>
            <a:noFill/>
          </a:ln>
        </p:spPr>
        <p:txBody>
          <a:bodyPr spcFirstLastPara="1" wrap="square" lIns="91425" tIns="45700" rIns="91425" bIns="45700" anchor="ctr" anchorCtr="0">
            <a:noAutofit/>
          </a:bodyPr>
          <a:lstStyle>
            <a:defPPr>
              <a:defRPr lang="en-US"/>
            </a:defPPr>
            <a:lvl1pPr marL="0" marR="0" lvl="0"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1pPr>
            <a:lvl2pPr marL="0" marR="0" lvl="1"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2pPr>
            <a:lvl3pPr marL="0" marR="0" lvl="2"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3pPr>
            <a:lvl4pPr marL="0" marR="0" lvl="3"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4pPr>
            <a:lvl5pPr marL="0" marR="0" lvl="4"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5pPr>
            <a:lvl6pPr marL="0" marR="0" lvl="5"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6pPr>
            <a:lvl7pPr marL="0" marR="0" lvl="6"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7pPr>
            <a:lvl8pPr marL="0" marR="0" lvl="7"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8pPr>
            <a:lvl9pPr marL="0" marR="0" lvl="8" indent="0" algn="r" defTabSz="914400" rtl="0" eaLnBrk="1" latinLnBrk="0" hangingPunct="1">
              <a:spcBef>
                <a:spcPts val="0"/>
              </a:spcBef>
              <a:buNone/>
              <a:defRPr sz="1200" b="0" i="0" u="none" strike="noStrike" kern="1200" cap="none">
                <a:solidFill>
                  <a:srgbClr val="888888"/>
                </a:solidFill>
                <a:latin typeface="Calibri"/>
                <a:ea typeface="Calibri"/>
                <a:cs typeface="Calibri"/>
                <a:sym typeface="Calibri"/>
              </a:defRPr>
            </a:lvl9pPr>
          </a:lstStyle>
          <a:p>
            <a:pPr>
              <a:buClr>
                <a:srgbClr val="000000"/>
              </a:buClr>
            </a:pPr>
            <a:fld id="{00000000-1234-1234-1234-123412341234}" type="slidenum">
              <a:rPr lang="en-US" kern="0">
                <a:latin typeface="Times New Roman"/>
                <a:ea typeface="Times New Roman"/>
                <a:cs typeface="Times New Roman"/>
                <a:sym typeface="Times New Roman"/>
              </a:rPr>
              <a:pPr>
                <a:buClr>
                  <a:srgbClr val="000000"/>
                </a:buClr>
              </a:pPr>
              <a:t>1</a:t>
            </a:fld>
            <a:endParaRPr kern="0">
              <a:latin typeface="Times New Roman"/>
              <a:ea typeface="Times New Roman"/>
              <a:cs typeface="Times New Roman"/>
              <a:sym typeface="Times New Roman"/>
            </a:endParaRPr>
          </a:p>
        </p:txBody>
      </p:sp>
      <p:pic>
        <p:nvPicPr>
          <p:cNvPr id="11" name="Picture 10">
            <a:extLst>
              <a:ext uri="{FF2B5EF4-FFF2-40B4-BE49-F238E27FC236}">
                <a16:creationId xmlns:a16="http://schemas.microsoft.com/office/drawing/2014/main" id="{FC2D1ECA-E4EA-4A1B-A125-404D2537F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997" y="0"/>
            <a:ext cx="1446005" cy="1022261"/>
          </a:xfrm>
          <a:prstGeom prst="rect">
            <a:avLst/>
          </a:prstGeom>
        </p:spPr>
      </p:pic>
    </p:spTree>
    <p:extLst>
      <p:ext uri="{BB962C8B-B14F-4D97-AF65-F5344CB8AC3E}">
        <p14:creationId xmlns:p14="http://schemas.microsoft.com/office/powerpoint/2010/main" val="308781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98D3-FAB5-48AF-BD4C-4F70E72F306A}"/>
              </a:ext>
            </a:extLst>
          </p:cNvPr>
          <p:cNvSpPr>
            <a:spLocks noGrp="1"/>
          </p:cNvSpPr>
          <p:nvPr>
            <p:ph type="title"/>
          </p:nvPr>
        </p:nvSpPr>
        <p:spPr>
          <a:xfrm>
            <a:off x="2776398" y="931879"/>
            <a:ext cx="8265111" cy="1075600"/>
          </a:xfrm>
        </p:spPr>
        <p:txBody>
          <a:bodyPr/>
          <a:lstStyle/>
          <a:p>
            <a:r>
              <a:rPr lang="en-IN" sz="4400" b="1"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id="{0195EAC6-F360-46A9-AB30-557E4EADB465}"/>
              </a:ext>
            </a:extLst>
          </p:cNvPr>
          <p:cNvSpPr>
            <a:spLocks noGrp="1"/>
          </p:cNvSpPr>
          <p:nvPr>
            <p:ph type="body" idx="1"/>
          </p:nvPr>
        </p:nvSpPr>
        <p:spPr>
          <a:xfrm>
            <a:off x="521515" y="2175030"/>
            <a:ext cx="11365020" cy="4536488"/>
          </a:xfrm>
        </p:spPr>
        <p:txBody>
          <a:bodyPr/>
          <a:lstStyle/>
          <a:p>
            <a:pPr algn="just"/>
            <a:r>
              <a:rPr lang="en-IN" sz="2400" dirty="0">
                <a:latin typeface="Times New Roman" panose="02020603050405020304" pitchFamily="18" charset="0"/>
                <a:cs typeface="Times New Roman" panose="02020603050405020304" pitchFamily="18" charset="0"/>
              </a:rPr>
              <a:t>In our project we take 60 days movement of a particular cryptocurrency and predict the next day movement of that in the market.</a:t>
            </a:r>
          </a:p>
          <a:p>
            <a:pPr marL="84665" indent="0" algn="just">
              <a:buNone/>
            </a:pPr>
            <a:r>
              <a:rPr lang="en-IN" sz="2400" dirty="0">
                <a:latin typeface="Times New Roman" panose="02020603050405020304" pitchFamily="18" charset="0"/>
                <a:cs typeface="Times New Roman" panose="02020603050405020304" pitchFamily="18" charset="0"/>
              </a:rPr>
              <a:t>Example : we take 60 days chart of the bitcoin and predict the movement of it the in present day.</a:t>
            </a:r>
          </a:p>
          <a:p>
            <a:pPr algn="just"/>
            <a:r>
              <a:rPr lang="en-IN" sz="2400" dirty="0">
                <a:latin typeface="Times New Roman" panose="02020603050405020304" pitchFamily="18" charset="0"/>
                <a:cs typeface="Times New Roman" panose="02020603050405020304" pitchFamily="18" charset="0"/>
              </a:rPr>
              <a:t>We use machine learning and deep learning in our project to predict the movement of cryptocurrency in the market.</a:t>
            </a:r>
          </a:p>
          <a:p>
            <a:pPr algn="just"/>
            <a:r>
              <a:rPr lang="en-IN" sz="2400" dirty="0">
                <a:latin typeface="Times New Roman" panose="02020603050405020304" pitchFamily="18" charset="0"/>
                <a:cs typeface="Times New Roman" panose="02020603050405020304" pitchFamily="18" charset="0"/>
              </a:rPr>
              <a:t>We use many libraries of python like </a:t>
            </a:r>
          </a:p>
          <a:p>
            <a:pPr marL="84665" indent="0" algn="just">
              <a:buNone/>
            </a:pPr>
            <a:r>
              <a:rPr lang="en-IN" sz="2400" dirty="0">
                <a:latin typeface="Times New Roman" panose="02020603050405020304" pitchFamily="18" charset="0"/>
                <a:cs typeface="Times New Roman" panose="02020603050405020304" pitchFamily="18" charset="0"/>
              </a:rPr>
              <a:t>        Data science : NumPy, pandas, matplotlib</a:t>
            </a:r>
          </a:p>
          <a:p>
            <a:pPr marL="84665" indent="0" algn="just">
              <a:buNone/>
            </a:pPr>
            <a:r>
              <a:rPr lang="en-IN" sz="2400" dirty="0">
                <a:latin typeface="Times New Roman" panose="02020603050405020304" pitchFamily="18" charset="0"/>
                <a:cs typeface="Times New Roman" panose="02020603050405020304" pitchFamily="18" charset="0"/>
              </a:rPr>
              <a:t>        To get financial data : Pandas data reader </a:t>
            </a:r>
          </a:p>
          <a:p>
            <a:pPr marL="84665" indent="0" algn="just">
              <a:buNone/>
            </a:pPr>
            <a:r>
              <a:rPr lang="en-IN" sz="2400" dirty="0">
                <a:latin typeface="Times New Roman" panose="02020603050405020304" pitchFamily="18" charset="0"/>
                <a:cs typeface="Times New Roman" panose="02020603050405020304" pitchFamily="18" charset="0"/>
              </a:rPr>
              <a:t>        Machine learning : tenser flow, </a:t>
            </a:r>
            <a:r>
              <a:rPr lang="en-IN" sz="2400" b="0" i="0" dirty="0">
                <a:solidFill>
                  <a:srgbClr val="202124"/>
                </a:solidFill>
                <a:effectLst/>
                <a:latin typeface="Times New Roman" panose="02020603050405020304" pitchFamily="18" charset="0"/>
                <a:cs typeface="Times New Roman" panose="02020603050405020304" pitchFamily="18" charset="0"/>
              </a:rPr>
              <a:t>scikit-learn</a:t>
            </a:r>
            <a:endParaRPr lang="en-IN" sz="2400" dirty="0">
              <a:latin typeface="Times New Roman" panose="02020603050405020304" pitchFamily="18" charset="0"/>
              <a:cs typeface="Times New Roman" panose="02020603050405020304" pitchFamily="18" charset="0"/>
            </a:endParaRPr>
          </a:p>
          <a:p>
            <a:pPr marL="84665" indent="0" algn="just">
              <a:buNone/>
            </a:pPr>
            <a:r>
              <a:rPr lang="en-IN" sz="24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84665" indent="0" algn="just">
              <a:buNone/>
            </a:pPr>
            <a:endParaRPr lang="en-IN" sz="2400" dirty="0">
              <a:latin typeface="Times New Roman" panose="02020603050405020304" pitchFamily="18" charset="0"/>
              <a:cs typeface="Times New Roman" panose="02020603050405020304" pitchFamily="18" charset="0"/>
            </a:endParaRPr>
          </a:p>
          <a:p>
            <a:pPr marL="84665" indent="0" algn="just">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51FDE5-14FA-413C-A159-D53CF7704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8952" y="216412"/>
            <a:ext cx="1877583" cy="1985252"/>
          </a:xfrm>
          <a:prstGeom prst="rect">
            <a:avLst/>
          </a:prstGeom>
        </p:spPr>
      </p:pic>
    </p:spTree>
    <p:extLst>
      <p:ext uri="{BB962C8B-B14F-4D97-AF65-F5344CB8AC3E}">
        <p14:creationId xmlns:p14="http://schemas.microsoft.com/office/powerpoint/2010/main" val="250337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F7FE-8D62-4103-A23A-0B8389094374}"/>
              </a:ext>
            </a:extLst>
          </p:cNvPr>
          <p:cNvSpPr>
            <a:spLocks noGrp="1"/>
          </p:cNvSpPr>
          <p:nvPr>
            <p:ph type="title"/>
          </p:nvPr>
        </p:nvSpPr>
        <p:spPr>
          <a:xfrm>
            <a:off x="3815364" y="1282823"/>
            <a:ext cx="7732450" cy="798140"/>
          </a:xfrm>
        </p:spPr>
        <p:txBody>
          <a:bodyPr/>
          <a:lstStyle/>
          <a:p>
            <a:r>
              <a:rPr lang="en-IN" sz="4300" b="1" dirty="0">
                <a:latin typeface="Times New Roman" panose="02020603050405020304" pitchFamily="18" charset="0"/>
                <a:cs typeface="Times New Roman" panose="02020603050405020304" pitchFamily="18" charset="0"/>
              </a:rPr>
              <a:t>Advantages of Proposed </a:t>
            </a:r>
            <a:br>
              <a:rPr lang="en-IN" sz="4300" b="1" dirty="0">
                <a:latin typeface="Times New Roman" panose="02020603050405020304" pitchFamily="18" charset="0"/>
                <a:cs typeface="Times New Roman" panose="02020603050405020304" pitchFamily="18" charset="0"/>
              </a:rPr>
            </a:br>
            <a:r>
              <a:rPr lang="en-IN" sz="4300" b="1" dirty="0">
                <a:latin typeface="Times New Roman" panose="02020603050405020304" pitchFamily="18" charset="0"/>
                <a:cs typeface="Times New Roman" panose="02020603050405020304" pitchFamily="18" charset="0"/>
              </a:rPr>
              <a:t>System</a:t>
            </a:r>
          </a:p>
        </p:txBody>
      </p:sp>
      <p:sp>
        <p:nvSpPr>
          <p:cNvPr id="3" name="Text Placeholder 2">
            <a:extLst>
              <a:ext uri="{FF2B5EF4-FFF2-40B4-BE49-F238E27FC236}">
                <a16:creationId xmlns:a16="http://schemas.microsoft.com/office/drawing/2014/main" id="{5237910D-BFEA-484B-A3C1-00E14FB2DEBD}"/>
              </a:ext>
            </a:extLst>
          </p:cNvPr>
          <p:cNvSpPr>
            <a:spLocks noGrp="1"/>
          </p:cNvSpPr>
          <p:nvPr>
            <p:ph type="body" idx="1"/>
          </p:nvPr>
        </p:nvSpPr>
        <p:spPr>
          <a:xfrm>
            <a:off x="626222" y="2699453"/>
            <a:ext cx="8420124" cy="2875724"/>
          </a:xfrm>
        </p:spPr>
        <p:txBody>
          <a:bodyPr/>
          <a:lstStyle/>
          <a:p>
            <a:r>
              <a:rPr lang="en-IN" sz="2400" dirty="0">
                <a:latin typeface="Times New Roman" panose="02020603050405020304" pitchFamily="18" charset="0"/>
                <a:cs typeface="Times New Roman" panose="02020603050405020304" pitchFamily="18" charset="0"/>
              </a:rPr>
              <a:t>Price predictions are accurate.</a:t>
            </a:r>
          </a:p>
          <a:p>
            <a:r>
              <a:rPr lang="en-IN" sz="2400" dirty="0">
                <a:latin typeface="Times New Roman" panose="02020603050405020304" pitchFamily="18" charset="0"/>
                <a:cs typeface="Times New Roman" panose="02020603050405020304" pitchFamily="18" charset="0"/>
              </a:rPr>
              <a:t>We can predict the prices of all the coins in the market.</a:t>
            </a:r>
          </a:p>
          <a:p>
            <a:r>
              <a:rPr lang="en-IN" sz="2400" dirty="0">
                <a:latin typeface="Times New Roman" panose="02020603050405020304" pitchFamily="18" charset="0"/>
                <a:cs typeface="Times New Roman" panose="02020603050405020304" pitchFamily="18" charset="0"/>
              </a:rPr>
              <a:t>We can make consistent profit with this model.</a:t>
            </a:r>
          </a:p>
          <a:p>
            <a:r>
              <a:rPr lang="en-IN" sz="2400" dirty="0">
                <a:latin typeface="Times New Roman" panose="02020603050405020304" pitchFamily="18" charset="0"/>
                <a:cs typeface="Times New Roman" panose="02020603050405020304" pitchFamily="18" charset="0"/>
              </a:rPr>
              <a:t> The code has less time complexity and runs without delay.</a:t>
            </a:r>
          </a:p>
          <a:p>
            <a:pPr marL="84665" indent="0">
              <a:buNone/>
            </a:pPr>
            <a:endParaRPr lang="en-IN" sz="2400" dirty="0">
              <a:latin typeface="Times New Roman" panose="02020603050405020304" pitchFamily="18" charset="0"/>
              <a:cs typeface="Times New Roman" panose="02020603050405020304" pitchFamily="18" charset="0"/>
            </a:endParaRPr>
          </a:p>
        </p:txBody>
      </p:sp>
      <p:pic>
        <p:nvPicPr>
          <p:cNvPr id="3074" name="Picture 2" descr="5 Advantages And Disadvantages Of Using DNS In Networking | TinyDNS.org">
            <a:extLst>
              <a:ext uri="{FF2B5EF4-FFF2-40B4-BE49-F238E27FC236}">
                <a16:creationId xmlns:a16="http://schemas.microsoft.com/office/drawing/2014/main" id="{5E30FC2B-8AF2-4D8B-B8DE-0E861E4DD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9084" y="1997562"/>
            <a:ext cx="2565006" cy="256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18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AE75D8-747E-47CD-ACB8-D03DD46327DC}"/>
              </a:ext>
            </a:extLst>
          </p:cNvPr>
          <p:cNvSpPr>
            <a:spLocks noGrp="1"/>
          </p:cNvSpPr>
          <p:nvPr>
            <p:ph type="title"/>
          </p:nvPr>
        </p:nvSpPr>
        <p:spPr>
          <a:xfrm>
            <a:off x="4403324" y="274639"/>
            <a:ext cx="7179076" cy="1143000"/>
          </a:xfrm>
        </p:spPr>
        <p:txBody>
          <a:bodyPr>
            <a:normAutofit/>
          </a:bodyPr>
          <a:lstStyle/>
          <a:p>
            <a:r>
              <a:rPr lang="en-IN" sz="4400" b="1" dirty="0">
                <a:latin typeface="Times New Roman" panose="02020603050405020304" pitchFamily="18" charset="0"/>
                <a:cs typeface="Times New Roman" panose="02020603050405020304" pitchFamily="18" charset="0"/>
              </a:rPr>
              <a:t>System Architecture</a:t>
            </a:r>
          </a:p>
        </p:txBody>
      </p:sp>
      <p:pic>
        <p:nvPicPr>
          <p:cNvPr id="7" name="Picture 6">
            <a:extLst>
              <a:ext uri="{FF2B5EF4-FFF2-40B4-BE49-F238E27FC236}">
                <a16:creationId xmlns:a16="http://schemas.microsoft.com/office/drawing/2014/main" id="{E7E25BDA-4DD1-4720-B8B1-035E7D142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82" y="1484746"/>
            <a:ext cx="11081318" cy="5098615"/>
          </a:xfrm>
          <a:prstGeom prst="rect">
            <a:avLst/>
          </a:prstGeom>
        </p:spPr>
      </p:pic>
    </p:spTree>
    <p:extLst>
      <p:ext uri="{BB962C8B-B14F-4D97-AF65-F5344CB8AC3E}">
        <p14:creationId xmlns:p14="http://schemas.microsoft.com/office/powerpoint/2010/main" val="227025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5AEF-1657-43E8-A833-81CE28ADA270}"/>
              </a:ext>
            </a:extLst>
          </p:cNvPr>
          <p:cNvSpPr>
            <a:spLocks noGrp="1"/>
          </p:cNvSpPr>
          <p:nvPr>
            <p:ph type="title"/>
          </p:nvPr>
        </p:nvSpPr>
        <p:spPr>
          <a:xfrm>
            <a:off x="2588321" y="560994"/>
            <a:ext cx="8986000" cy="1075600"/>
          </a:xfrm>
        </p:spPr>
        <p:txBody>
          <a:bodyPr/>
          <a:lstStyle/>
          <a:p>
            <a:r>
              <a:rPr lang="en-IN" sz="4400" b="1" dirty="0">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FAB116D1-0C88-4D49-95B3-DA271B6EBDFA}"/>
              </a:ext>
            </a:extLst>
          </p:cNvPr>
          <p:cNvSpPr>
            <a:spLocks noGrp="1"/>
          </p:cNvSpPr>
          <p:nvPr>
            <p:ph type="body" idx="1"/>
          </p:nvPr>
        </p:nvSpPr>
        <p:spPr>
          <a:xfrm>
            <a:off x="912133" y="2415367"/>
            <a:ext cx="9447600" cy="3918000"/>
          </a:xfrm>
        </p:spPr>
        <p:txBody>
          <a:bodyPr/>
          <a:lstStyle/>
          <a:p>
            <a:pPr marL="84665" indent="0">
              <a:buNone/>
            </a:pPr>
            <a:r>
              <a:rPr lang="en-IN" sz="2400" b="1" dirty="0">
                <a:latin typeface="Times New Roman" panose="02020603050405020304" pitchFamily="18" charset="0"/>
                <a:cs typeface="Times New Roman" panose="02020603050405020304" pitchFamily="18" charset="0"/>
              </a:rPr>
              <a:t>Importing data :</a:t>
            </a:r>
          </a:p>
          <a:p>
            <a:r>
              <a:rPr lang="en-IN" sz="2000" dirty="0">
                <a:latin typeface="Times New Roman" panose="02020603050405020304" pitchFamily="18" charset="0"/>
                <a:cs typeface="Times New Roman" panose="02020603050405020304" pitchFamily="18" charset="0"/>
              </a:rPr>
              <a:t>We use </a:t>
            </a:r>
            <a:r>
              <a:rPr lang="en-IN" sz="2000" dirty="0">
                <a:solidFill>
                  <a:schemeClr val="tx2">
                    <a:lumMod val="60000"/>
                    <a:lumOff val="40000"/>
                  </a:schemeClr>
                </a:solidFill>
                <a:latin typeface="Times New Roman" panose="02020603050405020304" pitchFamily="18" charset="0"/>
                <a:cs typeface="Times New Roman" panose="02020603050405020304" pitchFamily="18" charset="0"/>
              </a:rPr>
              <a:t>“pandas-</a:t>
            </a:r>
            <a:r>
              <a:rPr lang="en-IN" sz="2000" dirty="0" err="1">
                <a:solidFill>
                  <a:schemeClr val="tx2">
                    <a:lumMod val="60000"/>
                    <a:lumOff val="40000"/>
                  </a:schemeClr>
                </a:solidFill>
                <a:latin typeface="Times New Roman" panose="02020603050405020304" pitchFamily="18" charset="0"/>
                <a:cs typeface="Times New Roman" panose="02020603050405020304" pitchFamily="18" charset="0"/>
              </a:rPr>
              <a:t>datareader</a:t>
            </a:r>
            <a:r>
              <a:rPr lang="en-IN" sz="20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library to import financial data form yahoo finance </a:t>
            </a:r>
            <a:r>
              <a:rPr lang="en-IN" sz="2000" dirty="0" err="1">
                <a:latin typeface="Times New Roman" panose="02020603050405020304" pitchFamily="18" charset="0"/>
                <a:cs typeface="Times New Roman" panose="02020603050405020304" pitchFamily="18" charset="0"/>
              </a:rPr>
              <a:t>api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Yahoo finance is a website which has data of all the markets like crypto, stocks, crude oil…. etc.</a:t>
            </a:r>
          </a:p>
          <a:p>
            <a:r>
              <a:rPr lang="en-IN" sz="2000" dirty="0">
                <a:latin typeface="Times New Roman" panose="02020603050405020304" pitchFamily="18" charset="0"/>
                <a:cs typeface="Times New Roman" panose="02020603050405020304" pitchFamily="18" charset="0"/>
              </a:rPr>
              <a:t>We predict the price of the particular crypto currency using it. </a:t>
            </a:r>
          </a:p>
          <a:p>
            <a:pPr marL="84665" indent="0">
              <a:buNone/>
            </a:pPr>
            <a:endParaRPr lang="en-IN" sz="2400" b="1" dirty="0">
              <a:latin typeface="Times New Roman" panose="02020603050405020304" pitchFamily="18" charset="0"/>
              <a:cs typeface="Times New Roman" panose="02020603050405020304" pitchFamily="18" charset="0"/>
            </a:endParaRPr>
          </a:p>
          <a:p>
            <a:pPr marL="84665" indent="0">
              <a:buNone/>
            </a:pP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b="1" dirty="0">
              <a:latin typeface="Times New Roman" panose="02020603050405020304" pitchFamily="18" charset="0"/>
              <a:cs typeface="Times New Roman" panose="02020603050405020304" pitchFamily="18" charset="0"/>
            </a:endParaRPr>
          </a:p>
          <a:p>
            <a:pPr marL="84665" indent="0">
              <a:buNone/>
            </a:pPr>
            <a:endParaRPr lang="en-IN" sz="2400" dirty="0">
              <a:latin typeface="Times New Roman" panose="02020603050405020304" pitchFamily="18" charset="0"/>
              <a:cs typeface="Times New Roman" panose="02020603050405020304" pitchFamily="18" charset="0"/>
            </a:endParaRPr>
          </a:p>
          <a:p>
            <a:pPr marL="84665" indent="0">
              <a:buNone/>
            </a:pPr>
            <a:endParaRPr lang="en-IN" sz="2400" dirty="0">
              <a:latin typeface="Times New Roman" panose="02020603050405020304" pitchFamily="18" charset="0"/>
              <a:cs typeface="Times New Roman" panose="02020603050405020304" pitchFamily="18" charset="0"/>
            </a:endParaRPr>
          </a:p>
          <a:p>
            <a:pPr marL="84665"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10BBA8-64ED-47CE-9FC1-DA5F0956F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86" y="4668252"/>
            <a:ext cx="11510227" cy="2024108"/>
          </a:xfrm>
          <a:prstGeom prst="rect">
            <a:avLst/>
          </a:prstGeom>
        </p:spPr>
      </p:pic>
    </p:spTree>
    <p:extLst>
      <p:ext uri="{BB962C8B-B14F-4D97-AF65-F5344CB8AC3E}">
        <p14:creationId xmlns:p14="http://schemas.microsoft.com/office/powerpoint/2010/main" val="2386572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3F53-2EB8-4E86-9548-C52295DA16FC}"/>
              </a:ext>
            </a:extLst>
          </p:cNvPr>
          <p:cNvSpPr>
            <a:spLocks noGrp="1"/>
          </p:cNvSpPr>
          <p:nvPr>
            <p:ph type="title"/>
          </p:nvPr>
        </p:nvSpPr>
        <p:spPr>
          <a:xfrm>
            <a:off x="2384135" y="790962"/>
            <a:ext cx="8986000" cy="1075600"/>
          </a:xfrm>
        </p:spPr>
        <p:txBody>
          <a:bodyPr/>
          <a:lstStyle/>
          <a:p>
            <a:r>
              <a:rPr lang="en-IN" sz="4400" b="1" dirty="0">
                <a:latin typeface="Times New Roman" panose="02020603050405020304" pitchFamily="18" charset="0"/>
                <a:cs typeface="Times New Roman" panose="02020603050405020304" pitchFamily="18" charset="0"/>
              </a:rPr>
              <a:t>Modules </a:t>
            </a:r>
          </a:p>
        </p:txBody>
      </p:sp>
      <p:sp>
        <p:nvSpPr>
          <p:cNvPr id="3" name="Text Placeholder 2">
            <a:extLst>
              <a:ext uri="{FF2B5EF4-FFF2-40B4-BE49-F238E27FC236}">
                <a16:creationId xmlns:a16="http://schemas.microsoft.com/office/drawing/2014/main" id="{75088570-C58B-4E7E-831D-D434B04965F9}"/>
              </a:ext>
            </a:extLst>
          </p:cNvPr>
          <p:cNvSpPr>
            <a:spLocks noGrp="1"/>
          </p:cNvSpPr>
          <p:nvPr>
            <p:ph type="body" idx="1"/>
          </p:nvPr>
        </p:nvSpPr>
        <p:spPr>
          <a:xfrm>
            <a:off x="1125197" y="2526824"/>
            <a:ext cx="9447600" cy="3918000"/>
          </a:xfrm>
        </p:spPr>
        <p:txBody>
          <a:bodyPr/>
          <a:lstStyle/>
          <a:p>
            <a:pPr marL="84665" indent="0">
              <a:buNone/>
            </a:pPr>
            <a:r>
              <a:rPr lang="en-IN" sz="2400" b="1" dirty="0">
                <a:latin typeface="Times New Roman" panose="02020603050405020304" pitchFamily="18" charset="0"/>
                <a:cs typeface="Times New Roman" panose="02020603050405020304" pitchFamily="18" charset="0"/>
              </a:rPr>
              <a:t>Data pre-processing :</a:t>
            </a:r>
          </a:p>
          <a:p>
            <a:pPr marL="84665" indent="0">
              <a:buNone/>
            </a:pPr>
            <a:endParaRPr lang="en-IN" sz="2400" b="1" dirty="0">
              <a:latin typeface="Times New Roman" panose="02020603050405020304" pitchFamily="18" charset="0"/>
              <a:cs typeface="Times New Roman" panose="02020603050405020304" pitchFamily="18" charset="0"/>
            </a:endParaRPr>
          </a:p>
          <a:p>
            <a:r>
              <a:rPr lang="en-US" sz="2400" b="0" i="0" dirty="0">
                <a:solidFill>
                  <a:srgbClr val="273239"/>
                </a:solidFill>
                <a:effectLst/>
                <a:latin typeface="Times New Roman" panose="02020603050405020304" pitchFamily="18" charset="0"/>
                <a:cs typeface="Times New Roman" panose="02020603050405020304" pitchFamily="18" charset="0"/>
              </a:rPr>
              <a:t>Data preprocessing is a data mining technique which is used to transform the raw data in a useful and efficient format.</a:t>
            </a:r>
          </a:p>
          <a:p>
            <a:r>
              <a:rPr lang="en-US" sz="2400" dirty="0">
                <a:solidFill>
                  <a:srgbClr val="273239"/>
                </a:solidFill>
                <a:latin typeface="Times New Roman" panose="02020603050405020304" pitchFamily="18" charset="0"/>
                <a:cs typeface="Times New Roman" panose="02020603050405020304" pitchFamily="18" charset="0"/>
              </a:rPr>
              <a:t>So, to avoid wrong predictions of the cryptocurrencies, data has to be analyzed before giving input to the  machine learning model.</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3FDB16-040A-4D41-B637-157FCAC43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403" y="908090"/>
            <a:ext cx="2965834" cy="2282302"/>
          </a:xfrm>
          <a:prstGeom prst="rect">
            <a:avLst/>
          </a:prstGeom>
        </p:spPr>
      </p:pic>
    </p:spTree>
    <p:extLst>
      <p:ext uri="{BB962C8B-B14F-4D97-AF65-F5344CB8AC3E}">
        <p14:creationId xmlns:p14="http://schemas.microsoft.com/office/powerpoint/2010/main" val="131474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6689-DCCA-4309-A3E3-85E7821C1331}"/>
              </a:ext>
            </a:extLst>
          </p:cNvPr>
          <p:cNvSpPr>
            <a:spLocks noGrp="1"/>
          </p:cNvSpPr>
          <p:nvPr>
            <p:ph type="title"/>
          </p:nvPr>
        </p:nvSpPr>
        <p:spPr>
          <a:xfrm>
            <a:off x="2756997" y="711065"/>
            <a:ext cx="8986000" cy="1075600"/>
          </a:xfrm>
        </p:spPr>
        <p:txBody>
          <a:bodyPr/>
          <a:lstStyle/>
          <a:p>
            <a:r>
              <a:rPr lang="en-IN" sz="4400" b="1" dirty="0">
                <a:latin typeface="Times New Roman" panose="02020603050405020304" pitchFamily="18" charset="0"/>
                <a:cs typeface="Times New Roman" panose="02020603050405020304" pitchFamily="18" charset="0"/>
              </a:rPr>
              <a:t>Modules</a:t>
            </a:r>
            <a:endParaRPr lang="en-IN" sz="4400" dirty="0"/>
          </a:p>
        </p:txBody>
      </p:sp>
      <p:sp>
        <p:nvSpPr>
          <p:cNvPr id="3" name="Text Placeholder 2">
            <a:extLst>
              <a:ext uri="{FF2B5EF4-FFF2-40B4-BE49-F238E27FC236}">
                <a16:creationId xmlns:a16="http://schemas.microsoft.com/office/drawing/2014/main" id="{35D158B3-F478-4604-B0A2-2E40F23DDBC5}"/>
              </a:ext>
            </a:extLst>
          </p:cNvPr>
          <p:cNvSpPr>
            <a:spLocks noGrp="1"/>
          </p:cNvSpPr>
          <p:nvPr>
            <p:ph type="body" idx="1"/>
          </p:nvPr>
        </p:nvSpPr>
        <p:spPr>
          <a:xfrm>
            <a:off x="1196218" y="2441360"/>
            <a:ext cx="9874235" cy="3826276"/>
          </a:xfrm>
        </p:spPr>
        <p:txBody>
          <a:bodyPr/>
          <a:lstStyle/>
          <a:p>
            <a:pPr marL="84665" indent="0">
              <a:buNone/>
            </a:pPr>
            <a:r>
              <a:rPr lang="en-IN" sz="2400" b="1" dirty="0">
                <a:latin typeface="Times New Roman" panose="02020603050405020304" pitchFamily="18" charset="0"/>
                <a:cs typeface="Times New Roman" panose="02020603050405020304" pitchFamily="18" charset="0"/>
              </a:rPr>
              <a:t>Training and Testing :</a:t>
            </a:r>
          </a:p>
          <a:p>
            <a:r>
              <a:rPr lang="en-IN" sz="1800"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We</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split the data into two sets — training set and test set with 80% and 20% data respectively.</a:t>
            </a:r>
            <a:endParaRPr lang="en-IN" sz="1800" b="1" dirty="0">
              <a:latin typeface="Times New Roman" panose="02020603050405020304" pitchFamily="18" charset="0"/>
              <a:cs typeface="Times New Roman" panose="02020603050405020304" pitchFamily="18" charset="0"/>
            </a:endParaRPr>
          </a:p>
          <a:p>
            <a:r>
              <a:rPr lang="en-US" sz="1800" b="0" i="0" dirty="0">
                <a:solidFill>
                  <a:srgbClr val="202124"/>
                </a:solidFill>
                <a:effectLst/>
                <a:latin typeface="Times New Roman" panose="02020603050405020304" pitchFamily="18" charset="0"/>
                <a:cs typeface="Times New Roman" panose="02020603050405020304" pitchFamily="18" charset="0"/>
              </a:rPr>
              <a:t>we use the training data to fit the model and testing data to test it.</a:t>
            </a:r>
          </a:p>
          <a:p>
            <a:r>
              <a:rPr lang="en-US" sz="1800" dirty="0">
                <a:solidFill>
                  <a:srgbClr val="202124"/>
                </a:solidFill>
                <a:latin typeface="Times New Roman" panose="02020603050405020304" pitchFamily="18" charset="0"/>
                <a:cs typeface="Times New Roman" panose="02020603050405020304" pitchFamily="18" charset="0"/>
              </a:rPr>
              <a:t>Training and testing set is recorded using “</a:t>
            </a:r>
            <a:r>
              <a:rPr lang="en-US" sz="1800" dirty="0" err="1">
                <a:solidFill>
                  <a:srgbClr val="202124"/>
                </a:solidFill>
                <a:latin typeface="Times New Roman" panose="02020603050405020304" pitchFamily="18" charset="0"/>
                <a:cs typeface="Times New Roman" panose="02020603050405020304" pitchFamily="18" charset="0"/>
              </a:rPr>
              <a:t>sk</a:t>
            </a:r>
            <a:r>
              <a:rPr lang="en-US" sz="1800" dirty="0">
                <a:solidFill>
                  <a:srgbClr val="202124"/>
                </a:solidFill>
                <a:latin typeface="Times New Roman" panose="02020603050405020304" pitchFamily="18" charset="0"/>
                <a:cs typeface="Times New Roman" panose="02020603050405020304" pitchFamily="18" charset="0"/>
              </a:rPr>
              <a:t> learn” python library.</a:t>
            </a:r>
          </a:p>
          <a:p>
            <a:r>
              <a:rPr lang="en-US" sz="1800" dirty="0">
                <a:solidFill>
                  <a:srgbClr val="202124"/>
                </a:solidFill>
                <a:latin typeface="Times New Roman" panose="02020603050405020304" pitchFamily="18" charset="0"/>
                <a:cs typeface="Times New Roman" panose="02020603050405020304" pitchFamily="18" charset="0"/>
              </a:rPr>
              <a:t>In our project we train 60 days data of the particular coin and predict 61</a:t>
            </a:r>
            <a:r>
              <a:rPr lang="en-US" sz="1800" baseline="30000" dirty="0">
                <a:solidFill>
                  <a:srgbClr val="202124"/>
                </a:solidFill>
                <a:latin typeface="Times New Roman" panose="02020603050405020304" pitchFamily="18" charset="0"/>
                <a:cs typeface="Times New Roman" panose="02020603050405020304" pitchFamily="18" charset="0"/>
              </a:rPr>
              <a:t>st</a:t>
            </a:r>
            <a:r>
              <a:rPr lang="en-US" sz="1800" dirty="0">
                <a:solidFill>
                  <a:srgbClr val="202124"/>
                </a:solidFill>
                <a:latin typeface="Times New Roman" panose="02020603050405020304" pitchFamily="18" charset="0"/>
                <a:cs typeface="Times New Roman" panose="02020603050405020304" pitchFamily="18" charset="0"/>
              </a:rPr>
              <a:t> day using it.</a:t>
            </a:r>
          </a:p>
          <a:p>
            <a:r>
              <a:rPr lang="en-US" sz="1800" dirty="0">
                <a:solidFill>
                  <a:srgbClr val="202124"/>
                </a:solidFill>
                <a:latin typeface="Times New Roman" panose="02020603050405020304" pitchFamily="18" charset="0"/>
                <a:cs typeface="Times New Roman" panose="02020603050405020304" pitchFamily="18" charset="0"/>
              </a:rPr>
              <a:t>The below commands are used to test the data with actual results.</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marL="1303834" lvl="2" indent="0">
              <a:buNone/>
            </a:pPr>
            <a:r>
              <a:rPr lang="en-US" sz="1600" b="0" i="0" dirty="0" err="1">
                <a:solidFill>
                  <a:srgbClr val="FF0000"/>
                </a:solidFill>
                <a:effectLst/>
                <a:latin typeface="Times New Roman" panose="02020603050405020304" pitchFamily="18" charset="0"/>
                <a:cs typeface="Times New Roman" panose="02020603050405020304" pitchFamily="18" charset="0"/>
              </a:rPr>
              <a:t>test_start</a:t>
            </a:r>
            <a:r>
              <a:rPr lang="en-US" sz="1600" b="0" i="0" dirty="0">
                <a:solidFill>
                  <a:srgbClr val="FF0000"/>
                </a:solidFill>
                <a:effectLst/>
                <a:latin typeface="Times New Roman" panose="02020603050405020304" pitchFamily="18" charset="0"/>
                <a:cs typeface="Times New Roman" panose="02020603050405020304" pitchFamily="18" charset="0"/>
              </a:rPr>
              <a:t> = </a:t>
            </a:r>
            <a:r>
              <a:rPr lang="en-US" sz="1600" b="0" i="0" dirty="0" err="1">
                <a:solidFill>
                  <a:srgbClr val="FF0000"/>
                </a:solidFill>
                <a:effectLst/>
                <a:latin typeface="Times New Roman" panose="02020603050405020304" pitchFamily="18" charset="0"/>
                <a:cs typeface="Times New Roman" panose="02020603050405020304" pitchFamily="18" charset="0"/>
              </a:rPr>
              <a:t>dt.datetime</a:t>
            </a:r>
            <a:r>
              <a:rPr lang="en-US" sz="1600" b="0" i="0" dirty="0">
                <a:solidFill>
                  <a:srgbClr val="FF0000"/>
                </a:solidFill>
                <a:effectLst/>
                <a:latin typeface="Times New Roman" panose="02020603050405020304" pitchFamily="18" charset="0"/>
                <a:cs typeface="Times New Roman" panose="02020603050405020304" pitchFamily="18" charset="0"/>
              </a:rPr>
              <a:t>(2021, 1, 1)</a:t>
            </a:r>
          </a:p>
          <a:p>
            <a:pPr marL="1303834" lvl="2" indent="0">
              <a:buNone/>
            </a:pPr>
            <a:r>
              <a:rPr lang="en-US" sz="1600" b="0" i="0" dirty="0" err="1">
                <a:solidFill>
                  <a:srgbClr val="FF0000"/>
                </a:solidFill>
                <a:effectLst/>
                <a:latin typeface="Times New Roman" panose="02020603050405020304" pitchFamily="18" charset="0"/>
                <a:cs typeface="Times New Roman" panose="02020603050405020304" pitchFamily="18" charset="0"/>
              </a:rPr>
              <a:t>test_end</a:t>
            </a:r>
            <a:r>
              <a:rPr lang="en-US" sz="1600" b="0" i="0" dirty="0">
                <a:solidFill>
                  <a:srgbClr val="FF0000"/>
                </a:solidFill>
                <a:effectLst/>
                <a:latin typeface="Times New Roman" panose="02020603050405020304" pitchFamily="18" charset="0"/>
                <a:cs typeface="Times New Roman" panose="02020603050405020304" pitchFamily="18" charset="0"/>
              </a:rPr>
              <a:t> = </a:t>
            </a:r>
            <a:r>
              <a:rPr lang="en-US" sz="1600" b="0" i="0" dirty="0" err="1">
                <a:solidFill>
                  <a:srgbClr val="FF0000"/>
                </a:solidFill>
                <a:effectLst/>
                <a:latin typeface="Times New Roman" panose="02020603050405020304" pitchFamily="18" charset="0"/>
                <a:cs typeface="Times New Roman" panose="02020603050405020304" pitchFamily="18" charset="0"/>
              </a:rPr>
              <a:t>dt.datetime.now</a:t>
            </a:r>
            <a:r>
              <a:rPr lang="en-US" sz="1600" b="0" i="0" dirty="0">
                <a:solidFill>
                  <a:srgbClr val="FF0000"/>
                </a:solidFill>
                <a:effectLst/>
                <a:latin typeface="Times New Roman" panose="02020603050405020304" pitchFamily="18" charset="0"/>
                <a:cs typeface="Times New Roman" panose="02020603050405020304" pitchFamily="18" charset="0"/>
              </a:rPr>
              <a:t>()</a:t>
            </a:r>
          </a:p>
          <a:p>
            <a:pPr marL="1303834" lvl="2" indent="0">
              <a:buNone/>
            </a:pPr>
            <a:r>
              <a:rPr lang="en-US" sz="1600" b="0" i="0" dirty="0" err="1">
                <a:solidFill>
                  <a:srgbClr val="FF0000"/>
                </a:solidFill>
                <a:effectLst/>
                <a:latin typeface="Times New Roman" panose="02020603050405020304" pitchFamily="18" charset="0"/>
                <a:cs typeface="Times New Roman" panose="02020603050405020304" pitchFamily="18" charset="0"/>
              </a:rPr>
              <a:t>test_data</a:t>
            </a:r>
            <a:r>
              <a:rPr lang="en-US" sz="1600" b="0" i="0" dirty="0">
                <a:solidFill>
                  <a:srgbClr val="FF0000"/>
                </a:solidFill>
                <a:effectLst/>
                <a:latin typeface="Times New Roman" panose="02020603050405020304" pitchFamily="18" charset="0"/>
                <a:cs typeface="Times New Roman" panose="02020603050405020304" pitchFamily="18" charset="0"/>
              </a:rPr>
              <a:t> = </a:t>
            </a:r>
            <a:r>
              <a:rPr lang="en-US" sz="1600" b="0" i="0" dirty="0" err="1">
                <a:solidFill>
                  <a:srgbClr val="FF0000"/>
                </a:solidFill>
                <a:effectLst/>
                <a:latin typeface="Times New Roman" panose="02020603050405020304" pitchFamily="18" charset="0"/>
                <a:cs typeface="Times New Roman" panose="02020603050405020304" pitchFamily="18" charset="0"/>
              </a:rPr>
              <a:t>web.DataReader</a:t>
            </a:r>
            <a:r>
              <a:rPr lang="en-US" sz="1600" b="0" i="0" dirty="0">
                <a:solidFill>
                  <a:srgbClr val="FF0000"/>
                </a:solidFill>
                <a:effectLst/>
                <a:latin typeface="Times New Roman" panose="02020603050405020304" pitchFamily="18" charset="0"/>
                <a:cs typeface="Times New Roman" panose="02020603050405020304" pitchFamily="18" charset="0"/>
              </a:rPr>
              <a:t>(f'{</a:t>
            </a:r>
            <a:r>
              <a:rPr lang="en-US" sz="1600" b="0" i="0" dirty="0" err="1">
                <a:solidFill>
                  <a:srgbClr val="FF0000"/>
                </a:solidFill>
                <a:effectLst/>
                <a:latin typeface="Times New Roman" panose="02020603050405020304" pitchFamily="18" charset="0"/>
                <a:cs typeface="Times New Roman" panose="02020603050405020304" pitchFamily="18" charset="0"/>
              </a:rPr>
              <a:t>crypto_currency</a:t>
            </a:r>
            <a:r>
              <a:rPr lang="en-US" sz="1600" b="0" i="0" dirty="0">
                <a:solidFill>
                  <a:srgbClr val="FF0000"/>
                </a:solidFill>
                <a:effectLst/>
                <a:latin typeface="Times New Roman" panose="02020603050405020304" pitchFamily="18" charset="0"/>
                <a:cs typeface="Times New Roman" panose="02020603050405020304" pitchFamily="18" charset="0"/>
              </a:rPr>
              <a:t>}-{</a:t>
            </a:r>
            <a:r>
              <a:rPr lang="en-US" sz="1600" b="0" i="0" dirty="0" err="1">
                <a:solidFill>
                  <a:srgbClr val="FF0000"/>
                </a:solidFill>
                <a:effectLst/>
                <a:latin typeface="Times New Roman" panose="02020603050405020304" pitchFamily="18" charset="0"/>
                <a:cs typeface="Times New Roman" panose="02020603050405020304" pitchFamily="18" charset="0"/>
              </a:rPr>
              <a:t>against_currency</a:t>
            </a:r>
            <a:r>
              <a:rPr lang="en-US" sz="1600" b="0" i="0" dirty="0">
                <a:solidFill>
                  <a:srgbClr val="FF0000"/>
                </a:solidFill>
                <a:effectLst/>
                <a:latin typeface="Times New Roman" panose="02020603050405020304" pitchFamily="18" charset="0"/>
                <a:cs typeface="Times New Roman" panose="02020603050405020304" pitchFamily="18" charset="0"/>
              </a:rPr>
              <a:t>}', 'yahoo', </a:t>
            </a:r>
            <a:r>
              <a:rPr lang="en-US" sz="1600" b="0" i="0" dirty="0" err="1">
                <a:solidFill>
                  <a:srgbClr val="FF0000"/>
                </a:solidFill>
                <a:effectLst/>
                <a:latin typeface="Times New Roman" panose="02020603050405020304" pitchFamily="18" charset="0"/>
                <a:cs typeface="Times New Roman" panose="02020603050405020304" pitchFamily="18" charset="0"/>
              </a:rPr>
              <a:t>test_start</a:t>
            </a:r>
            <a:r>
              <a:rPr lang="en-US" sz="1600" b="0" i="0" dirty="0">
                <a:solidFill>
                  <a:srgbClr val="FF0000"/>
                </a:solidFill>
                <a:effectLst/>
                <a:latin typeface="Times New Roman" panose="02020603050405020304" pitchFamily="18" charset="0"/>
                <a:cs typeface="Times New Roman" panose="02020603050405020304" pitchFamily="18" charset="0"/>
              </a:rPr>
              <a:t>, </a:t>
            </a:r>
            <a:r>
              <a:rPr lang="en-US" sz="1600" b="0" i="0" dirty="0" err="1">
                <a:solidFill>
                  <a:srgbClr val="FF0000"/>
                </a:solidFill>
                <a:effectLst/>
                <a:latin typeface="Times New Roman" panose="02020603050405020304" pitchFamily="18" charset="0"/>
                <a:cs typeface="Times New Roman" panose="02020603050405020304" pitchFamily="18" charset="0"/>
              </a:rPr>
              <a:t>test_end</a:t>
            </a:r>
            <a:r>
              <a:rPr lang="en-US" sz="1600" b="0" i="0" dirty="0">
                <a:solidFill>
                  <a:srgbClr val="FF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7535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1881-2503-4E03-9A63-CEE3BCDD2A88}"/>
              </a:ext>
            </a:extLst>
          </p:cNvPr>
          <p:cNvSpPr>
            <a:spLocks noGrp="1"/>
          </p:cNvSpPr>
          <p:nvPr>
            <p:ph type="title"/>
          </p:nvPr>
        </p:nvSpPr>
        <p:spPr>
          <a:xfrm>
            <a:off x="3648722" y="719942"/>
            <a:ext cx="8034292" cy="1075600"/>
          </a:xfrm>
        </p:spPr>
        <p:txBody>
          <a:bodyPr/>
          <a:lstStyle/>
          <a:p>
            <a:r>
              <a:rPr lang="en-IN" sz="4400" b="1" dirty="0">
                <a:latin typeface="Times New Roman" panose="02020603050405020304" pitchFamily="18" charset="0"/>
                <a:cs typeface="Times New Roman" panose="02020603050405020304" pitchFamily="18" charset="0"/>
              </a:rPr>
              <a:t>Algorithm- LSTM</a:t>
            </a:r>
          </a:p>
        </p:txBody>
      </p:sp>
      <p:sp>
        <p:nvSpPr>
          <p:cNvPr id="3" name="Text Placeholder 2">
            <a:extLst>
              <a:ext uri="{FF2B5EF4-FFF2-40B4-BE49-F238E27FC236}">
                <a16:creationId xmlns:a16="http://schemas.microsoft.com/office/drawing/2014/main" id="{2B46D367-5E04-4584-BE7B-8A5344926388}"/>
              </a:ext>
            </a:extLst>
          </p:cNvPr>
          <p:cNvSpPr>
            <a:spLocks noGrp="1"/>
          </p:cNvSpPr>
          <p:nvPr>
            <p:ph type="body" idx="1"/>
          </p:nvPr>
        </p:nvSpPr>
        <p:spPr>
          <a:xfrm>
            <a:off x="734581" y="2659991"/>
            <a:ext cx="11090476" cy="3039474"/>
          </a:xfrm>
        </p:spPr>
        <p:txBody>
          <a:bodyPr/>
          <a:lstStyle/>
          <a:p>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It works by using special gates to allow each LSTM layer to take information from both previous layers and the current layer.</a:t>
            </a:r>
          </a:p>
          <a:p>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data goes through multiple gates and various activation functions and is passed through the LSTM cells. </a:t>
            </a:r>
          </a:p>
          <a:p>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main advantage of this is that it allows each LSTM cell to remember patterns for a certain amount of time.</a:t>
            </a:r>
          </a:p>
          <a:p>
            <a:pPr marL="84665" indent="0">
              <a:buNone/>
            </a:pP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69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858B-B7F7-43E7-A26C-DBD85BDDBFBE}"/>
              </a:ext>
            </a:extLst>
          </p:cNvPr>
          <p:cNvSpPr>
            <a:spLocks noGrp="1"/>
          </p:cNvSpPr>
          <p:nvPr>
            <p:ph type="title"/>
          </p:nvPr>
        </p:nvSpPr>
        <p:spPr>
          <a:xfrm>
            <a:off x="2509421" y="647501"/>
            <a:ext cx="10534835" cy="1143000"/>
          </a:xfrm>
        </p:spPr>
        <p:txBody>
          <a:bodyPr/>
          <a:lstStyle/>
          <a:p>
            <a:r>
              <a:rPr lang="en-IN" sz="4400" b="1" dirty="0">
                <a:latin typeface="Times New Roman" panose="02020603050405020304" pitchFamily="18" charset="0"/>
                <a:cs typeface="Times New Roman" panose="02020603050405020304" pitchFamily="18" charset="0"/>
              </a:rPr>
              <a:t>LSTM </a:t>
            </a:r>
            <a:r>
              <a:rPr lang="en-IN" sz="44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architecture</a:t>
            </a:r>
            <a:endParaRPr lang="en-IN" sz="4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D3A10C-75E1-4E60-9E91-69D9BED89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45" y="2375346"/>
            <a:ext cx="9806710" cy="4208015"/>
          </a:xfrm>
          <a:prstGeom prst="rect">
            <a:avLst/>
          </a:prstGeom>
        </p:spPr>
      </p:pic>
    </p:spTree>
    <p:extLst>
      <p:ext uri="{BB962C8B-B14F-4D97-AF65-F5344CB8AC3E}">
        <p14:creationId xmlns:p14="http://schemas.microsoft.com/office/powerpoint/2010/main" val="425447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A6AC-0237-44E0-B0D8-6BD35E028BA6}"/>
              </a:ext>
            </a:extLst>
          </p:cNvPr>
          <p:cNvSpPr>
            <a:spLocks noGrp="1"/>
          </p:cNvSpPr>
          <p:nvPr>
            <p:ph type="title"/>
          </p:nvPr>
        </p:nvSpPr>
        <p:spPr>
          <a:xfrm>
            <a:off x="2916795" y="444734"/>
            <a:ext cx="8986000" cy="1075600"/>
          </a:xfrm>
        </p:spPr>
        <p:txBody>
          <a:bodyPr>
            <a:normAutofit/>
          </a:bodyPr>
          <a:lstStyle/>
          <a:p>
            <a:r>
              <a:rPr lang="en-IN" sz="4400" b="1" dirty="0">
                <a:latin typeface="Times New Roman" panose="02020603050405020304" pitchFamily="18" charset="0"/>
                <a:cs typeface="Times New Roman" panose="02020603050405020304" pitchFamily="18" charset="0"/>
              </a:rPr>
              <a:t>Mean squared error</a:t>
            </a:r>
          </a:p>
        </p:txBody>
      </p:sp>
      <p:sp>
        <p:nvSpPr>
          <p:cNvPr id="3" name="Text Placeholder 2">
            <a:extLst>
              <a:ext uri="{FF2B5EF4-FFF2-40B4-BE49-F238E27FC236}">
                <a16:creationId xmlns:a16="http://schemas.microsoft.com/office/drawing/2014/main" id="{F1EB174E-6828-4C4F-BE97-15014FC2FEA5}"/>
              </a:ext>
            </a:extLst>
          </p:cNvPr>
          <p:cNvSpPr>
            <a:spLocks noGrp="1"/>
          </p:cNvSpPr>
          <p:nvPr>
            <p:ph type="body" idx="1"/>
          </p:nvPr>
        </p:nvSpPr>
        <p:spPr>
          <a:xfrm>
            <a:off x="912133" y="2375904"/>
            <a:ext cx="9447600" cy="3918000"/>
          </a:xfrm>
        </p:spPr>
        <p:txBody>
          <a:bodyPr/>
          <a:lstStyle/>
          <a:p>
            <a:r>
              <a:rPr lang="en-US" sz="2400" dirty="0">
                <a:latin typeface="Times New Roman" panose="02020603050405020304" pitchFamily="18" charset="0"/>
                <a:cs typeface="Times New Roman" panose="02020603050405020304" pitchFamily="18" charset="0"/>
              </a:rPr>
              <a:t>MSE  measures the  average of the squares of the errors that is, the average squared difference between the estimated values and the actual value.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9BFF76-F6AF-4F8B-A620-CF6F0A1F9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526" y="3964665"/>
            <a:ext cx="4381500" cy="1609725"/>
          </a:xfrm>
          <a:prstGeom prst="rect">
            <a:avLst/>
          </a:prstGeom>
        </p:spPr>
      </p:pic>
    </p:spTree>
    <p:extLst>
      <p:ext uri="{BB962C8B-B14F-4D97-AF65-F5344CB8AC3E}">
        <p14:creationId xmlns:p14="http://schemas.microsoft.com/office/powerpoint/2010/main" val="2972329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C028-2E1A-4E06-8CB4-E034A9CEECBC}"/>
              </a:ext>
            </a:extLst>
          </p:cNvPr>
          <p:cNvSpPr>
            <a:spLocks noGrp="1"/>
          </p:cNvSpPr>
          <p:nvPr>
            <p:ph type="title"/>
          </p:nvPr>
        </p:nvSpPr>
        <p:spPr>
          <a:xfrm>
            <a:off x="2402889" y="461070"/>
            <a:ext cx="10230035" cy="1143000"/>
          </a:xfrm>
        </p:spPr>
        <p:txBody>
          <a:bodyPr>
            <a:normAutofit/>
          </a:bodyPr>
          <a:lstStyle/>
          <a:p>
            <a:r>
              <a:rPr lang="en-IN" sz="4400" b="1" dirty="0">
                <a:latin typeface="Times New Roman" panose="02020603050405020304" pitchFamily="18" charset="0"/>
                <a:cs typeface="Times New Roman" panose="02020603050405020304" pitchFamily="18" charset="0"/>
              </a:rPr>
              <a:t>Implementation</a:t>
            </a:r>
          </a:p>
        </p:txBody>
      </p:sp>
      <p:pic>
        <p:nvPicPr>
          <p:cNvPr id="4" name="Picture 3">
            <a:extLst>
              <a:ext uri="{FF2B5EF4-FFF2-40B4-BE49-F238E27FC236}">
                <a16:creationId xmlns:a16="http://schemas.microsoft.com/office/drawing/2014/main" id="{F1D0747C-7218-4D3C-9742-43A58159D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252" y="1831139"/>
            <a:ext cx="10529129" cy="4565791"/>
          </a:xfrm>
          <a:prstGeom prst="rect">
            <a:avLst/>
          </a:prstGeom>
        </p:spPr>
      </p:pic>
    </p:spTree>
    <p:extLst>
      <p:ext uri="{BB962C8B-B14F-4D97-AF65-F5344CB8AC3E}">
        <p14:creationId xmlns:p14="http://schemas.microsoft.com/office/powerpoint/2010/main" val="401206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AE9C4B-5293-4921-A1A9-B890D04FE343}"/>
              </a:ext>
            </a:extLst>
          </p:cNvPr>
          <p:cNvSpPr>
            <a:spLocks noGrp="1"/>
          </p:cNvSpPr>
          <p:nvPr>
            <p:ph type="title"/>
          </p:nvPr>
        </p:nvSpPr>
        <p:spPr>
          <a:xfrm>
            <a:off x="2011272" y="972105"/>
            <a:ext cx="8997038" cy="1075600"/>
          </a:xfrm>
        </p:spPr>
        <p:txBody>
          <a:bodyPr/>
          <a:lstStyle/>
          <a:p>
            <a:pPr algn="ctr"/>
            <a:r>
              <a:rPr lang="en-IN" sz="6000" b="1" dirty="0">
                <a:latin typeface="Times New Roman" panose="02020603050405020304" pitchFamily="18" charset="0"/>
                <a:ea typeface="Calibri" panose="020F0502020204030204" pitchFamily="34" charset="0"/>
                <a:cs typeface="Times New Roman" panose="02020603050405020304" pitchFamily="18" charset="0"/>
              </a:rPr>
              <a:t>O</a:t>
            </a:r>
            <a:r>
              <a:rPr lang="en-IN" sz="6000" b="1" dirty="0">
                <a:effectLst/>
                <a:latin typeface="Times New Roman" panose="02020603050405020304" pitchFamily="18" charset="0"/>
                <a:ea typeface="Calibri" panose="020F0502020204030204" pitchFamily="34" charset="0"/>
                <a:cs typeface="Times New Roman" panose="02020603050405020304" pitchFamily="18" charset="0"/>
              </a:rPr>
              <a:t>bjective</a:t>
            </a:r>
            <a:endParaRPr lang="en-IN" sz="6000"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7454A45-2204-4195-B33C-F3FF5B292830}"/>
              </a:ext>
            </a:extLst>
          </p:cNvPr>
          <p:cNvSpPr>
            <a:spLocks noGrp="1"/>
          </p:cNvSpPr>
          <p:nvPr>
            <p:ph type="body" idx="1"/>
          </p:nvPr>
        </p:nvSpPr>
        <p:spPr>
          <a:xfrm>
            <a:off x="486006" y="2287127"/>
            <a:ext cx="7361855" cy="4779498"/>
          </a:xfrm>
        </p:spPr>
        <p:txBody>
          <a:bodyPr/>
          <a:lstStyle/>
          <a:p>
            <a:pPr algn="just"/>
            <a:r>
              <a:rPr lang="en-IN" sz="2400" dirty="0">
                <a:solidFill>
                  <a:schemeClr val="tx1"/>
                </a:solidFill>
                <a:latin typeface="Times New Roman" panose="02020603050405020304" pitchFamily="18" charset="0"/>
                <a:cs typeface="Times New Roman" panose="02020603050405020304" pitchFamily="18" charset="0"/>
              </a:rPr>
              <a:t>Predicting the price of Cryptocurrencies like Bitcoin, Dogecoin.. etc is tough because it does not have any proper fundamentals so its very risky to trade them in the Crypto market.</a:t>
            </a:r>
          </a:p>
          <a:p>
            <a:pPr algn="just"/>
            <a:r>
              <a:rPr lang="en-IN" sz="2400" dirty="0">
                <a:solidFill>
                  <a:schemeClr val="tx1"/>
                </a:solidFill>
                <a:latin typeface="Times New Roman" panose="02020603050405020304" pitchFamily="18" charset="0"/>
                <a:cs typeface="Times New Roman" panose="02020603050405020304" pitchFamily="18" charset="0"/>
              </a:rPr>
              <a:t>Since Crypto predictions are </a:t>
            </a:r>
            <a:r>
              <a:rPr lang="en-IN" sz="2400" b="0" i="0" dirty="0">
                <a:solidFill>
                  <a:schemeClr val="tx1"/>
                </a:solidFill>
                <a:effectLst/>
                <a:latin typeface="Times New Roman" panose="02020603050405020304" pitchFamily="18" charset="0"/>
                <a:cs typeface="Times New Roman" panose="02020603050405020304" pitchFamily="18" charset="0"/>
              </a:rPr>
              <a:t>unreliable, we need a proper way to predict them to avoid loss while trading in the crypto market.</a:t>
            </a:r>
          </a:p>
          <a:p>
            <a:pPr algn="just"/>
            <a:r>
              <a:rPr lang="en-IN" sz="2400" dirty="0">
                <a:solidFill>
                  <a:schemeClr val="tx1"/>
                </a:solidFill>
                <a:latin typeface="Times New Roman" panose="02020603050405020304" pitchFamily="18" charset="0"/>
                <a:cs typeface="Times New Roman" panose="02020603050405020304" pitchFamily="18" charset="0"/>
              </a:rPr>
              <a:t>So, the main objective of our project is to implement machine learning techniques to predict the price of cryptocurrencies in the market</a:t>
            </a:r>
            <a:r>
              <a:rPr lang="en-IN" sz="2400" dirty="0">
                <a:solidFill>
                  <a:schemeClr val="tx1"/>
                </a:solidFill>
                <a:latin typeface="SourceSansPro"/>
              </a:rPr>
              <a:t>.</a:t>
            </a:r>
            <a:endParaRPr lang="en-IN" sz="2400" b="0" i="0" dirty="0">
              <a:solidFill>
                <a:schemeClr val="tx1"/>
              </a:solidFill>
              <a:effectLst/>
              <a:latin typeface="SourceSansPro"/>
            </a:endParaRPr>
          </a:p>
          <a:p>
            <a:endParaRPr lang="en-IN" sz="2400" dirty="0"/>
          </a:p>
        </p:txBody>
      </p:sp>
      <p:pic>
        <p:nvPicPr>
          <p:cNvPr id="9" name="Picture 8">
            <a:extLst>
              <a:ext uri="{FF2B5EF4-FFF2-40B4-BE49-F238E27FC236}">
                <a16:creationId xmlns:a16="http://schemas.microsoft.com/office/drawing/2014/main" id="{6964BA27-A27E-4A69-8873-4389731E0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511" y="2287127"/>
            <a:ext cx="2325315" cy="3426781"/>
          </a:xfrm>
          <a:prstGeom prst="rect">
            <a:avLst/>
          </a:prstGeom>
        </p:spPr>
      </p:pic>
    </p:spTree>
    <p:extLst>
      <p:ext uri="{BB962C8B-B14F-4D97-AF65-F5344CB8AC3E}">
        <p14:creationId xmlns:p14="http://schemas.microsoft.com/office/powerpoint/2010/main" val="962449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A89FBF-DBC7-418A-96A6-883C2AE64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241" y="1162975"/>
            <a:ext cx="10128314" cy="5326602"/>
          </a:xfrm>
          <a:prstGeom prst="rect">
            <a:avLst/>
          </a:prstGeom>
        </p:spPr>
      </p:pic>
    </p:spTree>
    <p:extLst>
      <p:ext uri="{BB962C8B-B14F-4D97-AF65-F5344CB8AC3E}">
        <p14:creationId xmlns:p14="http://schemas.microsoft.com/office/powerpoint/2010/main" val="1650784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5E77D-D55B-49D1-8729-8E3230076376}"/>
              </a:ext>
            </a:extLst>
          </p:cNvPr>
          <p:cNvSpPr>
            <a:spLocks noGrp="1"/>
          </p:cNvSpPr>
          <p:nvPr>
            <p:ph type="title"/>
          </p:nvPr>
        </p:nvSpPr>
        <p:spPr>
          <a:xfrm>
            <a:off x="2588321" y="764330"/>
            <a:ext cx="8986000" cy="1075600"/>
          </a:xfrm>
        </p:spPr>
        <p:txBody>
          <a:bodyPr/>
          <a:lstStyle/>
          <a:p>
            <a:r>
              <a:rPr lang="en-IN" sz="4400" b="1" dirty="0">
                <a:latin typeface="Times New Roman" panose="02020603050405020304" pitchFamily="18" charset="0"/>
                <a:cs typeface="Times New Roman" panose="02020603050405020304" pitchFamily="18" charset="0"/>
              </a:rPr>
              <a:t>Conclusion</a:t>
            </a:r>
          </a:p>
        </p:txBody>
      </p:sp>
      <p:sp>
        <p:nvSpPr>
          <p:cNvPr id="5" name="Text Placeholder 4">
            <a:extLst>
              <a:ext uri="{FF2B5EF4-FFF2-40B4-BE49-F238E27FC236}">
                <a16:creationId xmlns:a16="http://schemas.microsoft.com/office/drawing/2014/main" id="{F095158F-E0AA-4AFC-ADD2-214931E2790B}"/>
              </a:ext>
            </a:extLst>
          </p:cNvPr>
          <p:cNvSpPr>
            <a:spLocks noGrp="1"/>
          </p:cNvSpPr>
          <p:nvPr>
            <p:ph type="body" idx="1"/>
          </p:nvPr>
        </p:nvSpPr>
        <p:spPr>
          <a:xfrm>
            <a:off x="1372200" y="2411415"/>
            <a:ext cx="9447600" cy="3918000"/>
          </a:xfrm>
        </p:spPr>
        <p:txBody>
          <a:bodyPr/>
          <a:lstStyle/>
          <a:p>
            <a:pPr algn="just"/>
            <a:r>
              <a:rPr lang="en-US" sz="2400" dirty="0">
                <a:latin typeface="Times New Roman" panose="02020603050405020304" pitchFamily="18" charset="0"/>
                <a:cs typeface="Times New Roman" panose="02020603050405020304" pitchFamily="18" charset="0"/>
              </a:rPr>
              <a:t>Thus we have tested the correctness of the selected criteria combination on their effect on the price of Bitcoin. For our experiment, we used Multiple Linear Regression, Random Forests, and LSTM ML algorithms implemented with Python in Anaconda Data Science tool. </a:t>
            </a:r>
          </a:p>
          <a:p>
            <a:pPr algn="just"/>
            <a:r>
              <a:rPr lang="en-US" sz="2400" dirty="0">
                <a:latin typeface="Times New Roman" panose="02020603050405020304" pitchFamily="18" charset="0"/>
                <a:cs typeface="Times New Roman" panose="02020603050405020304" pitchFamily="18" charset="0"/>
              </a:rPr>
              <a:t>As a result, we have found that selected combination of criterion can explain more than 70% of cryptocurrency price. On this base, we plan to study additional criteria which affect prices of cryptocurrencies to be able to forecast their prices more accurate.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196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D060CB-A8F8-4645-85D7-915803973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968" y="1184084"/>
            <a:ext cx="9246064" cy="4982419"/>
          </a:xfrm>
          <a:prstGeom prst="rect">
            <a:avLst/>
          </a:prstGeom>
        </p:spPr>
      </p:pic>
    </p:spTree>
    <p:extLst>
      <p:ext uri="{BB962C8B-B14F-4D97-AF65-F5344CB8AC3E}">
        <p14:creationId xmlns:p14="http://schemas.microsoft.com/office/powerpoint/2010/main" val="342278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61EC-E5D8-4873-9211-111762A964C7}"/>
              </a:ext>
            </a:extLst>
          </p:cNvPr>
          <p:cNvSpPr>
            <a:spLocks noGrp="1"/>
          </p:cNvSpPr>
          <p:nvPr>
            <p:ph type="title"/>
          </p:nvPr>
        </p:nvSpPr>
        <p:spPr>
          <a:xfrm>
            <a:off x="1603000" y="1007932"/>
            <a:ext cx="8986000" cy="1075600"/>
          </a:xfrm>
        </p:spPr>
        <p:txBody>
          <a:bodyPr/>
          <a:lstStyle/>
          <a:p>
            <a:pPr algn="ctr"/>
            <a:r>
              <a:rPr lang="en-IN" sz="6000" b="1" dirty="0">
                <a:latin typeface="Times New Roman" panose="02020603050405020304" pitchFamily="18" charset="0"/>
                <a:cs typeface="Times New Roman" panose="02020603050405020304" pitchFamily="18" charset="0"/>
              </a:rPr>
              <a:t>Scope</a:t>
            </a:r>
          </a:p>
        </p:txBody>
      </p:sp>
      <p:sp>
        <p:nvSpPr>
          <p:cNvPr id="3" name="Text Placeholder 2">
            <a:extLst>
              <a:ext uri="{FF2B5EF4-FFF2-40B4-BE49-F238E27FC236}">
                <a16:creationId xmlns:a16="http://schemas.microsoft.com/office/drawing/2014/main" id="{19DB0818-347F-449A-9474-421F35F64726}"/>
              </a:ext>
            </a:extLst>
          </p:cNvPr>
          <p:cNvSpPr>
            <a:spLocks noGrp="1"/>
          </p:cNvSpPr>
          <p:nvPr>
            <p:ph type="body" idx="1"/>
          </p:nvPr>
        </p:nvSpPr>
        <p:spPr>
          <a:xfrm>
            <a:off x="557027" y="2455801"/>
            <a:ext cx="7921147" cy="3845419"/>
          </a:xfrm>
        </p:spPr>
        <p:txBody>
          <a:bodyPr/>
          <a:lstStyle/>
          <a:p>
            <a:pPr algn="just"/>
            <a:r>
              <a:rPr lang="en-IN" sz="2400" dirty="0">
                <a:solidFill>
                  <a:schemeClr val="tx1">
                    <a:lumMod val="50000"/>
                  </a:schemeClr>
                </a:solidFill>
                <a:latin typeface="Times New Roman" panose="02020603050405020304" pitchFamily="18" charset="0"/>
                <a:cs typeface="Times New Roman" panose="02020603050405020304" pitchFamily="18" charset="0"/>
              </a:rPr>
              <a:t>There are 2 main ways of predicting the cryptocurrency prices in the market one is technical analysis and another one in fundamental analysis.</a:t>
            </a:r>
          </a:p>
          <a:p>
            <a:pPr algn="just"/>
            <a:r>
              <a:rPr lang="en-IN" sz="2400" dirty="0">
                <a:solidFill>
                  <a:schemeClr val="tx1">
                    <a:lumMod val="50000"/>
                  </a:schemeClr>
                </a:solidFill>
                <a:latin typeface="Times New Roman" panose="02020603050405020304" pitchFamily="18" charset="0"/>
                <a:cs typeface="Times New Roman" panose="02020603050405020304" pitchFamily="18" charset="0"/>
              </a:rPr>
              <a:t>Main mindset of a successful trader is to make consistent profits in the market.</a:t>
            </a:r>
          </a:p>
          <a:p>
            <a:pPr algn="just"/>
            <a:r>
              <a:rPr lang="en-IN" sz="2400" dirty="0">
                <a:solidFill>
                  <a:schemeClr val="tx1">
                    <a:lumMod val="50000"/>
                  </a:schemeClr>
                </a:solidFill>
                <a:latin typeface="Times New Roman" panose="02020603050405020304" pitchFamily="18" charset="0"/>
                <a:cs typeface="Times New Roman" panose="02020603050405020304" pitchFamily="18" charset="0"/>
              </a:rPr>
              <a:t>In our project, we use technical analysis to predict the movement of the graphs in the crypto market by implementing deep learning in them.</a:t>
            </a:r>
          </a:p>
          <a:p>
            <a:endParaRPr lang="en-IN" sz="4000" dirty="0"/>
          </a:p>
        </p:txBody>
      </p:sp>
      <p:pic>
        <p:nvPicPr>
          <p:cNvPr id="9" name="Picture 8">
            <a:extLst>
              <a:ext uri="{FF2B5EF4-FFF2-40B4-BE49-F238E27FC236}">
                <a16:creationId xmlns:a16="http://schemas.microsoft.com/office/drawing/2014/main" id="{4AAC769A-906D-4D72-BD5B-A8A2F488B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452" y="2200274"/>
            <a:ext cx="2654424" cy="3845419"/>
          </a:xfrm>
          <a:prstGeom prst="rect">
            <a:avLst/>
          </a:prstGeom>
        </p:spPr>
      </p:pic>
    </p:spTree>
    <p:extLst>
      <p:ext uri="{BB962C8B-B14F-4D97-AF65-F5344CB8AC3E}">
        <p14:creationId xmlns:p14="http://schemas.microsoft.com/office/powerpoint/2010/main" val="309896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3F29-DCF3-43E9-9950-7B9D70C0E0B9}"/>
              </a:ext>
            </a:extLst>
          </p:cNvPr>
          <p:cNvSpPr>
            <a:spLocks noGrp="1"/>
          </p:cNvSpPr>
          <p:nvPr>
            <p:ph type="title"/>
          </p:nvPr>
        </p:nvSpPr>
        <p:spPr>
          <a:xfrm>
            <a:off x="1913831" y="1011353"/>
            <a:ext cx="8986000" cy="1075600"/>
          </a:xfrm>
        </p:spPr>
        <p:txBody>
          <a:bodyPr/>
          <a:lstStyle/>
          <a:p>
            <a:pPr algn="ctr"/>
            <a:r>
              <a:rPr lang="en-IN" sz="5400" b="1" dirty="0">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D5B8D8D8-8EC1-4516-9DD9-0929BCBCA8E6}"/>
              </a:ext>
            </a:extLst>
          </p:cNvPr>
          <p:cNvSpPr>
            <a:spLocks noGrp="1"/>
          </p:cNvSpPr>
          <p:nvPr>
            <p:ph type="body" idx="1"/>
          </p:nvPr>
        </p:nvSpPr>
        <p:spPr>
          <a:xfrm>
            <a:off x="1613508" y="2615600"/>
            <a:ext cx="9447600" cy="2693247"/>
          </a:xfrm>
        </p:spPr>
        <p:txBody>
          <a:bodyPr/>
          <a:lstStyle/>
          <a:p>
            <a:pPr marL="84665"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Like common stocks, </a:t>
            </a:r>
            <a:r>
              <a:rPr lang="en-IN" sz="2400" dirty="0">
                <a:latin typeface="Times New Roman" panose="02020603050405020304" pitchFamily="18" charset="0"/>
                <a:cs typeface="Times New Roman" panose="02020603050405020304" pitchFamily="18" charset="0"/>
              </a:rPr>
              <a:t>cryptocurrency</a:t>
            </a:r>
            <a:r>
              <a:rPr lang="en-US" sz="2400" b="0" i="0" dirty="0">
                <a:solidFill>
                  <a:srgbClr val="333333"/>
                </a:solidFill>
                <a:effectLst/>
                <a:latin typeface="Times New Roman" panose="02020603050405020304" pitchFamily="18" charset="0"/>
                <a:cs typeface="Times New Roman" panose="02020603050405020304" pitchFamily="18" charset="0"/>
              </a:rPr>
              <a:t> price fluctuations are non-stationary and highly noisy. </a:t>
            </a:r>
            <a:r>
              <a:rPr lang="en-US" sz="2400" dirty="0">
                <a:solidFill>
                  <a:srgbClr val="333333"/>
                </a:solidFill>
                <a:latin typeface="Times New Roman" panose="02020603050405020304" pitchFamily="18" charset="0"/>
                <a:cs typeface="Times New Roman" panose="02020603050405020304" pitchFamily="18" charset="0"/>
              </a:rPr>
              <a:t>S</a:t>
            </a:r>
            <a:r>
              <a:rPr lang="en-US" sz="2400" b="0" i="0" dirty="0">
                <a:solidFill>
                  <a:srgbClr val="333333"/>
                </a:solidFill>
                <a:effectLst/>
                <a:latin typeface="Times New Roman" panose="02020603050405020304" pitchFamily="18" charset="0"/>
                <a:cs typeface="Times New Roman" panose="02020603050405020304" pitchFamily="18" charset="0"/>
              </a:rPr>
              <a:t>ince</a:t>
            </a:r>
            <a:r>
              <a:rPr lang="en-US" sz="2400" dirty="0">
                <a:solidFill>
                  <a:srgbClr val="333333"/>
                </a:solidFill>
                <a:latin typeface="Times New Roman" panose="02020603050405020304" pitchFamily="18" charset="0"/>
                <a:cs typeface="Times New Roman" panose="02020603050405020304" pitchFamily="18" charset="0"/>
              </a:rPr>
              <a:t> future of money is crypto</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cryptocurrency </a:t>
            </a:r>
            <a:r>
              <a:rPr lang="en-US" sz="2400" b="0" i="0" dirty="0">
                <a:solidFill>
                  <a:srgbClr val="333333"/>
                </a:solidFill>
                <a:effectLst/>
                <a:latin typeface="Times New Roman" panose="02020603050405020304" pitchFamily="18" charset="0"/>
                <a:cs typeface="Times New Roman" panose="02020603050405020304" pitchFamily="18" charset="0"/>
              </a:rPr>
              <a:t>price prediction is attracting a growing attention from both investors and researchers.</a:t>
            </a:r>
          </a:p>
          <a:p>
            <a:pPr marL="84665"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Indeed, with the development of machine learning and especially deep learning we predict the price of cryptocurrencies in the market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40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BA2B-E9D9-4A6D-8B61-F411C9E4E445}"/>
              </a:ext>
            </a:extLst>
          </p:cNvPr>
          <p:cNvSpPr>
            <a:spLocks noGrp="1"/>
          </p:cNvSpPr>
          <p:nvPr>
            <p:ph type="title"/>
          </p:nvPr>
        </p:nvSpPr>
        <p:spPr>
          <a:xfrm>
            <a:off x="2124721" y="1171852"/>
            <a:ext cx="9072980" cy="1049786"/>
          </a:xfrm>
        </p:spPr>
        <p:txBody>
          <a:bodyPr/>
          <a:lstStyle/>
          <a:p>
            <a:pPr algn="ct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3" name="Text Placeholder 2">
            <a:extLst>
              <a:ext uri="{FF2B5EF4-FFF2-40B4-BE49-F238E27FC236}">
                <a16:creationId xmlns:a16="http://schemas.microsoft.com/office/drawing/2014/main" id="{D2F7894A-2318-4D7F-8B95-AFF81ACA41D0}"/>
              </a:ext>
            </a:extLst>
          </p:cNvPr>
          <p:cNvSpPr>
            <a:spLocks noGrp="1"/>
          </p:cNvSpPr>
          <p:nvPr>
            <p:ph type="body" idx="1"/>
          </p:nvPr>
        </p:nvSpPr>
        <p:spPr>
          <a:xfrm>
            <a:off x="292963" y="2389219"/>
            <a:ext cx="9072980" cy="4064847"/>
          </a:xfrm>
        </p:spPr>
        <p:txBody>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Cryptocurrencies are a digital way of money in which all transactions are held electronically. It is a soft currency which doesn’t exist in the form of hard notes physically.</a:t>
            </a: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Cryptocurrencies become the most favourable and used for commercial enterprise transactions all over the world.</a:t>
            </a: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popularity is due to its innovative characteristics such as transparency, simplicity, and increasing acceptance through the world. </a:t>
            </a:r>
          </a:p>
          <a:p>
            <a:endParaRPr lang="en-IN" sz="2000" dirty="0"/>
          </a:p>
        </p:txBody>
      </p:sp>
      <p:pic>
        <p:nvPicPr>
          <p:cNvPr id="9" name="Picture 8">
            <a:extLst>
              <a:ext uri="{FF2B5EF4-FFF2-40B4-BE49-F238E27FC236}">
                <a16:creationId xmlns:a16="http://schemas.microsoft.com/office/drawing/2014/main" id="{4B9E9D8F-10E9-4979-8887-CA17D4E94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6887" y="3018407"/>
            <a:ext cx="2074600" cy="2396971"/>
          </a:xfrm>
          <a:prstGeom prst="rect">
            <a:avLst/>
          </a:prstGeom>
        </p:spPr>
      </p:pic>
    </p:spTree>
    <p:extLst>
      <p:ext uri="{BB962C8B-B14F-4D97-AF65-F5344CB8AC3E}">
        <p14:creationId xmlns:p14="http://schemas.microsoft.com/office/powerpoint/2010/main" val="156063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8A89-80A6-49C6-8DA9-7B061BC19FF1}"/>
              </a:ext>
            </a:extLst>
          </p:cNvPr>
          <p:cNvSpPr>
            <a:spLocks noGrp="1"/>
          </p:cNvSpPr>
          <p:nvPr>
            <p:ph type="title"/>
          </p:nvPr>
        </p:nvSpPr>
        <p:spPr>
          <a:xfrm>
            <a:off x="2744143" y="307588"/>
            <a:ext cx="8986000" cy="1075600"/>
          </a:xfrm>
        </p:spPr>
        <p:txBody>
          <a:bodyPr/>
          <a:lstStyle/>
          <a:p>
            <a:r>
              <a:rPr lang="en-IN" sz="4400" b="1" dirty="0">
                <a:latin typeface="Times New Roman" panose="02020603050405020304" pitchFamily="18" charset="0"/>
                <a:cs typeface="Times New Roman" panose="02020603050405020304" pitchFamily="18" charset="0"/>
              </a:rPr>
              <a:t>Literature Survey</a:t>
            </a:r>
          </a:p>
        </p:txBody>
      </p:sp>
      <p:graphicFrame>
        <p:nvGraphicFramePr>
          <p:cNvPr id="5" name="Table 4">
            <a:extLst>
              <a:ext uri="{FF2B5EF4-FFF2-40B4-BE49-F238E27FC236}">
                <a16:creationId xmlns:a16="http://schemas.microsoft.com/office/drawing/2014/main" id="{1A4A1D2C-5560-4B5D-A9E8-259562E99305}"/>
              </a:ext>
            </a:extLst>
          </p:cNvPr>
          <p:cNvGraphicFramePr>
            <a:graphicFrameLocks noGrp="1"/>
          </p:cNvGraphicFramePr>
          <p:nvPr>
            <p:extLst>
              <p:ext uri="{D42A27DB-BD31-4B8C-83A1-F6EECF244321}">
                <p14:modId xmlns:p14="http://schemas.microsoft.com/office/powerpoint/2010/main" val="2162710032"/>
              </p:ext>
            </p:extLst>
          </p:nvPr>
        </p:nvGraphicFramePr>
        <p:xfrm>
          <a:off x="239697" y="1202213"/>
          <a:ext cx="11833935" cy="5529174"/>
        </p:xfrm>
        <a:graphic>
          <a:graphicData uri="http://schemas.openxmlformats.org/drawingml/2006/table">
            <a:tbl>
              <a:tblPr>
                <a:tableStyleId>{5C22544A-7EE6-4342-B048-85BDC9FD1C3A}</a:tableStyleId>
              </a:tblPr>
              <a:tblGrid>
                <a:gridCol w="1690562">
                  <a:extLst>
                    <a:ext uri="{9D8B030D-6E8A-4147-A177-3AD203B41FA5}">
                      <a16:colId xmlns:a16="http://schemas.microsoft.com/office/drawing/2014/main" val="2830346278"/>
                    </a:ext>
                  </a:extLst>
                </a:gridCol>
                <a:gridCol w="1690562">
                  <a:extLst>
                    <a:ext uri="{9D8B030D-6E8A-4147-A177-3AD203B41FA5}">
                      <a16:colId xmlns:a16="http://schemas.microsoft.com/office/drawing/2014/main" val="1317774601"/>
                    </a:ext>
                  </a:extLst>
                </a:gridCol>
                <a:gridCol w="1690562">
                  <a:extLst>
                    <a:ext uri="{9D8B030D-6E8A-4147-A177-3AD203B41FA5}">
                      <a16:colId xmlns:a16="http://schemas.microsoft.com/office/drawing/2014/main" val="3714146774"/>
                    </a:ext>
                  </a:extLst>
                </a:gridCol>
                <a:gridCol w="1193339">
                  <a:extLst>
                    <a:ext uri="{9D8B030D-6E8A-4147-A177-3AD203B41FA5}">
                      <a16:colId xmlns:a16="http://schemas.microsoft.com/office/drawing/2014/main" val="2292999043"/>
                    </a:ext>
                  </a:extLst>
                </a:gridCol>
                <a:gridCol w="1509754">
                  <a:extLst>
                    <a:ext uri="{9D8B030D-6E8A-4147-A177-3AD203B41FA5}">
                      <a16:colId xmlns:a16="http://schemas.microsoft.com/office/drawing/2014/main" val="148606757"/>
                    </a:ext>
                  </a:extLst>
                </a:gridCol>
                <a:gridCol w="2242029">
                  <a:extLst>
                    <a:ext uri="{9D8B030D-6E8A-4147-A177-3AD203B41FA5}">
                      <a16:colId xmlns:a16="http://schemas.microsoft.com/office/drawing/2014/main" val="3252793122"/>
                    </a:ext>
                  </a:extLst>
                </a:gridCol>
                <a:gridCol w="1817127">
                  <a:extLst>
                    <a:ext uri="{9D8B030D-6E8A-4147-A177-3AD203B41FA5}">
                      <a16:colId xmlns:a16="http://schemas.microsoft.com/office/drawing/2014/main" val="3067748303"/>
                    </a:ext>
                  </a:extLst>
                </a:gridCol>
              </a:tblGrid>
              <a:tr h="452076">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S.NO</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TITLE</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AUTHOR</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400" u="none" strike="noStrike">
                          <a:effectLst/>
                          <a:latin typeface="Times New Roman" panose="02020603050405020304" pitchFamily="18" charset="0"/>
                          <a:cs typeface="Times New Roman" panose="02020603050405020304" pitchFamily="18" charset="0"/>
                        </a:rPr>
                        <a:t>JOURNAL NAME</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TECHNOLOGY       USED</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ADVANTAGES</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DISADVANTAGE</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extLst>
                  <a:ext uri="{0D108BD9-81ED-4DB2-BD59-A6C34878D82A}">
                    <a16:rowId xmlns:a16="http://schemas.microsoft.com/office/drawing/2014/main" val="502132227"/>
                  </a:ext>
                </a:extLst>
              </a:tr>
              <a:tr h="2954312">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1</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l" fontAlgn="ctr"/>
                      <a:r>
                        <a:rPr lang="en-IN" sz="1400" u="none" strike="noStrike" dirty="0">
                          <a:effectLst/>
                          <a:latin typeface="Times New Roman" panose="02020603050405020304" pitchFamily="18" charset="0"/>
                          <a:cs typeface="Times New Roman" panose="02020603050405020304" pitchFamily="18" charset="0"/>
                        </a:rPr>
                        <a:t>Prediction of </a:t>
                      </a:r>
                      <a:r>
                        <a:rPr lang="en-IN" sz="1400" u="none" strike="noStrike" dirty="0" err="1">
                          <a:effectLst/>
                          <a:latin typeface="Times New Roman" panose="02020603050405020304" pitchFamily="18" charset="0"/>
                          <a:cs typeface="Times New Roman" panose="02020603050405020304" pitchFamily="18" charset="0"/>
                        </a:rPr>
                        <a:t>cryptocurrey</a:t>
                      </a:r>
                      <a:r>
                        <a:rPr lang="en-IN" sz="1400" u="none" strike="noStrike" dirty="0">
                          <a:effectLst/>
                          <a:latin typeface="Times New Roman" panose="02020603050405020304" pitchFamily="18" charset="0"/>
                          <a:cs typeface="Times New Roman" panose="02020603050405020304" pitchFamily="18" charset="0"/>
                        </a:rPr>
                        <a:t> returns using machine learning</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l" fontAlgn="ctr"/>
                      <a:r>
                        <a:rPr lang="en-IN" sz="1400" u="none" strike="noStrike" dirty="0" err="1">
                          <a:effectLst/>
                          <a:latin typeface="Times New Roman" panose="02020603050405020304" pitchFamily="18" charset="0"/>
                          <a:cs typeface="Times New Roman" panose="02020603050405020304" pitchFamily="18" charset="0"/>
                        </a:rPr>
                        <a:t>Erdinc</a:t>
                      </a:r>
                      <a:r>
                        <a:rPr lang="en-IN" sz="1400" u="none" strike="noStrike" dirty="0">
                          <a:effectLst/>
                          <a:latin typeface="Times New Roman" panose="02020603050405020304" pitchFamily="18" charset="0"/>
                          <a:cs typeface="Times New Roman" panose="02020603050405020304" pitchFamily="18" charset="0"/>
                        </a:rPr>
                        <a:t> </a:t>
                      </a:r>
                      <a:r>
                        <a:rPr lang="en-IN" sz="1400" u="none" strike="noStrike" dirty="0" err="1">
                          <a:effectLst/>
                          <a:latin typeface="Times New Roman" panose="02020603050405020304" pitchFamily="18" charset="0"/>
                          <a:cs typeface="Times New Roman" panose="02020603050405020304" pitchFamily="18" charset="0"/>
                        </a:rPr>
                        <a:t>Akyildirim</a:t>
                      </a:r>
                      <a:r>
                        <a:rPr lang="en-IN" sz="1400" u="none" strike="noStrike" dirty="0">
                          <a:effectLst/>
                          <a:latin typeface="Times New Roman" panose="02020603050405020304" pitchFamily="18" charset="0"/>
                          <a:cs typeface="Times New Roman" panose="02020603050405020304" pitchFamily="18" charset="0"/>
                        </a:rPr>
                        <a:t>, Ahmet </a:t>
                      </a:r>
                      <a:r>
                        <a:rPr lang="en-IN" sz="1400" u="none" strike="noStrike" dirty="0" err="1">
                          <a:effectLst/>
                          <a:latin typeface="Times New Roman" panose="02020603050405020304" pitchFamily="18" charset="0"/>
                          <a:cs typeface="Times New Roman" panose="02020603050405020304" pitchFamily="18" charset="0"/>
                        </a:rPr>
                        <a:t>Goncu</a:t>
                      </a:r>
                      <a:r>
                        <a:rPr lang="en-IN" sz="1400" u="none" strike="noStrike" dirty="0">
                          <a:effectLst/>
                          <a:latin typeface="Times New Roman" panose="02020603050405020304" pitchFamily="18" charset="0"/>
                          <a:cs typeface="Times New Roman" panose="02020603050405020304" pitchFamily="18" charset="0"/>
                        </a:rPr>
                        <a:t> , Ahmet </a:t>
                      </a:r>
                      <a:r>
                        <a:rPr lang="en-IN" sz="1400" u="none" strike="noStrike" dirty="0" err="1">
                          <a:effectLst/>
                          <a:latin typeface="Times New Roman" panose="02020603050405020304" pitchFamily="18" charset="0"/>
                          <a:cs typeface="Times New Roman" panose="02020603050405020304" pitchFamily="18" charset="0"/>
                        </a:rPr>
                        <a:t>Sensoy</a:t>
                      </a:r>
                      <a:r>
                        <a:rPr lang="en-IN" sz="1400" u="none" strike="noStrike" dirty="0">
                          <a:effectLst/>
                          <a:latin typeface="Times New Roman" panose="02020603050405020304" pitchFamily="18" charset="0"/>
                          <a:cs typeface="Times New Roman" panose="02020603050405020304" pitchFamily="18" charset="0"/>
                        </a:rPr>
                        <a:t>.</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IEEE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l" fontAlgn="ctr"/>
                      <a:r>
                        <a:rPr lang="en-IN" sz="1400" u="none" strike="noStrike" dirty="0">
                          <a:effectLst/>
                          <a:latin typeface="Times New Roman" panose="02020603050405020304" pitchFamily="18" charset="0"/>
                          <a:cs typeface="Times New Roman" panose="02020603050405020304" pitchFamily="18" charset="0"/>
                        </a:rPr>
                        <a:t>Machine learning classification algorithms</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l" fontAlgn="ctr"/>
                      <a:r>
                        <a:rPr lang="en-IN" sz="1400" u="none" strike="noStrike" dirty="0">
                          <a:effectLst/>
                          <a:latin typeface="Times New Roman" panose="02020603050405020304" pitchFamily="18" charset="0"/>
                          <a:cs typeface="Times New Roman" panose="02020603050405020304" pitchFamily="18" charset="0"/>
                        </a:rPr>
                        <a:t>The best performing and robust models in the prediction of the next day’s return is the support vector machines with consistently above 50% fit and good generalization ability to different sub-periods consistently</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l" fontAlgn="ctr"/>
                      <a:r>
                        <a:rPr lang="en-IN" sz="1400" u="none" strike="noStrike" dirty="0">
                          <a:effectLst/>
                          <a:latin typeface="Times New Roman" panose="02020603050405020304" pitchFamily="18" charset="0"/>
                          <a:cs typeface="Times New Roman" panose="02020603050405020304" pitchFamily="18" charset="0"/>
                        </a:rPr>
                        <a:t>Although ,performance of the bit  of classification algorithms are not uniform over different coins.</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extLst>
                  <a:ext uri="{0D108BD9-81ED-4DB2-BD59-A6C34878D82A}">
                    <a16:rowId xmlns:a16="http://schemas.microsoft.com/office/drawing/2014/main" val="1913328496"/>
                  </a:ext>
                </a:extLst>
              </a:tr>
              <a:tr h="1894804">
                <a:tc rowSpan="2">
                  <a:txBody>
                    <a:bodyPr/>
                    <a:lstStyle/>
                    <a:p>
                      <a:pPr algn="ctr" fontAlgn="ctr"/>
                      <a:r>
                        <a:rPr lang="en-IN" sz="1400" u="none" strike="noStrike">
                          <a:effectLst/>
                          <a:latin typeface="Times New Roman" panose="02020603050405020304" pitchFamily="18" charset="0"/>
                          <a:cs typeface="Times New Roman" panose="02020603050405020304" pitchFamily="18" charset="0"/>
                        </a:rPr>
                        <a:t>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rowSpan="2">
                  <a:txBody>
                    <a:bodyPr/>
                    <a:lstStyle/>
                    <a:p>
                      <a:pPr algn="l" fontAlgn="ctr"/>
                      <a:r>
                        <a:rPr lang="en-IN" sz="1400" u="none" strike="noStrike">
                          <a:effectLst/>
                          <a:latin typeface="Times New Roman" panose="02020603050405020304" pitchFamily="18" charset="0"/>
                          <a:cs typeface="Times New Roman" panose="02020603050405020304" pitchFamily="18" charset="0"/>
                        </a:rPr>
                        <a:t>Cryptocurrency Price Prediction Using Tweet Volumes and Sentiment Analysis</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l" fontAlgn="ctr"/>
                      <a:r>
                        <a:rPr lang="en-IN" sz="1400" u="none" strike="noStrike" dirty="0" err="1">
                          <a:effectLst/>
                          <a:latin typeface="Times New Roman" panose="02020603050405020304" pitchFamily="18" charset="0"/>
                          <a:cs typeface="Times New Roman" panose="02020603050405020304" pitchFamily="18" charset="0"/>
                        </a:rPr>
                        <a:t>Jethin</a:t>
                      </a:r>
                      <a:r>
                        <a:rPr lang="en-IN" sz="1400" u="none" strike="noStrike" dirty="0">
                          <a:effectLst/>
                          <a:latin typeface="Times New Roman" panose="02020603050405020304" pitchFamily="18" charset="0"/>
                          <a:cs typeface="Times New Roman" panose="02020603050405020304" pitchFamily="18" charset="0"/>
                        </a:rPr>
                        <a:t> Abraham, Daniel Higdon, John Nelson, Juan Ibarra</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rowSpan="2">
                  <a:txBody>
                    <a:bodyPr/>
                    <a:lstStyle/>
                    <a:p>
                      <a:pPr algn="ctr" fontAlgn="ctr"/>
                      <a:r>
                        <a:rPr lang="en-IN" sz="1400" u="none" strike="noStrike" dirty="0">
                          <a:effectLst/>
                          <a:latin typeface="Times New Roman" panose="02020603050405020304" pitchFamily="18" charset="0"/>
                          <a:cs typeface="Times New Roman" panose="02020603050405020304" pitchFamily="18" charset="0"/>
                        </a:rPr>
                        <a:t>IEEE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rowSpan="2">
                  <a:txBody>
                    <a:bodyPr/>
                    <a:lstStyle/>
                    <a:p>
                      <a:pPr algn="l" fontAlgn="ctr"/>
                      <a:r>
                        <a:rPr lang="en-IN" sz="1400" u="none" strike="noStrike" dirty="0">
                          <a:effectLst/>
                          <a:latin typeface="Times New Roman" panose="02020603050405020304" pitchFamily="18" charset="0"/>
                          <a:cs typeface="Times New Roman" panose="02020603050405020304" pitchFamily="18" charset="0"/>
                        </a:rPr>
                        <a:t>Blockchain Technology and Cryptocurrencies</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rowSpan="2">
                  <a:txBody>
                    <a:bodyPr/>
                    <a:lstStyle/>
                    <a:p>
                      <a:pPr algn="l" fontAlgn="ctr"/>
                      <a:r>
                        <a:rPr lang="en-IN" sz="1400" u="none" strike="noStrike" dirty="0">
                          <a:effectLst/>
                          <a:latin typeface="Times New Roman" panose="02020603050405020304" pitchFamily="18" charset="0"/>
                          <a:cs typeface="Times New Roman" panose="02020603050405020304" pitchFamily="18" charset="0"/>
                        </a:rPr>
                        <a:t>Both Google Trends and tweet volume were highly correlated with price</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rowSpan="2">
                  <a:txBody>
                    <a:bodyPr/>
                    <a:lstStyle/>
                    <a:p>
                      <a:pPr algn="l" fontAlgn="ctr"/>
                      <a:r>
                        <a:rPr lang="en-IN" sz="1400" u="none" strike="noStrike" dirty="0">
                          <a:effectLst/>
                          <a:latin typeface="Times New Roman" panose="02020603050405020304" pitchFamily="18" charset="0"/>
                          <a:cs typeface="Times New Roman" panose="02020603050405020304" pitchFamily="18" charset="0"/>
                        </a:rPr>
                        <a:t>The correlation held during periods of increasing and decreasing prices suggest that the relationship is robust to periods of high variance and non-linearity</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extLst>
                  <a:ext uri="{0D108BD9-81ED-4DB2-BD59-A6C34878D82A}">
                    <a16:rowId xmlns:a16="http://schemas.microsoft.com/office/drawing/2014/main" val="1287597400"/>
                  </a:ext>
                </a:extLst>
              </a:tr>
              <a:tr h="227982">
                <a:tc vMerge="1">
                  <a:txBody>
                    <a:bodyPr/>
                    <a:lstStyle/>
                    <a:p>
                      <a:endParaRPr lang="en-IN"/>
                    </a:p>
                  </a:txBody>
                  <a:tcPr/>
                </a:tc>
                <a:tc vMerge="1">
                  <a:txBody>
                    <a:bodyPr/>
                    <a:lstStyle/>
                    <a:p>
                      <a:endParaRPr lang="en-IN"/>
                    </a:p>
                  </a:txBody>
                  <a:tcPr/>
                </a:tc>
                <a:tc>
                  <a:txBody>
                    <a:bodyPr/>
                    <a:lstStyle/>
                    <a:p>
                      <a:pPr algn="ctr" fontAlgn="ct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693192138"/>
                  </a:ext>
                </a:extLst>
              </a:tr>
            </a:tbl>
          </a:graphicData>
        </a:graphic>
      </p:graphicFrame>
    </p:spTree>
    <p:extLst>
      <p:ext uri="{BB962C8B-B14F-4D97-AF65-F5344CB8AC3E}">
        <p14:creationId xmlns:p14="http://schemas.microsoft.com/office/powerpoint/2010/main" val="23537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4C1600-137C-4461-968D-243532487AD1}"/>
              </a:ext>
            </a:extLst>
          </p:cNvPr>
          <p:cNvGraphicFramePr>
            <a:graphicFrameLocks noGrp="1"/>
          </p:cNvGraphicFramePr>
          <p:nvPr>
            <p:extLst>
              <p:ext uri="{D42A27DB-BD31-4B8C-83A1-F6EECF244321}">
                <p14:modId xmlns:p14="http://schemas.microsoft.com/office/powerpoint/2010/main" val="1668698003"/>
              </p:ext>
            </p:extLst>
          </p:nvPr>
        </p:nvGraphicFramePr>
        <p:xfrm>
          <a:off x="372860" y="1109132"/>
          <a:ext cx="11647503" cy="5545875"/>
        </p:xfrm>
        <a:graphic>
          <a:graphicData uri="http://schemas.openxmlformats.org/drawingml/2006/table">
            <a:tbl>
              <a:tblPr>
                <a:tableStyleId>{5C22544A-7EE6-4342-B048-85BDC9FD1C3A}</a:tableStyleId>
              </a:tblPr>
              <a:tblGrid>
                <a:gridCol w="1663929">
                  <a:extLst>
                    <a:ext uri="{9D8B030D-6E8A-4147-A177-3AD203B41FA5}">
                      <a16:colId xmlns:a16="http://schemas.microsoft.com/office/drawing/2014/main" val="1736696662"/>
                    </a:ext>
                  </a:extLst>
                </a:gridCol>
                <a:gridCol w="1663929">
                  <a:extLst>
                    <a:ext uri="{9D8B030D-6E8A-4147-A177-3AD203B41FA5}">
                      <a16:colId xmlns:a16="http://schemas.microsoft.com/office/drawing/2014/main" val="3632799726"/>
                    </a:ext>
                  </a:extLst>
                </a:gridCol>
                <a:gridCol w="1663929">
                  <a:extLst>
                    <a:ext uri="{9D8B030D-6E8A-4147-A177-3AD203B41FA5}">
                      <a16:colId xmlns:a16="http://schemas.microsoft.com/office/drawing/2014/main" val="3493873860"/>
                    </a:ext>
                  </a:extLst>
                </a:gridCol>
                <a:gridCol w="1124929">
                  <a:extLst>
                    <a:ext uri="{9D8B030D-6E8A-4147-A177-3AD203B41FA5}">
                      <a16:colId xmlns:a16="http://schemas.microsoft.com/office/drawing/2014/main" val="2942411354"/>
                    </a:ext>
                  </a:extLst>
                </a:gridCol>
                <a:gridCol w="1828800">
                  <a:extLst>
                    <a:ext uri="{9D8B030D-6E8A-4147-A177-3AD203B41FA5}">
                      <a16:colId xmlns:a16="http://schemas.microsoft.com/office/drawing/2014/main" val="1524243831"/>
                    </a:ext>
                  </a:extLst>
                </a:gridCol>
                <a:gridCol w="2038058">
                  <a:extLst>
                    <a:ext uri="{9D8B030D-6E8A-4147-A177-3AD203B41FA5}">
                      <a16:colId xmlns:a16="http://schemas.microsoft.com/office/drawing/2014/main" val="1799759582"/>
                    </a:ext>
                  </a:extLst>
                </a:gridCol>
                <a:gridCol w="1663929">
                  <a:extLst>
                    <a:ext uri="{9D8B030D-6E8A-4147-A177-3AD203B41FA5}">
                      <a16:colId xmlns:a16="http://schemas.microsoft.com/office/drawing/2014/main" val="2999874009"/>
                    </a:ext>
                  </a:extLst>
                </a:gridCol>
              </a:tblGrid>
              <a:tr h="559294">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S.NO</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TITLE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AUTHOR</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JOURNAL NAME</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TECHNOLOGY       USED</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ADVANTAGES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DISADVANTAGE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701" marR="3701" marT="3701" marB="0" anchor="ctr"/>
                </a:tc>
                <a:extLst>
                  <a:ext uri="{0D108BD9-81ED-4DB2-BD59-A6C34878D82A}">
                    <a16:rowId xmlns:a16="http://schemas.microsoft.com/office/drawing/2014/main" val="3176317626"/>
                  </a:ext>
                </a:extLst>
              </a:tr>
              <a:tr h="1562475">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3</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Predicting Fluctuations in Cryptocurrency Transactions Based on User Comments and Replies</a:t>
                      </a:r>
                      <a:endParaRPr lang="en-US" sz="1600" b="0" i="0" u="none" strike="noStrike" dirty="0">
                        <a:solidFill>
                          <a:srgbClr val="20202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de-DE" sz="1600" u="none" strike="noStrike" dirty="0">
                          <a:effectLst/>
                          <a:latin typeface="Times New Roman" panose="02020603050405020304" pitchFamily="18" charset="0"/>
                          <a:cs typeface="Times New Roman" panose="02020603050405020304" pitchFamily="18" charset="0"/>
                        </a:rPr>
                        <a:t>Young Bin Kim, jun gi kim,wook kim</a:t>
                      </a:r>
                      <a:endParaRPr lang="de-DE"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IEEE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Crawled all comments and replies posted in online communities</a:t>
                      </a:r>
                      <a:endParaRPr lang="en-US" sz="1600" b="0" i="0" u="none" strike="noStrike" dirty="0">
                        <a:solidFill>
                          <a:srgbClr val="20202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The rich information in online communities can contribute to understanding cryptocurrencies from different perspectives</a:t>
                      </a:r>
                      <a:endParaRPr lang="en-US" sz="1600" b="0" i="0" u="none" strike="noStrike" dirty="0">
                        <a:solidFill>
                          <a:srgbClr val="20202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IN" sz="1600" u="none" strike="noStrike" dirty="0">
                          <a:effectLst/>
                          <a:latin typeface="Times New Roman" panose="02020603050405020304" pitchFamily="18" charset="0"/>
                          <a:cs typeface="Times New Roman" panose="02020603050405020304" pitchFamily="18" charset="0"/>
                        </a:rPr>
                        <a:t> Time complexity is more.</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73" marR="5173" marT="5173" marB="0" anchor="ctr"/>
                </a:tc>
                <a:extLst>
                  <a:ext uri="{0D108BD9-81ED-4DB2-BD59-A6C34878D82A}">
                    <a16:rowId xmlns:a16="http://schemas.microsoft.com/office/drawing/2014/main" val="2537535323"/>
                  </a:ext>
                </a:extLst>
              </a:tr>
              <a:tr h="1489802">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4</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Short-term bitcoin market prediction via machine learning</a:t>
                      </a:r>
                      <a:endParaRPr lang="en-US" sz="1600" b="0" i="0" u="none" strike="noStrike" dirty="0">
                        <a:solidFill>
                          <a:srgbClr val="50505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de-DE" sz="1600" u="none" strike="noStrike" dirty="0">
                          <a:effectLst/>
                          <a:latin typeface="Times New Roman" panose="02020603050405020304" pitchFamily="18" charset="0"/>
                          <a:cs typeface="Times New Roman" panose="02020603050405020304" pitchFamily="18" charset="0"/>
                        </a:rPr>
                        <a:t>Patrick Jaquart, David Dann, Christof Weinhardt</a:t>
                      </a:r>
                      <a:endParaRPr lang="de-DE" sz="1600" b="0" i="0" u="none" strike="noStrike" dirty="0">
                        <a:solidFill>
                          <a:srgbClr val="323232"/>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IEEE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Feedforward neural networks (FNN), Long short-term memory (LSTM) and gated recurrent unit (GRU) </a:t>
                      </a:r>
                      <a:endParaRPr lang="en-US" sz="1600" b="0" i="1" u="none" strike="noStrike" dirty="0">
                        <a:solidFill>
                          <a:srgbClr val="2E2E2E"/>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The use of multiple random seeds increases stability in the predictions of the stochastic prediction models</a:t>
                      </a:r>
                      <a:endParaRPr lang="en-US" sz="1600" b="0" i="0" u="none" strike="noStrike" dirty="0">
                        <a:solidFill>
                          <a:srgbClr val="2E2E2E"/>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 RNN and GBC models are particularly well-suited for predicting the short-term bitcoin market</a:t>
                      </a:r>
                      <a:endParaRPr lang="en-US" sz="1600" b="0" i="0" u="none" strike="noStrike" dirty="0">
                        <a:solidFill>
                          <a:srgbClr val="2E2E2E"/>
                        </a:solidFill>
                        <a:effectLst/>
                        <a:latin typeface="Times New Roman" panose="02020603050405020304" pitchFamily="18" charset="0"/>
                        <a:cs typeface="Times New Roman" panose="02020603050405020304" pitchFamily="18" charset="0"/>
                      </a:endParaRPr>
                    </a:p>
                  </a:txBody>
                  <a:tcPr marL="5173" marR="5173" marT="5173" marB="0" anchor="ctr"/>
                </a:tc>
                <a:extLst>
                  <a:ext uri="{0D108BD9-81ED-4DB2-BD59-A6C34878D82A}">
                    <a16:rowId xmlns:a16="http://schemas.microsoft.com/office/drawing/2014/main" val="4223404376"/>
                  </a:ext>
                </a:extLst>
              </a:tr>
              <a:tr h="1489802">
                <a:tc>
                  <a:txBody>
                    <a:bodyPr/>
                    <a:lstStyle/>
                    <a:p>
                      <a:pPr algn="ctr" fontAlgn="ctr"/>
                      <a:r>
                        <a:rPr lang="en-IN" sz="1600" u="none" strike="noStrike">
                          <a:effectLst/>
                          <a:latin typeface="Times New Roman" panose="02020603050405020304" pitchFamily="18" charset="0"/>
                          <a:cs typeface="Times New Roman" panose="02020603050405020304" pitchFamily="18" charset="0"/>
                        </a:rPr>
                        <a:t>5</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Bitcoin Price Prediction Using Recurrent Neural Networks and LSTM</a:t>
                      </a:r>
                      <a:endParaRPr lang="en-US" sz="16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IN" sz="1600" u="none" strike="noStrike" dirty="0">
                          <a:effectLst/>
                          <a:latin typeface="Times New Roman" panose="02020603050405020304" pitchFamily="18" charset="0"/>
                          <a:cs typeface="Times New Roman" panose="02020603050405020304" pitchFamily="18" charset="0"/>
                        </a:rPr>
                        <a:t>Ana </a:t>
                      </a:r>
                      <a:r>
                        <a:rPr lang="en-IN" sz="1600" u="none" strike="noStrike" dirty="0" err="1">
                          <a:effectLst/>
                          <a:latin typeface="Times New Roman" panose="02020603050405020304" pitchFamily="18" charset="0"/>
                          <a:cs typeface="Times New Roman" panose="02020603050405020304" pitchFamily="18" charset="0"/>
                        </a:rPr>
                        <a:t>lucia</a:t>
                      </a:r>
                      <a:endParaRPr lang="en-IN" sz="16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ctr" fontAlgn="ctr"/>
                      <a:r>
                        <a:rPr lang="en-IN" sz="1600" u="none" strike="noStrike" dirty="0">
                          <a:effectLst/>
                          <a:latin typeface="Times New Roman" panose="02020603050405020304" pitchFamily="18" charset="0"/>
                          <a:cs typeface="Times New Roman" panose="02020603050405020304" pitchFamily="18" charset="0"/>
                        </a:rPr>
                        <a:t>IEEE </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Recurrent Neural Networks, Long Short-Term Memory (LSTM),</a:t>
                      </a:r>
                      <a:endParaRPr lang="en-US" sz="16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 Amount of data is very low and the network architecture is very simple</a:t>
                      </a:r>
                      <a:endParaRPr lang="en-US" sz="16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5173" marR="5173" marT="5173"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When it comes to more advanced models with more granular information, it can take hours or days to train</a:t>
                      </a:r>
                      <a:endParaRPr lang="en-US" sz="16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5173" marR="5173" marT="5173" marB="0" anchor="ctr"/>
                </a:tc>
                <a:extLst>
                  <a:ext uri="{0D108BD9-81ED-4DB2-BD59-A6C34878D82A}">
                    <a16:rowId xmlns:a16="http://schemas.microsoft.com/office/drawing/2014/main" val="2306285406"/>
                  </a:ext>
                </a:extLst>
              </a:tr>
            </a:tbl>
          </a:graphicData>
        </a:graphic>
      </p:graphicFrame>
    </p:spTree>
    <p:extLst>
      <p:ext uri="{BB962C8B-B14F-4D97-AF65-F5344CB8AC3E}">
        <p14:creationId xmlns:p14="http://schemas.microsoft.com/office/powerpoint/2010/main" val="63164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F54335-1B30-4CDB-9097-0CF8B0E05723}"/>
              </a:ext>
            </a:extLst>
          </p:cNvPr>
          <p:cNvSpPr>
            <a:spLocks noGrp="1"/>
          </p:cNvSpPr>
          <p:nvPr>
            <p:ph type="title"/>
          </p:nvPr>
        </p:nvSpPr>
        <p:spPr>
          <a:xfrm>
            <a:off x="2386850" y="882236"/>
            <a:ext cx="8986000" cy="1075600"/>
          </a:xfrm>
        </p:spPr>
        <p:txBody>
          <a:bodyPr/>
          <a:lstStyle/>
          <a:p>
            <a:r>
              <a:rPr lang="en-IN" sz="4400" b="1" dirty="0">
                <a:latin typeface="Times New Roman" panose="02020603050405020304" pitchFamily="18" charset="0"/>
                <a:cs typeface="Times New Roman" panose="02020603050405020304" pitchFamily="18" charset="0"/>
              </a:rPr>
              <a:t>Existing System</a:t>
            </a:r>
          </a:p>
        </p:txBody>
      </p:sp>
      <p:sp>
        <p:nvSpPr>
          <p:cNvPr id="5" name="Text Placeholder 4">
            <a:extLst>
              <a:ext uri="{FF2B5EF4-FFF2-40B4-BE49-F238E27FC236}">
                <a16:creationId xmlns:a16="http://schemas.microsoft.com/office/drawing/2014/main" id="{230AC6BF-2A72-48E0-9F30-2EA0C52F0615}"/>
              </a:ext>
            </a:extLst>
          </p:cNvPr>
          <p:cNvSpPr>
            <a:spLocks noGrp="1"/>
          </p:cNvSpPr>
          <p:nvPr>
            <p:ph type="body" idx="1"/>
          </p:nvPr>
        </p:nvSpPr>
        <p:spPr>
          <a:xfrm>
            <a:off x="222287" y="2334827"/>
            <a:ext cx="11623137" cy="4069562"/>
          </a:xfrm>
        </p:spPr>
        <p:txBody>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this project they use an algorithm linked to artificial intelligence named LASSO(least absolute shrinkage selection operator) to reduce the time complexity.</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major goal of their project is to predict the accurate values of cryptocurrency with less time complexity as possible.</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Many Projects has accurate price but some other don’t, but the time complexity is higher in those predictions. In LASSO, finding of the results from a larger database is quick and fast.</a:t>
            </a:r>
          </a:p>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main aim of their project is to have a clear prediction of Cryptocurrencies with less time complexity or with no delay.</a:t>
            </a: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54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3A8E-DF20-4A86-9546-476E381A0B7F}"/>
              </a:ext>
            </a:extLst>
          </p:cNvPr>
          <p:cNvSpPr>
            <a:spLocks noGrp="1"/>
          </p:cNvSpPr>
          <p:nvPr>
            <p:ph type="title"/>
          </p:nvPr>
        </p:nvSpPr>
        <p:spPr>
          <a:xfrm>
            <a:off x="4023175" y="1146639"/>
            <a:ext cx="7505588" cy="1075600"/>
          </a:xfrm>
        </p:spPr>
        <p:txBody>
          <a:bodyPr/>
          <a:lstStyle/>
          <a:p>
            <a:r>
              <a:rPr lang="en-IN" sz="4400" b="1" dirty="0">
                <a:latin typeface="Times New Roman" panose="02020603050405020304" pitchFamily="18" charset="0"/>
                <a:cs typeface="Times New Roman" panose="02020603050405020304" pitchFamily="18" charset="0"/>
              </a:rPr>
              <a:t>Drawbacks in Existing</a:t>
            </a: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 System</a:t>
            </a:r>
          </a:p>
        </p:txBody>
      </p:sp>
      <p:sp>
        <p:nvSpPr>
          <p:cNvPr id="3" name="Text Placeholder 2">
            <a:extLst>
              <a:ext uri="{FF2B5EF4-FFF2-40B4-BE49-F238E27FC236}">
                <a16:creationId xmlns:a16="http://schemas.microsoft.com/office/drawing/2014/main" id="{E9587BBC-DE6D-45FC-B585-4410CA6A1EAB}"/>
              </a:ext>
            </a:extLst>
          </p:cNvPr>
          <p:cNvSpPr>
            <a:spLocks noGrp="1"/>
          </p:cNvSpPr>
          <p:nvPr>
            <p:ph type="body" idx="1"/>
          </p:nvPr>
        </p:nvSpPr>
        <p:spPr>
          <a:xfrm>
            <a:off x="1819275" y="2544652"/>
            <a:ext cx="9613338" cy="2371884"/>
          </a:xfrm>
        </p:spPr>
        <p:txBody>
          <a:bodyPr/>
          <a:lstStyle/>
          <a:p>
            <a:r>
              <a:rPr lang="en-IN" sz="2400" dirty="0">
                <a:latin typeface="Times New Roman" panose="02020603050405020304" pitchFamily="18" charset="0"/>
                <a:cs typeface="Times New Roman" panose="02020603050405020304" pitchFamily="18" charset="0"/>
              </a:rPr>
              <a:t>Price predictions of the cryptocurrencies are not that accurate.</a:t>
            </a:r>
          </a:p>
          <a:p>
            <a:r>
              <a:rPr lang="en-IN" sz="2400" dirty="0">
                <a:latin typeface="Times New Roman" panose="02020603050405020304" pitchFamily="18" charset="0"/>
                <a:cs typeface="Times New Roman" panose="02020603050405020304" pitchFamily="18" charset="0"/>
              </a:rPr>
              <a:t>Not applicable for all coins.</a:t>
            </a:r>
          </a:p>
          <a:p>
            <a:r>
              <a:rPr lang="en-IN" sz="2400" dirty="0">
                <a:latin typeface="Times New Roman" panose="02020603050405020304" pitchFamily="18" charset="0"/>
                <a:cs typeface="Times New Roman" panose="02020603050405020304" pitchFamily="18" charset="0"/>
              </a:rPr>
              <a:t>Not suitable for making consistent profits in the market.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338439"/>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60520-bitcoin-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Zeroth Review Template</Template>
  <TotalTime>0</TotalTime>
  <Words>1388</Words>
  <Application>Microsoft Office PowerPoint</Application>
  <PresentationFormat>Widescreen</PresentationFormat>
  <Paragraphs>145</Paragraphs>
  <Slides>22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Calibri</vt:lpstr>
      <vt:lpstr>Calibri Light</vt:lpstr>
      <vt:lpstr>Georgia</vt:lpstr>
      <vt:lpstr>SourceSansPro</vt:lpstr>
      <vt:lpstr>Times New Roman</vt:lpstr>
      <vt:lpstr>1_Office Theme</vt:lpstr>
      <vt:lpstr>Office Theme</vt:lpstr>
      <vt:lpstr>160520-bitcoin-template-16x9</vt:lpstr>
      <vt:lpstr>PowerPoint Presentation</vt:lpstr>
      <vt:lpstr>Objective</vt:lpstr>
      <vt:lpstr>Scope</vt:lpstr>
      <vt:lpstr>Abstract</vt:lpstr>
      <vt:lpstr>Introduction </vt:lpstr>
      <vt:lpstr>Literature Survey</vt:lpstr>
      <vt:lpstr>PowerPoint Presentation</vt:lpstr>
      <vt:lpstr>Existing System</vt:lpstr>
      <vt:lpstr>Drawbacks in Existing  System</vt:lpstr>
      <vt:lpstr>Proposed System</vt:lpstr>
      <vt:lpstr>Advantages of Proposed  System</vt:lpstr>
      <vt:lpstr>System Architecture</vt:lpstr>
      <vt:lpstr>Modules</vt:lpstr>
      <vt:lpstr>Modules </vt:lpstr>
      <vt:lpstr>Modules</vt:lpstr>
      <vt:lpstr>Algorithm- LSTM</vt:lpstr>
      <vt:lpstr>LSTM architecture</vt:lpstr>
      <vt:lpstr>Mean squared error</vt:lpstr>
      <vt:lpstr>Implementation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price prediction using machine learning techniques</dc:title>
  <dc:creator>vignesh jaishankar</dc:creator>
  <cp:lastModifiedBy>vignesh jaishankar</cp:lastModifiedBy>
  <cp:revision>18</cp:revision>
  <dcterms:created xsi:type="dcterms:W3CDTF">2021-08-05T19:46:35Z</dcterms:created>
  <dcterms:modified xsi:type="dcterms:W3CDTF">2022-03-31T07:37:06Z</dcterms:modified>
</cp:coreProperties>
</file>