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82" r:id="rId3"/>
    <p:sldId id="283" r:id="rId4"/>
    <p:sldId id="267" r:id="rId5"/>
    <p:sldId id="257" r:id="rId6"/>
    <p:sldId id="263" r:id="rId7"/>
    <p:sldId id="265" r:id="rId8"/>
    <p:sldId id="266" r:id="rId9"/>
    <p:sldId id="264" r:id="rId10"/>
    <p:sldId id="271" r:id="rId11"/>
    <p:sldId id="258" r:id="rId12"/>
    <p:sldId id="268" r:id="rId13"/>
    <p:sldId id="274" r:id="rId14"/>
    <p:sldId id="259" r:id="rId15"/>
    <p:sldId id="261" r:id="rId16"/>
    <p:sldId id="272" r:id="rId17"/>
    <p:sldId id="275" r:id="rId18"/>
    <p:sldId id="276" r:id="rId19"/>
    <p:sldId id="277" r:id="rId20"/>
    <p:sldId id="278" r:id="rId21"/>
    <p:sldId id="279" r:id="rId22"/>
    <p:sldId id="280" r:id="rId23"/>
    <p:sldId id="281" r:id="rId24"/>
    <p:sldId id="284" r:id="rId25"/>
    <p:sldId id="260" r:id="rId26"/>
    <p:sldId id="269" r:id="rId27"/>
    <p:sldId id="270" r:id="rId28"/>
    <p:sldId id="262"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11" name="Google Shape;11;p2"/>
          <p:cNvGrpSpPr/>
          <p:nvPr/>
        </p:nvGrpSpPr>
        <p:grpSpPr>
          <a:xfrm>
            <a:off x="0" y="-9451"/>
            <a:ext cx="11548531" cy="6867451"/>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14" name="Google Shape;14;p2"/>
          <p:cNvGrpSpPr/>
          <p:nvPr/>
        </p:nvGrpSpPr>
        <p:grpSpPr>
          <a:xfrm rot="10800000" flipH="1">
            <a:off x="2" y="1454351"/>
            <a:ext cx="11796669" cy="3949300"/>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17" name="Google Shape;17;p2"/>
          <p:cNvGrpSpPr/>
          <p:nvPr/>
        </p:nvGrpSpPr>
        <p:grpSpPr>
          <a:xfrm>
            <a:off x="4902982" y="5704465"/>
            <a:ext cx="7307772" cy="577328"/>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22" name="Google Shape;22;p2"/>
          <p:cNvSpPr txBox="1">
            <a:spLocks noGrp="1"/>
          </p:cNvSpPr>
          <p:nvPr>
            <p:ph type="ctrTitle"/>
          </p:nvPr>
        </p:nvSpPr>
        <p:spPr>
          <a:xfrm>
            <a:off x="914400" y="1454333"/>
            <a:ext cx="7157200" cy="394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177629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7596285" y="3514025"/>
            <a:ext cx="1185600" cy="395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25" name="Google Shape;25;p3"/>
          <p:cNvGrpSpPr/>
          <p:nvPr/>
        </p:nvGrpSpPr>
        <p:grpSpPr>
          <a:xfrm>
            <a:off x="0" y="-9451"/>
            <a:ext cx="11548531" cy="6867451"/>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28" name="Google Shape;28;p3"/>
          <p:cNvGrpSpPr/>
          <p:nvPr/>
        </p:nvGrpSpPr>
        <p:grpSpPr>
          <a:xfrm rot="10800000" flipH="1">
            <a:off x="-2" y="3899768"/>
            <a:ext cx="8785449" cy="2703024"/>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31" name="Google Shape;31;p3"/>
          <p:cNvGrpSpPr/>
          <p:nvPr/>
        </p:nvGrpSpPr>
        <p:grpSpPr>
          <a:xfrm>
            <a:off x="9262456" y="5963632"/>
            <a:ext cx="2937107" cy="894393"/>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9" name="Google Shape;39;p3"/>
          <p:cNvSpPr txBox="1">
            <a:spLocks noGrp="1"/>
          </p:cNvSpPr>
          <p:nvPr>
            <p:ph type="ctrTitle"/>
          </p:nvPr>
        </p:nvSpPr>
        <p:spPr>
          <a:xfrm>
            <a:off x="618033" y="3828197"/>
            <a:ext cx="54592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40" name="Google Shape;40;p3"/>
          <p:cNvSpPr txBox="1">
            <a:spLocks noGrp="1"/>
          </p:cNvSpPr>
          <p:nvPr>
            <p:ph type="subTitle" idx="1"/>
          </p:nvPr>
        </p:nvSpPr>
        <p:spPr>
          <a:xfrm>
            <a:off x="618033" y="5300599"/>
            <a:ext cx="5459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667">
                <a:solidFill>
                  <a:schemeClr val="accent5"/>
                </a:solidFill>
              </a:defRPr>
            </a:lvl1pPr>
            <a:lvl2pPr lvl="1" rtl="0">
              <a:spcBef>
                <a:spcPts val="1333"/>
              </a:spcBef>
              <a:spcAft>
                <a:spcPts val="0"/>
              </a:spcAft>
              <a:buClr>
                <a:schemeClr val="accent5"/>
              </a:buClr>
              <a:buSzPts val="2000"/>
              <a:buNone/>
              <a:defRPr sz="2667">
                <a:solidFill>
                  <a:schemeClr val="accent5"/>
                </a:solidFill>
              </a:defRPr>
            </a:lvl2pPr>
            <a:lvl3pPr lvl="2" rtl="0">
              <a:spcBef>
                <a:spcPts val="1333"/>
              </a:spcBef>
              <a:spcAft>
                <a:spcPts val="0"/>
              </a:spcAft>
              <a:buClr>
                <a:schemeClr val="accent5"/>
              </a:buClr>
              <a:buSzPts val="2000"/>
              <a:buNone/>
              <a:defRPr sz="2667">
                <a:solidFill>
                  <a:schemeClr val="accent5"/>
                </a:solidFill>
              </a:defRPr>
            </a:lvl3pPr>
            <a:lvl4pPr lvl="3" rtl="0">
              <a:spcBef>
                <a:spcPts val="1333"/>
              </a:spcBef>
              <a:spcAft>
                <a:spcPts val="0"/>
              </a:spcAft>
              <a:buClr>
                <a:schemeClr val="accent5"/>
              </a:buClr>
              <a:buSzPts val="2000"/>
              <a:buNone/>
              <a:defRPr sz="2667">
                <a:solidFill>
                  <a:schemeClr val="accent5"/>
                </a:solidFill>
              </a:defRPr>
            </a:lvl4pPr>
            <a:lvl5pPr lvl="4" rtl="0">
              <a:spcBef>
                <a:spcPts val="1333"/>
              </a:spcBef>
              <a:spcAft>
                <a:spcPts val="0"/>
              </a:spcAft>
              <a:buClr>
                <a:schemeClr val="accent5"/>
              </a:buClr>
              <a:buSzPts val="2000"/>
              <a:buNone/>
              <a:defRPr sz="2667">
                <a:solidFill>
                  <a:schemeClr val="accent5"/>
                </a:solidFill>
              </a:defRPr>
            </a:lvl5pPr>
            <a:lvl6pPr lvl="5" rtl="0">
              <a:spcBef>
                <a:spcPts val="1333"/>
              </a:spcBef>
              <a:spcAft>
                <a:spcPts val="0"/>
              </a:spcAft>
              <a:buClr>
                <a:schemeClr val="accent5"/>
              </a:buClr>
              <a:buSzPts val="2000"/>
              <a:buNone/>
              <a:defRPr sz="2667">
                <a:solidFill>
                  <a:schemeClr val="accent5"/>
                </a:solidFill>
              </a:defRPr>
            </a:lvl6pPr>
            <a:lvl7pPr lvl="6" rtl="0">
              <a:spcBef>
                <a:spcPts val="1333"/>
              </a:spcBef>
              <a:spcAft>
                <a:spcPts val="0"/>
              </a:spcAft>
              <a:buClr>
                <a:schemeClr val="accent5"/>
              </a:buClr>
              <a:buSzPts val="2000"/>
              <a:buNone/>
              <a:defRPr sz="2667">
                <a:solidFill>
                  <a:schemeClr val="accent5"/>
                </a:solidFill>
              </a:defRPr>
            </a:lvl7pPr>
            <a:lvl8pPr lvl="7" rtl="0">
              <a:spcBef>
                <a:spcPts val="1333"/>
              </a:spcBef>
              <a:spcAft>
                <a:spcPts val="0"/>
              </a:spcAft>
              <a:buClr>
                <a:schemeClr val="accent5"/>
              </a:buClr>
              <a:buSzPts val="2000"/>
              <a:buNone/>
              <a:defRPr sz="2667">
                <a:solidFill>
                  <a:schemeClr val="accent5"/>
                </a:solidFill>
              </a:defRPr>
            </a:lvl8pPr>
            <a:lvl9pPr lvl="8" rtl="0">
              <a:spcBef>
                <a:spcPts val="1333"/>
              </a:spcBef>
              <a:spcAft>
                <a:spcPts val="1333"/>
              </a:spcAft>
              <a:buClr>
                <a:schemeClr val="accent5"/>
              </a:buClr>
              <a:buSzPts val="2000"/>
              <a:buNone/>
              <a:defRPr sz="2667">
                <a:solidFill>
                  <a:schemeClr val="accent5"/>
                </a:solidFill>
              </a:defRPr>
            </a:lvl9pPr>
          </a:lstStyle>
          <a:p>
            <a:r>
              <a:rPr lang="en-US"/>
              <a:t>Click to edit Master subtitle style</a:t>
            </a:r>
            <a:endParaRPr/>
          </a:p>
        </p:txBody>
      </p:sp>
      <p:sp>
        <p:nvSpPr>
          <p:cNvPr id="41" name="Google Shape;41;p3"/>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2289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9262456" y="5963632"/>
            <a:ext cx="2937107" cy="894393"/>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51" name="Google Shape;51;p4"/>
          <p:cNvSpPr/>
          <p:nvPr/>
        </p:nvSpPr>
        <p:spPr>
          <a:xfrm>
            <a:off x="10059311" y="877033"/>
            <a:ext cx="1732400" cy="577200"/>
          </a:xfrm>
          <a:prstGeom prst="triangle">
            <a:avLst>
              <a:gd name="adj" fmla="val 32425"/>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52" name="Google Shape;52;p4"/>
          <p:cNvGrpSpPr/>
          <p:nvPr/>
        </p:nvGrpSpPr>
        <p:grpSpPr>
          <a:xfrm>
            <a:off x="0" y="-9451"/>
            <a:ext cx="11548531" cy="6867451"/>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55" name="Google Shape;55;p4"/>
          <p:cNvGrpSpPr/>
          <p:nvPr/>
        </p:nvGrpSpPr>
        <p:grpSpPr>
          <a:xfrm rot="10800000" flipH="1">
            <a:off x="2" y="1454351"/>
            <a:ext cx="11796669" cy="3949300"/>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sp>
        <p:nvSpPr>
          <p:cNvPr id="58" name="Google Shape;58;p4"/>
          <p:cNvSpPr txBox="1">
            <a:spLocks noGrp="1"/>
          </p:cNvSpPr>
          <p:nvPr>
            <p:ph type="body" idx="1"/>
          </p:nvPr>
        </p:nvSpPr>
        <p:spPr>
          <a:xfrm>
            <a:off x="1106367" y="1602667"/>
            <a:ext cx="6787600" cy="3660000"/>
          </a:xfrm>
          <a:prstGeom prst="rect">
            <a:avLst/>
          </a:prstGeom>
        </p:spPr>
        <p:txBody>
          <a:bodyPr spcFirstLastPara="1" wrap="square" lIns="91425" tIns="91425" rIns="91425" bIns="91425" anchor="t" anchorCtr="0">
            <a:noAutofit/>
          </a:bodyPr>
          <a:lstStyle>
            <a:lvl1pPr marL="609585" lvl="0" indent="-558786" rtl="0">
              <a:spcBef>
                <a:spcPts val="800"/>
              </a:spcBef>
              <a:spcAft>
                <a:spcPts val="0"/>
              </a:spcAft>
              <a:buClr>
                <a:srgbClr val="FFFFFF"/>
              </a:buClr>
              <a:buSzPts val="3000"/>
              <a:buChar char="▰"/>
              <a:defRPr sz="4000" i="1">
                <a:solidFill>
                  <a:srgbClr val="FFFFFF"/>
                </a:solidFill>
              </a:defRPr>
            </a:lvl1pPr>
            <a:lvl2pPr marL="1219170" lvl="1" indent="-558786" rtl="0">
              <a:spcBef>
                <a:spcPts val="640"/>
              </a:spcBef>
              <a:spcAft>
                <a:spcPts val="0"/>
              </a:spcAft>
              <a:buClr>
                <a:srgbClr val="FFFFFF"/>
              </a:buClr>
              <a:buSzPts val="3000"/>
              <a:buChar char="▻"/>
              <a:defRPr sz="4000" i="1">
                <a:solidFill>
                  <a:srgbClr val="FFFFFF"/>
                </a:solidFill>
              </a:defRPr>
            </a:lvl2pPr>
            <a:lvl3pPr marL="1828754" lvl="2" indent="-558786" rtl="0">
              <a:spcBef>
                <a:spcPts val="640"/>
              </a:spcBef>
              <a:spcAft>
                <a:spcPts val="0"/>
              </a:spcAft>
              <a:buClr>
                <a:srgbClr val="FFFFFF"/>
              </a:buClr>
              <a:buSzPts val="3000"/>
              <a:buChar char="▻"/>
              <a:defRPr sz="4000" i="1">
                <a:solidFill>
                  <a:srgbClr val="FFFFFF"/>
                </a:solidFill>
              </a:defRPr>
            </a:lvl3pPr>
            <a:lvl4pPr marL="2438339" lvl="3" indent="-558786" rtl="0">
              <a:spcBef>
                <a:spcPts val="480"/>
              </a:spcBef>
              <a:spcAft>
                <a:spcPts val="0"/>
              </a:spcAft>
              <a:buClr>
                <a:srgbClr val="FFFFFF"/>
              </a:buClr>
              <a:buSzPts val="3000"/>
              <a:buChar char="▻"/>
              <a:defRPr sz="4000" i="1">
                <a:solidFill>
                  <a:srgbClr val="FFFFFF"/>
                </a:solidFill>
              </a:defRPr>
            </a:lvl4pPr>
            <a:lvl5pPr marL="3047924" lvl="4" indent="-558786" rtl="0">
              <a:spcBef>
                <a:spcPts val="480"/>
              </a:spcBef>
              <a:spcAft>
                <a:spcPts val="0"/>
              </a:spcAft>
              <a:buClr>
                <a:srgbClr val="FFFFFF"/>
              </a:buClr>
              <a:buSzPts val="3000"/>
              <a:buChar char="▻"/>
              <a:defRPr sz="4000" i="1">
                <a:solidFill>
                  <a:srgbClr val="FFFFFF"/>
                </a:solidFill>
              </a:defRPr>
            </a:lvl5pPr>
            <a:lvl6pPr marL="3657509" lvl="5" indent="-558786" rtl="0">
              <a:spcBef>
                <a:spcPts val="480"/>
              </a:spcBef>
              <a:spcAft>
                <a:spcPts val="0"/>
              </a:spcAft>
              <a:buClr>
                <a:srgbClr val="FFFFFF"/>
              </a:buClr>
              <a:buSzPts val="3000"/>
              <a:buChar char="▻"/>
              <a:defRPr sz="4000" i="1">
                <a:solidFill>
                  <a:srgbClr val="FFFFFF"/>
                </a:solidFill>
              </a:defRPr>
            </a:lvl6pPr>
            <a:lvl7pPr marL="4267093" lvl="6" indent="-558786" rtl="0">
              <a:spcBef>
                <a:spcPts val="480"/>
              </a:spcBef>
              <a:spcAft>
                <a:spcPts val="0"/>
              </a:spcAft>
              <a:buClr>
                <a:srgbClr val="FFFFFF"/>
              </a:buClr>
              <a:buSzPts val="3000"/>
              <a:buChar char="▻"/>
              <a:defRPr sz="4000" i="1">
                <a:solidFill>
                  <a:srgbClr val="FFFFFF"/>
                </a:solidFill>
              </a:defRPr>
            </a:lvl7pPr>
            <a:lvl8pPr marL="4876678" lvl="7" indent="-558786" rtl="0">
              <a:spcBef>
                <a:spcPts val="480"/>
              </a:spcBef>
              <a:spcAft>
                <a:spcPts val="0"/>
              </a:spcAft>
              <a:buClr>
                <a:srgbClr val="FFFFFF"/>
              </a:buClr>
              <a:buSzPts val="3000"/>
              <a:buChar char="▻"/>
              <a:defRPr sz="4000" i="1">
                <a:solidFill>
                  <a:srgbClr val="FFFFFF"/>
                </a:solidFill>
              </a:defRPr>
            </a:lvl8pPr>
            <a:lvl9pPr marL="5486263" lvl="8" indent="-558786">
              <a:spcBef>
                <a:spcPts val="480"/>
              </a:spcBef>
              <a:spcAft>
                <a:spcPts val="0"/>
              </a:spcAft>
              <a:buClr>
                <a:srgbClr val="FFFFFF"/>
              </a:buClr>
              <a:buSzPts val="3000"/>
              <a:buChar char="▻"/>
              <a:defRPr sz="4000" i="1">
                <a:solidFill>
                  <a:srgbClr val="FFFFFF"/>
                </a:solidFill>
              </a:defRPr>
            </a:lvl9pPr>
          </a:lstStyle>
          <a:p>
            <a:pPr lvl="0"/>
            <a:r>
              <a:rPr lang="en-US"/>
              <a:t>Click to edit Master text styles</a:t>
            </a:r>
          </a:p>
        </p:txBody>
      </p:sp>
      <p:sp>
        <p:nvSpPr>
          <p:cNvPr id="59" name="Google Shape;59;p4"/>
          <p:cNvSpPr txBox="1"/>
          <p:nvPr/>
        </p:nvSpPr>
        <p:spPr>
          <a:xfrm>
            <a:off x="382133" y="1352767"/>
            <a:ext cx="9020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9600" b="1">
                <a:solidFill>
                  <a:schemeClr val="accent5"/>
                </a:solidFill>
              </a:rPr>
              <a:t>“</a:t>
            </a:r>
            <a:endParaRPr sz="9600" b="1">
              <a:solidFill>
                <a:schemeClr val="accent5"/>
              </a:solidFill>
            </a:endParaRPr>
          </a:p>
        </p:txBody>
      </p:sp>
      <p:sp>
        <p:nvSpPr>
          <p:cNvPr id="60" name="Google Shape;60;p4"/>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321674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9262456" y="5963632"/>
            <a:ext cx="2937107" cy="894393"/>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70" name="Google Shape;70;p5"/>
          <p:cNvGrpSpPr/>
          <p:nvPr/>
        </p:nvGrpSpPr>
        <p:grpSpPr>
          <a:xfrm>
            <a:off x="-6" y="54"/>
            <a:ext cx="9429907" cy="1769753"/>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sp>
        <p:nvSpPr>
          <p:cNvPr id="78" name="Google Shape;78;p5"/>
          <p:cNvSpPr txBox="1">
            <a:spLocks noGrp="1"/>
          </p:cNvSpPr>
          <p:nvPr>
            <p:ph type="title"/>
          </p:nvPr>
        </p:nvSpPr>
        <p:spPr>
          <a:xfrm>
            <a:off x="1085700" y="523433"/>
            <a:ext cx="7323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79" name="Google Shape;79;p5"/>
          <p:cNvSpPr txBox="1">
            <a:spLocks noGrp="1"/>
          </p:cNvSpPr>
          <p:nvPr>
            <p:ph type="body" idx="1"/>
          </p:nvPr>
        </p:nvSpPr>
        <p:spPr>
          <a:xfrm>
            <a:off x="1085700" y="1769800"/>
            <a:ext cx="8176800" cy="4194000"/>
          </a:xfrm>
          <a:prstGeom prst="rect">
            <a:avLst/>
          </a:prstGeom>
        </p:spPr>
        <p:txBody>
          <a:bodyPr spcFirstLastPara="1" wrap="square" lIns="91425" tIns="91425" rIns="91425" bIns="91425" anchor="ctr" anchorCtr="0">
            <a:noAutofit/>
          </a:bodyPr>
          <a:lstStyle>
            <a:lvl1pPr marL="609585" lvl="0" indent="-507987">
              <a:spcBef>
                <a:spcPts val="800"/>
              </a:spcBef>
              <a:spcAft>
                <a:spcPts val="0"/>
              </a:spcAft>
              <a:buSzPts val="2400"/>
              <a:buChar char="▰"/>
              <a:defRPr/>
            </a:lvl1pPr>
            <a:lvl2pPr marL="1219170" lvl="1" indent="-507987">
              <a:spcBef>
                <a:spcPts val="1333"/>
              </a:spcBef>
              <a:spcAft>
                <a:spcPts val="0"/>
              </a:spcAft>
              <a:buSzPts val="2400"/>
              <a:buChar char="▻"/>
              <a:defRPr/>
            </a:lvl2pPr>
            <a:lvl3pPr marL="1828754" lvl="2" indent="-507987">
              <a:spcBef>
                <a:spcPts val="1333"/>
              </a:spcBef>
              <a:spcAft>
                <a:spcPts val="0"/>
              </a:spcAft>
              <a:buSzPts val="2400"/>
              <a:buChar char="▻"/>
              <a:defRPr/>
            </a:lvl3pPr>
            <a:lvl4pPr marL="2438339" lvl="3" indent="-507987">
              <a:spcBef>
                <a:spcPts val="1333"/>
              </a:spcBef>
              <a:spcAft>
                <a:spcPts val="0"/>
              </a:spcAft>
              <a:buSzPts val="2400"/>
              <a:buChar char="▻"/>
              <a:defRPr/>
            </a:lvl4pPr>
            <a:lvl5pPr marL="3047924" lvl="4" indent="-507987">
              <a:spcBef>
                <a:spcPts val="1333"/>
              </a:spcBef>
              <a:spcAft>
                <a:spcPts val="0"/>
              </a:spcAft>
              <a:buSzPts val="2400"/>
              <a:buChar char="▻"/>
              <a:defRPr/>
            </a:lvl5pPr>
            <a:lvl6pPr marL="3657509" lvl="5" indent="-507987">
              <a:spcBef>
                <a:spcPts val="1333"/>
              </a:spcBef>
              <a:spcAft>
                <a:spcPts val="0"/>
              </a:spcAft>
              <a:buSzPts val="2400"/>
              <a:buChar char="▻"/>
              <a:defRPr/>
            </a:lvl6pPr>
            <a:lvl7pPr marL="4267093" lvl="6" indent="-507987">
              <a:spcBef>
                <a:spcPts val="1333"/>
              </a:spcBef>
              <a:spcAft>
                <a:spcPts val="0"/>
              </a:spcAft>
              <a:buSzPts val="2400"/>
              <a:buChar char="▻"/>
              <a:defRPr/>
            </a:lvl7pPr>
            <a:lvl8pPr marL="4876678" lvl="7" indent="-507987">
              <a:spcBef>
                <a:spcPts val="1333"/>
              </a:spcBef>
              <a:spcAft>
                <a:spcPts val="0"/>
              </a:spcAft>
              <a:buSzPts val="2400"/>
              <a:buChar char="▻"/>
              <a:defRPr/>
            </a:lvl8pPr>
            <a:lvl9pPr marL="5486263" lvl="8" indent="-507987">
              <a:spcBef>
                <a:spcPts val="1333"/>
              </a:spcBef>
              <a:spcAft>
                <a:spcPts val="1333"/>
              </a:spcAft>
              <a:buSzPts val="2400"/>
              <a:buChar char="▻"/>
              <a:defRPr/>
            </a:lvl9pPr>
          </a:lstStyle>
          <a:p>
            <a:pPr lvl="0"/>
            <a:r>
              <a:rPr lang="en-US"/>
              <a:t>Click to edit Master text styles</a:t>
            </a:r>
          </a:p>
        </p:txBody>
      </p:sp>
      <p:sp>
        <p:nvSpPr>
          <p:cNvPr id="80" name="Google Shape;80;p5"/>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9910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6" y="54"/>
            <a:ext cx="9429907" cy="1769753"/>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grpSp>
        <p:nvGrpSpPr>
          <p:cNvPr id="90" name="Google Shape;90;p6"/>
          <p:cNvGrpSpPr/>
          <p:nvPr/>
        </p:nvGrpSpPr>
        <p:grpSpPr>
          <a:xfrm>
            <a:off x="9262456" y="5963632"/>
            <a:ext cx="2937107" cy="894393"/>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98" name="Google Shape;98;p6"/>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99" name="Google Shape;99;p6"/>
          <p:cNvSpPr txBox="1">
            <a:spLocks noGrp="1"/>
          </p:cNvSpPr>
          <p:nvPr>
            <p:ph type="body" idx="1"/>
          </p:nvPr>
        </p:nvSpPr>
        <p:spPr>
          <a:xfrm>
            <a:off x="1085700"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en-US"/>
              <a:t>Click to edit Master text styles</a:t>
            </a:r>
          </a:p>
        </p:txBody>
      </p:sp>
      <p:sp>
        <p:nvSpPr>
          <p:cNvPr id="100" name="Google Shape;100;p6"/>
          <p:cNvSpPr txBox="1">
            <a:spLocks noGrp="1"/>
          </p:cNvSpPr>
          <p:nvPr>
            <p:ph type="body" idx="2"/>
          </p:nvPr>
        </p:nvSpPr>
        <p:spPr>
          <a:xfrm>
            <a:off x="5861497" y="2050651"/>
            <a:ext cx="4504400" cy="36324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1333"/>
              </a:spcBef>
              <a:spcAft>
                <a:spcPts val="0"/>
              </a:spcAft>
              <a:buSzPts val="2000"/>
              <a:buChar char="▻"/>
              <a:defRPr sz="2667"/>
            </a:lvl2pPr>
            <a:lvl3pPr marL="1828754" lvl="2" indent="-474121">
              <a:spcBef>
                <a:spcPts val="1333"/>
              </a:spcBef>
              <a:spcAft>
                <a:spcPts val="0"/>
              </a:spcAft>
              <a:buSzPts val="2000"/>
              <a:buChar char="▻"/>
              <a:defRPr sz="2667"/>
            </a:lvl3pPr>
            <a:lvl4pPr marL="2438339" lvl="3" indent="-474121">
              <a:spcBef>
                <a:spcPts val="1333"/>
              </a:spcBef>
              <a:spcAft>
                <a:spcPts val="0"/>
              </a:spcAft>
              <a:buSzPts val="2000"/>
              <a:buChar char="▻"/>
              <a:defRPr sz="2667"/>
            </a:lvl4pPr>
            <a:lvl5pPr marL="3047924" lvl="4" indent="-474121">
              <a:spcBef>
                <a:spcPts val="1333"/>
              </a:spcBef>
              <a:spcAft>
                <a:spcPts val="0"/>
              </a:spcAft>
              <a:buSzPts val="2000"/>
              <a:buChar char="▻"/>
              <a:defRPr sz="2667"/>
            </a:lvl5pPr>
            <a:lvl6pPr marL="3657509" lvl="5" indent="-474121">
              <a:spcBef>
                <a:spcPts val="1333"/>
              </a:spcBef>
              <a:spcAft>
                <a:spcPts val="0"/>
              </a:spcAft>
              <a:buSzPts val="2000"/>
              <a:buChar char="▻"/>
              <a:defRPr sz="2667"/>
            </a:lvl6pPr>
            <a:lvl7pPr marL="4267093" lvl="6" indent="-474121">
              <a:spcBef>
                <a:spcPts val="1333"/>
              </a:spcBef>
              <a:spcAft>
                <a:spcPts val="0"/>
              </a:spcAft>
              <a:buSzPts val="2000"/>
              <a:buChar char="▻"/>
              <a:defRPr sz="2667"/>
            </a:lvl7pPr>
            <a:lvl8pPr marL="4876678" lvl="7" indent="-474121">
              <a:spcBef>
                <a:spcPts val="1333"/>
              </a:spcBef>
              <a:spcAft>
                <a:spcPts val="0"/>
              </a:spcAft>
              <a:buSzPts val="2000"/>
              <a:buChar char="▻"/>
              <a:defRPr sz="2667"/>
            </a:lvl8pPr>
            <a:lvl9pPr marL="5486263" lvl="8" indent="-474121">
              <a:spcBef>
                <a:spcPts val="1333"/>
              </a:spcBef>
              <a:spcAft>
                <a:spcPts val="1333"/>
              </a:spcAft>
              <a:buSzPts val="2000"/>
              <a:buChar char="▻"/>
              <a:defRPr sz="2667"/>
            </a:lvl9pPr>
          </a:lstStyle>
          <a:p>
            <a:pPr lvl="0"/>
            <a:r>
              <a:rPr lang="en-US"/>
              <a:t>Click to edit Master text styles</a:t>
            </a:r>
          </a:p>
        </p:txBody>
      </p:sp>
      <p:sp>
        <p:nvSpPr>
          <p:cNvPr id="101" name="Google Shape;101;p6"/>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1321132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6" y="54"/>
            <a:ext cx="9429907" cy="1769753"/>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grpSp>
        <p:nvGrpSpPr>
          <p:cNvPr id="111" name="Google Shape;111;p7"/>
          <p:cNvGrpSpPr/>
          <p:nvPr/>
        </p:nvGrpSpPr>
        <p:grpSpPr>
          <a:xfrm>
            <a:off x="9262456" y="5963632"/>
            <a:ext cx="2937107" cy="894393"/>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19" name="Google Shape;119;p7"/>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120" name="Google Shape;120;p7"/>
          <p:cNvSpPr txBox="1">
            <a:spLocks noGrp="1"/>
          </p:cNvSpPr>
          <p:nvPr>
            <p:ph type="body" idx="1"/>
          </p:nvPr>
        </p:nvSpPr>
        <p:spPr>
          <a:xfrm>
            <a:off x="1160600"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121" name="Google Shape;121;p7"/>
          <p:cNvSpPr txBox="1">
            <a:spLocks noGrp="1"/>
          </p:cNvSpPr>
          <p:nvPr>
            <p:ph type="body" idx="2"/>
          </p:nvPr>
        </p:nvSpPr>
        <p:spPr>
          <a:xfrm>
            <a:off x="4311516"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122" name="Google Shape;122;p7"/>
          <p:cNvSpPr txBox="1">
            <a:spLocks noGrp="1"/>
          </p:cNvSpPr>
          <p:nvPr>
            <p:ph type="body" idx="3"/>
          </p:nvPr>
        </p:nvSpPr>
        <p:spPr>
          <a:xfrm>
            <a:off x="7387533" y="2060101"/>
            <a:ext cx="2997200" cy="36132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1333"/>
              </a:spcBef>
              <a:spcAft>
                <a:spcPts val="0"/>
              </a:spcAft>
              <a:buSzPts val="1800"/>
              <a:buChar char="▻"/>
              <a:defRPr sz="2400"/>
            </a:lvl2pPr>
            <a:lvl3pPr marL="1828754" lvl="2" indent="-457189" rtl="0">
              <a:spcBef>
                <a:spcPts val="1333"/>
              </a:spcBef>
              <a:spcAft>
                <a:spcPts val="0"/>
              </a:spcAft>
              <a:buSzPts val="1800"/>
              <a:buChar char="▻"/>
              <a:defRPr sz="2400"/>
            </a:lvl3pPr>
            <a:lvl4pPr marL="2438339" lvl="3" indent="-457189" rtl="0">
              <a:spcBef>
                <a:spcPts val="1333"/>
              </a:spcBef>
              <a:spcAft>
                <a:spcPts val="0"/>
              </a:spcAft>
              <a:buSzPts val="1800"/>
              <a:buChar char="▻"/>
              <a:defRPr sz="2400"/>
            </a:lvl4pPr>
            <a:lvl5pPr marL="3047924" lvl="4" indent="-457189" rtl="0">
              <a:spcBef>
                <a:spcPts val="1333"/>
              </a:spcBef>
              <a:spcAft>
                <a:spcPts val="0"/>
              </a:spcAft>
              <a:buSzPts val="1800"/>
              <a:buChar char="▻"/>
              <a:defRPr sz="2400"/>
            </a:lvl5pPr>
            <a:lvl6pPr marL="3657509" lvl="5" indent="-457189" rtl="0">
              <a:spcBef>
                <a:spcPts val="1333"/>
              </a:spcBef>
              <a:spcAft>
                <a:spcPts val="0"/>
              </a:spcAft>
              <a:buSzPts val="1800"/>
              <a:buChar char="▻"/>
              <a:defRPr sz="2400"/>
            </a:lvl6pPr>
            <a:lvl7pPr marL="4267093" lvl="6" indent="-457189" rtl="0">
              <a:spcBef>
                <a:spcPts val="1333"/>
              </a:spcBef>
              <a:spcAft>
                <a:spcPts val="0"/>
              </a:spcAft>
              <a:buSzPts val="1800"/>
              <a:buChar char="▻"/>
              <a:defRPr sz="2400"/>
            </a:lvl7pPr>
            <a:lvl8pPr marL="4876678" lvl="7" indent="-457189" rtl="0">
              <a:spcBef>
                <a:spcPts val="1333"/>
              </a:spcBef>
              <a:spcAft>
                <a:spcPts val="0"/>
              </a:spcAft>
              <a:buSzPts val="1800"/>
              <a:buChar char="▻"/>
              <a:defRPr sz="2400"/>
            </a:lvl8pPr>
            <a:lvl9pPr marL="5486263" lvl="8" indent="-457189" rtl="0">
              <a:spcBef>
                <a:spcPts val="1333"/>
              </a:spcBef>
              <a:spcAft>
                <a:spcPts val="1333"/>
              </a:spcAft>
              <a:buSzPts val="1800"/>
              <a:buChar char="▻"/>
              <a:defRPr sz="2400"/>
            </a:lvl9pPr>
          </a:lstStyle>
          <a:p>
            <a:pPr lvl="0"/>
            <a:r>
              <a:rPr lang="en-US"/>
              <a:t>Click to edit Master text styles</a:t>
            </a:r>
          </a:p>
        </p:txBody>
      </p:sp>
      <p:sp>
        <p:nvSpPr>
          <p:cNvPr id="123" name="Google Shape;123;p7"/>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1098409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6" y="54"/>
            <a:ext cx="9429907" cy="1769753"/>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latin typeface="Arvo"/>
                  <a:ea typeface="Arvo"/>
                  <a:cs typeface="Arvo"/>
                  <a:sym typeface="Arvo"/>
                </a:endParaRPr>
              </a:p>
            </p:txBody>
          </p:sp>
        </p:grpSp>
      </p:grpSp>
      <p:grpSp>
        <p:nvGrpSpPr>
          <p:cNvPr id="133" name="Google Shape;133;p8"/>
          <p:cNvGrpSpPr/>
          <p:nvPr/>
        </p:nvGrpSpPr>
        <p:grpSpPr>
          <a:xfrm>
            <a:off x="9262456" y="5963632"/>
            <a:ext cx="2937107" cy="894393"/>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41" name="Google Shape;141;p8"/>
          <p:cNvSpPr txBox="1">
            <a:spLocks noGrp="1"/>
          </p:cNvSpPr>
          <p:nvPr>
            <p:ph type="title"/>
          </p:nvPr>
        </p:nvSpPr>
        <p:spPr>
          <a:xfrm>
            <a:off x="1085700" y="523433"/>
            <a:ext cx="7011200" cy="1021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142" name="Google Shape;142;p8"/>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224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11" y="-2"/>
            <a:ext cx="2937107" cy="894393"/>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71" name="Google Shape;171;p10"/>
          <p:cNvGrpSpPr/>
          <p:nvPr/>
        </p:nvGrpSpPr>
        <p:grpSpPr>
          <a:xfrm>
            <a:off x="9262456" y="5963632"/>
            <a:ext cx="2937107" cy="894393"/>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79" name="Google Shape;179;p10"/>
          <p:cNvSpPr txBox="1">
            <a:spLocks noGrp="1"/>
          </p:cNvSpPr>
          <p:nvPr>
            <p:ph type="sldNum" idx="12"/>
          </p:nvPr>
        </p:nvSpPr>
        <p:spPr>
          <a:xfrm>
            <a:off x="10157333" y="6182000"/>
            <a:ext cx="1983200" cy="420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180567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85700" y="523433"/>
            <a:ext cx="7011200" cy="102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1085700" y="1769800"/>
            <a:ext cx="8176800" cy="41940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10157333" y="6182000"/>
            <a:ext cx="1983200" cy="420800"/>
          </a:xfrm>
          <a:prstGeom prst="rect">
            <a:avLst/>
          </a:prstGeom>
          <a:noFill/>
          <a:ln>
            <a:noFill/>
          </a:ln>
        </p:spPr>
        <p:txBody>
          <a:bodyPr spcFirstLastPara="1" wrap="square" lIns="91425" tIns="91425" rIns="91425" bIns="91425" anchor="ctr" anchorCtr="0">
            <a:noAutofit/>
          </a:bodyPr>
          <a:lstStyle>
            <a:lvl1pPr lvl="0" algn="r">
              <a:buNone/>
              <a:defRPr sz="1600" b="1">
                <a:solidFill>
                  <a:schemeClr val="lt1"/>
                </a:solidFill>
                <a:latin typeface="Roboto Condensed"/>
                <a:ea typeface="Roboto Condensed"/>
                <a:cs typeface="Roboto Condensed"/>
                <a:sym typeface="Roboto Condensed"/>
              </a:defRPr>
            </a:lvl1pPr>
            <a:lvl2pPr lvl="1" algn="r">
              <a:buNone/>
              <a:defRPr sz="1600" b="1">
                <a:solidFill>
                  <a:schemeClr val="lt1"/>
                </a:solidFill>
                <a:latin typeface="Roboto Condensed"/>
                <a:ea typeface="Roboto Condensed"/>
                <a:cs typeface="Roboto Condensed"/>
                <a:sym typeface="Roboto Condensed"/>
              </a:defRPr>
            </a:lvl2pPr>
            <a:lvl3pPr lvl="2" algn="r">
              <a:buNone/>
              <a:defRPr sz="1600" b="1">
                <a:solidFill>
                  <a:schemeClr val="lt1"/>
                </a:solidFill>
                <a:latin typeface="Roboto Condensed"/>
                <a:ea typeface="Roboto Condensed"/>
                <a:cs typeface="Roboto Condensed"/>
                <a:sym typeface="Roboto Condensed"/>
              </a:defRPr>
            </a:lvl3pPr>
            <a:lvl4pPr lvl="3" algn="r">
              <a:buNone/>
              <a:defRPr sz="1600" b="1">
                <a:solidFill>
                  <a:schemeClr val="lt1"/>
                </a:solidFill>
                <a:latin typeface="Roboto Condensed"/>
                <a:ea typeface="Roboto Condensed"/>
                <a:cs typeface="Roboto Condensed"/>
                <a:sym typeface="Roboto Condensed"/>
              </a:defRPr>
            </a:lvl4pPr>
            <a:lvl5pPr lvl="4" algn="r">
              <a:buNone/>
              <a:defRPr sz="1600" b="1">
                <a:solidFill>
                  <a:schemeClr val="lt1"/>
                </a:solidFill>
                <a:latin typeface="Roboto Condensed"/>
                <a:ea typeface="Roboto Condensed"/>
                <a:cs typeface="Roboto Condensed"/>
                <a:sym typeface="Roboto Condensed"/>
              </a:defRPr>
            </a:lvl5pPr>
            <a:lvl6pPr lvl="5" algn="r">
              <a:buNone/>
              <a:defRPr sz="1600" b="1">
                <a:solidFill>
                  <a:schemeClr val="lt1"/>
                </a:solidFill>
                <a:latin typeface="Roboto Condensed"/>
                <a:ea typeface="Roboto Condensed"/>
                <a:cs typeface="Roboto Condensed"/>
                <a:sym typeface="Roboto Condensed"/>
              </a:defRPr>
            </a:lvl6pPr>
            <a:lvl7pPr lvl="6" algn="r">
              <a:buNone/>
              <a:defRPr sz="1600" b="1">
                <a:solidFill>
                  <a:schemeClr val="lt1"/>
                </a:solidFill>
                <a:latin typeface="Roboto Condensed"/>
                <a:ea typeface="Roboto Condensed"/>
                <a:cs typeface="Roboto Condensed"/>
                <a:sym typeface="Roboto Condensed"/>
              </a:defRPr>
            </a:lvl7pPr>
            <a:lvl8pPr lvl="7" algn="r">
              <a:buNone/>
              <a:defRPr sz="1600" b="1">
                <a:solidFill>
                  <a:schemeClr val="lt1"/>
                </a:solidFill>
                <a:latin typeface="Roboto Condensed"/>
                <a:ea typeface="Roboto Condensed"/>
                <a:cs typeface="Roboto Condensed"/>
                <a:sym typeface="Roboto Condensed"/>
              </a:defRPr>
            </a:lvl8pPr>
            <a:lvl9pPr lvl="8" algn="r">
              <a:buNone/>
              <a:defRPr sz="1600" b="1">
                <a:solidFill>
                  <a:schemeClr val="lt1"/>
                </a:solidFill>
                <a:latin typeface="Roboto Condensed"/>
                <a:ea typeface="Roboto Condensed"/>
                <a:cs typeface="Roboto Condensed"/>
                <a:sym typeface="Roboto Condensed"/>
              </a:defRPr>
            </a:lvl9pPr>
          </a:lstStyle>
          <a:p>
            <a:fld id="{FB8F07F2-52F5-4002-80AF-DA86CCD7F379}" type="slidenum">
              <a:rPr lang="en-IN" smtClean="0"/>
              <a:t>‹#›</a:t>
            </a:fld>
            <a:endParaRPr lang="en-IN"/>
          </a:p>
        </p:txBody>
      </p:sp>
    </p:spTree>
    <p:extLst>
      <p:ext uri="{BB962C8B-B14F-4D97-AF65-F5344CB8AC3E}">
        <p14:creationId xmlns:p14="http://schemas.microsoft.com/office/powerpoint/2010/main" val="1789111939"/>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90" r:id="rId8"/>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uthor/37086579122"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79E68F-B893-4BC4-B6F9-22946E034111}"/>
              </a:ext>
            </a:extLst>
          </p:cNvPr>
          <p:cNvSpPr>
            <a:spLocks noGrp="1"/>
          </p:cNvSpPr>
          <p:nvPr>
            <p:ph type="ctrTitle"/>
          </p:nvPr>
        </p:nvSpPr>
        <p:spPr>
          <a:xfrm>
            <a:off x="656946" y="1454400"/>
            <a:ext cx="7927759" cy="3949200"/>
          </a:xfrm>
        </p:spPr>
        <p:txBody>
          <a:bodyPr/>
          <a:lstStyle/>
          <a:p>
            <a:r>
              <a:rPr lang="en-US" sz="4800" dirty="0">
                <a:latin typeface="Times New Roman" panose="02020603050405020304" pitchFamily="18" charset="0"/>
                <a:cs typeface="Times New Roman" panose="02020603050405020304" pitchFamily="18" charset="0"/>
              </a:rPr>
              <a:t>Motion Sensor Alarm that calls your Cell Phone when it is tripped</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(Domain : IOT)</a:t>
            </a:r>
          </a:p>
        </p:txBody>
      </p:sp>
      <p:sp>
        <p:nvSpPr>
          <p:cNvPr id="3" name="TextBox 2">
            <a:extLst>
              <a:ext uri="{FF2B5EF4-FFF2-40B4-BE49-F238E27FC236}">
                <a16:creationId xmlns:a16="http://schemas.microsoft.com/office/drawing/2014/main" id="{20564C2E-C6A0-41B9-829D-9E3ED5678E9D}"/>
              </a:ext>
            </a:extLst>
          </p:cNvPr>
          <p:cNvSpPr txBox="1"/>
          <p:nvPr/>
        </p:nvSpPr>
        <p:spPr>
          <a:xfrm>
            <a:off x="8827364" y="4518734"/>
            <a:ext cx="3364636" cy="1169551"/>
          </a:xfrm>
          <a:prstGeom prst="rect">
            <a:avLst/>
          </a:prstGeom>
          <a:noFill/>
        </p:spPr>
        <p:txBody>
          <a:bodyPr wrap="square" rtlCol="0">
            <a:spAutoFit/>
          </a:bodyPr>
          <a:lstStyle/>
          <a:p>
            <a:r>
              <a:rPr lang="en-IN" b="1" dirty="0">
                <a:latin typeface="Bahnschrift SemiLight" panose="020B0502040204020203" pitchFamily="34" charset="0"/>
              </a:rPr>
              <a:t>DONE by</a:t>
            </a:r>
          </a:p>
          <a:p>
            <a:r>
              <a:rPr lang="en-IN" b="1" dirty="0">
                <a:latin typeface="Bahnschrift SemiLight" panose="020B0502040204020203" pitchFamily="34" charset="0"/>
              </a:rPr>
              <a:t>RA1811003020100 </a:t>
            </a:r>
            <a:r>
              <a:rPr lang="en-IN" b="1" dirty="0" err="1">
                <a:latin typeface="Bahnschrift SemiLight" panose="020B0502040204020203" pitchFamily="34" charset="0"/>
              </a:rPr>
              <a:t>J.Vignesh</a:t>
            </a:r>
            <a:endParaRPr lang="en-IN" b="1" dirty="0">
              <a:latin typeface="Bahnschrift SemiLight" panose="020B0502040204020203" pitchFamily="34" charset="0"/>
            </a:endParaRPr>
          </a:p>
          <a:p>
            <a:r>
              <a:rPr lang="en-IN" b="1" dirty="0">
                <a:latin typeface="Bahnschrift SemiLight" panose="020B0502040204020203" pitchFamily="34" charset="0"/>
              </a:rPr>
              <a:t>RA1811003020075 </a:t>
            </a:r>
            <a:r>
              <a:rPr lang="en-IN" b="1" dirty="0" err="1">
                <a:latin typeface="Bahnschrift SemiLight" panose="020B0502040204020203" pitchFamily="34" charset="0"/>
              </a:rPr>
              <a:t>M.Yedu</a:t>
            </a:r>
            <a:r>
              <a:rPr lang="en-IN" b="1" dirty="0">
                <a:latin typeface="Bahnschrift SemiLight" panose="020B0502040204020203" pitchFamily="34" charset="0"/>
              </a:rPr>
              <a:t> </a:t>
            </a:r>
            <a:r>
              <a:rPr lang="en-IN" b="1" dirty="0" err="1">
                <a:latin typeface="Bahnschrift SemiLight" panose="020B0502040204020203" pitchFamily="34" charset="0"/>
              </a:rPr>
              <a:t>krishnan</a:t>
            </a:r>
            <a:endParaRPr lang="en-IN" b="1" dirty="0">
              <a:latin typeface="Bahnschrift SemiLight" panose="020B0502040204020203" pitchFamily="34" charset="0"/>
            </a:endParaRPr>
          </a:p>
          <a:p>
            <a:r>
              <a:rPr lang="en-IN" b="1" dirty="0">
                <a:latin typeface="Bahnschrift SemiLight" panose="020B0502040204020203" pitchFamily="34" charset="0"/>
              </a:rPr>
              <a:t>RA1811003020110  </a:t>
            </a:r>
            <a:r>
              <a:rPr lang="en-IN" b="1" dirty="0" err="1">
                <a:latin typeface="Bahnschrift SemiLight" panose="020B0502040204020203" pitchFamily="34" charset="0"/>
              </a:rPr>
              <a:t>S.Balakrishnan</a:t>
            </a:r>
            <a:r>
              <a:rPr lang="en-IN" b="1" dirty="0">
                <a:latin typeface="Bahnschrift SemiLight" panose="020B0502040204020203" pitchFamily="34" charset="0"/>
              </a:rPr>
              <a:t> </a:t>
            </a:r>
          </a:p>
          <a:p>
            <a:endParaRPr lang="en-IN" dirty="0"/>
          </a:p>
        </p:txBody>
      </p:sp>
    </p:spTree>
    <p:extLst>
      <p:ext uri="{BB962C8B-B14F-4D97-AF65-F5344CB8AC3E}">
        <p14:creationId xmlns:p14="http://schemas.microsoft.com/office/powerpoint/2010/main" val="295074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8FE3-9FCB-48A5-9485-B15E0BF969FE}"/>
              </a:ext>
            </a:extLst>
          </p:cNvPr>
          <p:cNvSpPr>
            <a:spLocks noGrp="1"/>
          </p:cNvSpPr>
          <p:nvPr>
            <p:ph type="title"/>
          </p:nvPr>
        </p:nvSpPr>
        <p:spPr/>
        <p:txBody>
          <a:bodyPr/>
          <a:lstStyle/>
          <a:p>
            <a:pPr algn="ctr"/>
            <a:r>
              <a:rPr lang="en-IN" sz="4000" dirty="0">
                <a:latin typeface="Times New Roman" panose="02020603050405020304" pitchFamily="18" charset="0"/>
                <a:cs typeface="Times New Roman" panose="02020603050405020304" pitchFamily="18" charset="0"/>
              </a:rPr>
              <a:t>PROBLEM STATEMENT </a:t>
            </a:r>
          </a:p>
        </p:txBody>
      </p:sp>
      <p:sp>
        <p:nvSpPr>
          <p:cNvPr id="3" name="Text Placeholder 2">
            <a:extLst>
              <a:ext uri="{FF2B5EF4-FFF2-40B4-BE49-F238E27FC236}">
                <a16:creationId xmlns:a16="http://schemas.microsoft.com/office/drawing/2014/main" id="{600A1317-4491-4520-91AE-2CBAF9049E5D}"/>
              </a:ext>
            </a:extLst>
          </p:cNvPr>
          <p:cNvSpPr>
            <a:spLocks noGrp="1"/>
          </p:cNvSpPr>
          <p:nvPr>
            <p:ph type="body" idx="1"/>
          </p:nvPr>
        </p:nvSpPr>
        <p:spPr>
          <a:xfrm>
            <a:off x="124287" y="1837677"/>
            <a:ext cx="9138213" cy="5086905"/>
          </a:xfrm>
        </p:spPr>
        <p:txBody>
          <a:bodyPr/>
          <a:lstStyle/>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It’s very difficult for each and every individual to have a constant monitoring of each person who are in same street or area.</a:t>
            </a:r>
          </a:p>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 And nowadays everyone gets afraid once a new individual or a person who is not from that particular area is roaming in that area, everyone starts thinking who is that person roaming here.. so it is very difficult to keep on judging each and every  individual. </a:t>
            </a:r>
          </a:p>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goal of the project is to keep an eye on the burglars and </a:t>
            </a:r>
            <a:r>
              <a:rPr lang="en-US" dirty="0">
                <a:latin typeface="Times New Roman" panose="02020603050405020304" pitchFamily="18" charset="0"/>
                <a:cs typeface="Times New Roman" panose="02020603050405020304" pitchFamily="18" charset="0"/>
              </a:rPr>
              <a:t>maintain a comfortable and secure life. </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pic>
        <p:nvPicPr>
          <p:cNvPr id="5" name="Picture 4">
            <a:extLst>
              <a:ext uri="{FF2B5EF4-FFF2-40B4-BE49-F238E27FC236}">
                <a16:creationId xmlns:a16="http://schemas.microsoft.com/office/drawing/2014/main" id="{99487700-26A6-455A-A0E3-C10FDD8A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9628" y="932154"/>
            <a:ext cx="2778085" cy="4598631"/>
          </a:xfrm>
          <a:prstGeom prst="rect">
            <a:avLst/>
          </a:prstGeom>
        </p:spPr>
      </p:pic>
    </p:spTree>
    <p:extLst>
      <p:ext uri="{BB962C8B-B14F-4D97-AF65-F5344CB8AC3E}">
        <p14:creationId xmlns:p14="http://schemas.microsoft.com/office/powerpoint/2010/main" val="271028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5132-7E70-40AA-9D29-9CBE8EFC75FB}"/>
              </a:ext>
            </a:extLst>
          </p:cNvPr>
          <p:cNvSpPr>
            <a:spLocks noGrp="1"/>
          </p:cNvSpPr>
          <p:nvPr>
            <p:ph type="title"/>
          </p:nvPr>
        </p:nvSpPr>
        <p:spPr>
          <a:xfrm>
            <a:off x="683581" y="523433"/>
            <a:ext cx="7543741" cy="1021600"/>
          </a:xfrm>
        </p:spPr>
        <p:txBody>
          <a:bodyPr/>
          <a:lstStyle/>
          <a:p>
            <a:r>
              <a:rPr lang="en-IN" sz="3600" dirty="0">
                <a:latin typeface="Times New Roman" panose="02020603050405020304" pitchFamily="18" charset="0"/>
                <a:cs typeface="Times New Roman" panose="02020603050405020304" pitchFamily="18" charset="0"/>
              </a:rPr>
              <a:t>How does the application work ?</a:t>
            </a:r>
          </a:p>
        </p:txBody>
      </p:sp>
      <p:sp>
        <p:nvSpPr>
          <p:cNvPr id="3" name="Text Placeholder 2">
            <a:extLst>
              <a:ext uri="{FF2B5EF4-FFF2-40B4-BE49-F238E27FC236}">
                <a16:creationId xmlns:a16="http://schemas.microsoft.com/office/drawing/2014/main" id="{A81CB79E-9587-4ED9-B701-7AE4CACE63BB}"/>
              </a:ext>
            </a:extLst>
          </p:cNvPr>
          <p:cNvSpPr>
            <a:spLocks noGrp="1"/>
          </p:cNvSpPr>
          <p:nvPr>
            <p:ph type="body" idx="1"/>
          </p:nvPr>
        </p:nvSpPr>
        <p:spPr>
          <a:xfrm>
            <a:off x="0" y="1806746"/>
            <a:ext cx="8176800" cy="4647320"/>
          </a:xfrm>
        </p:spPr>
        <p:txBody>
          <a:bodyPr/>
          <a:lstStyle/>
          <a:p>
            <a:r>
              <a:rPr lang="en-IN" dirty="0">
                <a:latin typeface="Times New Roman" panose="02020603050405020304" pitchFamily="18" charset="0"/>
                <a:cs typeface="Times New Roman" panose="02020603050405020304" pitchFamily="18" charset="0"/>
              </a:rPr>
              <a:t>Login to the application using ID and password through one’s mobile. </a:t>
            </a:r>
          </a:p>
          <a:p>
            <a:r>
              <a:rPr lang="en-IN" dirty="0">
                <a:latin typeface="Times New Roman" panose="02020603050405020304" pitchFamily="18" charset="0"/>
                <a:cs typeface="Times New Roman" panose="02020603050405020304" pitchFamily="18" charset="0"/>
              </a:rPr>
              <a:t>Application will connect to the Arduino MKR WIFI 1010 board. </a:t>
            </a:r>
          </a:p>
          <a:p>
            <a:r>
              <a:rPr lang="en-IN" dirty="0">
                <a:latin typeface="Times New Roman" panose="02020603050405020304" pitchFamily="18" charset="0"/>
                <a:cs typeface="Times New Roman" panose="02020603050405020304" pitchFamily="18" charset="0"/>
              </a:rPr>
              <a:t>Then the device should be placed in a secure place which the user wants to protect.</a:t>
            </a:r>
          </a:p>
          <a:p>
            <a:r>
              <a:rPr lang="en-IN" dirty="0">
                <a:latin typeface="Times New Roman" panose="02020603050405020304" pitchFamily="18" charset="0"/>
                <a:cs typeface="Times New Roman" panose="02020603050405020304" pitchFamily="18" charset="0"/>
              </a:rPr>
              <a:t>The device has a motion sensor which will detect the motions if there is any.</a:t>
            </a:r>
          </a:p>
          <a:p>
            <a:r>
              <a:rPr lang="en-IN" dirty="0">
                <a:latin typeface="Times New Roman" panose="02020603050405020304" pitchFamily="18" charset="0"/>
                <a:cs typeface="Times New Roman" panose="02020603050405020304" pitchFamily="18" charset="0"/>
              </a:rPr>
              <a:t>If there is any motion is detected, a notification will be sent to the mobile.</a:t>
            </a:r>
          </a:p>
        </p:txBody>
      </p:sp>
      <p:pic>
        <p:nvPicPr>
          <p:cNvPr id="5" name="Picture 4">
            <a:extLst>
              <a:ext uri="{FF2B5EF4-FFF2-40B4-BE49-F238E27FC236}">
                <a16:creationId xmlns:a16="http://schemas.microsoft.com/office/drawing/2014/main" id="{A982A2B8-68F9-4319-BDD2-067CE20F6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136" y="1338640"/>
            <a:ext cx="3338111" cy="2221361"/>
          </a:xfrm>
          <a:prstGeom prst="rect">
            <a:avLst/>
          </a:prstGeom>
        </p:spPr>
      </p:pic>
      <p:pic>
        <p:nvPicPr>
          <p:cNvPr id="7" name="Picture 6">
            <a:extLst>
              <a:ext uri="{FF2B5EF4-FFF2-40B4-BE49-F238E27FC236}">
                <a16:creationId xmlns:a16="http://schemas.microsoft.com/office/drawing/2014/main" id="{9934653B-8E37-40CE-B720-A633F0710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4614" y="3720629"/>
            <a:ext cx="3480765" cy="2221361"/>
          </a:xfrm>
          <a:prstGeom prst="rect">
            <a:avLst/>
          </a:prstGeom>
        </p:spPr>
      </p:pic>
    </p:spTree>
    <p:extLst>
      <p:ext uri="{BB962C8B-B14F-4D97-AF65-F5344CB8AC3E}">
        <p14:creationId xmlns:p14="http://schemas.microsoft.com/office/powerpoint/2010/main" val="242913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01F2-ED18-41CD-8106-2C5275790675}"/>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PIR sensor</a:t>
            </a:r>
          </a:p>
        </p:txBody>
      </p:sp>
      <p:sp>
        <p:nvSpPr>
          <p:cNvPr id="3" name="Text Placeholder 2">
            <a:extLst>
              <a:ext uri="{FF2B5EF4-FFF2-40B4-BE49-F238E27FC236}">
                <a16:creationId xmlns:a16="http://schemas.microsoft.com/office/drawing/2014/main" id="{9CA20219-9628-47CD-91B6-5A2CFED31585}"/>
              </a:ext>
            </a:extLst>
          </p:cNvPr>
          <p:cNvSpPr>
            <a:spLocks noGrp="1"/>
          </p:cNvSpPr>
          <p:nvPr>
            <p:ph type="body" idx="1"/>
          </p:nvPr>
        </p:nvSpPr>
        <p:spPr>
          <a:xfrm>
            <a:off x="221942" y="1953087"/>
            <a:ext cx="8886547" cy="4776187"/>
          </a:xfrm>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A Passive Infrared sensor (PIR sensor) is an electronic device that measures infrared (IR) light radiating from objects in its field of view. </a:t>
            </a:r>
          </a:p>
          <a:p>
            <a:r>
              <a:rPr lang="en-US" sz="3200" b="0" i="0" dirty="0">
                <a:solidFill>
                  <a:srgbClr val="000000"/>
                </a:solidFill>
                <a:effectLst/>
                <a:latin typeface="Times New Roman" panose="02020603050405020304" pitchFamily="18" charset="0"/>
                <a:cs typeface="Times New Roman" panose="02020603050405020304" pitchFamily="18" charset="0"/>
              </a:rPr>
              <a:t>Apparent motion is detected when an infrared source with one temperature, such as a human, passes in front of an infrared source.</a:t>
            </a:r>
          </a:p>
          <a:p>
            <a:endParaRPr lang="en-IN" dirty="0"/>
          </a:p>
        </p:txBody>
      </p:sp>
      <p:pic>
        <p:nvPicPr>
          <p:cNvPr id="5" name="Picture 4">
            <a:extLst>
              <a:ext uri="{FF2B5EF4-FFF2-40B4-BE49-F238E27FC236}">
                <a16:creationId xmlns:a16="http://schemas.microsoft.com/office/drawing/2014/main" id="{F567F50E-BECC-40BA-8D2E-57F42DB7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553" y="719231"/>
            <a:ext cx="2529996" cy="2529996"/>
          </a:xfrm>
          <a:prstGeom prst="rect">
            <a:avLst/>
          </a:prstGeom>
        </p:spPr>
      </p:pic>
      <p:pic>
        <p:nvPicPr>
          <p:cNvPr id="7" name="Picture 6">
            <a:extLst>
              <a:ext uri="{FF2B5EF4-FFF2-40B4-BE49-F238E27FC236}">
                <a16:creationId xmlns:a16="http://schemas.microsoft.com/office/drawing/2014/main" id="{8E192A0B-0AFF-4F4D-9269-5CA9BDBCA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8489" y="3120500"/>
            <a:ext cx="2880804" cy="2676618"/>
          </a:xfrm>
          <a:prstGeom prst="rect">
            <a:avLst/>
          </a:prstGeom>
        </p:spPr>
      </p:pic>
    </p:spTree>
    <p:extLst>
      <p:ext uri="{BB962C8B-B14F-4D97-AF65-F5344CB8AC3E}">
        <p14:creationId xmlns:p14="http://schemas.microsoft.com/office/powerpoint/2010/main" val="52908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9AED-86A3-4CEB-AD15-731F74C37A5F}"/>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What is a Arduino ?</a:t>
            </a:r>
          </a:p>
        </p:txBody>
      </p:sp>
      <p:sp>
        <p:nvSpPr>
          <p:cNvPr id="3" name="Text Placeholder 2">
            <a:extLst>
              <a:ext uri="{FF2B5EF4-FFF2-40B4-BE49-F238E27FC236}">
                <a16:creationId xmlns:a16="http://schemas.microsoft.com/office/drawing/2014/main" id="{B9B24895-058C-4846-A037-EF92B9D4CB30}"/>
              </a:ext>
            </a:extLst>
          </p:cNvPr>
          <p:cNvSpPr>
            <a:spLocks noGrp="1"/>
          </p:cNvSpPr>
          <p:nvPr>
            <p:ph type="body" idx="1"/>
          </p:nvPr>
        </p:nvSpPr>
        <p:spPr>
          <a:xfrm>
            <a:off x="488272" y="1965742"/>
            <a:ext cx="7483876" cy="4150973"/>
          </a:xfrm>
        </p:spPr>
        <p:txBody>
          <a:bodyPr/>
          <a:lstStyle/>
          <a:p>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Arduino is an open-source platform used for building electronics projects.</a:t>
            </a:r>
          </a:p>
          <a:p>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You can tell your board what to do by sending a set of instructions to the microcontroller on the board.</a:t>
            </a:r>
            <a:endParaRPr lang="en-IN" sz="32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1AC317-E3C9-4853-95E0-434001D27D0A}"/>
              </a:ext>
            </a:extLst>
          </p:cNvPr>
          <p:cNvPicPr>
            <a:picLocks noChangeAspect="1"/>
          </p:cNvPicPr>
          <p:nvPr/>
        </p:nvPicPr>
        <p:blipFill rotWithShape="1">
          <a:blip r:embed="rId2">
            <a:extLst>
              <a:ext uri="{28A0092B-C50C-407E-A947-70E740481C1C}">
                <a14:useLocalDpi xmlns:a14="http://schemas.microsoft.com/office/drawing/2010/main" val="0"/>
              </a:ext>
            </a:extLst>
          </a:blip>
          <a:srcRect l="-524" t="14501" r="11256"/>
          <a:stretch/>
        </p:blipFill>
        <p:spPr>
          <a:xfrm rot="16200000">
            <a:off x="8509247" y="1842115"/>
            <a:ext cx="3231476" cy="3844032"/>
          </a:xfrm>
          <a:prstGeom prst="rect">
            <a:avLst/>
          </a:prstGeom>
        </p:spPr>
      </p:pic>
    </p:spTree>
    <p:extLst>
      <p:ext uri="{BB962C8B-B14F-4D97-AF65-F5344CB8AC3E}">
        <p14:creationId xmlns:p14="http://schemas.microsoft.com/office/powerpoint/2010/main" val="22029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B786D-231D-42D0-BD95-915D61FA23BA}"/>
              </a:ext>
            </a:extLst>
          </p:cNvPr>
          <p:cNvSpPr>
            <a:spLocks noGrp="1"/>
          </p:cNvSpPr>
          <p:nvPr>
            <p:ph type="title"/>
          </p:nvPr>
        </p:nvSpPr>
        <p:spPr>
          <a:xfrm>
            <a:off x="2926603" y="523432"/>
            <a:ext cx="4901391" cy="926676"/>
          </a:xfrm>
        </p:spPr>
        <p:txBody>
          <a:bodyPr/>
          <a:lstStyle/>
          <a:p>
            <a:r>
              <a:rPr lang="en-IN" sz="4000" dirty="0">
                <a:latin typeface="Times New Roman" panose="02020603050405020304" pitchFamily="18" charset="0"/>
                <a:cs typeface="Times New Roman" panose="02020603050405020304" pitchFamily="18" charset="0"/>
              </a:rPr>
              <a:t>REQUIREMENTS</a:t>
            </a:r>
          </a:p>
        </p:txBody>
      </p:sp>
      <p:sp>
        <p:nvSpPr>
          <p:cNvPr id="3" name="Text Placeholder 2">
            <a:extLst>
              <a:ext uri="{FF2B5EF4-FFF2-40B4-BE49-F238E27FC236}">
                <a16:creationId xmlns:a16="http://schemas.microsoft.com/office/drawing/2014/main" id="{ADC96728-F9AE-4CF2-95E7-B7D1E8E083EF}"/>
              </a:ext>
            </a:extLst>
          </p:cNvPr>
          <p:cNvSpPr>
            <a:spLocks noGrp="1"/>
          </p:cNvSpPr>
          <p:nvPr>
            <p:ph type="body" idx="1"/>
          </p:nvPr>
        </p:nvSpPr>
        <p:spPr>
          <a:xfrm>
            <a:off x="658900" y="2023054"/>
            <a:ext cx="4901391" cy="4311513"/>
          </a:xfrm>
        </p:spPr>
        <p:txBody>
          <a:bodyPr/>
          <a:lstStyle/>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Arduino MKR WIFI </a:t>
            </a:r>
            <a:r>
              <a:rPr lang="en-IN">
                <a:effectLst/>
                <a:latin typeface="Times New Roman" panose="02020603050405020304" pitchFamily="18" charset="0"/>
                <a:ea typeface="Calibri" panose="020F0502020204030204" pitchFamily="34" charset="0"/>
                <a:cs typeface="Times New Roman" panose="02020603050405020304" pitchFamily="18" charset="0"/>
              </a:rPr>
              <a:t>1010 Board                                           (</a:t>
            </a:r>
            <a:r>
              <a:rPr lang="en-IN" dirty="0">
                <a:effectLst/>
                <a:latin typeface="Times New Roman" panose="02020603050405020304" pitchFamily="18" charset="0"/>
                <a:ea typeface="Calibri" panose="020F0502020204030204" pitchFamily="34" charset="0"/>
                <a:cs typeface="Times New Roman" panose="02020603050405020304" pitchFamily="18" charset="0"/>
              </a:rPr>
              <a:t>or compatible board)</a:t>
            </a:r>
          </a:p>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USB Cable</a:t>
            </a:r>
          </a:p>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Connecting wires</a:t>
            </a:r>
          </a:p>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PIR Sensor</a:t>
            </a:r>
          </a:p>
          <a:p>
            <a:pPr>
              <a:lnSpc>
                <a:spcPct val="115000"/>
              </a:lnSpc>
              <a:spcAft>
                <a:spcPts val="10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330 Ω resistor</a:t>
            </a:r>
          </a:p>
          <a:p>
            <a:pPr>
              <a:lnSpc>
                <a:spcPct val="115000"/>
              </a:lnSpc>
              <a:spcAft>
                <a:spcPts val="1000"/>
              </a:spcAft>
            </a:pPr>
            <a:r>
              <a:rPr lang="en-IN">
                <a:effectLst/>
                <a:latin typeface="Times New Roman" panose="02020603050405020304" pitchFamily="18" charset="0"/>
                <a:ea typeface="Calibri" panose="020F0502020204030204" pitchFamily="34" charset="0"/>
                <a:cs typeface="Times New Roman" panose="02020603050405020304" pitchFamily="18" charset="0"/>
              </a:rPr>
              <a:t> LED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4613D52-95C8-4749-BF4D-E5F3200D19FA}"/>
              </a:ext>
            </a:extLst>
          </p:cNvPr>
          <p:cNvPicPr>
            <a:picLocks noChangeAspect="1"/>
          </p:cNvPicPr>
          <p:nvPr/>
        </p:nvPicPr>
        <p:blipFill rotWithShape="1">
          <a:blip r:embed="rId2">
            <a:extLst>
              <a:ext uri="{28A0092B-C50C-407E-A947-70E740481C1C}">
                <a14:useLocalDpi xmlns:a14="http://schemas.microsoft.com/office/drawing/2010/main" val="0"/>
              </a:ext>
            </a:extLst>
          </a:blip>
          <a:srcRect l="15137" t="19457" r="21170" b="25648"/>
          <a:stretch/>
        </p:blipFill>
        <p:spPr>
          <a:xfrm>
            <a:off x="5531010" y="1913610"/>
            <a:ext cx="2634775" cy="2265200"/>
          </a:xfrm>
          <a:prstGeom prst="rect">
            <a:avLst/>
          </a:prstGeom>
        </p:spPr>
      </p:pic>
      <p:pic>
        <p:nvPicPr>
          <p:cNvPr id="4" name="Picture 5">
            <a:extLst>
              <a:ext uri="{FF2B5EF4-FFF2-40B4-BE49-F238E27FC236}">
                <a16:creationId xmlns:a16="http://schemas.microsoft.com/office/drawing/2014/main" id="{51E141CC-55E2-4A4B-9E7D-DD415B617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8578" y="945635"/>
            <a:ext cx="2787645" cy="1999934"/>
          </a:xfrm>
          <a:prstGeom prst="rect">
            <a:avLst/>
          </a:prstGeom>
        </p:spPr>
      </p:pic>
      <p:pic>
        <p:nvPicPr>
          <p:cNvPr id="7" name="Picture 7">
            <a:extLst>
              <a:ext uri="{FF2B5EF4-FFF2-40B4-BE49-F238E27FC236}">
                <a16:creationId xmlns:a16="http://schemas.microsoft.com/office/drawing/2014/main" id="{0FE4CC47-5549-CC48-96CC-51F0CD5BE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5073" y="4178809"/>
            <a:ext cx="2920128" cy="1980173"/>
          </a:xfrm>
          <a:prstGeom prst="rect">
            <a:avLst/>
          </a:prstGeom>
        </p:spPr>
      </p:pic>
      <p:pic>
        <p:nvPicPr>
          <p:cNvPr id="11" name="Picture 11">
            <a:extLst>
              <a:ext uri="{FF2B5EF4-FFF2-40B4-BE49-F238E27FC236}">
                <a16:creationId xmlns:a16="http://schemas.microsoft.com/office/drawing/2014/main" id="{D6531B93-CA17-2440-8738-457AFAED17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8249" y="2925807"/>
            <a:ext cx="3174832" cy="1868223"/>
          </a:xfrm>
          <a:prstGeom prst="rect">
            <a:avLst/>
          </a:prstGeom>
        </p:spPr>
      </p:pic>
      <p:pic>
        <p:nvPicPr>
          <p:cNvPr id="13" name="Picture 13">
            <a:extLst>
              <a:ext uri="{FF2B5EF4-FFF2-40B4-BE49-F238E27FC236}">
                <a16:creationId xmlns:a16="http://schemas.microsoft.com/office/drawing/2014/main" id="{D3CE7E40-20E7-454B-B1E6-3ECF70DDB2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9914" y="4290759"/>
            <a:ext cx="2296669" cy="1868223"/>
          </a:xfrm>
          <a:prstGeom prst="rect">
            <a:avLst/>
          </a:prstGeom>
        </p:spPr>
      </p:pic>
    </p:spTree>
    <p:extLst>
      <p:ext uri="{BB962C8B-B14F-4D97-AF65-F5344CB8AC3E}">
        <p14:creationId xmlns:p14="http://schemas.microsoft.com/office/powerpoint/2010/main" val="155259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48034-3F16-4CCF-A25C-95FF4E24DD01}"/>
              </a:ext>
            </a:extLst>
          </p:cNvPr>
          <p:cNvSpPr>
            <a:spLocks noGrp="1"/>
          </p:cNvSpPr>
          <p:nvPr>
            <p:ph type="title"/>
          </p:nvPr>
        </p:nvSpPr>
        <p:spPr>
          <a:xfrm>
            <a:off x="2703231" y="583262"/>
            <a:ext cx="4511536" cy="954385"/>
          </a:xfrm>
        </p:spPr>
        <p:txBody>
          <a:bodyPr/>
          <a:lstStyle/>
          <a:p>
            <a:r>
              <a:rPr lang="en-IN" sz="4000">
                <a:latin typeface="Times New Roman" panose="02020603050405020304" pitchFamily="18" charset="0"/>
                <a:cs typeface="Times New Roman" panose="02020603050405020304" pitchFamily="18" charset="0"/>
              </a:rPr>
              <a:t>DEVICE SET-UP</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F532EAF-4F8D-4D69-B304-EBE353AA1C66}"/>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C0A3F1FA-2B49-4915-BA27-3066F15CDB9E}"/>
              </a:ext>
            </a:extLst>
          </p:cNvPr>
          <p:cNvPicPr>
            <a:picLocks noChangeAspect="1"/>
          </p:cNvPicPr>
          <p:nvPr/>
        </p:nvPicPr>
        <p:blipFill rotWithShape="1">
          <a:blip r:embed="rId2">
            <a:extLst>
              <a:ext uri="{28A0092B-C50C-407E-A947-70E740481C1C}">
                <a14:useLocalDpi xmlns:a14="http://schemas.microsoft.com/office/drawing/2010/main" val="0"/>
              </a:ext>
            </a:extLst>
          </a:blip>
          <a:srcRect r="3181" b="6441"/>
          <a:stretch/>
        </p:blipFill>
        <p:spPr>
          <a:xfrm>
            <a:off x="401419" y="1769800"/>
            <a:ext cx="9115160" cy="4695655"/>
          </a:xfrm>
          <a:prstGeom prst="rect">
            <a:avLst/>
          </a:prstGeom>
        </p:spPr>
      </p:pic>
    </p:spTree>
    <p:extLst>
      <p:ext uri="{BB962C8B-B14F-4D97-AF65-F5344CB8AC3E}">
        <p14:creationId xmlns:p14="http://schemas.microsoft.com/office/powerpoint/2010/main" val="3114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F1E7-5747-4870-9B1C-05AA12DBA207}"/>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IMPLEMENTATION</a:t>
            </a:r>
          </a:p>
        </p:txBody>
      </p:sp>
      <p:sp>
        <p:nvSpPr>
          <p:cNvPr id="3" name="Text Placeholder 2">
            <a:extLst>
              <a:ext uri="{FF2B5EF4-FFF2-40B4-BE49-F238E27FC236}">
                <a16:creationId xmlns:a16="http://schemas.microsoft.com/office/drawing/2014/main" id="{99D31248-10AC-444F-96D9-43E7439968BF}"/>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36167BF-EC70-451A-93CF-B2583FDC3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00" y="1750739"/>
            <a:ext cx="3879070" cy="4232122"/>
          </a:xfrm>
          <a:prstGeom prst="rect">
            <a:avLst/>
          </a:prstGeom>
        </p:spPr>
      </p:pic>
      <p:pic>
        <p:nvPicPr>
          <p:cNvPr id="7" name="Picture 6">
            <a:extLst>
              <a:ext uri="{FF2B5EF4-FFF2-40B4-BE49-F238E27FC236}">
                <a16:creationId xmlns:a16="http://schemas.microsoft.com/office/drawing/2014/main" id="{8901907D-2EDE-441F-B0C8-5F841DBBC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012" y="1769800"/>
            <a:ext cx="3787459" cy="4232122"/>
          </a:xfrm>
          <a:prstGeom prst="rect">
            <a:avLst/>
          </a:prstGeom>
        </p:spPr>
      </p:pic>
      <p:sp>
        <p:nvSpPr>
          <p:cNvPr id="8" name="Speech Bubble: Oval 7">
            <a:extLst>
              <a:ext uri="{FF2B5EF4-FFF2-40B4-BE49-F238E27FC236}">
                <a16:creationId xmlns:a16="http://schemas.microsoft.com/office/drawing/2014/main" id="{722C949F-EAAC-4C18-A1DA-04CB49667D7D}"/>
              </a:ext>
            </a:extLst>
          </p:cNvPr>
          <p:cNvSpPr/>
          <p:nvPr/>
        </p:nvSpPr>
        <p:spPr>
          <a:xfrm>
            <a:off x="5017687" y="2878883"/>
            <a:ext cx="1643408" cy="816745"/>
          </a:xfrm>
          <a:prstGeom prst="wedgeEllipseCallout">
            <a:avLst>
              <a:gd name="adj1" fmla="val -93649"/>
              <a:gd name="adj2" fmla="val 1508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Before</a:t>
            </a:r>
          </a:p>
        </p:txBody>
      </p:sp>
      <p:sp>
        <p:nvSpPr>
          <p:cNvPr id="9" name="Speech Bubble: Oval 8">
            <a:extLst>
              <a:ext uri="{FF2B5EF4-FFF2-40B4-BE49-F238E27FC236}">
                <a16:creationId xmlns:a16="http://schemas.microsoft.com/office/drawing/2014/main" id="{C39B1B70-7FDB-4B00-95B7-976647C3DD9B}"/>
              </a:ext>
            </a:extLst>
          </p:cNvPr>
          <p:cNvSpPr/>
          <p:nvPr/>
        </p:nvSpPr>
        <p:spPr>
          <a:xfrm>
            <a:off x="10661202" y="2831549"/>
            <a:ext cx="1376038" cy="894514"/>
          </a:xfrm>
          <a:prstGeom prst="wedgeEllipseCallout">
            <a:avLst>
              <a:gd name="adj1" fmla="val -107929"/>
              <a:gd name="adj2" fmla="val 142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After</a:t>
            </a:r>
          </a:p>
        </p:txBody>
      </p:sp>
    </p:spTree>
    <p:extLst>
      <p:ext uri="{BB962C8B-B14F-4D97-AF65-F5344CB8AC3E}">
        <p14:creationId xmlns:p14="http://schemas.microsoft.com/office/powerpoint/2010/main" val="3818698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549BC-70E1-4D61-9976-18D3496B7914}"/>
              </a:ext>
            </a:extLst>
          </p:cNvPr>
          <p:cNvSpPr>
            <a:spLocks noGrp="1"/>
          </p:cNvSpPr>
          <p:nvPr>
            <p:ph type="title"/>
          </p:nvPr>
        </p:nvSpPr>
        <p:spPr/>
        <p:txBody>
          <a:bodyPr/>
          <a:lstStyle/>
          <a:p>
            <a:pPr algn="ctr"/>
            <a:r>
              <a:rPr lang="en-IN" sz="3600" dirty="0">
                <a:latin typeface="Times New Roman" panose="02020603050405020304" pitchFamily="18" charset="0"/>
                <a:cs typeface="Times New Roman" panose="02020603050405020304" pitchFamily="18" charset="0"/>
              </a:rPr>
              <a:t>CODE IMPLEMENTATION</a:t>
            </a:r>
            <a:endParaRPr lang="en-IN" sz="3600" dirty="0"/>
          </a:p>
        </p:txBody>
      </p:sp>
      <p:pic>
        <p:nvPicPr>
          <p:cNvPr id="7" name="Picture 6">
            <a:extLst>
              <a:ext uri="{FF2B5EF4-FFF2-40B4-BE49-F238E27FC236}">
                <a16:creationId xmlns:a16="http://schemas.microsoft.com/office/drawing/2014/main" id="{921432A3-7902-426F-8D2F-C7C90B89B1EA}"/>
              </a:ext>
            </a:extLst>
          </p:cNvPr>
          <p:cNvPicPr>
            <a:picLocks noChangeAspect="1"/>
          </p:cNvPicPr>
          <p:nvPr/>
        </p:nvPicPr>
        <p:blipFill rotWithShape="1">
          <a:blip r:embed="rId2">
            <a:extLst>
              <a:ext uri="{28A0092B-C50C-407E-A947-70E740481C1C}">
                <a14:useLocalDpi xmlns:a14="http://schemas.microsoft.com/office/drawing/2010/main" val="0"/>
              </a:ext>
            </a:extLst>
          </a:blip>
          <a:srcRect l="10900" t="-907" b="-1"/>
          <a:stretch/>
        </p:blipFill>
        <p:spPr>
          <a:xfrm>
            <a:off x="-1" y="1758097"/>
            <a:ext cx="12192001" cy="4840070"/>
          </a:xfrm>
          <a:prstGeom prst="rect">
            <a:avLst/>
          </a:prstGeom>
        </p:spPr>
      </p:pic>
    </p:spTree>
    <p:extLst>
      <p:ext uri="{BB962C8B-B14F-4D97-AF65-F5344CB8AC3E}">
        <p14:creationId xmlns:p14="http://schemas.microsoft.com/office/powerpoint/2010/main" val="4111636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9AC744-E906-4AA9-97D0-DA28BBA6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9558"/>
            <a:ext cx="12192000" cy="5050409"/>
          </a:xfrm>
          <a:prstGeom prst="rect">
            <a:avLst/>
          </a:prstGeom>
        </p:spPr>
      </p:pic>
    </p:spTree>
    <p:extLst>
      <p:ext uri="{BB962C8B-B14F-4D97-AF65-F5344CB8AC3E}">
        <p14:creationId xmlns:p14="http://schemas.microsoft.com/office/powerpoint/2010/main" val="414691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398A-543E-4E1A-8A66-D11F0398C19E}"/>
              </a:ext>
            </a:extLst>
          </p:cNvPr>
          <p:cNvSpPr>
            <a:spLocks noGrp="1"/>
          </p:cNvSpPr>
          <p:nvPr>
            <p:ph type="title"/>
          </p:nvPr>
        </p:nvSpPr>
        <p:spPr/>
        <p:txBody>
          <a:bodyPr/>
          <a:lstStyle/>
          <a:p>
            <a:pPr algn="ctr"/>
            <a:r>
              <a:rPr lang="en-IN" sz="4400" dirty="0"/>
              <a:t>IFTTT APPLET</a:t>
            </a:r>
          </a:p>
        </p:txBody>
      </p:sp>
      <p:sp>
        <p:nvSpPr>
          <p:cNvPr id="3" name="Text Placeholder 2">
            <a:extLst>
              <a:ext uri="{FF2B5EF4-FFF2-40B4-BE49-F238E27FC236}">
                <a16:creationId xmlns:a16="http://schemas.microsoft.com/office/drawing/2014/main" id="{5C05B2A7-71DC-4D64-8CF4-2B6D1A0E0CC2}"/>
              </a:ext>
            </a:extLst>
          </p:cNvPr>
          <p:cNvSpPr>
            <a:spLocks noGrp="1"/>
          </p:cNvSpPr>
          <p:nvPr>
            <p:ph type="body" idx="1"/>
          </p:nvPr>
        </p:nvSpPr>
        <p:spPr>
          <a:xfrm>
            <a:off x="497150" y="1855433"/>
            <a:ext cx="8957569" cy="4669654"/>
          </a:xfrm>
        </p:spPr>
        <p:txBody>
          <a:bodyPr/>
          <a:lstStyle/>
          <a:p>
            <a:endParaRPr lang="en-US" sz="3200" b="0" i="0" dirty="0">
              <a:solidFill>
                <a:schemeClr val="tx1">
                  <a:lumMod val="75000"/>
                </a:schemeClr>
              </a:solidFill>
              <a:effectLst/>
              <a:latin typeface="Times New Roman" panose="02020603050405020304" pitchFamily="18" charset="0"/>
              <a:cs typeface="Times New Roman" panose="02020603050405020304" pitchFamily="18" charset="0"/>
            </a:endParaRPr>
          </a:p>
          <a:p>
            <a:pPr marL="101598" indent="0">
              <a:buNone/>
            </a:pPr>
            <a:endParaRPr lang="en-US" sz="3200" dirty="0">
              <a:solidFill>
                <a:schemeClr val="tx1">
                  <a:lumMod val="75000"/>
                </a:schemeClr>
              </a:solidFill>
              <a:latin typeface="Times New Roman" panose="02020603050405020304" pitchFamily="18" charset="0"/>
              <a:cs typeface="Times New Roman" panose="02020603050405020304" pitchFamily="18" charset="0"/>
            </a:endParaRPr>
          </a:p>
          <a:p>
            <a:endParaRPr lang="en-US" sz="3200" b="0" i="0" dirty="0">
              <a:solidFill>
                <a:schemeClr val="tx1">
                  <a:lumMod val="75000"/>
                </a:schemeClr>
              </a:solidFill>
              <a:effectLst/>
              <a:latin typeface="Times New Roman" panose="02020603050405020304" pitchFamily="18" charset="0"/>
              <a:cs typeface="Times New Roman" panose="02020603050405020304" pitchFamily="18" charset="0"/>
            </a:endParaRPr>
          </a:p>
          <a:p>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 The acronym stands for If This, Then That.</a:t>
            </a:r>
          </a:p>
          <a:p>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An Applet connects two or more apps or devices together.</a:t>
            </a:r>
          </a:p>
          <a:p>
            <a:r>
              <a:rPr lang="en-US" sz="3200" dirty="0">
                <a:solidFill>
                  <a:schemeClr val="tx1">
                    <a:lumMod val="75000"/>
                  </a:schemeClr>
                </a:solidFill>
                <a:latin typeface="Times New Roman" panose="02020603050405020304" pitchFamily="18" charset="0"/>
                <a:cs typeface="Times New Roman" panose="02020603050405020304" pitchFamily="18" charset="0"/>
              </a:rPr>
              <a:t>We use IFTTT Applet to connect our </a:t>
            </a: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Arduino and our mobile together. </a:t>
            </a:r>
          </a:p>
          <a:p>
            <a:r>
              <a:rPr lang="en-US" sz="3200" dirty="0">
                <a:solidFill>
                  <a:schemeClr val="tx1">
                    <a:lumMod val="75000"/>
                  </a:schemeClr>
                </a:solidFill>
                <a:latin typeface="Times New Roman" panose="02020603050405020304" pitchFamily="18" charset="0"/>
                <a:cs typeface="Times New Roman" panose="02020603050405020304" pitchFamily="18" charset="0"/>
              </a:rPr>
              <a:t>When the motion is detected </a:t>
            </a:r>
            <a:r>
              <a:rPr lang="en-IN" sz="3200" dirty="0">
                <a:latin typeface="Times New Roman" panose="02020603050405020304" pitchFamily="18" charset="0"/>
                <a:cs typeface="Times New Roman" panose="02020603050405020304" pitchFamily="18" charset="0"/>
              </a:rPr>
              <a:t>notification will be sent to the mobile.</a:t>
            </a:r>
            <a:endParaRPr lang="en-US" sz="3200" b="0" i="0" dirty="0">
              <a:solidFill>
                <a:schemeClr val="tx1">
                  <a:lumMod val="75000"/>
                </a:schemeClr>
              </a:solidFill>
              <a:effectLst/>
              <a:latin typeface="Times New Roman" panose="02020603050405020304" pitchFamily="18" charset="0"/>
              <a:cs typeface="Times New Roman" panose="02020603050405020304" pitchFamily="18" charset="0"/>
            </a:endParaRPr>
          </a:p>
          <a:p>
            <a:pPr marL="101598" indent="0">
              <a:buNone/>
            </a:pPr>
            <a:endParaRPr lang="en-US" sz="3200" b="0" i="0" dirty="0">
              <a:solidFill>
                <a:schemeClr val="tx1">
                  <a:lumMod val="75000"/>
                </a:schemeClr>
              </a:solidFill>
              <a:effectLst/>
              <a:latin typeface="Times New Roman" panose="02020603050405020304" pitchFamily="18" charset="0"/>
              <a:cs typeface="Times New Roman" panose="02020603050405020304" pitchFamily="18" charset="0"/>
            </a:endParaRPr>
          </a:p>
          <a:p>
            <a:pPr marL="101598" indent="0">
              <a:buNone/>
            </a:pPr>
            <a:endParaRPr lang="en-US" sz="3200" b="0" i="0" dirty="0">
              <a:solidFill>
                <a:schemeClr val="tx1">
                  <a:lumMod val="75000"/>
                </a:schemeClr>
              </a:solidFill>
              <a:effectLst/>
              <a:latin typeface="Times New Roman" panose="02020603050405020304" pitchFamily="18" charset="0"/>
              <a:cs typeface="Times New Roman" panose="02020603050405020304" pitchFamily="18" charset="0"/>
            </a:endParaRPr>
          </a:p>
          <a:p>
            <a:endParaRPr lang="en-US" sz="3200" b="0" i="0" dirty="0">
              <a:solidFill>
                <a:schemeClr val="tx1">
                  <a:lumMod val="75000"/>
                </a:schemeClr>
              </a:solidFill>
              <a:effectLst/>
              <a:latin typeface="Times New Roman" panose="02020603050405020304" pitchFamily="18" charset="0"/>
              <a:cs typeface="Times New Roman" panose="02020603050405020304" pitchFamily="18" charset="0"/>
            </a:endParaRPr>
          </a:p>
          <a:p>
            <a:endParaRPr lang="en-IN" sz="32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D4669A-51B1-4C03-AC49-497A94705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741" y="639509"/>
            <a:ext cx="2440790" cy="5288379"/>
          </a:xfrm>
          <a:prstGeom prst="rect">
            <a:avLst/>
          </a:prstGeom>
        </p:spPr>
      </p:pic>
    </p:spTree>
    <p:extLst>
      <p:ext uri="{BB962C8B-B14F-4D97-AF65-F5344CB8AC3E}">
        <p14:creationId xmlns:p14="http://schemas.microsoft.com/office/powerpoint/2010/main" val="77935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540F87-8071-43A3-B864-C04A6F1C176A}"/>
              </a:ext>
            </a:extLst>
          </p:cNvPr>
          <p:cNvSpPr>
            <a:spLocks noGrp="1"/>
          </p:cNvSpPr>
          <p:nvPr>
            <p:ph type="title"/>
          </p:nvPr>
        </p:nvSpPr>
        <p:spPr>
          <a:xfrm>
            <a:off x="1041312" y="621087"/>
            <a:ext cx="7323200" cy="1021600"/>
          </a:xfrm>
        </p:spPr>
        <p:txBody>
          <a:bodyPr/>
          <a:lstStyle/>
          <a:p>
            <a:pPr algn="ctr"/>
            <a:r>
              <a:rPr lang="en-IN" sz="4000" dirty="0">
                <a:latin typeface="Times New Roman" panose="02020603050405020304" pitchFamily="18" charset="0"/>
                <a:cs typeface="Times New Roman" panose="02020603050405020304" pitchFamily="18" charset="0"/>
              </a:rPr>
              <a:t>AGENDA</a:t>
            </a:r>
          </a:p>
        </p:txBody>
      </p:sp>
      <p:sp>
        <p:nvSpPr>
          <p:cNvPr id="5" name="Text Placeholder 4">
            <a:extLst>
              <a:ext uri="{FF2B5EF4-FFF2-40B4-BE49-F238E27FC236}">
                <a16:creationId xmlns:a16="http://schemas.microsoft.com/office/drawing/2014/main" id="{C3668B66-12A7-4755-8E9B-D62C157DC8C6}"/>
              </a:ext>
            </a:extLst>
          </p:cNvPr>
          <p:cNvSpPr>
            <a:spLocks noGrp="1"/>
          </p:cNvSpPr>
          <p:nvPr>
            <p:ph type="body" idx="1"/>
          </p:nvPr>
        </p:nvSpPr>
        <p:spPr>
          <a:xfrm>
            <a:off x="1041312" y="1537881"/>
            <a:ext cx="8176800" cy="5320119"/>
          </a:xfrm>
        </p:spPr>
        <p:txBody>
          <a:bodyPr anchor="t"/>
          <a:lstStyle/>
          <a:p>
            <a:r>
              <a:rPr lang="en-IN" sz="1800" dirty="0">
                <a:latin typeface="Times New Roman" panose="02020603050405020304" pitchFamily="18" charset="0"/>
                <a:cs typeface="Times New Roman" panose="02020603050405020304" pitchFamily="18" charset="0"/>
              </a:rPr>
              <a:t>Abstract</a:t>
            </a:r>
          </a:p>
          <a:p>
            <a:r>
              <a:rPr lang="en-IN" sz="1800" dirty="0">
                <a:latin typeface="Times New Roman" panose="02020603050405020304" pitchFamily="18" charset="0"/>
                <a:cs typeface="Times New Roman" panose="02020603050405020304" pitchFamily="18" charset="0"/>
              </a:rPr>
              <a:t>Introduction</a:t>
            </a:r>
          </a:p>
          <a:p>
            <a:r>
              <a:rPr lang="en-IN" sz="1800" dirty="0">
                <a:latin typeface="Times New Roman" panose="02020603050405020304" pitchFamily="18" charset="0"/>
                <a:cs typeface="Times New Roman" panose="02020603050405020304" pitchFamily="18" charset="0"/>
              </a:rPr>
              <a:t>Literature survey</a:t>
            </a:r>
          </a:p>
          <a:p>
            <a:r>
              <a:rPr lang="en-IN" sz="1800" dirty="0">
                <a:latin typeface="Times New Roman" panose="02020603050405020304" pitchFamily="18" charset="0"/>
                <a:cs typeface="Times New Roman" panose="02020603050405020304" pitchFamily="18" charset="0"/>
              </a:rPr>
              <a:t>Problem statement</a:t>
            </a:r>
          </a:p>
          <a:p>
            <a:r>
              <a:rPr lang="en-IN" sz="1800" dirty="0">
                <a:latin typeface="Times New Roman" panose="02020603050405020304" pitchFamily="18" charset="0"/>
                <a:cs typeface="Times New Roman" panose="02020603050405020304" pitchFamily="18" charset="0"/>
              </a:rPr>
              <a:t>Application working</a:t>
            </a:r>
          </a:p>
          <a:p>
            <a:r>
              <a:rPr lang="en-IN" sz="1800" dirty="0">
                <a:latin typeface="Times New Roman" panose="02020603050405020304" pitchFamily="18" charset="0"/>
                <a:cs typeface="Times New Roman" panose="02020603050405020304" pitchFamily="18" charset="0"/>
              </a:rPr>
              <a:t>Requirements </a:t>
            </a:r>
          </a:p>
          <a:p>
            <a:r>
              <a:rPr lang="en-IN" sz="1800" dirty="0">
                <a:latin typeface="Times New Roman" panose="02020603050405020304" pitchFamily="18" charset="0"/>
                <a:cs typeface="Times New Roman" panose="02020603050405020304" pitchFamily="18" charset="0"/>
              </a:rPr>
              <a:t>Device setup</a:t>
            </a:r>
          </a:p>
          <a:p>
            <a:r>
              <a:rPr lang="en-IN" sz="1800" dirty="0">
                <a:latin typeface="Times New Roman" panose="02020603050405020304" pitchFamily="18" charset="0"/>
                <a:cs typeface="Times New Roman" panose="02020603050405020304" pitchFamily="18" charset="0"/>
              </a:rPr>
              <a:t>Code implementation</a:t>
            </a:r>
          </a:p>
          <a:p>
            <a:r>
              <a:rPr lang="en-IN" sz="1800" dirty="0">
                <a:latin typeface="Times New Roman" panose="02020603050405020304" pitchFamily="18" charset="0"/>
                <a:cs typeface="Times New Roman" panose="02020603050405020304" pitchFamily="18" charset="0"/>
              </a:rPr>
              <a:t>IFTTT applet</a:t>
            </a:r>
          </a:p>
          <a:p>
            <a:r>
              <a:rPr lang="en-IN" sz="1800" dirty="0">
                <a:latin typeface="Times New Roman" panose="02020603050405020304" pitchFamily="18" charset="0"/>
                <a:cs typeface="Times New Roman" panose="02020603050405020304" pitchFamily="18" charset="0"/>
              </a:rPr>
              <a:t>Configuring </a:t>
            </a:r>
            <a:r>
              <a:rPr lang="en-IN" sz="1800" dirty="0">
                <a:solidFill>
                  <a:srgbClr val="FF0000"/>
                </a:solidFill>
                <a:latin typeface="Times New Roman" panose="02020603050405020304" pitchFamily="18" charset="0"/>
                <a:cs typeface="Times New Roman" panose="02020603050405020304" pitchFamily="18" charset="0"/>
              </a:rPr>
              <a:t>This </a:t>
            </a:r>
            <a:r>
              <a:rPr lang="en-IN" sz="1800" dirty="0">
                <a:solidFill>
                  <a:schemeClr val="tx1">
                    <a:lumMod val="75000"/>
                  </a:schemeClr>
                </a:solidFill>
                <a:latin typeface="Times New Roman" panose="02020603050405020304" pitchFamily="18" charset="0"/>
                <a:cs typeface="Times New Roman" panose="02020603050405020304" pitchFamily="18" charset="0"/>
              </a:rPr>
              <a:t>and </a:t>
            </a:r>
            <a:r>
              <a:rPr lang="en-IN" sz="1800" dirty="0">
                <a:solidFill>
                  <a:srgbClr val="FF0000"/>
                </a:solidFill>
                <a:latin typeface="Times New Roman" panose="02020603050405020304" pitchFamily="18" charset="0"/>
                <a:cs typeface="Times New Roman" panose="02020603050405020304" pitchFamily="18" charset="0"/>
              </a:rPr>
              <a:t>That</a:t>
            </a:r>
            <a:r>
              <a:rPr lang="en-IN" sz="1800" dirty="0">
                <a:solidFill>
                  <a:schemeClr val="tx1">
                    <a:lumMod val="75000"/>
                  </a:schemeClr>
                </a:solidFill>
                <a:latin typeface="Times New Roman" panose="02020603050405020304" pitchFamily="18" charset="0"/>
                <a:cs typeface="Times New Roman" panose="02020603050405020304" pitchFamily="18" charset="0"/>
              </a:rPr>
              <a:t> part in IFTTT applet</a:t>
            </a:r>
          </a:p>
          <a:p>
            <a:r>
              <a:rPr lang="en-IN" sz="1800" dirty="0">
                <a:solidFill>
                  <a:schemeClr val="tx1">
                    <a:lumMod val="75000"/>
                  </a:schemeClr>
                </a:solidFill>
                <a:latin typeface="Times New Roman" panose="02020603050405020304" pitchFamily="18" charset="0"/>
                <a:cs typeface="Times New Roman" panose="02020603050405020304" pitchFamily="18" charset="0"/>
              </a:rPr>
              <a:t>Output </a:t>
            </a:r>
          </a:p>
          <a:p>
            <a:r>
              <a:rPr lang="en-IN" sz="1800" dirty="0">
                <a:solidFill>
                  <a:schemeClr val="tx1">
                    <a:lumMod val="75000"/>
                  </a:schemeClr>
                </a:solidFill>
                <a:latin typeface="Times New Roman" panose="02020603050405020304" pitchFamily="18" charset="0"/>
                <a:cs typeface="Times New Roman" panose="02020603050405020304" pitchFamily="18" charset="0"/>
              </a:rPr>
              <a:t>Limitations</a:t>
            </a:r>
          </a:p>
          <a:p>
            <a:r>
              <a:rPr lang="en-IN" sz="1800" dirty="0">
                <a:solidFill>
                  <a:schemeClr val="tx1">
                    <a:lumMod val="75000"/>
                  </a:schemeClr>
                </a:solidFill>
                <a:latin typeface="Times New Roman" panose="02020603050405020304" pitchFamily="18" charset="0"/>
                <a:cs typeface="Times New Roman" panose="02020603050405020304" pitchFamily="18" charset="0"/>
              </a:rPr>
              <a:t>Conclusion</a:t>
            </a:r>
          </a:p>
          <a:p>
            <a:r>
              <a:rPr lang="en-IN" sz="1800" dirty="0">
                <a:solidFill>
                  <a:schemeClr val="tx1">
                    <a:lumMod val="75000"/>
                  </a:schemeClr>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References</a:t>
            </a:r>
            <a:endParaRPr lang="en-IN" sz="1800" dirty="0">
              <a:solidFill>
                <a:schemeClr val="tx1">
                  <a:lumMod val="75000"/>
                </a:schemeClr>
              </a:solidFill>
              <a:latin typeface="Times New Roman" panose="02020603050405020304" pitchFamily="18" charset="0"/>
              <a:cs typeface="Times New Roman" panose="02020603050405020304" pitchFamily="18" charset="0"/>
            </a:endParaRPr>
          </a:p>
          <a:p>
            <a:endParaRPr lang="en-IN" sz="1800" dirty="0">
              <a:solidFill>
                <a:srgbClr val="FF0000"/>
              </a:solidFill>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3FAF200-E072-4718-B064-DD1C79420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67" y="1731145"/>
            <a:ext cx="4168065" cy="4168065"/>
          </a:xfrm>
          <a:prstGeom prst="rect">
            <a:avLst/>
          </a:prstGeom>
        </p:spPr>
      </p:pic>
    </p:spTree>
    <p:extLst>
      <p:ext uri="{BB962C8B-B14F-4D97-AF65-F5344CB8AC3E}">
        <p14:creationId xmlns:p14="http://schemas.microsoft.com/office/powerpoint/2010/main" val="2146759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30FF1-12B5-4E42-A90C-ED41A488A812}"/>
              </a:ext>
            </a:extLst>
          </p:cNvPr>
          <p:cNvSpPr>
            <a:spLocks noGrp="1"/>
          </p:cNvSpPr>
          <p:nvPr>
            <p:ph type="title"/>
          </p:nvPr>
        </p:nvSpPr>
        <p:spPr/>
        <p:txBody>
          <a:bodyPr/>
          <a:lstStyle/>
          <a:p>
            <a:pPr algn="ctr"/>
            <a:r>
              <a:rPr lang="en-IN" sz="3600" dirty="0">
                <a:latin typeface="Times New Roman" panose="02020603050405020304" pitchFamily="18" charset="0"/>
                <a:cs typeface="Times New Roman" panose="02020603050405020304" pitchFamily="18" charset="0"/>
              </a:rPr>
              <a:t>Creating an Webhook  to IFTTT</a:t>
            </a:r>
          </a:p>
        </p:txBody>
      </p:sp>
      <p:sp>
        <p:nvSpPr>
          <p:cNvPr id="3" name="Text Placeholder 2">
            <a:extLst>
              <a:ext uri="{FF2B5EF4-FFF2-40B4-BE49-F238E27FC236}">
                <a16:creationId xmlns:a16="http://schemas.microsoft.com/office/drawing/2014/main" id="{B160D948-4F5D-45B3-9BDE-94075B3E6459}"/>
              </a:ext>
            </a:extLst>
          </p:cNvPr>
          <p:cNvSpPr>
            <a:spLocks noGrp="1"/>
          </p:cNvSpPr>
          <p:nvPr>
            <p:ph type="body" idx="1"/>
          </p:nvPr>
        </p:nvSpPr>
        <p:spPr>
          <a:xfrm>
            <a:off x="248576" y="1769799"/>
            <a:ext cx="8336132" cy="5572033"/>
          </a:xfrm>
        </p:spPr>
        <p:txBody>
          <a:bodyPr/>
          <a:lstStyle/>
          <a:p>
            <a:r>
              <a:rPr lang="en-IN" sz="3200" dirty="0">
                <a:latin typeface="Times New Roman" panose="02020603050405020304" pitchFamily="18" charset="0"/>
                <a:cs typeface="Times New Roman" panose="02020603050405020304" pitchFamily="18" charset="0"/>
              </a:rPr>
              <a:t>Create an IFTTT account in your PC.</a:t>
            </a:r>
          </a:p>
          <a:p>
            <a:r>
              <a:rPr lang="en-IN" sz="3200" dirty="0">
                <a:latin typeface="Times New Roman" panose="02020603050405020304" pitchFamily="18" charset="0"/>
                <a:cs typeface="Times New Roman" panose="02020603050405020304" pitchFamily="18" charset="0"/>
              </a:rPr>
              <a:t>Connect an Webhook in the IFTTT web hook integration page.</a:t>
            </a:r>
          </a:p>
          <a:p>
            <a:r>
              <a:rPr lang="en-IN" sz="3200" dirty="0">
                <a:latin typeface="Times New Roman" panose="02020603050405020304" pitchFamily="18" charset="0"/>
                <a:cs typeface="Times New Roman" panose="02020603050405020304" pitchFamily="18" charset="0"/>
              </a:rPr>
              <a:t>Then, go to custom applet page and click on new Applet</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5055A8-C2F1-4C75-ACCF-BD1952E59777}"/>
              </a:ext>
            </a:extLst>
          </p:cNvPr>
          <p:cNvPicPr>
            <a:picLocks noChangeAspect="1"/>
          </p:cNvPicPr>
          <p:nvPr/>
        </p:nvPicPr>
        <p:blipFill rotWithShape="1">
          <a:blip r:embed="rId2">
            <a:extLst>
              <a:ext uri="{28A0092B-C50C-407E-A947-70E740481C1C}">
                <a14:useLocalDpi xmlns:a14="http://schemas.microsoft.com/office/drawing/2010/main" val="0"/>
              </a:ext>
            </a:extLst>
          </a:blip>
          <a:srcRect l="5081" t="-3920" r="7199" b="7885"/>
          <a:stretch/>
        </p:blipFill>
        <p:spPr>
          <a:xfrm>
            <a:off x="8408900" y="1545033"/>
            <a:ext cx="3678311" cy="2827553"/>
          </a:xfrm>
          <a:prstGeom prst="rect">
            <a:avLst/>
          </a:prstGeom>
        </p:spPr>
      </p:pic>
    </p:spTree>
    <p:extLst>
      <p:ext uri="{BB962C8B-B14F-4D97-AF65-F5344CB8AC3E}">
        <p14:creationId xmlns:p14="http://schemas.microsoft.com/office/powerpoint/2010/main" val="870243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0FA1D5-E129-41D0-B90A-C7B80139E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59" y="976543"/>
            <a:ext cx="6728087" cy="4611950"/>
          </a:xfrm>
          <a:prstGeom prst="rect">
            <a:avLst/>
          </a:prstGeom>
        </p:spPr>
      </p:pic>
      <p:sp>
        <p:nvSpPr>
          <p:cNvPr id="6" name="Speech Bubble: Oval 5">
            <a:extLst>
              <a:ext uri="{FF2B5EF4-FFF2-40B4-BE49-F238E27FC236}">
                <a16:creationId xmlns:a16="http://schemas.microsoft.com/office/drawing/2014/main" id="{0159FC93-A9D5-40D6-9F66-2745CF2E4442}"/>
              </a:ext>
            </a:extLst>
          </p:cNvPr>
          <p:cNvSpPr/>
          <p:nvPr/>
        </p:nvSpPr>
        <p:spPr>
          <a:xfrm>
            <a:off x="262076" y="3948344"/>
            <a:ext cx="2352583" cy="1544714"/>
          </a:xfrm>
          <a:prstGeom prst="wedgeEllipseCallout">
            <a:avLst>
              <a:gd name="adj1" fmla="val 131451"/>
              <a:gd name="adj2" fmla="val -87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First we have to configure if part</a:t>
            </a:r>
          </a:p>
        </p:txBody>
      </p:sp>
      <p:sp>
        <p:nvSpPr>
          <p:cNvPr id="7" name="Speech Bubble: Oval 6">
            <a:extLst>
              <a:ext uri="{FF2B5EF4-FFF2-40B4-BE49-F238E27FC236}">
                <a16:creationId xmlns:a16="http://schemas.microsoft.com/office/drawing/2014/main" id="{ACCA9974-39CC-4789-8B24-1CC3742B307A}"/>
              </a:ext>
            </a:extLst>
          </p:cNvPr>
          <p:cNvSpPr/>
          <p:nvPr/>
        </p:nvSpPr>
        <p:spPr>
          <a:xfrm>
            <a:off x="9736801" y="2379214"/>
            <a:ext cx="2207103" cy="1307237"/>
          </a:xfrm>
          <a:prstGeom prst="wedgeEllipseCallout">
            <a:avLst>
              <a:gd name="adj1" fmla="val -115837"/>
              <a:gd name="adj2" fmla="val 1521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Then we have to configure That part</a:t>
            </a:r>
          </a:p>
        </p:txBody>
      </p:sp>
    </p:spTree>
    <p:extLst>
      <p:ext uri="{BB962C8B-B14F-4D97-AF65-F5344CB8AC3E}">
        <p14:creationId xmlns:p14="http://schemas.microsoft.com/office/powerpoint/2010/main" val="836056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847A-577B-47B7-88CD-FEA63BFDF45D}"/>
              </a:ext>
            </a:extLst>
          </p:cNvPr>
          <p:cNvSpPr>
            <a:spLocks noGrp="1"/>
          </p:cNvSpPr>
          <p:nvPr>
            <p:ph type="title"/>
          </p:nvPr>
        </p:nvSpPr>
        <p:spPr/>
        <p:txBody>
          <a:bodyPr/>
          <a:lstStyle/>
          <a:p>
            <a:pPr algn="ctr"/>
            <a:r>
              <a:rPr lang="en-IN" sz="3600" dirty="0">
                <a:latin typeface="Times New Roman" panose="02020603050405020304" pitchFamily="18" charset="0"/>
                <a:cs typeface="Times New Roman" panose="02020603050405020304" pitchFamily="18" charset="0"/>
              </a:rPr>
              <a:t>Configuring This and That part</a:t>
            </a:r>
          </a:p>
        </p:txBody>
      </p:sp>
      <p:sp>
        <p:nvSpPr>
          <p:cNvPr id="3" name="Text Placeholder 2">
            <a:extLst>
              <a:ext uri="{FF2B5EF4-FFF2-40B4-BE49-F238E27FC236}">
                <a16:creationId xmlns:a16="http://schemas.microsoft.com/office/drawing/2014/main" id="{50284F64-1A8B-4084-B128-BAA23FD3758F}"/>
              </a:ext>
            </a:extLst>
          </p:cNvPr>
          <p:cNvSpPr>
            <a:spLocks noGrp="1"/>
          </p:cNvSpPr>
          <p:nvPr>
            <p:ph type="body" idx="1"/>
          </p:nvPr>
        </p:nvSpPr>
        <p:spPr>
          <a:xfrm>
            <a:off x="284086" y="1769800"/>
            <a:ext cx="8513686" cy="4639878"/>
          </a:xfrm>
        </p:spPr>
        <p:txBody>
          <a:bodyPr/>
          <a:lstStyle/>
          <a:p>
            <a:r>
              <a:rPr lang="en-IN" sz="2800" dirty="0">
                <a:latin typeface="Times New Roman" panose="02020603050405020304" pitchFamily="18" charset="0"/>
                <a:cs typeface="Times New Roman" panose="02020603050405020304" pitchFamily="18" charset="0"/>
              </a:rPr>
              <a:t>Add an webhook in the </a:t>
            </a:r>
            <a:r>
              <a:rPr lang="en-IN" sz="4000" dirty="0">
                <a:solidFill>
                  <a:srgbClr val="FF0000"/>
                </a:solidFill>
                <a:latin typeface="Times New Roman" panose="02020603050405020304" pitchFamily="18" charset="0"/>
                <a:cs typeface="Times New Roman" panose="02020603050405020304" pitchFamily="18" charset="0"/>
              </a:rPr>
              <a:t>This</a:t>
            </a:r>
            <a:r>
              <a:rPr lang="en-IN" sz="40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part which will connect the Arduino.</a:t>
            </a:r>
          </a:p>
          <a:p>
            <a:r>
              <a:rPr lang="en-IN" sz="2800" dirty="0">
                <a:latin typeface="Times New Roman" panose="02020603050405020304" pitchFamily="18" charset="0"/>
                <a:cs typeface="Times New Roman" panose="02020603050405020304" pitchFamily="18" charset="0"/>
              </a:rPr>
              <a:t>Install IFTTT app in mobile.</a:t>
            </a:r>
          </a:p>
          <a:p>
            <a:r>
              <a:rPr lang="en-IN" sz="2800" dirty="0">
                <a:latin typeface="Times New Roman" panose="02020603050405020304" pitchFamily="18" charset="0"/>
                <a:cs typeface="Times New Roman" panose="02020603050405020304" pitchFamily="18" charset="0"/>
              </a:rPr>
              <a:t>Then, add VoIP calls in the </a:t>
            </a:r>
            <a:r>
              <a:rPr lang="en-IN" sz="4000" dirty="0">
                <a:solidFill>
                  <a:srgbClr val="FF0000"/>
                </a:solidFill>
                <a:latin typeface="Times New Roman" panose="02020603050405020304" pitchFamily="18" charset="0"/>
                <a:cs typeface="Times New Roman" panose="02020603050405020304" pitchFamily="18" charset="0"/>
              </a:rPr>
              <a:t>That</a:t>
            </a:r>
            <a:r>
              <a:rPr lang="en-IN" sz="2800" dirty="0">
                <a:solidFill>
                  <a:srgbClr val="FF0000"/>
                </a:solidFill>
                <a:latin typeface="Times New Roman" panose="02020603050405020304" pitchFamily="18" charset="0"/>
                <a:cs typeface="Times New Roman" panose="02020603050405020304" pitchFamily="18" charset="0"/>
              </a:rPr>
              <a:t> </a:t>
            </a:r>
            <a:r>
              <a:rPr lang="en-IN" sz="2800" dirty="0">
                <a:solidFill>
                  <a:schemeClr val="tx1">
                    <a:lumMod val="75000"/>
                  </a:schemeClr>
                </a:solidFill>
                <a:latin typeface="Times New Roman" panose="02020603050405020304" pitchFamily="18" charset="0"/>
                <a:cs typeface="Times New Roman" panose="02020603050405020304" pitchFamily="18" charset="0"/>
              </a:rPr>
              <a:t>part  which will connect Arduino and mobile. When an apparent motion is detected notification will be sent to the mobile.</a:t>
            </a:r>
          </a:p>
        </p:txBody>
      </p:sp>
      <p:pic>
        <p:nvPicPr>
          <p:cNvPr id="7" name="Picture 6">
            <a:extLst>
              <a:ext uri="{FF2B5EF4-FFF2-40B4-BE49-F238E27FC236}">
                <a16:creationId xmlns:a16="http://schemas.microsoft.com/office/drawing/2014/main" id="{D43B7ED6-822A-4F44-9BB9-8AFD35C90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563" y="1545033"/>
            <a:ext cx="3602560" cy="4319736"/>
          </a:xfrm>
          <a:prstGeom prst="rect">
            <a:avLst/>
          </a:prstGeom>
        </p:spPr>
      </p:pic>
    </p:spTree>
    <p:extLst>
      <p:ext uri="{BB962C8B-B14F-4D97-AF65-F5344CB8AC3E}">
        <p14:creationId xmlns:p14="http://schemas.microsoft.com/office/powerpoint/2010/main" val="89947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7E3F-2AA7-432E-933B-2A32E93C79D3}"/>
              </a:ext>
            </a:extLst>
          </p:cNvPr>
          <p:cNvSpPr>
            <a:spLocks noGrp="1"/>
          </p:cNvSpPr>
          <p:nvPr>
            <p:ph type="title"/>
          </p:nvPr>
        </p:nvSpPr>
        <p:spPr/>
        <p:txBody>
          <a:bodyPr/>
          <a:lstStyle/>
          <a:p>
            <a:pPr algn="ctr"/>
            <a:r>
              <a:rPr lang="en-IN" sz="4800" dirty="0">
                <a:latin typeface="Times New Roman" panose="02020603050405020304" pitchFamily="18" charset="0"/>
                <a:cs typeface="Times New Roman" panose="02020603050405020304" pitchFamily="18" charset="0"/>
              </a:rPr>
              <a:t>OUTPUT</a:t>
            </a:r>
          </a:p>
        </p:txBody>
      </p:sp>
      <p:sp>
        <p:nvSpPr>
          <p:cNvPr id="3" name="Text Placeholder 2">
            <a:extLst>
              <a:ext uri="{FF2B5EF4-FFF2-40B4-BE49-F238E27FC236}">
                <a16:creationId xmlns:a16="http://schemas.microsoft.com/office/drawing/2014/main" id="{CFB08AAC-7292-4D69-BBA1-B6B6D3655909}"/>
              </a:ext>
            </a:extLst>
          </p:cNvPr>
          <p:cNvSpPr>
            <a:spLocks noGrp="1"/>
          </p:cNvSpPr>
          <p:nvPr>
            <p:ph type="body" idx="1"/>
          </p:nvPr>
        </p:nvSpPr>
        <p:spPr>
          <a:xfrm>
            <a:off x="1085700" y="4696286"/>
            <a:ext cx="8176800" cy="1267513"/>
          </a:xfrm>
        </p:spPr>
        <p:txBody>
          <a:bodyPr/>
          <a:lstStyle/>
          <a:p>
            <a:r>
              <a:rPr lang="en-IN" dirty="0"/>
              <a:t>Motion sensor alarm is built successfully</a:t>
            </a:r>
          </a:p>
        </p:txBody>
      </p:sp>
      <p:pic>
        <p:nvPicPr>
          <p:cNvPr id="5" name="Picture 4">
            <a:extLst>
              <a:ext uri="{FF2B5EF4-FFF2-40B4-BE49-F238E27FC236}">
                <a16:creationId xmlns:a16="http://schemas.microsoft.com/office/drawing/2014/main" id="{FC3B374E-57F9-431D-8F1F-DE86D8CCB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871387" y="1769799"/>
            <a:ext cx="4606133" cy="2819955"/>
          </a:xfrm>
          <a:prstGeom prst="rect">
            <a:avLst/>
          </a:prstGeom>
        </p:spPr>
      </p:pic>
      <p:pic>
        <p:nvPicPr>
          <p:cNvPr id="7" name="Picture 6">
            <a:extLst>
              <a:ext uri="{FF2B5EF4-FFF2-40B4-BE49-F238E27FC236}">
                <a16:creationId xmlns:a16="http://schemas.microsoft.com/office/drawing/2014/main" id="{77F6A854-3F71-47C1-B572-FEC7974C16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996" y="1769799"/>
            <a:ext cx="4134037" cy="2819957"/>
          </a:xfrm>
          <a:prstGeom prst="rect">
            <a:avLst/>
          </a:prstGeom>
        </p:spPr>
      </p:pic>
    </p:spTree>
    <p:extLst>
      <p:ext uri="{BB962C8B-B14F-4D97-AF65-F5344CB8AC3E}">
        <p14:creationId xmlns:p14="http://schemas.microsoft.com/office/powerpoint/2010/main" val="206640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2F4A5-C453-42CB-8A94-DE8A235C780A}"/>
              </a:ext>
            </a:extLst>
          </p:cNvPr>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MODULE EXPLANATION</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802372-ED70-474A-9498-79F42505B9D4}"/>
              </a:ext>
            </a:extLst>
          </p:cNvPr>
          <p:cNvSpPr>
            <a:spLocks noGrp="1"/>
          </p:cNvSpPr>
          <p:nvPr>
            <p:ph type="body" idx="1"/>
          </p:nvPr>
        </p:nvSpPr>
        <p:spPr>
          <a:xfrm>
            <a:off x="1085699" y="1769799"/>
            <a:ext cx="6472943" cy="4564767"/>
          </a:xfrm>
        </p:spPr>
        <p:txBody>
          <a:bodyPr/>
          <a:lstStyle/>
          <a:p>
            <a:pPr marL="101598" indent="0">
              <a:buNone/>
            </a:pPr>
            <a:r>
              <a:rPr lang="en-IN" dirty="0">
                <a:latin typeface="Times New Roman" panose="02020603050405020304" pitchFamily="18" charset="0"/>
                <a:cs typeface="Times New Roman" panose="02020603050405020304" pitchFamily="18" charset="0"/>
              </a:rPr>
              <a:t>PIR sensor is connected to the Arduino .</a:t>
            </a:r>
          </a:p>
          <a:p>
            <a:pPr marL="101598" indent="0">
              <a:buNone/>
            </a:pPr>
            <a:r>
              <a:rPr lang="en-IN" b="1" dirty="0">
                <a:latin typeface="Times New Roman" panose="02020603050405020304" pitchFamily="18" charset="0"/>
                <a:cs typeface="Times New Roman" panose="02020603050405020304" pitchFamily="18" charset="0"/>
              </a:rPr>
              <a:t>If motion is detected :</a:t>
            </a:r>
          </a:p>
          <a:p>
            <a:pPr marL="101598" indent="0">
              <a:buNone/>
            </a:pPr>
            <a:r>
              <a:rPr lang="en-IN" dirty="0">
                <a:latin typeface="Times New Roman" panose="02020603050405020304" pitchFamily="18" charset="0"/>
                <a:cs typeface="Times New Roman" panose="02020603050405020304" pitchFamily="18" charset="0"/>
              </a:rPr>
              <a:t>The user will receive an alert to his mobile. Which will indicate unwanted person has crossed through the PIR sensor.</a:t>
            </a:r>
          </a:p>
          <a:p>
            <a:pPr marL="101598" indent="0">
              <a:buNone/>
            </a:pPr>
            <a:r>
              <a:rPr lang="en-IN" b="1" dirty="0">
                <a:latin typeface="Times New Roman" panose="02020603050405020304" pitchFamily="18" charset="0"/>
                <a:cs typeface="Times New Roman" panose="02020603050405020304" pitchFamily="18" charset="0"/>
              </a:rPr>
              <a:t>If no motion is detected :</a:t>
            </a:r>
          </a:p>
          <a:p>
            <a:pPr marL="101598" indent="0">
              <a:buNone/>
            </a:pPr>
            <a:r>
              <a:rPr lang="en-IN" dirty="0">
                <a:latin typeface="Times New Roman" panose="02020603050405020304" pitchFamily="18" charset="0"/>
                <a:cs typeface="Times New Roman" panose="02020603050405020304" pitchFamily="18" charset="0"/>
              </a:rPr>
              <a:t>The user will not receive any notification. Which will indicate no person has crossed through the PIR sensor.</a:t>
            </a:r>
          </a:p>
          <a:p>
            <a:pPr marL="101598"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CCEF2D-9606-4012-832D-14E107CB5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537" y="1935332"/>
            <a:ext cx="4414351" cy="3782072"/>
          </a:xfrm>
          <a:prstGeom prst="rect">
            <a:avLst/>
          </a:prstGeom>
        </p:spPr>
      </p:pic>
      <p:sp>
        <p:nvSpPr>
          <p:cNvPr id="6" name="TextBox 5">
            <a:extLst>
              <a:ext uri="{FF2B5EF4-FFF2-40B4-BE49-F238E27FC236}">
                <a16:creationId xmlns:a16="http://schemas.microsoft.com/office/drawing/2014/main" id="{616A0EA5-53DA-49F4-B100-0E8A2B11671D}"/>
              </a:ext>
            </a:extLst>
          </p:cNvPr>
          <p:cNvSpPr txBox="1"/>
          <p:nvPr/>
        </p:nvSpPr>
        <p:spPr>
          <a:xfrm>
            <a:off x="8984202" y="3684233"/>
            <a:ext cx="479394" cy="307777"/>
          </a:xfrm>
          <a:prstGeom prst="rect">
            <a:avLst/>
          </a:prstGeom>
          <a:noFill/>
        </p:spPr>
        <p:txBody>
          <a:bodyPr wrap="square" rtlCol="0">
            <a:spAutoFit/>
          </a:bodyPr>
          <a:lstStyle/>
          <a:p>
            <a:r>
              <a:rPr lang="en-IN" dirty="0"/>
              <a:t>yes</a:t>
            </a:r>
          </a:p>
        </p:txBody>
      </p:sp>
      <p:sp>
        <p:nvSpPr>
          <p:cNvPr id="7" name="TextBox 6">
            <a:extLst>
              <a:ext uri="{FF2B5EF4-FFF2-40B4-BE49-F238E27FC236}">
                <a16:creationId xmlns:a16="http://schemas.microsoft.com/office/drawing/2014/main" id="{789F2939-E95F-4DAB-A3C0-F0523CB08D21}"/>
              </a:ext>
            </a:extLst>
          </p:cNvPr>
          <p:cNvSpPr txBox="1"/>
          <p:nvPr/>
        </p:nvSpPr>
        <p:spPr>
          <a:xfrm>
            <a:off x="10312107" y="3712911"/>
            <a:ext cx="577048" cy="307777"/>
          </a:xfrm>
          <a:prstGeom prst="rect">
            <a:avLst/>
          </a:prstGeom>
          <a:noFill/>
        </p:spPr>
        <p:txBody>
          <a:bodyPr wrap="square" rtlCol="0">
            <a:spAutoFit/>
          </a:bodyPr>
          <a:lstStyle/>
          <a:p>
            <a:r>
              <a:rPr lang="en-IN" dirty="0"/>
              <a:t>no</a:t>
            </a:r>
          </a:p>
        </p:txBody>
      </p:sp>
    </p:spTree>
    <p:extLst>
      <p:ext uri="{BB962C8B-B14F-4D97-AF65-F5344CB8AC3E}">
        <p14:creationId xmlns:p14="http://schemas.microsoft.com/office/powerpoint/2010/main" val="337288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16FA-31B5-4780-93D3-9C89C0B7BCE6}"/>
              </a:ext>
            </a:extLst>
          </p:cNvPr>
          <p:cNvSpPr>
            <a:spLocks noGrp="1"/>
          </p:cNvSpPr>
          <p:nvPr>
            <p:ph type="title"/>
          </p:nvPr>
        </p:nvSpPr>
        <p:spPr>
          <a:xfrm>
            <a:off x="2992582" y="523432"/>
            <a:ext cx="4252559" cy="1009803"/>
          </a:xfrm>
        </p:spPr>
        <p:txBody>
          <a:bodyPr/>
          <a:lstStyle/>
          <a:p>
            <a:r>
              <a:rPr lang="en-IN" sz="4000" dirty="0">
                <a:latin typeface="Times New Roman" panose="02020603050405020304" pitchFamily="18" charset="0"/>
                <a:cs typeface="Times New Roman" panose="02020603050405020304" pitchFamily="18" charset="0"/>
              </a:rPr>
              <a:t>LIMITATIONS</a:t>
            </a:r>
            <a:r>
              <a:rPr lang="en-IN" sz="3200" dirty="0">
                <a:latin typeface="Times New Roman" panose="02020603050405020304" pitchFamily="18" charset="0"/>
                <a:cs typeface="Times New Roman" panose="02020603050405020304" pitchFamily="18" charset="0"/>
              </a:rPr>
              <a:t> </a:t>
            </a:r>
          </a:p>
        </p:txBody>
      </p:sp>
      <p:sp>
        <p:nvSpPr>
          <p:cNvPr id="3" name="Text Placeholder 2">
            <a:extLst>
              <a:ext uri="{FF2B5EF4-FFF2-40B4-BE49-F238E27FC236}">
                <a16:creationId xmlns:a16="http://schemas.microsoft.com/office/drawing/2014/main" id="{2068CFBB-8589-4ED4-BAA1-3A6E8BD355DA}"/>
              </a:ext>
            </a:extLst>
          </p:cNvPr>
          <p:cNvSpPr>
            <a:spLocks noGrp="1"/>
          </p:cNvSpPr>
          <p:nvPr>
            <p:ph type="body" idx="1"/>
          </p:nvPr>
        </p:nvSpPr>
        <p:spPr>
          <a:xfrm>
            <a:off x="269979" y="1958109"/>
            <a:ext cx="8504566" cy="3805382"/>
          </a:xfrm>
        </p:spPr>
        <p:txBody>
          <a:bodyPr/>
          <a:lstStyle/>
          <a:p>
            <a:r>
              <a:rPr lang="en-IN" sz="4000" dirty="0">
                <a:solidFill>
                  <a:schemeClr val="tx1"/>
                </a:solidFill>
                <a:latin typeface="Times New Roman" panose="02020603050405020304" pitchFamily="18" charset="0"/>
                <a:cs typeface="Times New Roman" panose="02020603050405020304" pitchFamily="18" charset="0"/>
              </a:rPr>
              <a:t>Device would detect any movement which may or may not be burglary.</a:t>
            </a:r>
          </a:p>
          <a:p>
            <a:r>
              <a:rPr lang="en-US"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Bugs in code.</a:t>
            </a:r>
          </a:p>
          <a:p>
            <a:r>
              <a:rPr lang="en-US" sz="4000" b="0" i="0" dirty="0">
                <a:solidFill>
                  <a:schemeClr val="tx1"/>
                </a:solidFill>
                <a:effectLst/>
                <a:latin typeface="Times New Roman" panose="02020603050405020304" pitchFamily="18" charset="0"/>
                <a:cs typeface="Times New Roman" panose="02020603050405020304" pitchFamily="18" charset="0"/>
              </a:rPr>
              <a:t>Security systems may not work during power outages.</a:t>
            </a:r>
            <a:endParaRPr lang="en-IN"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E6D3BCE-42BD-4F11-A4B9-B84AEA12A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545" y="1318318"/>
            <a:ext cx="3238513" cy="2418891"/>
          </a:xfrm>
          <a:prstGeom prst="rect">
            <a:avLst/>
          </a:prstGeom>
        </p:spPr>
      </p:pic>
      <p:pic>
        <p:nvPicPr>
          <p:cNvPr id="7" name="Picture 6">
            <a:extLst>
              <a:ext uri="{FF2B5EF4-FFF2-40B4-BE49-F238E27FC236}">
                <a16:creationId xmlns:a16="http://schemas.microsoft.com/office/drawing/2014/main" id="{79B49BB0-AC65-4CC3-B299-F8503E0CF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7286" y="3814484"/>
            <a:ext cx="3235772" cy="2133734"/>
          </a:xfrm>
          <a:prstGeom prst="rect">
            <a:avLst/>
          </a:prstGeom>
        </p:spPr>
      </p:pic>
    </p:spTree>
    <p:extLst>
      <p:ext uri="{BB962C8B-B14F-4D97-AF65-F5344CB8AC3E}">
        <p14:creationId xmlns:p14="http://schemas.microsoft.com/office/powerpoint/2010/main" val="1653096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ACDA-7AE4-430A-B002-6B7A82719B99}"/>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FE971EF2-92DA-4EDC-A21D-BE4D71A16B07}"/>
              </a:ext>
            </a:extLst>
          </p:cNvPr>
          <p:cNvSpPr>
            <a:spLocks noGrp="1"/>
          </p:cNvSpPr>
          <p:nvPr>
            <p:ph type="body" idx="1"/>
          </p:nvPr>
        </p:nvSpPr>
        <p:spPr>
          <a:xfrm>
            <a:off x="399495" y="2254929"/>
            <a:ext cx="8831199" cy="3311370"/>
          </a:xfrm>
        </p:spPr>
        <p:txBody>
          <a:bodyPr/>
          <a:lstStyle/>
          <a:p>
            <a:r>
              <a:rPr lang="en-US" dirty="0">
                <a:latin typeface="Times New Roman" panose="02020603050405020304" pitchFamily="18" charset="0"/>
                <a:cs typeface="Times New Roman" panose="02020603050405020304" pitchFamily="18" charset="0"/>
              </a:rPr>
              <a:t>This</a:t>
            </a:r>
            <a:r>
              <a:rPr lang="en-US" dirty="0"/>
              <a:t> </a:t>
            </a:r>
            <a:r>
              <a:rPr lang="en-US" dirty="0">
                <a:latin typeface="Times New Roman" panose="02020603050405020304" pitchFamily="18" charset="0"/>
                <a:cs typeface="Times New Roman" panose="02020603050405020304" pitchFamily="18" charset="0"/>
              </a:rPr>
              <a:t>work focuses on the design of a smart and secure home automation system using IoT devices. This system can help the elder and disabled persons for maintaining a comfortable and secure life. </a:t>
            </a:r>
          </a:p>
          <a:p>
            <a:r>
              <a:rPr lang="en-US" dirty="0">
                <a:latin typeface="Times New Roman" panose="02020603050405020304" pitchFamily="18" charset="0"/>
                <a:cs typeface="Times New Roman" panose="02020603050405020304" pitchFamily="18" charset="0"/>
              </a:rPr>
              <a:t>This is operated </a:t>
            </a:r>
            <a:r>
              <a:rPr lang="en-IN" dirty="0">
                <a:solidFill>
                  <a:srgbClr val="14171C"/>
                </a:solidFill>
                <a:latin typeface="Times New Roman" panose="02020603050405020304" pitchFamily="18" charset="0"/>
                <a:cs typeface="Times New Roman" panose="02020603050405020304" pitchFamily="18" charset="0"/>
              </a:rPr>
              <a:t>using</a:t>
            </a:r>
            <a:r>
              <a:rPr lang="en-IN" b="0" i="0" dirty="0">
                <a:solidFill>
                  <a:srgbClr val="14171C"/>
                </a:solidFill>
                <a:effectLst/>
                <a:latin typeface="Times New Roman" panose="02020603050405020304" pitchFamily="18" charset="0"/>
                <a:cs typeface="Times New Roman" panose="02020603050405020304" pitchFamily="18" charset="0"/>
              </a:rPr>
              <a:t> IFTTT Applet.</a:t>
            </a:r>
            <a:endParaRPr lang="en-US" dirty="0">
              <a:latin typeface="Times New Roman" panose="02020603050405020304" pitchFamily="18" charset="0"/>
              <a:cs typeface="Times New Roman" panose="02020603050405020304" pitchFamily="18" charset="0"/>
            </a:endParaRPr>
          </a:p>
          <a:p>
            <a:endParaRPr lang="en-IN" dirty="0"/>
          </a:p>
        </p:txBody>
      </p:sp>
      <p:pic>
        <p:nvPicPr>
          <p:cNvPr id="11" name="Picture 10">
            <a:extLst>
              <a:ext uri="{FF2B5EF4-FFF2-40B4-BE49-F238E27FC236}">
                <a16:creationId xmlns:a16="http://schemas.microsoft.com/office/drawing/2014/main" id="{4D2FBDF0-56E6-4971-9C1C-67895A5B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652" y="1056443"/>
            <a:ext cx="2845896" cy="4663410"/>
          </a:xfrm>
          <a:prstGeom prst="rect">
            <a:avLst/>
          </a:prstGeom>
        </p:spPr>
      </p:pic>
    </p:spTree>
    <p:extLst>
      <p:ext uri="{BB962C8B-B14F-4D97-AF65-F5344CB8AC3E}">
        <p14:creationId xmlns:p14="http://schemas.microsoft.com/office/powerpoint/2010/main" val="2277397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FB6A-8F54-4836-9255-6529469FDEB7}"/>
              </a:ext>
            </a:extLst>
          </p:cNvPr>
          <p:cNvSpPr>
            <a:spLocks noGrp="1"/>
          </p:cNvSpPr>
          <p:nvPr>
            <p:ph type="title"/>
          </p:nvPr>
        </p:nvSpPr>
        <p:spPr/>
        <p:txBody>
          <a:bodyPr/>
          <a:lstStyle/>
          <a:p>
            <a:pPr algn="ctr"/>
            <a:r>
              <a:rPr lang="en-IN" sz="54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id="{7A512687-83D4-4C05-A7DE-8A039D1EE865}"/>
              </a:ext>
            </a:extLst>
          </p:cNvPr>
          <p:cNvSpPr>
            <a:spLocks noGrp="1"/>
          </p:cNvSpPr>
          <p:nvPr>
            <p:ph type="body" idx="1"/>
          </p:nvPr>
        </p:nvSpPr>
        <p:spPr>
          <a:xfrm>
            <a:off x="1085700" y="2050650"/>
            <a:ext cx="4504400" cy="3932899"/>
          </a:xfrm>
        </p:spPr>
        <p:txBody>
          <a:bodyPr/>
          <a:lstStyle/>
          <a:p>
            <a:pPr algn="l"/>
            <a:endParaRPr lang="en-IN" sz="800" b="0" i="0" dirty="0">
              <a:solidFill>
                <a:srgbClr val="000000"/>
              </a:solidFill>
              <a:effectLst/>
              <a:latin typeface="Times New Roman" panose="02020603050405020304" pitchFamily="18" charset="0"/>
              <a:cs typeface="Times New Roman" panose="02020603050405020304" pitchFamily="18" charset="0"/>
            </a:endParaRPr>
          </a:p>
          <a:p>
            <a:r>
              <a:rPr lang="en-IN" sz="1800" b="0" i="0" dirty="0">
                <a:solidFill>
                  <a:srgbClr val="000000"/>
                </a:solidFill>
                <a:effectLst/>
                <a:latin typeface="Times New Roman" panose="02020603050405020304" pitchFamily="18" charset="0"/>
                <a:cs typeface="Times New Roman" panose="02020603050405020304" pitchFamily="18" charset="0"/>
              </a:rPr>
              <a:t>https://www.safewise.com/home-security-faq/how-do-security-systems-work/ </a:t>
            </a:r>
          </a:p>
          <a:p>
            <a:r>
              <a:rPr lang="en-IN" sz="1800" b="0" i="0" dirty="0" err="1">
                <a:solidFill>
                  <a:srgbClr val="000000"/>
                </a:solidFill>
                <a:effectLst/>
                <a:latin typeface="Times New Roman" panose="02020603050405020304" pitchFamily="18" charset="0"/>
                <a:cs typeface="Times New Roman" panose="02020603050405020304" pitchFamily="18" charset="0"/>
              </a:rPr>
              <a:t>Zungeru</a:t>
            </a:r>
            <a:r>
              <a:rPr lang="en-IN" sz="1800" b="0" i="0" dirty="0">
                <a:solidFill>
                  <a:srgbClr val="000000"/>
                </a:solidFill>
                <a:effectLst/>
                <a:latin typeface="Times New Roman" panose="02020603050405020304" pitchFamily="18" charset="0"/>
                <a:cs typeface="Times New Roman" panose="02020603050405020304" pitchFamily="18" charset="0"/>
              </a:rPr>
              <a:t>. A. M, </a:t>
            </a:r>
            <a:r>
              <a:rPr lang="en-IN" sz="1800" b="0" i="0" dirty="0" err="1">
                <a:solidFill>
                  <a:srgbClr val="000000"/>
                </a:solidFill>
                <a:effectLst/>
                <a:latin typeface="Times New Roman" panose="02020603050405020304" pitchFamily="18" charset="0"/>
                <a:cs typeface="Times New Roman" panose="02020603050405020304" pitchFamily="18" charset="0"/>
              </a:rPr>
              <a:t>Kolo</a:t>
            </a:r>
            <a:r>
              <a:rPr lang="en-IN" sz="1800" b="0" i="0" dirty="0">
                <a:solidFill>
                  <a:srgbClr val="000000"/>
                </a:solidFill>
                <a:effectLst/>
                <a:latin typeface="Times New Roman" panose="02020603050405020304" pitchFamily="18" charset="0"/>
                <a:cs typeface="Times New Roman" panose="02020603050405020304" pitchFamily="18" charset="0"/>
              </a:rPr>
              <a:t>. J. G, Olumide. I, September 2012. “A Simple and Reliable Touch Sensitive Security System”, International Journal of Network Security &amp; Its Application </a:t>
            </a:r>
          </a:p>
          <a:p>
            <a:r>
              <a:rPr lang="en-IN" sz="1800" b="0" i="0" dirty="0">
                <a:solidFill>
                  <a:srgbClr val="000000"/>
                </a:solidFill>
                <a:effectLst/>
                <a:latin typeface="Times New Roman" panose="02020603050405020304" pitchFamily="18" charset="0"/>
                <a:cs typeface="Times New Roman" panose="02020603050405020304" pitchFamily="18" charset="0"/>
              </a:rPr>
              <a:t>British Security Industry Association (BISA), “Journal on security system section strategy for intruder alarm system”, Page 1-3, April 2005</a:t>
            </a:r>
          </a:p>
          <a:p>
            <a:pPr marL="101598" indent="0">
              <a:buNone/>
            </a:pPr>
            <a:endParaRPr lang="en-IN" sz="8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DD50E6E-3BC9-487F-AC8B-09A30FA06284}"/>
              </a:ext>
            </a:extLst>
          </p:cNvPr>
          <p:cNvSpPr>
            <a:spLocks noGrp="1"/>
          </p:cNvSpPr>
          <p:nvPr>
            <p:ph type="body" idx="2"/>
          </p:nvPr>
        </p:nvSpPr>
        <p:spPr>
          <a:xfrm>
            <a:off x="5861497" y="2308194"/>
            <a:ext cx="4504400" cy="3675355"/>
          </a:xfrm>
        </p:spPr>
        <p:txBody>
          <a:bodyPr/>
          <a:lstStyle/>
          <a:p>
            <a:pPr algn="l"/>
            <a:r>
              <a:rPr lang="en-US" sz="1200" b="0" i="0" dirty="0">
                <a:solidFill>
                  <a:srgbClr val="000000"/>
                </a:solidFill>
                <a:effectLst/>
                <a:latin typeface="Times New Roman" panose="02020603050405020304" pitchFamily="18" charset="0"/>
                <a:cs typeface="Times New Roman" panose="02020603050405020304" pitchFamily="18" charset="0"/>
              </a:rPr>
              <a:t>“</a:t>
            </a:r>
            <a:r>
              <a:rPr lang="en-US" sz="1800" b="0" i="0" dirty="0">
                <a:solidFill>
                  <a:srgbClr val="000000"/>
                </a:solidFill>
                <a:effectLst/>
                <a:latin typeface="Times New Roman" panose="02020603050405020304" pitchFamily="18" charset="0"/>
                <a:cs typeface="Times New Roman" panose="02020603050405020304" pitchFamily="18" charset="0"/>
              </a:rPr>
              <a:t>History of Security Alarms”, http://www.icee.org/organization/history center/fire alarm.html </a:t>
            </a:r>
          </a:p>
          <a:p>
            <a:pPr algn="l"/>
            <a:r>
              <a:rPr lang="en-US" sz="1800" b="0" i="0" dirty="0">
                <a:solidFill>
                  <a:srgbClr val="000000"/>
                </a:solidFill>
                <a:effectLst/>
                <a:latin typeface="Times New Roman" panose="02020603050405020304" pitchFamily="18" charset="0"/>
                <a:cs typeface="Times New Roman" panose="02020603050405020304" pitchFamily="18" charset="0"/>
              </a:rPr>
              <a:t>Hasan. R, Khan. M. M, </a:t>
            </a:r>
            <a:r>
              <a:rPr lang="en-US" sz="1800" b="0" i="0" dirty="0" err="1">
                <a:solidFill>
                  <a:srgbClr val="000000"/>
                </a:solidFill>
                <a:effectLst/>
                <a:latin typeface="Times New Roman" panose="02020603050405020304" pitchFamily="18" charset="0"/>
                <a:cs typeface="Times New Roman" panose="02020603050405020304" pitchFamily="18" charset="0"/>
              </a:rPr>
              <a:t>Ashek</a:t>
            </a:r>
            <a:r>
              <a:rPr lang="en-US" sz="1800" b="0" i="0" dirty="0">
                <a:solidFill>
                  <a:srgbClr val="000000"/>
                </a:solidFill>
                <a:effectLst/>
                <a:latin typeface="Times New Roman" panose="02020603050405020304" pitchFamily="18" charset="0"/>
                <a:cs typeface="Times New Roman" panose="02020603050405020304" pitchFamily="18" charset="0"/>
              </a:rPr>
              <a:t>. A </a:t>
            </a:r>
            <a:r>
              <a:rPr lang="en-US" sz="1800" b="0" i="0" dirty="0" err="1">
                <a:solidFill>
                  <a:srgbClr val="000000"/>
                </a:solidFill>
                <a:effectLst/>
                <a:latin typeface="Times New Roman" panose="02020603050405020304" pitchFamily="18" charset="0"/>
                <a:cs typeface="Times New Roman" panose="02020603050405020304" pitchFamily="18" charset="0"/>
              </a:rPr>
              <a:t>Rumpa</a:t>
            </a:r>
            <a:r>
              <a:rPr lang="en-US" sz="1800" b="0" i="0" dirty="0">
                <a:solidFill>
                  <a:srgbClr val="000000"/>
                </a:solidFill>
                <a:effectLst/>
                <a:latin typeface="Times New Roman" panose="02020603050405020304" pitchFamily="18" charset="0"/>
                <a:cs typeface="Times New Roman" panose="02020603050405020304" pitchFamily="18" charset="0"/>
              </a:rPr>
              <a:t>. I. J, 2015, “Microcontroller Based Home Security System with GSM Technology” Open Journal of Safety Science and Technology, Vol.5, pp. 55-62, Published Online in </a:t>
            </a:r>
            <a:r>
              <a:rPr lang="en-US" sz="1800" b="0" i="0" dirty="0" err="1">
                <a:solidFill>
                  <a:srgbClr val="000000"/>
                </a:solidFill>
                <a:effectLst/>
                <a:latin typeface="Times New Roman" panose="02020603050405020304" pitchFamily="18" charset="0"/>
                <a:cs typeface="Times New Roman" panose="02020603050405020304" pitchFamily="18" charset="0"/>
              </a:rPr>
              <a:t>SciRes</a:t>
            </a:r>
            <a:r>
              <a:rPr lang="en-US" sz="1800" b="0" i="0" dirty="0">
                <a:solidFill>
                  <a:srgbClr val="000000"/>
                </a:solidFill>
                <a:effectLst/>
                <a:latin typeface="Times New Roman" panose="02020603050405020304" pitchFamily="18" charset="0"/>
                <a:cs typeface="Times New Roman" panose="02020603050405020304" pitchFamily="18" charset="0"/>
              </a:rPr>
              <a:t>. http://www.scirp.org/journal/ojsst</a:t>
            </a:r>
          </a:p>
          <a:p>
            <a:pPr algn="l"/>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135464"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34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C672054-AD23-8E45-AA91-E5113CB6B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597" y="2200044"/>
            <a:ext cx="8368145" cy="3652097"/>
          </a:xfrm>
          <a:prstGeom prst="rect">
            <a:avLst/>
          </a:prstGeom>
        </p:spPr>
      </p:pic>
    </p:spTree>
    <p:extLst>
      <p:ext uri="{BB962C8B-B14F-4D97-AF65-F5344CB8AC3E}">
        <p14:creationId xmlns:p14="http://schemas.microsoft.com/office/powerpoint/2010/main" val="6916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A0435-7318-49A8-BE90-3193A41D46E9}"/>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04FCAB6C-4F05-4E82-93FF-01E9D7E540D5}"/>
              </a:ext>
            </a:extLst>
          </p:cNvPr>
          <p:cNvSpPr>
            <a:spLocks noGrp="1"/>
          </p:cNvSpPr>
          <p:nvPr>
            <p:ph type="body" idx="1"/>
          </p:nvPr>
        </p:nvSpPr>
        <p:spPr>
          <a:xfrm>
            <a:off x="230819" y="1769799"/>
            <a:ext cx="8178081" cy="4764165"/>
          </a:xfrm>
        </p:spPr>
        <p:txBody>
          <a:bodyPr/>
          <a:lstStyle/>
          <a:p>
            <a:pPr marL="101598" indent="0" algn="just">
              <a:buNone/>
            </a:pPr>
            <a:r>
              <a:rPr lang="en-US" sz="2000" dirty="0">
                <a:solidFill>
                  <a:schemeClr val="tx1">
                    <a:lumMod val="75000"/>
                  </a:schemeClr>
                </a:solidFill>
                <a:latin typeface="Times New Roman" panose="02020603050405020304" pitchFamily="18" charset="0"/>
                <a:cs typeface="Times New Roman" panose="02020603050405020304" pitchFamily="18" charset="0"/>
              </a:rPr>
              <a:t>This project aims to help the public in protecting and avoiding criminal cases that are likely to occur in their neighborhood. Such cases occur when the occupants are not at home or possibly even occur when the occupants are in the house. Intruders can unlock the house unknowingly by anyone. The Arduino Security System is a technology that uses PIR (Passive Infrared Sensor) sensors to detect such motions. </a:t>
            </a:r>
          </a:p>
          <a:p>
            <a:pPr marL="101598" indent="0" algn="just">
              <a:buNone/>
            </a:pPr>
            <a:r>
              <a:rPr lang="en-US" sz="2000" dirty="0">
                <a:solidFill>
                  <a:schemeClr val="tx1">
                    <a:lumMod val="75000"/>
                  </a:schemeClr>
                </a:solidFill>
                <a:latin typeface="Times New Roman" panose="02020603050405020304" pitchFamily="18" charset="0"/>
                <a:cs typeface="Times New Roman" panose="02020603050405020304" pitchFamily="18" charset="0"/>
              </a:rPr>
              <a:t>This device has been created for home security systems. It uses Arduino as a data processor. When the PIR detector detects movement, Arduino processes the data and triggers an alarm. At the same time, when the motion is detected an notification will be sent to the user’s mobile. Only homeowners can turn off the alarm system using a smartphone. The connection between the application and the circuit is connected using a Wi-Fi module. The application of this detector system can be a suitable security system in accordance with the current development.</a:t>
            </a:r>
            <a:endParaRPr lang="en-IN" sz="20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59810ED-3CA9-49D6-8EFB-E778E3B7952B}"/>
              </a:ext>
            </a:extLst>
          </p:cNvPr>
          <p:cNvPicPr>
            <a:picLocks noChangeAspect="1"/>
          </p:cNvPicPr>
          <p:nvPr/>
        </p:nvPicPr>
        <p:blipFill rotWithShape="1">
          <a:blip r:embed="rId2">
            <a:extLst>
              <a:ext uri="{28A0092B-C50C-407E-A947-70E740481C1C}">
                <a14:useLocalDpi xmlns:a14="http://schemas.microsoft.com/office/drawing/2010/main" val="0"/>
              </a:ext>
            </a:extLst>
          </a:blip>
          <a:srcRect b="8098"/>
          <a:stretch/>
        </p:blipFill>
        <p:spPr>
          <a:xfrm>
            <a:off x="8408901" y="1542392"/>
            <a:ext cx="3783099" cy="4421408"/>
          </a:xfrm>
          <a:prstGeom prst="rect">
            <a:avLst/>
          </a:prstGeom>
        </p:spPr>
      </p:pic>
    </p:spTree>
    <p:extLst>
      <p:ext uri="{BB962C8B-B14F-4D97-AF65-F5344CB8AC3E}">
        <p14:creationId xmlns:p14="http://schemas.microsoft.com/office/powerpoint/2010/main" val="259010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32975D-215C-4E4A-8611-C9FC1BFA9966}"/>
              </a:ext>
            </a:extLst>
          </p:cNvPr>
          <p:cNvSpPr>
            <a:spLocks noGrp="1"/>
          </p:cNvSpPr>
          <p:nvPr>
            <p:ph type="title"/>
          </p:nvPr>
        </p:nvSpPr>
        <p:spPr/>
        <p:txBody>
          <a:bodyPr/>
          <a:lstStyle/>
          <a:p>
            <a:pPr algn="ctr"/>
            <a:r>
              <a:rPr lang="en-IN" sz="3600" dirty="0">
                <a:latin typeface="Times New Roman" panose="02020603050405020304" pitchFamily="18" charset="0"/>
                <a:cs typeface="Times New Roman" panose="02020603050405020304" pitchFamily="18" charset="0"/>
              </a:rPr>
              <a:t>What is IOT ??</a:t>
            </a:r>
          </a:p>
        </p:txBody>
      </p:sp>
      <p:sp>
        <p:nvSpPr>
          <p:cNvPr id="6" name="Text Placeholder 5">
            <a:extLst>
              <a:ext uri="{FF2B5EF4-FFF2-40B4-BE49-F238E27FC236}">
                <a16:creationId xmlns:a16="http://schemas.microsoft.com/office/drawing/2014/main" id="{7D54E723-C156-4E5B-BA8E-EF5CC97CF5C2}"/>
              </a:ext>
            </a:extLst>
          </p:cNvPr>
          <p:cNvSpPr>
            <a:spLocks noGrp="1"/>
          </p:cNvSpPr>
          <p:nvPr>
            <p:ph type="body" idx="1"/>
          </p:nvPr>
        </p:nvSpPr>
        <p:spPr>
          <a:xfrm>
            <a:off x="399495" y="1545034"/>
            <a:ext cx="8699909" cy="2295453"/>
          </a:xfrm>
          <a:solidFill>
            <a:schemeClr val="bg1"/>
          </a:solidFill>
        </p:spPr>
        <p:txBody>
          <a:bodyPr/>
          <a:lstStyle/>
          <a:p>
            <a:pPr algn="just"/>
            <a:r>
              <a:rPr lang="en-US" dirty="0"/>
              <a:t>The Internet of Things (IoT) describes the network of physical objects—“things”—that are embedded with sensors, software, and other technologies for the purpose of connecting and exchanging data with other devices and systems over the internet. </a:t>
            </a:r>
            <a:endParaRPr lang="en-IN" dirty="0"/>
          </a:p>
        </p:txBody>
      </p:sp>
      <p:pic>
        <p:nvPicPr>
          <p:cNvPr id="8" name="Picture 7">
            <a:extLst>
              <a:ext uri="{FF2B5EF4-FFF2-40B4-BE49-F238E27FC236}">
                <a16:creationId xmlns:a16="http://schemas.microsoft.com/office/drawing/2014/main" id="{8FFE22FC-42D5-4543-955A-1790A98C9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13" y="4039114"/>
            <a:ext cx="4243110" cy="2295453"/>
          </a:xfrm>
          <a:prstGeom prst="rect">
            <a:avLst/>
          </a:prstGeom>
        </p:spPr>
      </p:pic>
      <p:pic>
        <p:nvPicPr>
          <p:cNvPr id="10" name="Picture 9">
            <a:extLst>
              <a:ext uri="{FF2B5EF4-FFF2-40B4-BE49-F238E27FC236}">
                <a16:creationId xmlns:a16="http://schemas.microsoft.com/office/drawing/2014/main" id="{34D06B7D-4A91-437E-B215-1A6A7DB29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8111" y="1430978"/>
            <a:ext cx="2850884" cy="1867296"/>
          </a:xfrm>
          <a:prstGeom prst="rect">
            <a:avLst/>
          </a:prstGeom>
        </p:spPr>
      </p:pic>
      <p:pic>
        <p:nvPicPr>
          <p:cNvPr id="14" name="Picture 13">
            <a:extLst>
              <a:ext uri="{FF2B5EF4-FFF2-40B4-BE49-F238E27FC236}">
                <a16:creationId xmlns:a16="http://schemas.microsoft.com/office/drawing/2014/main" id="{8CD65862-459B-4004-BF03-3322906A0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668" y="3929264"/>
            <a:ext cx="3420953" cy="2063712"/>
          </a:xfrm>
          <a:prstGeom prst="rect">
            <a:avLst/>
          </a:prstGeom>
        </p:spPr>
      </p:pic>
      <p:pic>
        <p:nvPicPr>
          <p:cNvPr id="16" name="Picture 15">
            <a:extLst>
              <a:ext uri="{FF2B5EF4-FFF2-40B4-BE49-F238E27FC236}">
                <a16:creationId xmlns:a16="http://schemas.microsoft.com/office/drawing/2014/main" id="{A089F699-58E0-4CCF-B92D-8016122F99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5923" y="3069133"/>
            <a:ext cx="4340176" cy="4235413"/>
          </a:xfrm>
          <a:prstGeom prst="rect">
            <a:avLst/>
          </a:prstGeom>
        </p:spPr>
      </p:pic>
    </p:spTree>
    <p:extLst>
      <p:ext uri="{BB962C8B-B14F-4D97-AF65-F5344CB8AC3E}">
        <p14:creationId xmlns:p14="http://schemas.microsoft.com/office/powerpoint/2010/main" val="126651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A9B6C0-4D6D-4410-812C-DD6E19ED0E61}"/>
              </a:ext>
            </a:extLst>
          </p:cNvPr>
          <p:cNvSpPr>
            <a:spLocks noGrp="1"/>
          </p:cNvSpPr>
          <p:nvPr>
            <p:ph type="title"/>
          </p:nvPr>
        </p:nvSpPr>
        <p:spPr>
          <a:xfrm>
            <a:off x="97655" y="504961"/>
            <a:ext cx="8067290" cy="972857"/>
          </a:xfrm>
        </p:spPr>
        <p:txBody>
          <a:bodyPr/>
          <a:lstStyle/>
          <a:p>
            <a:pPr algn="ctr"/>
            <a:r>
              <a:rPr lang="en-IN" sz="4000" dirty="0">
                <a:latin typeface="Times New Roman" panose="02020603050405020304" pitchFamily="18" charset="0"/>
                <a:cs typeface="Times New Roman" panose="02020603050405020304" pitchFamily="18" charset="0"/>
              </a:rPr>
              <a:t>INTRODUCTION</a:t>
            </a:r>
          </a:p>
        </p:txBody>
      </p:sp>
      <p:sp>
        <p:nvSpPr>
          <p:cNvPr id="5" name="Text Placeholder 4">
            <a:extLst>
              <a:ext uri="{FF2B5EF4-FFF2-40B4-BE49-F238E27FC236}">
                <a16:creationId xmlns:a16="http://schemas.microsoft.com/office/drawing/2014/main" id="{D96F8F85-7BDB-4452-929B-A94DE8D4C817}"/>
              </a:ext>
            </a:extLst>
          </p:cNvPr>
          <p:cNvSpPr>
            <a:spLocks noGrp="1"/>
          </p:cNvSpPr>
          <p:nvPr>
            <p:ph type="body" idx="1"/>
          </p:nvPr>
        </p:nvSpPr>
        <p:spPr>
          <a:xfrm>
            <a:off x="184727" y="2028419"/>
            <a:ext cx="7825487" cy="4195311"/>
          </a:xfrm>
        </p:spPr>
        <p:txBody>
          <a:bodyPr/>
          <a:lstStyle/>
          <a:p>
            <a:pPr algn="just"/>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Crime rates have been increasing lately. </a:t>
            </a:r>
          </a:p>
          <a:p>
            <a:pPr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Installing</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burglar alarm system</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can protect homes, office premises, warehouses, banks, etc. from burglars and criminals.</a:t>
            </a:r>
          </a:p>
          <a:p>
            <a:pPr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Managers</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employers are in constant fear that people will gain entry into unauthorized premises and take away with either vital information or goods.</a:t>
            </a:r>
          </a:p>
          <a:p>
            <a:pPr algn="just"/>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It</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is, therefore, necessary to install an integrated burglar alarm system to avoid unauthorized premises.</a:t>
            </a:r>
          </a:p>
          <a:p>
            <a:pPr marL="101598" indent="0">
              <a:buNone/>
            </a:pPr>
            <a:endParaRPr lang="en-IN" dirty="0"/>
          </a:p>
        </p:txBody>
      </p:sp>
      <p:pic>
        <p:nvPicPr>
          <p:cNvPr id="6" name="Picture 6">
            <a:extLst>
              <a:ext uri="{FF2B5EF4-FFF2-40B4-BE49-F238E27FC236}">
                <a16:creationId xmlns:a16="http://schemas.microsoft.com/office/drawing/2014/main" id="{36F3189E-11F2-EC40-86C7-A28424508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945" y="1781462"/>
            <a:ext cx="3595233" cy="3595233"/>
          </a:xfrm>
          <a:prstGeom prst="rect">
            <a:avLst/>
          </a:prstGeom>
        </p:spPr>
      </p:pic>
    </p:spTree>
    <p:extLst>
      <p:ext uri="{BB962C8B-B14F-4D97-AF65-F5344CB8AC3E}">
        <p14:creationId xmlns:p14="http://schemas.microsoft.com/office/powerpoint/2010/main" val="54716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7521E-4BBC-4E89-8913-CC78C6843335}"/>
              </a:ext>
            </a:extLst>
          </p:cNvPr>
          <p:cNvSpPr>
            <a:spLocks noGrp="1"/>
          </p:cNvSpPr>
          <p:nvPr>
            <p:ph type="title"/>
          </p:nvPr>
        </p:nvSpPr>
        <p:spPr/>
        <p:txBody>
          <a:bodyPr/>
          <a:lstStyle/>
          <a:p>
            <a:pPr algn="ctr"/>
            <a:r>
              <a:rPr lang="en-IN" sz="4400"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2165DFC1-24E1-43D9-BCA1-AC26201D4E54}"/>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D85AB4C6-4789-4EC0-815A-8045248842A1}"/>
              </a:ext>
            </a:extLst>
          </p:cNvPr>
          <p:cNvGraphicFramePr>
            <a:graphicFrameLocks noGrp="1"/>
          </p:cNvGraphicFramePr>
          <p:nvPr>
            <p:extLst>
              <p:ext uri="{D42A27DB-BD31-4B8C-83A1-F6EECF244321}">
                <p14:modId xmlns:p14="http://schemas.microsoft.com/office/powerpoint/2010/main" val="1478507450"/>
              </p:ext>
            </p:extLst>
          </p:nvPr>
        </p:nvGraphicFramePr>
        <p:xfrm>
          <a:off x="337351" y="1752363"/>
          <a:ext cx="11336784" cy="4222379"/>
        </p:xfrm>
        <a:graphic>
          <a:graphicData uri="http://schemas.openxmlformats.org/drawingml/2006/table">
            <a:tbl>
              <a:tblPr firstRow="1" bandRow="1">
                <a:tableStyleId>{5C22544A-7EE6-4342-B048-85BDC9FD1C3A}</a:tableStyleId>
              </a:tblPr>
              <a:tblGrid>
                <a:gridCol w="1002868">
                  <a:extLst>
                    <a:ext uri="{9D8B030D-6E8A-4147-A177-3AD203B41FA5}">
                      <a16:colId xmlns:a16="http://schemas.microsoft.com/office/drawing/2014/main" val="2419843969"/>
                    </a:ext>
                  </a:extLst>
                </a:gridCol>
                <a:gridCol w="1818631">
                  <a:extLst>
                    <a:ext uri="{9D8B030D-6E8A-4147-A177-3AD203B41FA5}">
                      <a16:colId xmlns:a16="http://schemas.microsoft.com/office/drawing/2014/main" val="210427794"/>
                    </a:ext>
                  </a:extLst>
                </a:gridCol>
                <a:gridCol w="1920019">
                  <a:extLst>
                    <a:ext uri="{9D8B030D-6E8A-4147-A177-3AD203B41FA5}">
                      <a16:colId xmlns:a16="http://schemas.microsoft.com/office/drawing/2014/main" val="2337803291"/>
                    </a:ext>
                  </a:extLst>
                </a:gridCol>
                <a:gridCol w="1587406">
                  <a:extLst>
                    <a:ext uri="{9D8B030D-6E8A-4147-A177-3AD203B41FA5}">
                      <a16:colId xmlns:a16="http://schemas.microsoft.com/office/drawing/2014/main" val="417113502"/>
                    </a:ext>
                  </a:extLst>
                </a:gridCol>
                <a:gridCol w="2283377">
                  <a:extLst>
                    <a:ext uri="{9D8B030D-6E8A-4147-A177-3AD203B41FA5}">
                      <a16:colId xmlns:a16="http://schemas.microsoft.com/office/drawing/2014/main" val="2286124056"/>
                    </a:ext>
                  </a:extLst>
                </a:gridCol>
                <a:gridCol w="2724483">
                  <a:extLst>
                    <a:ext uri="{9D8B030D-6E8A-4147-A177-3AD203B41FA5}">
                      <a16:colId xmlns:a16="http://schemas.microsoft.com/office/drawing/2014/main" val="3031708482"/>
                    </a:ext>
                  </a:extLst>
                </a:gridCol>
              </a:tblGrid>
              <a:tr h="6541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Times New Roman" pitchFamily="18" charset="0"/>
                          <a:cs typeface="Times New Roman" pitchFamily="18" charset="0"/>
                        </a:rPr>
                        <a:t>S.No</a:t>
                      </a:r>
                      <a:endParaRPr lang="en-US" sz="1600" dirty="0">
                        <a:latin typeface="Times New Roman" pitchFamily="18" charset="0"/>
                        <a:cs typeface="Times New Roman"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Authors</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Title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Year</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itchFamily="18" charset="0"/>
                          <a:cs typeface="Times New Roman" pitchFamily="18" charset="0"/>
                        </a:rPr>
                        <a:t>Dataset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Drawbacks</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1259228"/>
                  </a:ext>
                </a:extLst>
              </a:tr>
              <a:tr h="1769943">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K. K. Jena, S.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Bhoi</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Pabitra</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Kumar Maharana, Prabhas Ranjan Das, P. K. Senapati</a:t>
                      </a:r>
                      <a:endParaRPr lang="en-IN" sz="1600" u="non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Smart and Secure Home Automation System Using IoT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Home security</a:t>
                      </a: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Consumes more power , electricity bill will be high.</a:t>
                      </a:r>
                    </a:p>
                  </a:txBody>
                  <a:tcPr/>
                </a:tc>
                <a:extLst>
                  <a:ext uri="{0D108BD9-81ED-4DB2-BD59-A6C34878D82A}">
                    <a16:rowId xmlns:a16="http://schemas.microsoft.com/office/drawing/2014/main" val="1297310412"/>
                  </a:ext>
                </a:extLst>
              </a:tr>
              <a:tr h="1769943">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Sourabh Sarkar ;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hlinkClick r:id="rId2"/>
                        </a:rPr>
                        <a:t>Srijita</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hlinkClick r:id="rId2"/>
                        </a:rPr>
                        <a:t>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hlinkClick r:id="rId2"/>
                        </a:rPr>
                        <a:t>Gayen</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Saurabh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Bilgaiyan</a:t>
                      </a:r>
                      <a:endParaRPr lang="en-IN" sz="1600" b="0" u="non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Android Based Home Security Systems Using Internet of Things(IoT) and Firebase</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Home security</a:t>
                      </a:r>
                    </a:p>
                  </a:txBody>
                  <a:tcPr/>
                </a:tc>
                <a:tc>
                  <a:txBody>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Dependency on internet.</a:t>
                      </a:r>
                    </a:p>
                  </a:txBody>
                  <a:tcPr/>
                </a:tc>
                <a:extLst>
                  <a:ext uri="{0D108BD9-81ED-4DB2-BD59-A6C34878D82A}">
                    <a16:rowId xmlns:a16="http://schemas.microsoft.com/office/drawing/2014/main" val="4085412104"/>
                  </a:ext>
                </a:extLst>
              </a:tr>
            </a:tbl>
          </a:graphicData>
        </a:graphic>
      </p:graphicFrame>
    </p:spTree>
    <p:extLst>
      <p:ext uri="{BB962C8B-B14F-4D97-AF65-F5344CB8AC3E}">
        <p14:creationId xmlns:p14="http://schemas.microsoft.com/office/powerpoint/2010/main" val="26976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1348A1D-B062-4AC7-B42A-DF039C93A597}"/>
              </a:ext>
            </a:extLst>
          </p:cNvPr>
          <p:cNvGraphicFramePr>
            <a:graphicFrameLocks noGrp="1"/>
          </p:cNvGraphicFramePr>
          <p:nvPr>
            <p:extLst>
              <p:ext uri="{D42A27DB-BD31-4B8C-83A1-F6EECF244321}">
                <p14:modId xmlns:p14="http://schemas.microsoft.com/office/powerpoint/2010/main" val="580827200"/>
              </p:ext>
            </p:extLst>
          </p:nvPr>
        </p:nvGraphicFramePr>
        <p:xfrm>
          <a:off x="221942" y="972422"/>
          <a:ext cx="11540969" cy="4762080"/>
        </p:xfrm>
        <a:graphic>
          <a:graphicData uri="http://schemas.openxmlformats.org/drawingml/2006/table">
            <a:tbl>
              <a:tblPr firstRow="1" bandRow="1">
                <a:tableStyleId>{5C22544A-7EE6-4342-B048-85BDC9FD1C3A}</a:tableStyleId>
              </a:tblPr>
              <a:tblGrid>
                <a:gridCol w="996923">
                  <a:extLst>
                    <a:ext uri="{9D8B030D-6E8A-4147-A177-3AD203B41FA5}">
                      <a16:colId xmlns:a16="http://schemas.microsoft.com/office/drawing/2014/main" val="4252198331"/>
                    </a:ext>
                  </a:extLst>
                </a:gridCol>
                <a:gridCol w="2294995">
                  <a:extLst>
                    <a:ext uri="{9D8B030D-6E8A-4147-A177-3AD203B41FA5}">
                      <a16:colId xmlns:a16="http://schemas.microsoft.com/office/drawing/2014/main" val="1130367746"/>
                    </a:ext>
                  </a:extLst>
                </a:gridCol>
                <a:gridCol w="2419738">
                  <a:extLst>
                    <a:ext uri="{9D8B030D-6E8A-4147-A177-3AD203B41FA5}">
                      <a16:colId xmlns:a16="http://schemas.microsoft.com/office/drawing/2014/main" val="3218095966"/>
                    </a:ext>
                  </a:extLst>
                </a:gridCol>
                <a:gridCol w="1982321">
                  <a:extLst>
                    <a:ext uri="{9D8B030D-6E8A-4147-A177-3AD203B41FA5}">
                      <a16:colId xmlns:a16="http://schemas.microsoft.com/office/drawing/2014/main" val="768574144"/>
                    </a:ext>
                  </a:extLst>
                </a:gridCol>
                <a:gridCol w="1405633">
                  <a:extLst>
                    <a:ext uri="{9D8B030D-6E8A-4147-A177-3AD203B41FA5}">
                      <a16:colId xmlns:a16="http://schemas.microsoft.com/office/drawing/2014/main" val="3319548856"/>
                    </a:ext>
                  </a:extLst>
                </a:gridCol>
                <a:gridCol w="2441359">
                  <a:extLst>
                    <a:ext uri="{9D8B030D-6E8A-4147-A177-3AD203B41FA5}">
                      <a16:colId xmlns:a16="http://schemas.microsoft.com/office/drawing/2014/main" val="3610859798"/>
                    </a:ext>
                  </a:extLst>
                </a:gridCol>
              </a:tblGrid>
              <a:tr h="53794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Times New Roman" pitchFamily="18" charset="0"/>
                          <a:cs typeface="Times New Roman" pitchFamily="18" charset="0"/>
                        </a:rPr>
                        <a:t>S.No</a:t>
                      </a:r>
                      <a:endParaRPr lang="en-US" sz="1600" dirty="0">
                        <a:latin typeface="Times New Roman" pitchFamily="18" charset="0"/>
                        <a:cs typeface="Times New Roman"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Authors</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Title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Year</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Dataset</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Drawbacks</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69512348"/>
                  </a:ext>
                </a:extLst>
              </a:tr>
              <a:tr h="1896960">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tc>
                <a:tc>
                  <a:txBody>
                    <a:bodyPr/>
                    <a:lstStyle/>
                    <a:p>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Olarewaju</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.I. K,  Ayodele, O.  E, Michael. F. O, </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Alaba</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E.  S,  Abiodun.  R. </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Design  and </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Construction of an Automatic Home Security System Based  on  GSM  Technology  and  Embedded </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Microcontroller  Unit.</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2017</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Home security</a:t>
                      </a:r>
                    </a:p>
                  </a:txBody>
                  <a:tcPr/>
                </a:tc>
                <a:tc>
                  <a:txBody>
                    <a:bodyPr/>
                    <a:lstStyle/>
                    <a:p>
                      <a:pPr marL="342900" lvl="0" indent="-342900">
                        <a:lnSpc>
                          <a:spcPct val="107000"/>
                        </a:lnSpc>
                        <a:spcAft>
                          <a:spcPts val="800"/>
                        </a:spcAft>
                        <a:buSzPts val="1000"/>
                        <a:buFont typeface="Symbol" panose="05050102010706020507" pitchFamily="18" charset="2"/>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Licenses are need for GMS  technology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increase the coverage repeaters are required to be installed.</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6390330"/>
                  </a:ext>
                </a:extLst>
              </a:tr>
              <a:tr h="2123462">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tc>
                <a:tc>
                  <a:txBody>
                    <a:bodyPr/>
                    <a:lstStyle/>
                    <a:p>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Zungeru</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  M,  </a:t>
                      </a:r>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Kolo</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J.  G,  </a:t>
                      </a:r>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Olumide.I</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  Simple  and  Reliable  Touch Sensitive  Security  System.</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2012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Security </a:t>
                      </a:r>
                    </a:p>
                  </a:txBody>
                  <a:tcPr/>
                </a:tc>
                <a:tc>
                  <a:txBody>
                    <a:bodyPr/>
                    <a:lstStyle/>
                    <a:p>
                      <a:pPr marL="285750" lvl="0" indent="-285750">
                        <a:buFont typeface="Arial" panose="020B0604020202020204" pitchFamily="34" charset="0"/>
                        <a:buChar char="•"/>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some basic components for this</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project is difficult to find.</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pPr marL="285750" indent="-285750">
                        <a:buFont typeface="Arial" panose="020B0604020202020204" pitchFamily="34" charset="0"/>
                        <a:buChar char="•"/>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At the implementation stage as the circuit was triggering itself</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without touching.</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pPr marL="285750" lvl="0" indent="-285750">
                        <a:buFont typeface="Arial" panose="020B0604020202020204" pitchFamily="34" charset="0"/>
                        <a:buChar char="•"/>
                      </a:pP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6579525"/>
                  </a:ext>
                </a:extLst>
              </a:tr>
            </a:tbl>
          </a:graphicData>
        </a:graphic>
      </p:graphicFrame>
    </p:spTree>
    <p:extLst>
      <p:ext uri="{BB962C8B-B14F-4D97-AF65-F5344CB8AC3E}">
        <p14:creationId xmlns:p14="http://schemas.microsoft.com/office/powerpoint/2010/main" val="88845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DA6C4B-5363-4F78-ADFF-63676861C0DD}"/>
              </a:ext>
            </a:extLst>
          </p:cNvPr>
          <p:cNvGraphicFramePr>
            <a:graphicFrameLocks noGrp="1"/>
          </p:cNvGraphicFramePr>
          <p:nvPr>
            <p:extLst>
              <p:ext uri="{D42A27DB-BD31-4B8C-83A1-F6EECF244321}">
                <p14:modId xmlns:p14="http://schemas.microsoft.com/office/powerpoint/2010/main" val="1473709986"/>
              </p:ext>
            </p:extLst>
          </p:nvPr>
        </p:nvGraphicFramePr>
        <p:xfrm>
          <a:off x="325515" y="975362"/>
          <a:ext cx="11540969" cy="4312017"/>
        </p:xfrm>
        <a:graphic>
          <a:graphicData uri="http://schemas.openxmlformats.org/drawingml/2006/table">
            <a:tbl>
              <a:tblPr firstRow="1" bandRow="1">
                <a:tableStyleId>{5C22544A-7EE6-4342-B048-85BDC9FD1C3A}</a:tableStyleId>
              </a:tblPr>
              <a:tblGrid>
                <a:gridCol w="996923">
                  <a:extLst>
                    <a:ext uri="{9D8B030D-6E8A-4147-A177-3AD203B41FA5}">
                      <a16:colId xmlns:a16="http://schemas.microsoft.com/office/drawing/2014/main" val="223307002"/>
                    </a:ext>
                  </a:extLst>
                </a:gridCol>
                <a:gridCol w="2294995">
                  <a:extLst>
                    <a:ext uri="{9D8B030D-6E8A-4147-A177-3AD203B41FA5}">
                      <a16:colId xmlns:a16="http://schemas.microsoft.com/office/drawing/2014/main" val="1621248958"/>
                    </a:ext>
                  </a:extLst>
                </a:gridCol>
                <a:gridCol w="2419738">
                  <a:extLst>
                    <a:ext uri="{9D8B030D-6E8A-4147-A177-3AD203B41FA5}">
                      <a16:colId xmlns:a16="http://schemas.microsoft.com/office/drawing/2014/main" val="1863577151"/>
                    </a:ext>
                  </a:extLst>
                </a:gridCol>
                <a:gridCol w="1473338">
                  <a:extLst>
                    <a:ext uri="{9D8B030D-6E8A-4147-A177-3AD203B41FA5}">
                      <a16:colId xmlns:a16="http://schemas.microsoft.com/office/drawing/2014/main" val="3112044682"/>
                    </a:ext>
                  </a:extLst>
                </a:gridCol>
                <a:gridCol w="1914616">
                  <a:extLst>
                    <a:ext uri="{9D8B030D-6E8A-4147-A177-3AD203B41FA5}">
                      <a16:colId xmlns:a16="http://schemas.microsoft.com/office/drawing/2014/main" val="1480792097"/>
                    </a:ext>
                  </a:extLst>
                </a:gridCol>
                <a:gridCol w="2441359">
                  <a:extLst>
                    <a:ext uri="{9D8B030D-6E8A-4147-A177-3AD203B41FA5}">
                      <a16:colId xmlns:a16="http://schemas.microsoft.com/office/drawing/2014/main" val="1464420687"/>
                    </a:ext>
                  </a:extLst>
                </a:gridCol>
              </a:tblGrid>
              <a:tr h="47890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solidFill>
                            <a:schemeClr val="bg1"/>
                          </a:solidFill>
                          <a:latin typeface="Times New Roman" pitchFamily="18" charset="0"/>
                          <a:cs typeface="Times New Roman" pitchFamily="18" charset="0"/>
                        </a:rPr>
                        <a:t>S.No</a:t>
                      </a:r>
                      <a:endParaRPr lang="en-US" sz="1600" dirty="0">
                        <a:solidFill>
                          <a:schemeClr val="bg1"/>
                        </a:solidFill>
                        <a:latin typeface="Times New Roman" pitchFamily="18" charset="0"/>
                        <a:cs typeface="Times New Roman" pitchFamily="18" charset="0"/>
                      </a:endParaRPr>
                    </a:p>
                    <a:p>
                      <a:pPr algn="ct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latin typeface="Times New Roman" pitchFamily="18" charset="0"/>
                          <a:cs typeface="Times New Roman" pitchFamily="18" charset="0"/>
                        </a:rPr>
                        <a:t>Authors</a:t>
                      </a:r>
                    </a:p>
                    <a:p>
                      <a:pPr algn="ct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latin typeface="Times New Roman" pitchFamily="18" charset="0"/>
                          <a:cs typeface="Times New Roman" pitchFamily="18" charset="0"/>
                        </a:rPr>
                        <a:t>Title</a:t>
                      </a:r>
                    </a:p>
                    <a:p>
                      <a:pPr algn="ct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latin typeface="Times New Roman" pitchFamily="18" charset="0"/>
                          <a:cs typeface="Times New Roman" pitchFamily="18" charset="0"/>
                        </a:rPr>
                        <a:t>Year</a:t>
                      </a:r>
                    </a:p>
                    <a:p>
                      <a:pPr algn="ct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latin typeface="Times New Roman" pitchFamily="18" charset="0"/>
                          <a:cs typeface="Times New Roman" pitchFamily="18" charset="0"/>
                        </a:rPr>
                        <a:t>Dataset</a:t>
                      </a:r>
                    </a:p>
                    <a:p>
                      <a:pPr algn="ct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latin typeface="Times New Roman" pitchFamily="18" charset="0"/>
                          <a:cs typeface="Times New Roman" pitchFamily="18" charset="0"/>
                        </a:rPr>
                        <a:t>Drawbacks</a:t>
                      </a:r>
                    </a:p>
                    <a:p>
                      <a:pPr algn="ctr"/>
                      <a:endParaRPr lang="en-IN" sz="16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4748082"/>
                  </a:ext>
                </a:extLst>
              </a:tr>
              <a:tr h="1882427">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nSpc>
                          <a:spcPct val="107000"/>
                        </a:lnSpc>
                        <a:spcAft>
                          <a:spcPts val="8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British  Security  Industry  Association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Journal  on  security  system  section  strategy  for intruder  alarm  system</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2005</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Industrial security </a:t>
                      </a:r>
                    </a:p>
                  </a:txBody>
                  <a:tcPr/>
                </a:tc>
                <a:tc>
                  <a:txBody>
                    <a:bodyPr/>
                    <a:lstStyle/>
                    <a:p>
                      <a:pPr marL="285750" lvl="0" indent="-285750">
                        <a:buFont typeface="Arial" panose="020B0604020202020204" pitchFamily="34" charset="0"/>
                        <a:buChar char="•"/>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Some measuring instruments that are being used for detailed</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analysis of the circuit (i.e. Oscilloscope, Transistor Tester) were limited</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411149"/>
                  </a:ext>
                </a:extLst>
              </a:tr>
              <a:tr h="824373">
                <a:tc>
                  <a:txBody>
                    <a:bodyPr/>
                    <a:lstStyle/>
                    <a:p>
                      <a:r>
                        <a:rPr lang="en-IN" sz="1600" dirty="0">
                          <a:solidFill>
                            <a:schemeClr val="tx1"/>
                          </a:solidFill>
                          <a:latin typeface="Times New Roman" panose="02020603050405020304" pitchFamily="18" charset="0"/>
                          <a:cs typeface="Times New Roman" panose="02020603050405020304" pitchFamily="18" charset="0"/>
                        </a:rPr>
                        <a:t>6.</a:t>
                      </a: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Kaur. S, Singh. R, </a:t>
                      </a:r>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Khairwal</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N, and Jain P</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Home  automation  and  security system</a:t>
                      </a:r>
                      <a:endPar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endParaRP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2016</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Smart homes</a:t>
                      </a:r>
                    </a:p>
                  </a:txBody>
                  <a:tcPr/>
                </a:tc>
                <a:tc>
                  <a:txBody>
                    <a:bodyPr/>
                    <a:lstStyle/>
                    <a:p>
                      <a:pPr marL="285750" lvl="0" indent="-285750">
                        <a:buFont typeface="Arial" panose="020B0604020202020204" pitchFamily="34" charset="0"/>
                        <a:buChar char="•"/>
                      </a:pP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Learning curve on smart home</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technology can be</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a:t>
                      </a:r>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overwhelming</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9594680"/>
                  </a:ext>
                </a:extLst>
              </a:tr>
              <a:tr h="546223">
                <a:tc>
                  <a:txBody>
                    <a:bodyPr/>
                    <a:lstStyle/>
                    <a:p>
                      <a:r>
                        <a:rPr lang="en-IN" sz="1600" dirty="0">
                          <a:solidFill>
                            <a:schemeClr val="tx1"/>
                          </a:solidFill>
                          <a:latin typeface="Times New Roman" panose="02020603050405020304" pitchFamily="18" charset="0"/>
                          <a:cs typeface="Times New Roman" panose="02020603050405020304" pitchFamily="18" charset="0"/>
                        </a:rPr>
                        <a:t>7.</a:t>
                      </a: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Bing. Z, </a:t>
                      </a:r>
                      <a:r>
                        <a:rPr lang="en-US" sz="1600" b="0"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Yunhung.G</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Home Video  Security Surveillance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2001</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Smart homes</a:t>
                      </a:r>
                    </a:p>
                  </a:txBody>
                  <a:tcPr/>
                </a:tc>
                <a:tc>
                  <a:txBody>
                    <a:bodyPr/>
                    <a:lstStyle/>
                    <a:p>
                      <a:pPr marL="342900" lvl="0" indent="-342900">
                        <a:lnSpc>
                          <a:spcPct val="107000"/>
                        </a:lnSpc>
                        <a:buSzPts val="1000"/>
                        <a:buFont typeface="Symbol" panose="05050102010706020507" pitchFamily="18" charset="2"/>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Privacy is an issue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It’s expensive to install monitors </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 camera</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6368707"/>
                  </a:ext>
                </a:extLst>
              </a:tr>
            </a:tbl>
          </a:graphicData>
        </a:graphic>
      </p:graphicFrame>
    </p:spTree>
    <p:extLst>
      <p:ext uri="{BB962C8B-B14F-4D97-AF65-F5344CB8AC3E}">
        <p14:creationId xmlns:p14="http://schemas.microsoft.com/office/powerpoint/2010/main" val="33034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D3220C0-B835-49C0-A6D6-D93FB71580DE}"/>
              </a:ext>
            </a:extLst>
          </p:cNvPr>
          <p:cNvGraphicFramePr>
            <a:graphicFrameLocks noGrp="1"/>
          </p:cNvGraphicFramePr>
          <p:nvPr>
            <p:extLst>
              <p:ext uri="{D42A27DB-BD31-4B8C-83A1-F6EECF244321}">
                <p14:modId xmlns:p14="http://schemas.microsoft.com/office/powerpoint/2010/main" val="809249645"/>
              </p:ext>
            </p:extLst>
          </p:nvPr>
        </p:nvGraphicFramePr>
        <p:xfrm>
          <a:off x="221942" y="896644"/>
          <a:ext cx="11733319" cy="5111207"/>
        </p:xfrm>
        <a:graphic>
          <a:graphicData uri="http://schemas.openxmlformats.org/drawingml/2006/table">
            <a:tbl>
              <a:tblPr firstRow="1" bandRow="1">
                <a:tableStyleId>{5C22544A-7EE6-4342-B048-85BDC9FD1C3A}</a:tableStyleId>
              </a:tblPr>
              <a:tblGrid>
                <a:gridCol w="1270196">
                  <a:extLst>
                    <a:ext uri="{9D8B030D-6E8A-4147-A177-3AD203B41FA5}">
                      <a16:colId xmlns:a16="http://schemas.microsoft.com/office/drawing/2014/main" val="926480137"/>
                    </a:ext>
                  </a:extLst>
                </a:gridCol>
                <a:gridCol w="2768845">
                  <a:extLst>
                    <a:ext uri="{9D8B030D-6E8A-4147-A177-3AD203B41FA5}">
                      <a16:colId xmlns:a16="http://schemas.microsoft.com/office/drawing/2014/main" val="3456247683"/>
                    </a:ext>
                  </a:extLst>
                </a:gridCol>
                <a:gridCol w="2070582">
                  <a:extLst>
                    <a:ext uri="{9D8B030D-6E8A-4147-A177-3AD203B41FA5}">
                      <a16:colId xmlns:a16="http://schemas.microsoft.com/office/drawing/2014/main" val="2632124818"/>
                    </a:ext>
                  </a:extLst>
                </a:gridCol>
                <a:gridCol w="1039999">
                  <a:extLst>
                    <a:ext uri="{9D8B030D-6E8A-4147-A177-3AD203B41FA5}">
                      <a16:colId xmlns:a16="http://schemas.microsoft.com/office/drawing/2014/main" val="3955554521"/>
                    </a:ext>
                  </a:extLst>
                </a:gridCol>
                <a:gridCol w="1404443">
                  <a:extLst>
                    <a:ext uri="{9D8B030D-6E8A-4147-A177-3AD203B41FA5}">
                      <a16:colId xmlns:a16="http://schemas.microsoft.com/office/drawing/2014/main" val="2592510461"/>
                    </a:ext>
                  </a:extLst>
                </a:gridCol>
                <a:gridCol w="3179254">
                  <a:extLst>
                    <a:ext uri="{9D8B030D-6E8A-4147-A177-3AD203B41FA5}">
                      <a16:colId xmlns:a16="http://schemas.microsoft.com/office/drawing/2014/main" val="1384889484"/>
                    </a:ext>
                  </a:extLst>
                </a:gridCol>
              </a:tblGrid>
              <a:tr h="59553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Times New Roman" pitchFamily="18" charset="0"/>
                          <a:cs typeface="Times New Roman" pitchFamily="18" charset="0"/>
                        </a:rPr>
                        <a:t>S.No</a:t>
                      </a:r>
                      <a:endParaRPr lang="en-US" sz="1600" dirty="0">
                        <a:latin typeface="Times New Roman" pitchFamily="18" charset="0"/>
                        <a:cs typeface="Times New Roman"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Authors</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Title</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Year</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Dataset</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itchFamily="18" charset="0"/>
                          <a:cs typeface="Times New Roman" pitchFamily="18" charset="0"/>
                        </a:rPr>
                        <a:t>Drawbacks</a:t>
                      </a:r>
                    </a:p>
                    <a:p>
                      <a:pPr algn="ct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012798"/>
                  </a:ext>
                </a:extLst>
              </a:tr>
              <a:tr h="2015890">
                <a:tc>
                  <a:txBody>
                    <a:bodyPr/>
                    <a:lstStyle/>
                    <a:p>
                      <a:r>
                        <a:rPr lang="en-IN" sz="16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Prithvi Nath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Saranu</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 G </a:t>
                      </a:r>
                      <a:r>
                        <a:rPr lang="en-IN"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Abirami</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 S Sivakumar ; Kumar M Ramesh ; U Arul ; J Seetha</a:t>
                      </a:r>
                      <a:endPar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Theft Detection System using PIR Sensor</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endPar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2018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Industrial security, home security </a:t>
                      </a:r>
                    </a:p>
                  </a:txBody>
                  <a:tcPr/>
                </a:tc>
                <a:tc>
                  <a:txBody>
                    <a:bodyPr/>
                    <a:lstStyle/>
                    <a:p>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When the ambient temperature is close to the human temperature, the detection and sensitivity will drop significantly, and sometimes even a short-term failure will occur.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7178901"/>
                  </a:ext>
                </a:extLst>
              </a:tr>
              <a:tr h="1432983">
                <a:tc>
                  <a:txBody>
                    <a:bodyPr/>
                    <a:lstStyle/>
                    <a:p>
                      <a:r>
                        <a:rPr lang="en-IN" sz="1600" dirty="0">
                          <a:latin typeface="Times New Roman" panose="02020603050405020304" pitchFamily="18" charset="0"/>
                          <a:cs typeface="Times New Roman" panose="02020603050405020304" pitchFamily="18" charset="0"/>
                        </a:rPr>
                        <a:t>9.</a:t>
                      </a:r>
                    </a:p>
                  </a:txBody>
                  <a:tcPr/>
                </a:tc>
                <a:tc>
                  <a:txBody>
                    <a:bodyPr/>
                    <a:lstStyle/>
                    <a:p>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Deokar</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Shital </a:t>
                      </a:r>
                      <a:r>
                        <a:rPr lang="en-US" sz="16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Namdeo</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 </a:t>
                      </a:r>
                      <a:r>
                        <a:rPr lang="en-US" sz="16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V. R </a:t>
                      </a:r>
                      <a:r>
                        <a:rPr lang="en-US" sz="1600" b="0" i="0" u="sng"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Pawar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IoT based power &amp; security management for smart home system</a:t>
                      </a: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2017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Smart homes</a:t>
                      </a:r>
                    </a:p>
                  </a:txBody>
                  <a:tcPr/>
                </a:tc>
                <a:tc>
                  <a:txBody>
                    <a:bodyPr/>
                    <a:lstStyle/>
                    <a:p>
                      <a:pPr algn="l"/>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designing, developing, and maintaining and enabling the large technology to IoT system is quite complicated.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6241933"/>
                  </a:ext>
                </a:extLst>
              </a:tr>
              <a:tr h="930118">
                <a:tc>
                  <a:txBody>
                    <a:bodyPr/>
                    <a:lstStyle/>
                    <a:p>
                      <a:r>
                        <a:rPr lang="en-IN" sz="1600" dirty="0">
                          <a:latin typeface="Times New Roman" panose="02020603050405020304" pitchFamily="18" charset="0"/>
                          <a:cs typeface="Times New Roman" panose="02020603050405020304" pitchFamily="18" charset="0"/>
                        </a:rPr>
                        <a:t>10.</a:t>
                      </a:r>
                    </a:p>
                  </a:txBody>
                  <a:tcPr/>
                </a:tc>
                <a:tc>
                  <a:txBody>
                    <a:bodyPr/>
                    <a:lstStyle/>
                    <a:p>
                      <a:r>
                        <a:rPr lang="en-IN" sz="16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Rocio Garcia-</a:t>
                      </a:r>
                      <a:r>
                        <a:rPr lang="en-IN" sz="1600" b="0" i="0" u="sng"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Retamero</a:t>
                      </a:r>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&amp; </a:t>
                      </a:r>
                    </a:p>
                    <a:p>
                      <a:r>
                        <a:rPr lang="en-IN" sz="1600" b="0" i="0" u="sng"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Mandeep K. </a:t>
                      </a:r>
                      <a:r>
                        <a:rPr lang="en-IN" sz="1600" b="0" i="0" u="sng"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Dhami</a:t>
                      </a:r>
                      <a:endPar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Take-the-best in expert-novice decision strategies for residential burglary</a:t>
                      </a:r>
                    </a:p>
                  </a:txBody>
                  <a:tcPr/>
                </a:tc>
                <a:tc>
                  <a:txBody>
                    <a:bodyPr/>
                    <a:lstStyle/>
                    <a:p>
                      <a:r>
                        <a:rPr lang="en-I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2009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Theft control </a:t>
                      </a:r>
                    </a:p>
                  </a:txBody>
                  <a:tcPr/>
                </a:tc>
                <a:tc>
                  <a:txBody>
                    <a:bodyPr/>
                    <a:lstStyle/>
                    <a:p>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False alarm in many case.</a:t>
                      </a:r>
                    </a:p>
                    <a:p>
                      <a:br>
                        <a:rPr lang="en-US" sz="1600" dirty="0"/>
                      </a:b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2522699"/>
                  </a:ext>
                </a:extLst>
              </a:tr>
            </a:tbl>
          </a:graphicData>
        </a:graphic>
      </p:graphicFrame>
    </p:spTree>
    <p:extLst>
      <p:ext uri="{BB962C8B-B14F-4D97-AF65-F5344CB8AC3E}">
        <p14:creationId xmlns:p14="http://schemas.microsoft.com/office/powerpoint/2010/main" val="2117914449"/>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Salerio · SlidesCarnival</Template>
  <TotalTime>0</TotalTime>
  <Words>1584</Words>
  <Application>Microsoft Office PowerPoint</Application>
  <PresentationFormat>Widescreen</PresentationFormat>
  <Paragraphs>206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Arvo</vt:lpstr>
      <vt:lpstr>Bahnschrift SemiLight</vt:lpstr>
      <vt:lpstr>Roboto Condensed</vt:lpstr>
      <vt:lpstr>Roboto Condensed Light</vt:lpstr>
      <vt:lpstr>Symbol</vt:lpstr>
      <vt:lpstr>Times New Roman</vt:lpstr>
      <vt:lpstr>Salerio template</vt:lpstr>
      <vt:lpstr>Motion Sensor Alarm that calls your Cell Phone when it is tripped (Domain : IOT)</vt:lpstr>
      <vt:lpstr>AGENDA</vt:lpstr>
      <vt:lpstr>ABSTRACT</vt:lpstr>
      <vt:lpstr>What is IOT ??</vt:lpstr>
      <vt:lpstr>INTRODUCTION</vt:lpstr>
      <vt:lpstr>LITERATURE SURVEY</vt:lpstr>
      <vt:lpstr>PowerPoint Presentation</vt:lpstr>
      <vt:lpstr>PowerPoint Presentation</vt:lpstr>
      <vt:lpstr>PowerPoint Presentation</vt:lpstr>
      <vt:lpstr>PROBLEM STATEMENT </vt:lpstr>
      <vt:lpstr>How does the application work ?</vt:lpstr>
      <vt:lpstr>PIR sensor</vt:lpstr>
      <vt:lpstr>What is a Arduino ?</vt:lpstr>
      <vt:lpstr>REQUIREMENTS</vt:lpstr>
      <vt:lpstr>DEVICE SET-UP</vt:lpstr>
      <vt:lpstr>IMPLEMENTATION</vt:lpstr>
      <vt:lpstr>CODE IMPLEMENTATION</vt:lpstr>
      <vt:lpstr>PowerPoint Presentation</vt:lpstr>
      <vt:lpstr>IFTTT APPLET</vt:lpstr>
      <vt:lpstr>Creating an Webhook  to IFTTT</vt:lpstr>
      <vt:lpstr>PowerPoint Presentation</vt:lpstr>
      <vt:lpstr>Configuring This and That part</vt:lpstr>
      <vt:lpstr>OUTPUT</vt:lpstr>
      <vt:lpstr>MODULE EXPLANATION</vt:lpstr>
      <vt:lpstr>LIMITATIONS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Burglar Alarm (Domain : IOT)</dc:title>
  <dc:creator>vignesh jaishankar</dc:creator>
  <cp:lastModifiedBy>vignesh jaishankar</cp:lastModifiedBy>
  <cp:revision>90</cp:revision>
  <dcterms:created xsi:type="dcterms:W3CDTF">2020-09-25T18:39:28Z</dcterms:created>
  <dcterms:modified xsi:type="dcterms:W3CDTF">2020-12-07T03:29:33Z</dcterms:modified>
</cp:coreProperties>
</file>