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59"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1780-9F3E-7987-558D-6FBB0B2BAF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9BF51D-3D5D-A4C4-5344-738580858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57DF-2F04-A763-6E63-46563119449C}"/>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5" name="Footer Placeholder 4">
            <a:extLst>
              <a:ext uri="{FF2B5EF4-FFF2-40B4-BE49-F238E27FC236}">
                <a16:creationId xmlns:a16="http://schemas.microsoft.com/office/drawing/2014/main" id="{8BD97166-0D07-6B4C-59DA-3FB86ABC7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4B8E9-E6E0-69AB-6DCD-AE0D1885631B}"/>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4013086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A005-6330-F1C1-F411-50EB4D3AF3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1C91D3-FD05-EE5D-B98A-07F5A85B23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E4946-0251-5984-99FD-5E41F1AD1BBA}"/>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5" name="Footer Placeholder 4">
            <a:extLst>
              <a:ext uri="{FF2B5EF4-FFF2-40B4-BE49-F238E27FC236}">
                <a16:creationId xmlns:a16="http://schemas.microsoft.com/office/drawing/2014/main" id="{899D4D66-599B-4DC3-4DF8-66386AF7B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FD436-4198-5952-B77B-0574D3A4EA6F}"/>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315644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AEF67F-1BF4-3CD9-8537-B37B83843A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ED0BEB-0A8B-3DA3-F261-DD9231508F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50F61-A75A-91A8-C1E4-922AF91592DC}"/>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5" name="Footer Placeholder 4">
            <a:extLst>
              <a:ext uri="{FF2B5EF4-FFF2-40B4-BE49-F238E27FC236}">
                <a16:creationId xmlns:a16="http://schemas.microsoft.com/office/drawing/2014/main" id="{BFEB9CA6-6AF8-5867-ED63-AD7943AB3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6D164-8195-765B-7A82-08D6F06D1DA6}"/>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75349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4C8B-4DFC-490D-BB6B-2EF2DB293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B5359-222F-6487-2EAC-D8312CC19C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36715-DB8D-37FB-19E0-B62951279D6C}"/>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5" name="Footer Placeholder 4">
            <a:extLst>
              <a:ext uri="{FF2B5EF4-FFF2-40B4-BE49-F238E27FC236}">
                <a16:creationId xmlns:a16="http://schemas.microsoft.com/office/drawing/2014/main" id="{4893F3BB-3BF5-4615-CFC7-9C2FEDCEB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5C3B8-67B2-3206-A06B-EC392E9B91A2}"/>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324450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833-DE3B-9A4E-A7F7-E294147086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2E7596-85E2-32AA-F86F-91E691A1EF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F176C5-AD6C-F212-8FB4-B6C213370216}"/>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5" name="Footer Placeholder 4">
            <a:extLst>
              <a:ext uri="{FF2B5EF4-FFF2-40B4-BE49-F238E27FC236}">
                <a16:creationId xmlns:a16="http://schemas.microsoft.com/office/drawing/2014/main" id="{5F6F0299-4846-2BB9-EA40-AA26B7BB5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54728-AE23-42F5-7DA3-7CAC220D502D}"/>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178067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0D6B-6FEF-23C0-9F62-1BE554AE2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C27958-47F4-E387-E330-435A530757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7A9380-9B60-53F8-5D81-2596EF0735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060C4-6988-03CF-11DC-6DC52C1EB443}"/>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6" name="Footer Placeholder 5">
            <a:extLst>
              <a:ext uri="{FF2B5EF4-FFF2-40B4-BE49-F238E27FC236}">
                <a16:creationId xmlns:a16="http://schemas.microsoft.com/office/drawing/2014/main" id="{8282D9C7-4551-5C60-5A63-5EFB460BC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9DE1D-234A-22A5-E344-8A73D2F9E560}"/>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242555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A52E-66B3-183E-AEF1-5F4BBC8111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E94A42-CA5A-20C0-1E6F-0081FC3B0C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C5576B-043F-61F8-8CD7-0C1FD9256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5BD1E-88D6-3623-094E-9FF682484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1EE859-3A88-550D-C2CB-36D75446E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46850F-A2DB-A34D-319E-87F5AF828830}"/>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8" name="Footer Placeholder 7">
            <a:extLst>
              <a:ext uri="{FF2B5EF4-FFF2-40B4-BE49-F238E27FC236}">
                <a16:creationId xmlns:a16="http://schemas.microsoft.com/office/drawing/2014/main" id="{507243A3-CA7D-2281-2471-43C921AB3A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F50DD-00A0-BA25-C95F-8016ADB2863E}"/>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237144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87FD-F781-CE84-C0B2-A4667C3264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E19A15-F826-006F-C3F5-A61EE2C789E6}"/>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4" name="Footer Placeholder 3">
            <a:extLst>
              <a:ext uri="{FF2B5EF4-FFF2-40B4-BE49-F238E27FC236}">
                <a16:creationId xmlns:a16="http://schemas.microsoft.com/office/drawing/2014/main" id="{3366313E-4835-0FDA-63E0-0859A8F803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CC935-751F-9E9F-53AD-B802F0D1F6CC}"/>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198372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20601-BDF6-7F7C-0627-5F535F89E779}"/>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3" name="Footer Placeholder 2">
            <a:extLst>
              <a:ext uri="{FF2B5EF4-FFF2-40B4-BE49-F238E27FC236}">
                <a16:creationId xmlns:a16="http://schemas.microsoft.com/office/drawing/2014/main" id="{BCA205F5-22EF-3238-608A-09CA9DE8FA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77C1CF-43FA-2A2A-3BB9-F8BF566771E7}"/>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211624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727F-F6C5-35E0-D21A-734BA29F2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EC5907-767E-AB75-390D-66632295E7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2A235C-97F5-F1E8-30C0-C74C413E2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4BEC4-9593-DFD5-9449-994DD0FAF476}"/>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6" name="Footer Placeholder 5">
            <a:extLst>
              <a:ext uri="{FF2B5EF4-FFF2-40B4-BE49-F238E27FC236}">
                <a16:creationId xmlns:a16="http://schemas.microsoft.com/office/drawing/2014/main" id="{D50B5020-FE37-2B43-42F4-6A10B66DC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B6B58-9CA3-45CC-ADB3-E615A46C58CC}"/>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241500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D31F8-9B09-5625-EF16-67A88F42E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4AEE59-1F08-D0A7-75E2-7F3DB0D2D9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5250B7-B230-5276-4599-93BD32EC8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DA2E3-5789-48A4-2EB2-848BE6EDC22B}"/>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6" name="Footer Placeholder 5">
            <a:extLst>
              <a:ext uri="{FF2B5EF4-FFF2-40B4-BE49-F238E27FC236}">
                <a16:creationId xmlns:a16="http://schemas.microsoft.com/office/drawing/2014/main" id="{EA868E4E-E9F2-A4E5-73D6-F4D983D18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84AE9-AB7D-3EDC-1D4B-DA34950A18BB}"/>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355301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1C71DE-5B37-5985-29D2-A3BE80EE3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F8ED78-EEDA-AB38-3E4E-EF82352BE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667D9-FF82-30EF-E6D8-097829E55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20F5D4-F0B0-3644-AB0D-95AF0744714A}" type="datetimeFigureOut">
              <a:rPr lang="en-US"/>
              <a:t>9/5/2024</a:t>
            </a:fld>
            <a:endParaRPr lang="en-US"/>
          </a:p>
        </p:txBody>
      </p:sp>
      <p:sp>
        <p:nvSpPr>
          <p:cNvPr id="5" name="Footer Placeholder 4">
            <a:extLst>
              <a:ext uri="{FF2B5EF4-FFF2-40B4-BE49-F238E27FC236}">
                <a16:creationId xmlns:a16="http://schemas.microsoft.com/office/drawing/2014/main" id="{622A4A2B-47BF-64C3-4298-31FF2EBF88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6231A26-9088-C4DE-4698-902F01513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A7070D-092C-C842-A88E-67A23CB922B0}" type="slidenum">
              <a:rPr lang="en-US"/>
              <a:t>‹#›</a:t>
            </a:fld>
            <a:endParaRPr lang="en-US"/>
          </a:p>
        </p:txBody>
      </p:sp>
    </p:spTree>
    <p:extLst>
      <p:ext uri="{BB962C8B-B14F-4D97-AF65-F5344CB8AC3E}">
        <p14:creationId xmlns:p14="http://schemas.microsoft.com/office/powerpoint/2010/main" val="166017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41A2-E902-4026-BAB0-F7A274C473EC}"/>
              </a:ext>
            </a:extLst>
          </p:cNvPr>
          <p:cNvSpPr>
            <a:spLocks noGrp="1"/>
          </p:cNvSpPr>
          <p:nvPr>
            <p:ph type="ctrTitle"/>
          </p:nvPr>
        </p:nvSpPr>
        <p:spPr>
          <a:xfrm>
            <a:off x="1303957" y="2235200"/>
            <a:ext cx="9144000" cy="2387600"/>
          </a:xfrm>
        </p:spPr>
        <p:txBody>
          <a:bodyPr>
            <a:normAutofit fontScale="90000"/>
          </a:bodyPr>
          <a:lstStyle/>
          <a:p>
            <a:r>
              <a:rPr lang="en-IN"/>
              <a:t>Visualising employee Attendence Trends with</a:t>
            </a:r>
            <a:br>
              <a:rPr lang="en-IN"/>
            </a:br>
            <a:r>
              <a:rPr lang="en-IN"/>
              <a:t>excel charts</a:t>
            </a:r>
            <a:endParaRPr lang="en-US"/>
          </a:p>
        </p:txBody>
      </p:sp>
    </p:spTree>
    <p:extLst>
      <p:ext uri="{BB962C8B-B14F-4D97-AF65-F5344CB8AC3E}">
        <p14:creationId xmlns:p14="http://schemas.microsoft.com/office/powerpoint/2010/main" val="3008640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DD97-F74C-5B54-B18A-E03BF7CEDAB6}"/>
              </a:ext>
            </a:extLst>
          </p:cNvPr>
          <p:cNvSpPr>
            <a:spLocks noGrp="1"/>
          </p:cNvSpPr>
          <p:nvPr>
            <p:ph type="title"/>
          </p:nvPr>
        </p:nvSpPr>
        <p:spPr>
          <a:xfrm>
            <a:off x="-965744" y="487371"/>
            <a:ext cx="11353800" cy="1700832"/>
          </a:xfrm>
        </p:spPr>
        <p:txBody>
          <a:bodyPr/>
          <a:lstStyle/>
          <a:p>
            <a:r>
              <a:rPr lang="en-IN" dirty="0"/>
              <a:t>                                            </a:t>
            </a:r>
            <a:r>
              <a:rPr lang="en-IN" dirty="0">
                <a:solidFill>
                  <a:srgbClr val="C00000"/>
                </a:solidFill>
              </a:rPr>
              <a:t>SURFACE CHARTS      </a:t>
            </a:r>
            <a:endParaRPr lang="en-US" dirty="0"/>
          </a:p>
        </p:txBody>
      </p:sp>
      <p:sp>
        <p:nvSpPr>
          <p:cNvPr id="3" name="Content Placeholder 2">
            <a:extLst>
              <a:ext uri="{FF2B5EF4-FFF2-40B4-BE49-F238E27FC236}">
                <a16:creationId xmlns:a16="http://schemas.microsoft.com/office/drawing/2014/main" id="{40934BEB-A973-745A-AC32-3B8619984406}"/>
              </a:ext>
            </a:extLst>
          </p:cNvPr>
          <p:cNvSpPr>
            <a:spLocks noGrp="1"/>
          </p:cNvSpPr>
          <p:nvPr>
            <p:ph idx="1"/>
          </p:nvPr>
        </p:nvSpPr>
        <p:spPr/>
        <p:txBody>
          <a:bodyPr/>
          <a:lstStyle/>
          <a:p>
            <a:pPr marL="0" indent="0">
              <a:buNone/>
            </a:pPr>
            <a:r>
              <a:rPr lang="en-US" dirty="0"/>
              <a:t>• Surface charts allow you to display data across a 3D landscape. They work best with large data sets, allowing you to see a variety of information at the same time</a:t>
            </a:r>
          </a:p>
        </p:txBody>
      </p:sp>
    </p:spTree>
    <p:extLst>
      <p:ext uri="{BB962C8B-B14F-4D97-AF65-F5344CB8AC3E}">
        <p14:creationId xmlns:p14="http://schemas.microsoft.com/office/powerpoint/2010/main" val="333532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0BF8E-F531-0243-7F0A-174F395473F0}"/>
              </a:ext>
            </a:extLst>
          </p:cNvPr>
          <p:cNvSpPr>
            <a:spLocks noGrp="1"/>
          </p:cNvSpPr>
          <p:nvPr>
            <p:ph idx="1"/>
          </p:nvPr>
        </p:nvSpPr>
        <p:spPr/>
        <p:txBody>
          <a:bodyPr/>
          <a:lstStyle/>
          <a:p>
            <a:r>
              <a:rPr lang="en-US" dirty="0"/>
              <a:t>Pareto charts• The Pareto Chart is a built-in chart type in Excel 2016. A Pareto chart is a variant of the histogram chart, arranged in descending order for easy analysis. The sequencing is performed automatically.</a:t>
            </a:r>
          </a:p>
        </p:txBody>
      </p:sp>
      <p:sp>
        <p:nvSpPr>
          <p:cNvPr id="5" name="Title 4">
            <a:extLst>
              <a:ext uri="{FF2B5EF4-FFF2-40B4-BE49-F238E27FC236}">
                <a16:creationId xmlns:a16="http://schemas.microsoft.com/office/drawing/2014/main" id="{9C5E198B-0C28-B9DC-0818-23AB33465F42}"/>
              </a:ext>
            </a:extLst>
          </p:cNvPr>
          <p:cNvSpPr>
            <a:spLocks noGrp="1"/>
          </p:cNvSpPr>
          <p:nvPr>
            <p:ph type="title"/>
          </p:nvPr>
        </p:nvSpPr>
        <p:spPr>
          <a:xfrm>
            <a:off x="838200" y="365125"/>
            <a:ext cx="10515600" cy="1143233"/>
          </a:xfrm>
        </p:spPr>
        <p:txBody>
          <a:bodyPr/>
          <a:lstStyle/>
          <a:p>
            <a:r>
              <a:rPr lang="en-IN" dirty="0"/>
              <a:t>                          </a:t>
            </a:r>
            <a:r>
              <a:rPr lang="en-IN" dirty="0">
                <a:solidFill>
                  <a:srgbClr val="C00000"/>
                </a:solidFill>
              </a:rPr>
              <a:t>PARETO CHARTS</a:t>
            </a:r>
            <a:endParaRPr lang="en-US" dirty="0"/>
          </a:p>
        </p:txBody>
      </p:sp>
    </p:spTree>
    <p:extLst>
      <p:ext uri="{BB962C8B-B14F-4D97-AF65-F5344CB8AC3E}">
        <p14:creationId xmlns:p14="http://schemas.microsoft.com/office/powerpoint/2010/main" val="69155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049E-E53E-DAA7-33DD-B03B7501E259}"/>
              </a:ext>
            </a:extLst>
          </p:cNvPr>
          <p:cNvSpPr>
            <a:spLocks noGrp="1"/>
          </p:cNvSpPr>
          <p:nvPr>
            <p:ph type="title"/>
          </p:nvPr>
        </p:nvSpPr>
        <p:spPr>
          <a:xfrm>
            <a:off x="-855722" y="328451"/>
            <a:ext cx="11610517" cy="1810853"/>
          </a:xfrm>
        </p:spPr>
        <p:txBody>
          <a:bodyPr/>
          <a:lstStyle/>
          <a:p>
            <a:r>
              <a:rPr lang="en-IN" dirty="0"/>
              <a:t>                                        </a:t>
            </a:r>
            <a:r>
              <a:rPr lang="en-IN" dirty="0">
                <a:solidFill>
                  <a:srgbClr val="C00000"/>
                </a:solidFill>
              </a:rPr>
              <a:t>CANDLESTICK CHARTS</a:t>
            </a:r>
            <a:endParaRPr lang="en-US" dirty="0"/>
          </a:p>
        </p:txBody>
      </p:sp>
      <p:sp>
        <p:nvSpPr>
          <p:cNvPr id="3" name="Content Placeholder 2">
            <a:extLst>
              <a:ext uri="{FF2B5EF4-FFF2-40B4-BE49-F238E27FC236}">
                <a16:creationId xmlns:a16="http://schemas.microsoft.com/office/drawing/2014/main" id="{0A93CCAB-2186-6BDD-39D3-1E4C678108CC}"/>
              </a:ext>
            </a:extLst>
          </p:cNvPr>
          <p:cNvSpPr>
            <a:spLocks noGrp="1"/>
          </p:cNvSpPr>
          <p:nvPr>
            <p:ph idx="1"/>
          </p:nvPr>
        </p:nvSpPr>
        <p:spPr/>
        <p:txBody>
          <a:bodyPr/>
          <a:lstStyle/>
          <a:p>
            <a:pPr marL="0" indent="0">
              <a:buNone/>
            </a:pPr>
            <a:r>
              <a:rPr lang="en-US" dirty="0"/>
              <a:t>• This chart type automatically plots the full range of values as a single line, with indicates high and low in a given time interval. On top of the line is a bar which indicates open and close values</a:t>
            </a:r>
          </a:p>
        </p:txBody>
      </p:sp>
    </p:spTree>
    <p:extLst>
      <p:ext uri="{BB962C8B-B14F-4D97-AF65-F5344CB8AC3E}">
        <p14:creationId xmlns:p14="http://schemas.microsoft.com/office/powerpoint/2010/main" val="4167171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E9DF-2B69-8733-55A0-A682E6C734D4}"/>
              </a:ext>
            </a:extLst>
          </p:cNvPr>
          <p:cNvSpPr>
            <a:spLocks noGrp="1"/>
          </p:cNvSpPr>
          <p:nvPr>
            <p:ph type="title"/>
          </p:nvPr>
        </p:nvSpPr>
        <p:spPr/>
        <p:txBody>
          <a:bodyPr/>
          <a:lstStyle/>
          <a:p>
            <a:r>
              <a:rPr lang="en-IN" b="1" dirty="0"/>
              <a:t>Result</a:t>
            </a:r>
            <a:endParaRPr lang="en-US" b="1" dirty="0"/>
          </a:p>
        </p:txBody>
      </p:sp>
      <p:pic>
        <p:nvPicPr>
          <p:cNvPr id="4" name="Content Placeholder 3">
            <a:extLst>
              <a:ext uri="{FF2B5EF4-FFF2-40B4-BE49-F238E27FC236}">
                <a16:creationId xmlns:a16="http://schemas.microsoft.com/office/drawing/2014/main" id="{E028690F-0ABA-35CF-204C-C9ED39487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393" y="1825625"/>
            <a:ext cx="7341214" cy="4351338"/>
          </a:xfrm>
        </p:spPr>
      </p:pic>
    </p:spTree>
    <p:extLst>
      <p:ext uri="{BB962C8B-B14F-4D97-AF65-F5344CB8AC3E}">
        <p14:creationId xmlns:p14="http://schemas.microsoft.com/office/powerpoint/2010/main" val="196023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CF5E-5D21-ECCC-4FEA-7E9511A4BED8}"/>
              </a:ext>
            </a:extLst>
          </p:cNvPr>
          <p:cNvSpPr>
            <a:spLocks noGrp="1"/>
          </p:cNvSpPr>
          <p:nvPr>
            <p:ph type="title"/>
          </p:nvPr>
        </p:nvSpPr>
        <p:spPr/>
        <p:txBody>
          <a:bodyPr/>
          <a:lstStyle/>
          <a:p>
            <a:r>
              <a:rPr lang="en-IN" b="1" dirty="0"/>
              <a:t>conclusion</a:t>
            </a:r>
            <a:endParaRPr lang="en-US" b="1" dirty="0"/>
          </a:p>
        </p:txBody>
      </p:sp>
      <p:sp>
        <p:nvSpPr>
          <p:cNvPr id="3" name="Content Placeholder 2">
            <a:extLst>
              <a:ext uri="{FF2B5EF4-FFF2-40B4-BE49-F238E27FC236}">
                <a16:creationId xmlns:a16="http://schemas.microsoft.com/office/drawing/2014/main" id="{D1B94453-09DD-5689-99AD-346CBA3FED95}"/>
              </a:ext>
            </a:extLst>
          </p:cNvPr>
          <p:cNvSpPr>
            <a:spLocks noGrp="1"/>
          </p:cNvSpPr>
          <p:nvPr>
            <p:ph idx="1"/>
          </p:nvPr>
        </p:nvSpPr>
        <p:spPr/>
        <p:txBody>
          <a:bodyPr/>
          <a:lstStyle/>
          <a:p>
            <a:r>
              <a:rPr lang="en-US"/>
              <a:t>A Candlestick chart is a built-in chart type in Excel normally used to show stock price activity. You'll find this chart under the Stock category of chart types, with the name Open-High-Low-Close, sometimes abbreviated OHLC. Dark bars indicate close price is less than open price (a loss), light bars indicate a close price greater than open price (a gain).</a:t>
            </a:r>
          </a:p>
        </p:txBody>
      </p:sp>
    </p:spTree>
    <p:extLst>
      <p:ext uri="{BB962C8B-B14F-4D97-AF65-F5344CB8AC3E}">
        <p14:creationId xmlns:p14="http://schemas.microsoft.com/office/powerpoint/2010/main" val="322743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4460-1325-8E47-8CED-C14434E12A8C}"/>
              </a:ext>
            </a:extLst>
          </p:cNvPr>
          <p:cNvSpPr>
            <a:spLocks noGrp="1"/>
          </p:cNvSpPr>
          <p:nvPr>
            <p:ph type="title"/>
          </p:nvPr>
        </p:nvSpPr>
        <p:spPr/>
        <p:txBody>
          <a:bodyPr/>
          <a:lstStyle/>
          <a:p>
            <a:r>
              <a:rPr lang="en-IN"/>
              <a:t>Introduction</a:t>
            </a:r>
            <a:endParaRPr lang="en-US"/>
          </a:p>
        </p:txBody>
      </p:sp>
      <p:sp>
        <p:nvSpPr>
          <p:cNvPr id="3" name="Content Placeholder 2">
            <a:extLst>
              <a:ext uri="{FF2B5EF4-FFF2-40B4-BE49-F238E27FC236}">
                <a16:creationId xmlns:a16="http://schemas.microsoft.com/office/drawing/2014/main" id="{AB9E040B-696B-7BB7-6F07-2D2007FCDD34}"/>
              </a:ext>
            </a:extLst>
          </p:cNvPr>
          <p:cNvSpPr>
            <a:spLocks noGrp="1"/>
          </p:cNvSpPr>
          <p:nvPr>
            <p:ph idx="1"/>
          </p:nvPr>
        </p:nvSpPr>
        <p:spPr>
          <a:xfrm>
            <a:off x="0" y="2136009"/>
            <a:ext cx="10515600" cy="4006590"/>
          </a:xfrm>
        </p:spPr>
        <p:txBody>
          <a:bodyPr>
            <a:normAutofit/>
          </a:bodyPr>
          <a:lstStyle/>
          <a:p>
            <a:pPr marL="0" indent="0">
              <a:buNone/>
            </a:pPr>
            <a:r>
              <a:rPr lang="en-US" dirty="0"/>
              <a:t>• It can often be difficult to interpret Excel workbooks that contain a lot of data. Charts allow you to illustrate your workbook data graphically, which makes it easy to visualize comparisons and trends.</a:t>
            </a:r>
          </a:p>
        </p:txBody>
      </p:sp>
    </p:spTree>
    <p:extLst>
      <p:ext uri="{BB962C8B-B14F-4D97-AF65-F5344CB8AC3E}">
        <p14:creationId xmlns:p14="http://schemas.microsoft.com/office/powerpoint/2010/main" val="332801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83C7-68D4-7196-63F1-6C5691841276}"/>
              </a:ext>
            </a:extLst>
          </p:cNvPr>
          <p:cNvSpPr>
            <a:spLocks noGrp="1"/>
          </p:cNvSpPr>
          <p:nvPr>
            <p:ph type="title"/>
          </p:nvPr>
        </p:nvSpPr>
        <p:spPr/>
        <p:txBody>
          <a:bodyPr/>
          <a:lstStyle/>
          <a:p>
            <a:r>
              <a:rPr lang="en-IN"/>
              <a:t>TO </a:t>
            </a:r>
            <a:endParaRPr lang="en-US"/>
          </a:p>
        </p:txBody>
      </p:sp>
      <p:sp>
        <p:nvSpPr>
          <p:cNvPr id="3" name="Content Placeholder 2">
            <a:extLst>
              <a:ext uri="{FF2B5EF4-FFF2-40B4-BE49-F238E27FC236}">
                <a16:creationId xmlns:a16="http://schemas.microsoft.com/office/drawing/2014/main" id="{8946EAC4-AEF2-BFD8-1E27-FFE84858B713}"/>
              </a:ext>
            </a:extLst>
          </p:cNvPr>
          <p:cNvSpPr>
            <a:spLocks noGrp="1"/>
          </p:cNvSpPr>
          <p:nvPr>
            <p:ph idx="1"/>
          </p:nvPr>
        </p:nvSpPr>
        <p:spPr/>
        <p:txBody>
          <a:bodyPr>
            <a:normAutofit lnSpcReduction="10000"/>
          </a:bodyPr>
          <a:lstStyle/>
          <a:p>
            <a:r>
              <a:rPr lang="en-US"/>
              <a:t>To insert a chart</a:t>
            </a:r>
            <a:endParaRPr lang="en-IN"/>
          </a:p>
          <a:p>
            <a:pPr marL="0" indent="0">
              <a:buNone/>
            </a:pPr>
            <a:r>
              <a:rPr lang="en-US"/>
              <a:t>• Select the cells you want to chart, including the column titles and row labels. These cells will be the source data for the chart.</a:t>
            </a:r>
            <a:endParaRPr lang="en-IN"/>
          </a:p>
          <a:p>
            <a:pPr marL="0" indent="0">
              <a:buNone/>
            </a:pPr>
            <a:r>
              <a:rPr lang="en-US"/>
              <a:t>• From the Insert tab, click the desired Chart command. In our example, we'll select Column.</a:t>
            </a:r>
            <a:endParaRPr lang="en-IN"/>
          </a:p>
          <a:p>
            <a:pPr marL="0" indent="0">
              <a:buNone/>
            </a:pPr>
            <a:r>
              <a:rPr lang="en-US"/>
              <a:t>• Choose the desired chart type from the drop-down menu.</a:t>
            </a:r>
            <a:endParaRPr lang="en-IN"/>
          </a:p>
          <a:p>
            <a:pPr marL="0" indent="0">
              <a:buNone/>
            </a:pPr>
            <a:r>
              <a:rPr lang="en-US"/>
              <a:t>• The selected chart will be inserted in the worksheet.</a:t>
            </a:r>
            <a:endParaRPr lang="en-IN"/>
          </a:p>
          <a:p>
            <a:pPr marL="0" indent="0">
              <a:buNone/>
            </a:pPr>
            <a:r>
              <a:rPr lang="en-US"/>
              <a:t>• If you're not sure which type of chart to use, the Recommended Charts command will suggest several different charts based on the source d</a:t>
            </a:r>
            <a:r>
              <a:rPr lang="en-IN"/>
              <a:t>ata</a:t>
            </a:r>
            <a:r>
              <a:rPr lang="en-US"/>
              <a:t>.</a:t>
            </a:r>
          </a:p>
        </p:txBody>
      </p:sp>
    </p:spTree>
    <p:extLst>
      <p:ext uri="{BB962C8B-B14F-4D97-AF65-F5344CB8AC3E}">
        <p14:creationId xmlns:p14="http://schemas.microsoft.com/office/powerpoint/2010/main" val="106198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59D0-59D4-3E01-21A0-96C05B772BFE}"/>
              </a:ext>
            </a:extLst>
          </p:cNvPr>
          <p:cNvSpPr>
            <a:spLocks noGrp="1"/>
          </p:cNvSpPr>
          <p:nvPr>
            <p:ph type="title"/>
          </p:nvPr>
        </p:nvSpPr>
        <p:spPr>
          <a:xfrm>
            <a:off x="838200" y="334564"/>
            <a:ext cx="10515600" cy="1325563"/>
          </a:xfrm>
        </p:spPr>
        <p:txBody>
          <a:bodyPr/>
          <a:lstStyle/>
          <a:p>
            <a:r>
              <a:rPr lang="en-IN" dirty="0">
                <a:solidFill>
                  <a:schemeClr val="accent6"/>
                </a:solidFill>
              </a:rPr>
              <a:t>                               TYPES</a:t>
            </a:r>
            <a:endParaRPr lang="en-US" dirty="0">
              <a:solidFill>
                <a:schemeClr val="accent6"/>
              </a:solidFill>
            </a:endParaRPr>
          </a:p>
        </p:txBody>
      </p:sp>
      <p:sp>
        <p:nvSpPr>
          <p:cNvPr id="3" name="Content Placeholder 2">
            <a:extLst>
              <a:ext uri="{FF2B5EF4-FFF2-40B4-BE49-F238E27FC236}">
                <a16:creationId xmlns:a16="http://schemas.microsoft.com/office/drawing/2014/main" id="{8019EFB6-60C2-E5FB-4E01-FE222B4B6B97}"/>
              </a:ext>
            </a:extLst>
          </p:cNvPr>
          <p:cNvSpPr>
            <a:spLocks noGrp="1"/>
          </p:cNvSpPr>
          <p:nvPr>
            <p:ph idx="1"/>
          </p:nvPr>
        </p:nvSpPr>
        <p:spPr/>
        <p:txBody>
          <a:bodyPr/>
          <a:lstStyle/>
          <a:p>
            <a:pPr marL="0" indent="0">
              <a:buNone/>
            </a:pPr>
            <a:r>
              <a:rPr lang="en-US" dirty="0"/>
              <a:t>• Excel has several different types of charts, allowing you to choose the one that best fits your data. In order to use charts effectively, you'll need to understand how different charts are used. here I m explaining 12 types of charts.</a:t>
            </a:r>
          </a:p>
        </p:txBody>
      </p:sp>
    </p:spTree>
    <p:extLst>
      <p:ext uri="{BB962C8B-B14F-4D97-AF65-F5344CB8AC3E}">
        <p14:creationId xmlns:p14="http://schemas.microsoft.com/office/powerpoint/2010/main" val="273856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0BA4-3DB7-569D-1F09-9CE7C47DD58B}"/>
              </a:ext>
            </a:extLst>
          </p:cNvPr>
          <p:cNvSpPr>
            <a:spLocks noGrp="1"/>
          </p:cNvSpPr>
          <p:nvPr>
            <p:ph type="title"/>
          </p:nvPr>
        </p:nvSpPr>
        <p:spPr/>
        <p:txBody>
          <a:bodyPr/>
          <a:lstStyle/>
          <a:p>
            <a:r>
              <a:rPr lang="en-IN" dirty="0">
                <a:solidFill>
                  <a:srgbClr val="C00000"/>
                </a:solidFill>
              </a:rPr>
              <a:t>                     COLUMN CHARTS</a:t>
            </a:r>
            <a:endParaRPr lang="en-US" dirty="0">
              <a:solidFill>
                <a:srgbClr val="C00000"/>
              </a:solidFill>
            </a:endParaRPr>
          </a:p>
        </p:txBody>
      </p:sp>
      <p:sp>
        <p:nvSpPr>
          <p:cNvPr id="3" name="Content Placeholder 2">
            <a:extLst>
              <a:ext uri="{FF2B5EF4-FFF2-40B4-BE49-F238E27FC236}">
                <a16:creationId xmlns:a16="http://schemas.microsoft.com/office/drawing/2014/main" id="{95E6E301-73E0-6858-EBCB-7E0763244139}"/>
              </a:ext>
            </a:extLst>
          </p:cNvPr>
          <p:cNvSpPr>
            <a:spLocks noGrp="1"/>
          </p:cNvSpPr>
          <p:nvPr>
            <p:ph idx="1"/>
          </p:nvPr>
        </p:nvSpPr>
        <p:spPr>
          <a:xfrm>
            <a:off x="838200" y="1507785"/>
            <a:ext cx="10515600" cy="4351338"/>
          </a:xfrm>
        </p:spPr>
        <p:txBody>
          <a:bodyPr/>
          <a:lstStyle/>
          <a:p>
            <a:pPr marL="0" indent="0">
              <a:buNone/>
            </a:pPr>
            <a:r>
              <a:rPr lang="en-US" dirty="0"/>
              <a:t>• Column charts use vertical bars to represent data. They can work with many different types of data, but they're most frequently used for comparing information</a:t>
            </a:r>
          </a:p>
        </p:txBody>
      </p:sp>
    </p:spTree>
    <p:extLst>
      <p:ext uri="{BB962C8B-B14F-4D97-AF65-F5344CB8AC3E}">
        <p14:creationId xmlns:p14="http://schemas.microsoft.com/office/powerpoint/2010/main" val="138824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69BA-7F24-DCF3-BA47-80F011F04207}"/>
              </a:ext>
            </a:extLst>
          </p:cNvPr>
          <p:cNvSpPr>
            <a:spLocks noGrp="1"/>
          </p:cNvSpPr>
          <p:nvPr>
            <p:ph type="title"/>
          </p:nvPr>
        </p:nvSpPr>
        <p:spPr/>
        <p:txBody>
          <a:bodyPr/>
          <a:lstStyle/>
          <a:p>
            <a:r>
              <a:rPr lang="en-IN" dirty="0"/>
              <a:t>                                        </a:t>
            </a:r>
            <a:r>
              <a:rPr lang="en-IN" dirty="0">
                <a:solidFill>
                  <a:srgbClr val="C00000"/>
                </a:solidFill>
              </a:rPr>
              <a:t>LINE CHARTS</a:t>
            </a:r>
            <a:endParaRPr lang="en-US" dirty="0"/>
          </a:p>
        </p:txBody>
      </p:sp>
      <p:sp>
        <p:nvSpPr>
          <p:cNvPr id="3" name="Content Placeholder 2">
            <a:extLst>
              <a:ext uri="{FF2B5EF4-FFF2-40B4-BE49-F238E27FC236}">
                <a16:creationId xmlns:a16="http://schemas.microsoft.com/office/drawing/2014/main" id="{6B6C7F3E-CEDC-DC9F-ABC3-B67DF2961CAB}"/>
              </a:ext>
            </a:extLst>
          </p:cNvPr>
          <p:cNvSpPr>
            <a:spLocks noGrp="1"/>
          </p:cNvSpPr>
          <p:nvPr>
            <p:ph idx="1"/>
          </p:nvPr>
        </p:nvSpPr>
        <p:spPr/>
        <p:txBody>
          <a:bodyPr/>
          <a:lstStyle/>
          <a:p>
            <a:pPr marL="0" indent="0">
              <a:buNone/>
            </a:pPr>
            <a:r>
              <a:rPr lang="en-US" dirty="0"/>
              <a:t>• Line charts are ideal for showing trends. The data points are connected with lines, making it easy to see whether values are increasing or decreasing over time.</a:t>
            </a:r>
          </a:p>
        </p:txBody>
      </p:sp>
    </p:spTree>
    <p:extLst>
      <p:ext uri="{BB962C8B-B14F-4D97-AF65-F5344CB8AC3E}">
        <p14:creationId xmlns:p14="http://schemas.microsoft.com/office/powerpoint/2010/main" val="12921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55EB-9103-4140-BB92-030D0A66EC28}"/>
              </a:ext>
            </a:extLst>
          </p:cNvPr>
          <p:cNvSpPr>
            <a:spLocks noGrp="1"/>
          </p:cNvSpPr>
          <p:nvPr>
            <p:ph type="title"/>
          </p:nvPr>
        </p:nvSpPr>
        <p:spPr/>
        <p:txBody>
          <a:bodyPr/>
          <a:lstStyle/>
          <a:p>
            <a:r>
              <a:rPr lang="en-IN" dirty="0"/>
              <a:t>                                  </a:t>
            </a:r>
            <a:r>
              <a:rPr lang="en-IN" dirty="0">
                <a:solidFill>
                  <a:srgbClr val="C00000"/>
                </a:solidFill>
              </a:rPr>
              <a:t>PIE CHARTS</a:t>
            </a:r>
            <a:endParaRPr lang="en-US" dirty="0"/>
          </a:p>
        </p:txBody>
      </p:sp>
      <p:sp>
        <p:nvSpPr>
          <p:cNvPr id="3" name="Content Placeholder 2">
            <a:extLst>
              <a:ext uri="{FF2B5EF4-FFF2-40B4-BE49-F238E27FC236}">
                <a16:creationId xmlns:a16="http://schemas.microsoft.com/office/drawing/2014/main" id="{F1B07F67-D63D-CCE8-29CA-80BA211F0DB2}"/>
              </a:ext>
            </a:extLst>
          </p:cNvPr>
          <p:cNvSpPr>
            <a:spLocks noGrp="1"/>
          </p:cNvSpPr>
          <p:nvPr>
            <p:ph idx="1"/>
          </p:nvPr>
        </p:nvSpPr>
        <p:spPr>
          <a:xfrm>
            <a:off x="838200" y="2351283"/>
            <a:ext cx="10515600" cy="4351338"/>
          </a:xfrm>
        </p:spPr>
        <p:txBody>
          <a:bodyPr/>
          <a:lstStyle/>
          <a:p>
            <a:pPr marL="0" indent="0">
              <a:buNone/>
            </a:pPr>
            <a:r>
              <a:rPr lang="en-US" dirty="0"/>
              <a:t>• Pie charts make it easy to compare proportions. Each value is shown as a slice of the pie, so it's easy to see which values make up the percentage of a whole</a:t>
            </a:r>
          </a:p>
        </p:txBody>
      </p:sp>
    </p:spTree>
    <p:extLst>
      <p:ext uri="{BB962C8B-B14F-4D97-AF65-F5344CB8AC3E}">
        <p14:creationId xmlns:p14="http://schemas.microsoft.com/office/powerpoint/2010/main" val="130081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987E-23DD-D980-998C-16E48EAF96C3}"/>
              </a:ext>
            </a:extLst>
          </p:cNvPr>
          <p:cNvSpPr>
            <a:spLocks noGrp="1"/>
          </p:cNvSpPr>
          <p:nvPr>
            <p:ph type="title"/>
          </p:nvPr>
        </p:nvSpPr>
        <p:spPr/>
        <p:txBody>
          <a:bodyPr/>
          <a:lstStyle/>
          <a:p>
            <a:r>
              <a:rPr lang="en-IN" dirty="0"/>
              <a:t>                                            </a:t>
            </a:r>
            <a:r>
              <a:rPr lang="en-IN" dirty="0">
                <a:solidFill>
                  <a:srgbClr val="C00000"/>
                </a:solidFill>
              </a:rPr>
              <a:t>BAR CHARTS</a:t>
            </a:r>
            <a:endParaRPr lang="en-US" dirty="0"/>
          </a:p>
        </p:txBody>
      </p:sp>
      <p:sp>
        <p:nvSpPr>
          <p:cNvPr id="3" name="Content Placeholder 2">
            <a:extLst>
              <a:ext uri="{FF2B5EF4-FFF2-40B4-BE49-F238E27FC236}">
                <a16:creationId xmlns:a16="http://schemas.microsoft.com/office/drawing/2014/main" id="{A25236D6-FF47-9BA3-AAC1-F5DFCD444BD2}"/>
              </a:ext>
            </a:extLst>
          </p:cNvPr>
          <p:cNvSpPr>
            <a:spLocks noGrp="1"/>
          </p:cNvSpPr>
          <p:nvPr>
            <p:ph idx="1"/>
          </p:nvPr>
        </p:nvSpPr>
        <p:spPr/>
        <p:txBody>
          <a:bodyPr/>
          <a:lstStyle/>
          <a:p>
            <a:pPr marL="0" indent="0">
              <a:buNone/>
            </a:pPr>
            <a:r>
              <a:rPr lang="en-US" dirty="0"/>
              <a:t>• Bar charts work just like column charts, but they use horizontal bars instead of vertical bars.</a:t>
            </a:r>
          </a:p>
        </p:txBody>
      </p:sp>
    </p:spTree>
    <p:extLst>
      <p:ext uri="{BB962C8B-B14F-4D97-AF65-F5344CB8AC3E}">
        <p14:creationId xmlns:p14="http://schemas.microsoft.com/office/powerpoint/2010/main" val="117189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048E-6432-C59C-F9AB-3098F662DF76}"/>
              </a:ext>
            </a:extLst>
          </p:cNvPr>
          <p:cNvSpPr>
            <a:spLocks noGrp="1"/>
          </p:cNvSpPr>
          <p:nvPr>
            <p:ph type="title"/>
          </p:nvPr>
        </p:nvSpPr>
        <p:spPr/>
        <p:txBody>
          <a:bodyPr/>
          <a:lstStyle/>
          <a:p>
            <a:r>
              <a:rPr lang="en-IN" dirty="0"/>
              <a:t>                                           </a:t>
            </a:r>
            <a:r>
              <a:rPr lang="en-IN" dirty="0">
                <a:solidFill>
                  <a:srgbClr val="C00000"/>
                </a:solidFill>
              </a:rPr>
              <a:t>AREA CHARTS</a:t>
            </a:r>
            <a:endParaRPr lang="en-US" dirty="0"/>
          </a:p>
        </p:txBody>
      </p:sp>
      <p:sp>
        <p:nvSpPr>
          <p:cNvPr id="3" name="Content Placeholder 2">
            <a:extLst>
              <a:ext uri="{FF2B5EF4-FFF2-40B4-BE49-F238E27FC236}">
                <a16:creationId xmlns:a16="http://schemas.microsoft.com/office/drawing/2014/main" id="{43D67141-2766-7186-20B1-3E8250F6A7B4}"/>
              </a:ext>
            </a:extLst>
          </p:cNvPr>
          <p:cNvSpPr>
            <a:spLocks noGrp="1"/>
          </p:cNvSpPr>
          <p:nvPr>
            <p:ph idx="1"/>
          </p:nvPr>
        </p:nvSpPr>
        <p:spPr/>
        <p:txBody>
          <a:bodyPr/>
          <a:lstStyle/>
          <a:p>
            <a:pPr marL="0" indent="0">
              <a:buNone/>
            </a:pPr>
            <a:r>
              <a:rPr lang="en-US" dirty="0"/>
              <a:t>• Area charts are similar to line charts, except the areas under the lines are filled in.</a:t>
            </a:r>
          </a:p>
        </p:txBody>
      </p:sp>
    </p:spTree>
    <p:extLst>
      <p:ext uri="{BB962C8B-B14F-4D97-AF65-F5344CB8AC3E}">
        <p14:creationId xmlns:p14="http://schemas.microsoft.com/office/powerpoint/2010/main" val="2793117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Visualising employee Attendence Trends with excel charts</vt:lpstr>
      <vt:lpstr>Introduction</vt:lpstr>
      <vt:lpstr>TO </vt:lpstr>
      <vt:lpstr>                               TYPES</vt:lpstr>
      <vt:lpstr>                     COLUMN CHARTS</vt:lpstr>
      <vt:lpstr>                                        LINE CHARTS</vt:lpstr>
      <vt:lpstr>                                  PIE CHARTS</vt:lpstr>
      <vt:lpstr>                                            BAR CHARTS</vt:lpstr>
      <vt:lpstr>                                           AREA CHARTS</vt:lpstr>
      <vt:lpstr>                                            SURFACE CHARTS      </vt:lpstr>
      <vt:lpstr>                          PARETO CHARTS</vt:lpstr>
      <vt:lpstr>                                        CANDLESTICK CHARTS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Visualising employee Attendence Trends with excel charts</dc:title>
  <dc:creator>vickeyvc80@gmail.com</dc:creator>
  <cp:lastModifiedBy>vickeyvc80@gmail.com</cp:lastModifiedBy>
  <cp:revision>8</cp:revision>
  <dcterms:created xsi:type="dcterms:W3CDTF">2024-09-02T08:39:29Z</dcterms:created>
  <dcterms:modified xsi:type="dcterms:W3CDTF">2024-09-05T05:51:04Z</dcterms:modified>
</cp:coreProperties>
</file>