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2" r:id="rId7"/>
    <p:sldId id="263" r:id="rId8"/>
    <p:sldId id="261" r:id="rId9"/>
    <p:sldId id="265" r:id="rId10"/>
    <p:sldId id="264" r:id="rId11"/>
    <p:sldId id="267" r:id="rId12"/>
    <p:sldId id="268" r:id="rId13"/>
    <p:sldId id="269" r:id="rId14"/>
    <p:sldId id="270" r:id="rId15"/>
    <p:sldId id="271" r:id="rId16"/>
    <p:sldId id="278" r:id="rId17"/>
    <p:sldId id="272" r:id="rId18"/>
    <p:sldId id="277" r:id="rId19"/>
    <p:sldId id="276" r:id="rId20"/>
    <p:sldId id="275" r:id="rId21"/>
    <p:sldId id="274" r:id="rId22"/>
    <p:sldId id="273" r:id="rId23"/>
    <p:sldId id="280" r:id="rId24"/>
    <p:sldId id="284" r:id="rId25"/>
    <p:sldId id="285" r:id="rId26"/>
    <p:sldId id="279" r:id="rId27"/>
    <p:sldId id="283" r:id="rId28"/>
    <p:sldId id="282" r:id="rId29"/>
    <p:sldId id="286" r:id="rId30"/>
    <p:sldId id="288" r:id="rId31"/>
    <p:sldId id="289" r:id="rId32"/>
    <p:sldId id="287" r:id="rId33"/>
    <p:sldId id="281" r:id="rId34"/>
    <p:sldId id="290" r:id="rId35"/>
    <p:sldId id="291" r:id="rId36"/>
    <p:sldId id="292" r:id="rId37"/>
    <p:sldId id="293" r:id="rId38"/>
    <p:sldId id="294" r:id="rId39"/>
    <p:sldId id="296" r:id="rId40"/>
    <p:sldId id="295" r:id="rId41"/>
    <p:sldId id="297" r:id="rId4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1" name="Rectangle 10"/>
          <p:cNvSpPr/>
          <p:nvPr/>
        </p:nvSpPr>
        <p:spPr>
          <a:xfrm>
            <a:off x="0" y="3866920"/>
            <a:ext cx="9144000" cy="299108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0" y="0"/>
            <a:ext cx="9144000" cy="386692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1473795" y="5052545"/>
            <a:ext cx="5637010" cy="882119"/>
          </a:xfrm>
        </p:spPr>
        <p:txBody>
          <a:bodyPr>
            <a:normAutofit/>
          </a:bodyPr>
          <a:lstStyle>
            <a:lvl1pPr marL="0" indent="0" algn="l">
              <a:buNone/>
              <a:defRPr sz="22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E16B92F-8FD0-47CD-8885-69B9123E9CC4}" type="datetimeFigureOut">
              <a:rPr lang="en-GB" smtClean="0"/>
              <a:t>09/07/2022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433099C-EC2B-4CB6-BD82-845ABCCF0BA3}" type="slidenum">
              <a:rPr lang="en-GB" smtClean="0"/>
              <a:t>‹#›</a:t>
            </a:fld>
            <a:endParaRPr lang="en-GB"/>
          </a:p>
        </p:txBody>
      </p:sp>
      <p:sp>
        <p:nvSpPr>
          <p:cNvPr id="2" name="Title 1"/>
          <p:cNvSpPr>
            <a:spLocks noGrp="1"/>
          </p:cNvSpPr>
          <p:nvPr>
            <p:ph type="ctrTitle"/>
          </p:nvPr>
        </p:nvSpPr>
        <p:spPr>
          <a:xfrm>
            <a:off x="817581" y="3132290"/>
            <a:ext cx="7175351" cy="1793167"/>
          </a:xfrm>
          <a:effectLst/>
        </p:spPr>
        <p:txBody>
          <a:bodyPr>
            <a:noAutofit/>
          </a:bodyPr>
          <a:lstStyle>
            <a:lvl1pPr marL="640080" indent="-457200" algn="l">
              <a:defRPr sz="5400"/>
            </a:lvl1p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1905000" y="731519"/>
            <a:ext cx="6400800" cy="347472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E16B92F-8FD0-47CD-8885-69B9123E9CC4}" type="datetimeFigureOut">
              <a:rPr lang="en-GB" smtClean="0"/>
              <a:t>09/07/2022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433099C-EC2B-4CB6-BD82-845ABCCF0BA3}" type="slidenum">
              <a:rPr lang="en-GB" smtClean="0"/>
              <a:t>‹#›</a:t>
            </a:fld>
            <a:endParaRPr lang="en-GB"/>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53758" y="376517"/>
            <a:ext cx="2057400" cy="5238339"/>
          </a:xfrm>
          <a:effectLst/>
        </p:spPr>
        <p:txBody>
          <a:bodyPr vert="eaVert"/>
          <a:lstStyle>
            <a:lvl1pPr algn="l">
              <a:defRPr/>
            </a:lvl1pPr>
          </a:lstStyle>
          <a:p>
            <a:r>
              <a:rPr lang="en-US" smtClean="0"/>
              <a:t>Click to edit Master title style</a:t>
            </a:r>
            <a:endParaRPr lang="en-US"/>
          </a:p>
        </p:txBody>
      </p:sp>
      <p:sp>
        <p:nvSpPr>
          <p:cNvPr id="3" name="Vertical Text Placeholder 2"/>
          <p:cNvSpPr>
            <a:spLocks noGrp="1"/>
          </p:cNvSpPr>
          <p:nvPr>
            <p:ph type="body" orient="vert" idx="1"/>
          </p:nvPr>
        </p:nvSpPr>
        <p:spPr>
          <a:xfrm>
            <a:off x="3324113" y="731519"/>
            <a:ext cx="4829287" cy="489472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E16B92F-8FD0-47CD-8885-69B9123E9CC4}" type="datetimeFigureOut">
              <a:rPr lang="en-GB" smtClean="0"/>
              <a:t>09/07/2022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433099C-EC2B-4CB6-BD82-845ABCCF0BA3}" type="slidenum">
              <a:rPr lang="en-GB" smtClean="0"/>
              <a:t>‹#›</a:t>
            </a:fld>
            <a:endParaRPr lang="en-GB"/>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E16B92F-8FD0-47CD-8885-69B9123E9CC4}" type="datetimeFigureOut">
              <a:rPr lang="en-GB" smtClean="0"/>
              <a:t>09/07/2022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433099C-EC2B-4CB6-BD82-845ABCCF0BA3}" type="slidenum">
              <a:rPr lang="en-GB" smtClean="0"/>
              <a:t>‹#›</a:t>
            </a:fld>
            <a:endParaRPr lang="en-GB"/>
          </a:p>
        </p:txBody>
      </p:sp>
      <p:sp>
        <p:nvSpPr>
          <p:cNvPr id="8" name="Title 7"/>
          <p:cNvSpPr>
            <a:spLocks noGrp="1"/>
          </p:cNvSpPr>
          <p:nvPr>
            <p:ph type="title"/>
          </p:nvPr>
        </p:nvSpPr>
        <p:spPr/>
        <p:txBody>
          <a:bodyPr/>
          <a:lstStyle/>
          <a:p>
            <a:r>
              <a:rPr lang="en-US" smtClean="0"/>
              <a:t>Click to edit Master title style</a:t>
            </a:r>
            <a:endParaRPr lang="en-US"/>
          </a:p>
        </p:txBody>
      </p:sp>
      <p:sp>
        <p:nvSpPr>
          <p:cNvPr id="10" name="Content Placeholder 9"/>
          <p:cNvSpPr>
            <a:spLocks noGrp="1"/>
          </p:cNvSpPr>
          <p:nvPr>
            <p:ph sz="quarter" idx="13"/>
          </p:nvPr>
        </p:nvSpPr>
        <p:spPr>
          <a:xfrm>
            <a:off x="1143000" y="731520"/>
            <a:ext cx="6400800" cy="34747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033195" y="2172648"/>
            <a:ext cx="5966666" cy="2423346"/>
          </a:xfrm>
          <a:effectLst/>
        </p:spPr>
        <p:txBody>
          <a:bodyPr anchor="b"/>
          <a:lstStyle>
            <a:lvl1pPr algn="r">
              <a:defRPr sz="4600" b="1"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2022438" y="4607511"/>
            <a:ext cx="5970494" cy="835460"/>
          </a:xfrm>
        </p:spPr>
        <p:txBody>
          <a:bodyPr anchor="t"/>
          <a:lstStyle>
            <a:lvl1pPr marL="0" indent="0" algn="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E16B92F-8FD0-47CD-8885-69B9123E9CC4}" type="datetimeFigureOut">
              <a:rPr lang="en-GB" smtClean="0"/>
              <a:t>09/07/2022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433099C-EC2B-4CB6-BD82-845ABCCF0BA3}" type="slidenum">
              <a:rPr lang="en-GB" smtClean="0"/>
              <a:t>‹#›</a:t>
            </a:fld>
            <a:endParaRPr lang="en-GB"/>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0E16B92F-8FD0-47CD-8885-69B9123E9CC4}" type="datetimeFigureOut">
              <a:rPr lang="en-GB" smtClean="0"/>
              <a:t>09/07/2022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433099C-EC2B-4CB6-BD82-845ABCCF0BA3}" type="slidenum">
              <a:rPr lang="en-GB" smtClean="0"/>
              <a:t>‹#›</a:t>
            </a:fld>
            <a:endParaRPr lang="en-GB"/>
          </a:p>
        </p:txBody>
      </p:sp>
      <p:sp>
        <p:nvSpPr>
          <p:cNvPr id="8" name="Title 7"/>
          <p:cNvSpPr>
            <a:spLocks noGrp="1"/>
          </p:cNvSpPr>
          <p:nvPr>
            <p:ph type="title"/>
          </p:nvPr>
        </p:nvSpPr>
        <p:spPr/>
        <p:txBody>
          <a:bodyPr/>
          <a:lstStyle/>
          <a:p>
            <a:r>
              <a:rPr lang="en-US" smtClean="0"/>
              <a:t>Click to edit Master title style</a:t>
            </a:r>
            <a:endParaRPr lang="en-US"/>
          </a:p>
        </p:txBody>
      </p:sp>
      <p:sp>
        <p:nvSpPr>
          <p:cNvPr id="9" name="Content Placeholder 8"/>
          <p:cNvSpPr>
            <a:spLocks noGrp="1"/>
          </p:cNvSpPr>
          <p:nvPr>
            <p:ph sz="quarter" idx="13"/>
          </p:nvPr>
        </p:nvSpPr>
        <p:spPr>
          <a:xfrm>
            <a:off x="1142999" y="731519"/>
            <a:ext cx="3346704" cy="34747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45152" y="731520"/>
            <a:ext cx="3346704" cy="34747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43000"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6447" y="1400327"/>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7302"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ctr" defTabSz="914400" rtl="0" eaLnBrk="1" latinLnBrk="0" hangingPunct="1">
              <a:spcBef>
                <a:spcPct val="20000"/>
              </a:spcBef>
              <a:spcAft>
                <a:spcPts val="300"/>
              </a:spcAft>
              <a:buClr>
                <a:schemeClr val="accent6">
                  <a:lumMod val="75000"/>
                </a:schemeClr>
              </a:buClr>
              <a:buSzPct val="130000"/>
              <a:buFont typeface="Georgia" pitchFamily="18" charset="0"/>
              <a:buNone/>
            </a:pPr>
            <a:r>
              <a:rPr lang="en-US" smtClean="0"/>
              <a:t>Click to edit Master text styles</a:t>
            </a:r>
          </a:p>
        </p:txBody>
      </p:sp>
      <p:sp>
        <p:nvSpPr>
          <p:cNvPr id="6" name="Content Placeholder 5"/>
          <p:cNvSpPr>
            <a:spLocks noGrp="1"/>
          </p:cNvSpPr>
          <p:nvPr>
            <p:ph sz="quarter" idx="4"/>
          </p:nvPr>
        </p:nvSpPr>
        <p:spPr>
          <a:xfrm>
            <a:off x="4645025" y="1399032"/>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E16B92F-8FD0-47CD-8885-69B9123E9CC4}" type="datetimeFigureOut">
              <a:rPr lang="en-GB" smtClean="0"/>
              <a:t>09/07/2022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F433099C-EC2B-4CB6-BD82-845ABCCF0BA3}" type="slidenum">
              <a:rPr lang="en-GB" smtClean="0"/>
              <a:t>‹#›</a:t>
            </a:fld>
            <a:endParaRPr lang="en-GB"/>
          </a:p>
        </p:txBody>
      </p:sp>
      <p:sp>
        <p:nvSpPr>
          <p:cNvPr id="10" name="Title 9"/>
          <p:cNvSpPr>
            <a:spLocks noGrp="1"/>
          </p:cNvSpPr>
          <p:nvPr>
            <p:ph type="title"/>
          </p:nvPr>
        </p:nvSpPr>
        <p:spPr/>
        <p:txBody>
          <a:body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E16B92F-8FD0-47CD-8885-69B9123E9CC4}" type="datetimeFigureOut">
              <a:rPr lang="en-GB" smtClean="0"/>
              <a:t>09/07/2022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F433099C-EC2B-4CB6-BD82-845ABCCF0BA3}" type="slidenum">
              <a:rPr lang="en-GB" smtClean="0"/>
              <a:t>‹#›</a:t>
            </a:fld>
            <a:endParaRPr lang="en-GB"/>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16B92F-8FD0-47CD-8885-69B9123E9CC4}" type="datetimeFigureOut">
              <a:rPr lang="en-GB" smtClean="0"/>
              <a:t>09/07/2022</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F433099C-EC2B-4CB6-BD82-845ABCCF0BA3}" type="slidenum">
              <a:rPr lang="en-GB" smtClean="0"/>
              <a:t>‹#›</a:t>
            </a:fld>
            <a:endParaRPr lang="en-GB"/>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095" y="2209800"/>
            <a:ext cx="3636085" cy="1258493"/>
          </a:xfrm>
          <a:effectLst/>
        </p:spPr>
        <p:txBody>
          <a:bodyPr anchor="b">
            <a:noAutofit/>
          </a:bodyPr>
          <a:lstStyle>
            <a:lvl1pPr marL="228600" indent="-228600" algn="l">
              <a:defRPr sz="2800" b="1">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4593515" y="731520"/>
            <a:ext cx="4017085" cy="4894730"/>
          </a:xfrm>
        </p:spPr>
        <p:txBody>
          <a:bodyPr anchor="ctr"/>
          <a:lstStyle>
            <a:lvl1pPr>
              <a:defRPr sz="2200"/>
            </a:lvl1pPr>
            <a:lvl2pPr>
              <a:defRPr sz="2000"/>
            </a:lvl2pPr>
            <a:lvl3pPr>
              <a:defRPr sz="1800"/>
            </a:lvl3pPr>
            <a:lvl4pPr>
              <a:defRPr sz="16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75765" y="3497802"/>
            <a:ext cx="3388660" cy="21395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E16B92F-8FD0-47CD-8885-69B9123E9CC4}" type="datetimeFigureOut">
              <a:rPr lang="en-GB" smtClean="0"/>
              <a:t>09/07/2022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433099C-EC2B-4CB6-BD82-845ABCCF0BA3}" type="slidenum">
              <a:rPr lang="en-GB" smtClean="0"/>
              <a:t>‹#›</a:t>
            </a:fld>
            <a:endParaRPr lang="en-GB"/>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4475175" y="1143000"/>
            <a:ext cx="4114800" cy="3127806"/>
          </a:xfrm>
          <a:prstGeom prst="roundRect">
            <a:avLst>
              <a:gd name="adj" fmla="val 4230"/>
            </a:avLst>
          </a:prstGeom>
          <a:solidFill>
            <a:schemeClr val="bg2">
              <a:lumMod val="90000"/>
            </a:schemeClr>
          </a:solidFill>
          <a:effectLst>
            <a:reflection blurRad="4350" stA="23000" endA="300" endPos="28000" dir="5400000" sy="-100000" algn="bl" rotWithShape="0"/>
          </a:effectLst>
          <a:scene3d>
            <a:camera prst="perspectiveContrastingLeftFacing" fov="1800000">
              <a:rot lat="300000" lon="2100000" rev="0"/>
            </a:camera>
            <a:lightRig rig="balanced" dir="t"/>
          </a:scene3d>
          <a:sp3d>
            <a:bevelT w="50800" h="50800"/>
          </a:sp3d>
        </p:spPr>
        <p:txBody>
          <a:bodyPr>
            <a:normAutofit/>
            <a:flatTx/>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77887" y="1010486"/>
            <a:ext cx="3694114" cy="2163020"/>
          </a:xfrm>
        </p:spPr>
        <p:txBody>
          <a:bodyPr anchor="b"/>
          <a:lstStyle>
            <a:lvl1pPr marL="182880" indent="-182880">
              <a:buFont typeface="Georgia" pitchFamily="18" charset="0"/>
              <a:buChar char="*"/>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E16B92F-8FD0-47CD-8885-69B9123E9CC4}" type="datetimeFigureOut">
              <a:rPr lang="en-GB" smtClean="0"/>
              <a:t>09/07/2022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433099C-EC2B-4CB6-BD82-845ABCCF0BA3}" type="slidenum">
              <a:rPr lang="en-GB" smtClean="0"/>
              <a:t>‹#›</a:t>
            </a:fld>
            <a:endParaRPr lang="en-GB"/>
          </a:p>
        </p:txBody>
      </p:sp>
      <p:sp>
        <p:nvSpPr>
          <p:cNvPr id="2" name="Title 1"/>
          <p:cNvSpPr>
            <a:spLocks noGrp="1"/>
          </p:cNvSpPr>
          <p:nvPr>
            <p:ph type="title"/>
          </p:nvPr>
        </p:nvSpPr>
        <p:spPr>
          <a:xfrm>
            <a:off x="727268" y="4464421"/>
            <a:ext cx="6383538" cy="1143000"/>
          </a:xfrm>
        </p:spPr>
        <p:txBody>
          <a:bodyPr anchor="b">
            <a:noAutofit/>
          </a:bodyPr>
          <a:lstStyle>
            <a:lvl1pPr algn="l">
              <a:defRPr sz="4600" b="1"/>
            </a:lvl1p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5105400"/>
            <a:ext cx="9144000" cy="175260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144000" cy="510540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3768304"/>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9144000" cy="5105400"/>
          </a:xfrm>
          <a:prstGeom prst="ellipse">
            <a:avLst/>
          </a:prstGeom>
          <a:gradFill flip="none" rotWithShape="1">
            <a:gsLst>
              <a:gs pos="0">
                <a:schemeClr val="bg1"/>
              </a:gs>
              <a:gs pos="56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793289" y="4372168"/>
            <a:ext cx="6512511" cy="1143000"/>
          </a:xfrm>
          <a:prstGeom prst="rect">
            <a:avLst/>
          </a:prstGeom>
          <a:effectLst/>
        </p:spPr>
        <p:txBody>
          <a:bodyPr vert="horz" lIns="91440" tIns="45720" rIns="91440" bIns="45720" rtlCol="0" anchor="t"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43000" y="732260"/>
            <a:ext cx="6400800" cy="347472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172200" y="6172200"/>
            <a:ext cx="2514600" cy="365125"/>
          </a:xfrm>
          <a:prstGeom prst="rect">
            <a:avLst/>
          </a:prstGeom>
        </p:spPr>
        <p:txBody>
          <a:bodyPr vert="horz" lIns="91440" tIns="45720" rIns="91440" bIns="45720" rtlCol="0" anchor="ctr"/>
          <a:lstStyle>
            <a:lvl1pPr algn="r">
              <a:defRPr sz="1100" b="1">
                <a:solidFill>
                  <a:schemeClr val="tx1">
                    <a:lumMod val="50000"/>
                    <a:lumOff val="50000"/>
                  </a:schemeClr>
                </a:solidFill>
              </a:defRPr>
            </a:lvl1pPr>
          </a:lstStyle>
          <a:p>
            <a:fld id="{0E16B92F-8FD0-47CD-8885-69B9123E9CC4}" type="datetimeFigureOut">
              <a:rPr lang="en-GB" smtClean="0"/>
              <a:t>09/07/2022</a:t>
            </a:fld>
            <a:endParaRPr lang="en-GB"/>
          </a:p>
        </p:txBody>
      </p:sp>
      <p:sp>
        <p:nvSpPr>
          <p:cNvPr id="5" name="Footer Placeholder 4"/>
          <p:cNvSpPr>
            <a:spLocks noGrp="1"/>
          </p:cNvSpPr>
          <p:nvPr>
            <p:ph type="ftr" sz="quarter" idx="3"/>
          </p:nvPr>
        </p:nvSpPr>
        <p:spPr>
          <a:xfrm>
            <a:off x="457199" y="6172200"/>
            <a:ext cx="3352801" cy="365125"/>
          </a:xfrm>
          <a:prstGeom prst="rect">
            <a:avLst/>
          </a:prstGeom>
        </p:spPr>
        <p:txBody>
          <a:bodyPr vert="horz" lIns="91440" tIns="45720" rIns="91440" bIns="45720" rtlCol="0" anchor="ctr"/>
          <a:lstStyle>
            <a:lvl1pPr algn="l">
              <a:defRPr sz="1100" b="1">
                <a:solidFill>
                  <a:schemeClr val="tx1">
                    <a:lumMod val="50000"/>
                    <a:lumOff val="50000"/>
                  </a:schemeClr>
                </a:solidFill>
              </a:defRPr>
            </a:lvl1pPr>
          </a:lstStyle>
          <a:p>
            <a:endParaRPr lang="en-GB"/>
          </a:p>
        </p:txBody>
      </p:sp>
      <p:sp>
        <p:nvSpPr>
          <p:cNvPr id="6" name="Slide Number Placeholder 5"/>
          <p:cNvSpPr>
            <a:spLocks noGrp="1"/>
          </p:cNvSpPr>
          <p:nvPr>
            <p:ph type="sldNum" sz="quarter" idx="4"/>
          </p:nvPr>
        </p:nvSpPr>
        <p:spPr>
          <a:xfrm>
            <a:off x="3810000" y="6172200"/>
            <a:ext cx="1828800" cy="365125"/>
          </a:xfrm>
          <a:prstGeom prst="rect">
            <a:avLst/>
          </a:prstGeom>
        </p:spPr>
        <p:txBody>
          <a:bodyPr vert="horz" lIns="91440" tIns="45720" rIns="91440" bIns="45720" rtlCol="0" anchor="ctr"/>
          <a:lstStyle>
            <a:lvl1pPr algn="ctr">
              <a:defRPr sz="1200" b="1">
                <a:solidFill>
                  <a:schemeClr val="tx1">
                    <a:lumMod val="50000"/>
                    <a:lumOff val="50000"/>
                  </a:schemeClr>
                </a:solidFill>
              </a:defRPr>
            </a:lvl1pPr>
          </a:lstStyle>
          <a:p>
            <a:fld id="{F433099C-EC2B-4CB6-BD82-845ABCCF0BA3}" type="slidenum">
              <a:rPr lang="en-GB" smtClean="0"/>
              <a:t>‹#›</a:t>
            </a:fld>
            <a:endParaRPr lang="en-GB"/>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iming>
    <p:tnLst>
      <p:par>
        <p:cTn id="1" dur="indefinite" restart="never" nodeType="tmRoot"/>
      </p:par>
    </p:tnLst>
  </p:timing>
  <p:txStyles>
    <p:title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 Id="rId9" Type="http://schemas.openxmlformats.org/officeDocument/2006/relationships/image" Target="../media/image2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355976" y="2204864"/>
            <a:ext cx="4788024" cy="1254015"/>
          </a:xfrm>
          <a:noFill/>
        </p:spPr>
        <p:txBody>
          <a:bodyPr>
            <a:normAutofit/>
          </a:bodyPr>
          <a:lstStyle/>
          <a:p>
            <a:r>
              <a:rPr lang="en-GB" sz="2800" dirty="0" smtClean="0">
                <a:latin typeface="Brush Script MT" pitchFamily="66" charset="0"/>
              </a:rPr>
              <a:t>PPT </a:t>
            </a:r>
            <a:r>
              <a:rPr lang="en-GB" sz="2800" dirty="0">
                <a:latin typeface="Brush Script MT" pitchFamily="66" charset="0"/>
              </a:rPr>
              <a:t>presented by:-</a:t>
            </a:r>
          </a:p>
          <a:p>
            <a:r>
              <a:rPr lang="en-GB" sz="2400" dirty="0">
                <a:latin typeface="Brush Script MT" pitchFamily="66" charset="0"/>
              </a:rPr>
              <a:t>           </a:t>
            </a:r>
            <a:r>
              <a:rPr lang="en-GB" sz="2400" i="1" dirty="0" err="1" smtClean="0">
                <a:latin typeface="Algerian" pitchFamily="82" charset="0"/>
              </a:rPr>
              <a:t>Diptiranjan</a:t>
            </a:r>
            <a:r>
              <a:rPr lang="en-GB" sz="2400" i="1" dirty="0" smtClean="0">
                <a:latin typeface="Algerian" pitchFamily="82" charset="0"/>
              </a:rPr>
              <a:t>  </a:t>
            </a:r>
            <a:r>
              <a:rPr lang="en-GB" sz="2400" i="1" dirty="0" err="1" smtClean="0">
                <a:latin typeface="Algerian" pitchFamily="82" charset="0"/>
              </a:rPr>
              <a:t>Pradhan</a:t>
            </a:r>
            <a:endParaRPr lang="en-GB" i="1" dirty="0">
              <a:latin typeface="Algerian" pitchFamily="82" charset="0"/>
            </a:endParaRPr>
          </a:p>
        </p:txBody>
      </p:sp>
      <p:sp>
        <p:nvSpPr>
          <p:cNvPr id="2" name="Title 1"/>
          <p:cNvSpPr>
            <a:spLocks noGrp="1"/>
          </p:cNvSpPr>
          <p:nvPr>
            <p:ph type="ctrTitle"/>
          </p:nvPr>
        </p:nvSpPr>
        <p:spPr>
          <a:xfrm>
            <a:off x="1043608" y="102777"/>
            <a:ext cx="7452320" cy="1584176"/>
          </a:xfrm>
        </p:spPr>
        <p:txBody>
          <a:bodyPr/>
          <a:lstStyle/>
          <a:p>
            <a:pPr marL="182880" indent="0">
              <a:buNone/>
            </a:pPr>
            <a:r>
              <a:rPr lang="en-IN" dirty="0">
                <a:solidFill>
                  <a:srgbClr val="002060"/>
                </a:solidFill>
                <a:latin typeface="Algerian" pitchFamily="82" charset="0"/>
              </a:rPr>
              <a:t>“</a:t>
            </a:r>
            <a:r>
              <a:rPr lang="en-IN" sz="3600" b="0" dirty="0">
                <a:solidFill>
                  <a:srgbClr val="002060"/>
                </a:solidFill>
                <a:latin typeface="Algerian" pitchFamily="82" charset="0"/>
              </a:rPr>
              <a:t>Housing: Price Prediction</a:t>
            </a:r>
            <a:r>
              <a:rPr lang="en-IN" dirty="0">
                <a:solidFill>
                  <a:srgbClr val="002060"/>
                </a:solidFill>
                <a:latin typeface="Algerian" pitchFamily="82" charset="0"/>
              </a:rPr>
              <a:t>”</a:t>
            </a:r>
            <a:endParaRPr lang="en-GB" dirty="0">
              <a:solidFill>
                <a:srgbClr val="002060"/>
              </a:solidFill>
              <a:latin typeface="Algerian" pitchFamily="82"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700808"/>
            <a:ext cx="4355976" cy="2907954"/>
          </a:xfrm>
          <a:prstGeom prst="rect">
            <a:avLst/>
          </a:prstGeom>
        </p:spPr>
      </p:pic>
      <p:sp>
        <p:nvSpPr>
          <p:cNvPr id="5" name="Rectangle 4"/>
          <p:cNvSpPr/>
          <p:nvPr/>
        </p:nvSpPr>
        <p:spPr>
          <a:xfrm>
            <a:off x="6032616" y="3501008"/>
            <a:ext cx="3005951" cy="369332"/>
          </a:xfrm>
          <a:prstGeom prst="rect">
            <a:avLst/>
          </a:prstGeom>
        </p:spPr>
        <p:txBody>
          <a:bodyPr wrap="none">
            <a:spAutoFit/>
          </a:bodyPr>
          <a:lstStyle/>
          <a:p>
            <a:r>
              <a:rPr lang="en-GB" dirty="0" smtClean="0">
                <a:latin typeface="Bahnschrift SemiCondensed" pitchFamily="34" charset="0"/>
              </a:rPr>
              <a:t>Intern of </a:t>
            </a:r>
            <a:r>
              <a:rPr lang="en-GB" dirty="0" err="1" smtClean="0">
                <a:latin typeface="Bahnschrift SemiCondensed" pitchFamily="34" charset="0"/>
              </a:rPr>
              <a:t>FlipRobo</a:t>
            </a:r>
            <a:r>
              <a:rPr lang="en-GB" dirty="0" smtClean="0">
                <a:latin typeface="Bahnschrift SemiCondensed" pitchFamily="34" charset="0"/>
              </a:rPr>
              <a:t> Technologies</a:t>
            </a:r>
            <a:endParaRPr lang="en-GB" dirty="0"/>
          </a:p>
        </p:txBody>
      </p:sp>
      <p:sp>
        <p:nvSpPr>
          <p:cNvPr id="6" name="Rectangle 5"/>
          <p:cNvSpPr/>
          <p:nvPr/>
        </p:nvSpPr>
        <p:spPr>
          <a:xfrm>
            <a:off x="1054371" y="5157192"/>
            <a:ext cx="7200800" cy="1077218"/>
          </a:xfrm>
          <a:prstGeom prst="rect">
            <a:avLst/>
          </a:prstGeom>
        </p:spPr>
        <p:txBody>
          <a:bodyPr wrap="square">
            <a:spAutoFit/>
          </a:bodyPr>
          <a:lstStyle/>
          <a:p>
            <a:r>
              <a:rPr lang="en-GB" sz="3600" dirty="0" smtClean="0">
                <a:latin typeface="Script MT Bold" pitchFamily="66" charset="0"/>
              </a:rPr>
              <a:t>Under Guidance of</a:t>
            </a:r>
            <a:r>
              <a:rPr lang="en-GB" sz="3600" baseline="0" dirty="0" smtClean="0">
                <a:latin typeface="Script MT Bold" pitchFamily="66" charset="0"/>
              </a:rPr>
              <a:t>:-</a:t>
            </a:r>
          </a:p>
          <a:p>
            <a:r>
              <a:rPr lang="en-GB" baseline="0" dirty="0" smtClean="0"/>
              <a:t>                                   </a:t>
            </a:r>
            <a:r>
              <a:rPr lang="en-GB" dirty="0" smtClean="0"/>
              <a:t>         </a:t>
            </a:r>
            <a:r>
              <a:rPr lang="en-GB" sz="2800" i="1" dirty="0" err="1" smtClean="0">
                <a:latin typeface="Algerian" pitchFamily="82" charset="0"/>
              </a:rPr>
              <a:t>Sapna</a:t>
            </a:r>
            <a:r>
              <a:rPr lang="en-GB" sz="2800" i="1" dirty="0" smtClean="0">
                <a:latin typeface="Algerian" pitchFamily="82" charset="0"/>
              </a:rPr>
              <a:t> </a:t>
            </a:r>
            <a:r>
              <a:rPr lang="en-GB" sz="2800" i="1" dirty="0" err="1" smtClean="0">
                <a:latin typeface="Algerian" pitchFamily="82" charset="0"/>
              </a:rPr>
              <a:t>verma</a:t>
            </a:r>
            <a:endParaRPr lang="en-GB" dirty="0"/>
          </a:p>
        </p:txBody>
      </p:sp>
    </p:spTree>
    <p:extLst>
      <p:ext uri="{BB962C8B-B14F-4D97-AF65-F5344CB8AC3E}">
        <p14:creationId xmlns:p14="http://schemas.microsoft.com/office/powerpoint/2010/main" val="279611289"/>
      </p:ext>
    </p:extLst>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83768" y="5743631"/>
            <a:ext cx="6512511" cy="1143000"/>
          </a:xfrm>
        </p:spPr>
        <p:txBody>
          <a:bodyPr/>
          <a:lstStyle/>
          <a:p>
            <a:endParaRPr lang="en-GB"/>
          </a:p>
        </p:txBody>
      </p:sp>
      <p:sp>
        <p:nvSpPr>
          <p:cNvPr id="3" name="Content Placeholder 2"/>
          <p:cNvSpPr>
            <a:spLocks noGrp="1"/>
          </p:cNvSpPr>
          <p:nvPr>
            <p:ph sz="quarter" idx="13"/>
          </p:nvPr>
        </p:nvSpPr>
        <p:spPr>
          <a:xfrm>
            <a:off x="539552" y="332656"/>
            <a:ext cx="8604448" cy="6408712"/>
          </a:xfrm>
        </p:spPr>
        <p:txBody>
          <a:bodyPr/>
          <a:lstStyle/>
          <a:p>
            <a:pPr lvl="0"/>
            <a:r>
              <a:rPr lang="en-IN" dirty="0">
                <a:latin typeface="Century" panose="02040604050505020304" pitchFamily="18" charset="0"/>
                <a:ea typeface="Calibri" panose="020F0502020204030204" pitchFamily="34" charset="0"/>
                <a:cs typeface="Calibri" panose="020F0502020204030204" pitchFamily="34" charset="0"/>
              </a:rPr>
              <a:t>Then while looking into the value counts I found some columns with more than 85% zero values this also creates </a:t>
            </a:r>
            <a:r>
              <a:rPr lang="en-IN" dirty="0" err="1">
                <a:latin typeface="Century" panose="02040604050505020304" pitchFamily="18" charset="0"/>
                <a:ea typeface="Calibri" panose="020F0502020204030204" pitchFamily="34" charset="0"/>
                <a:cs typeface="Calibri" panose="020F0502020204030204" pitchFamily="34" charset="0"/>
              </a:rPr>
              <a:t>skewness</a:t>
            </a:r>
            <a:r>
              <a:rPr lang="en-IN" dirty="0">
                <a:latin typeface="Century" panose="02040604050505020304" pitchFamily="18" charset="0"/>
                <a:ea typeface="Calibri" panose="020F0502020204030204" pitchFamily="34" charset="0"/>
                <a:cs typeface="Calibri" panose="020F0502020204030204" pitchFamily="34" charset="0"/>
              </a:rPr>
              <a:t> in the model and there are chances of getting model bias so I have dropped those columns with more than 85% zero values</a:t>
            </a:r>
            <a:r>
              <a:rPr lang="en-IN" dirty="0" smtClean="0">
                <a:latin typeface="Century" panose="02040604050505020304" pitchFamily="18" charset="0"/>
                <a:ea typeface="Calibri" panose="020F0502020204030204" pitchFamily="34" charset="0"/>
                <a:cs typeface="Calibri" panose="020F0502020204030204" pitchFamily="34" charset="0"/>
              </a:rPr>
              <a:t>.</a:t>
            </a:r>
          </a:p>
          <a:p>
            <a:pPr lvl="0"/>
            <a:endParaRPr lang="en-IN" dirty="0" smtClean="0">
              <a:latin typeface="Century" panose="02040604050505020304" pitchFamily="18" charset="0"/>
              <a:ea typeface="Calibri" panose="020F0502020204030204" pitchFamily="34" charset="0"/>
              <a:cs typeface="Calibri" panose="020F0502020204030204" pitchFamily="34" charset="0"/>
            </a:endParaRPr>
          </a:p>
          <a:p>
            <a:pPr lvl="0"/>
            <a:endParaRPr lang="en-IN" dirty="0">
              <a:latin typeface="Century" panose="02040604050505020304" pitchFamily="18" charset="0"/>
              <a:ea typeface="Calibri" panose="020F0502020204030204" pitchFamily="34" charset="0"/>
              <a:cs typeface="Times New Roman" panose="02020603050405020304" pitchFamily="18" charset="0"/>
            </a:endParaRPr>
          </a:p>
          <a:p>
            <a:pPr lvl="0"/>
            <a:r>
              <a:rPr lang="en-IN" sz="1800" dirty="0">
                <a:latin typeface="Century" panose="02040604050505020304" pitchFamily="18" charset="0"/>
              </a:rPr>
              <a:t> </a:t>
            </a:r>
            <a:r>
              <a:rPr lang="en-IN" sz="2400" dirty="0">
                <a:latin typeface="Century" panose="02040604050505020304" pitchFamily="18" charset="0"/>
                <a:ea typeface="Calibri" panose="020F0502020204030204" pitchFamily="34" charset="0"/>
                <a:cs typeface="Calibri" panose="020F0502020204030204" pitchFamily="34" charset="0"/>
              </a:rPr>
              <a:t>While checking for null values I found null values in most of the columns and I have used imputation method to replace those null values (mode for categorical column and mean for numerical columns</a:t>
            </a:r>
            <a:r>
              <a:rPr lang="en-IN" sz="2400" dirty="0" smtClean="0">
                <a:latin typeface="Century" panose="02040604050505020304" pitchFamily="18" charset="0"/>
                <a:ea typeface="Calibri" panose="020F0502020204030204" pitchFamily="34" charset="0"/>
                <a:cs typeface="Calibri" panose="020F0502020204030204" pitchFamily="34" charset="0"/>
              </a:rPr>
              <a:t>).</a:t>
            </a:r>
          </a:p>
          <a:p>
            <a:r>
              <a:rPr lang="en-IN" sz="2400" dirty="0">
                <a:latin typeface="Century" panose="02040604050505020304" pitchFamily="18" charset="0"/>
                <a:ea typeface="Calibri" panose="020F0502020204030204" pitchFamily="34" charset="0"/>
                <a:cs typeface="Calibri" panose="020F0502020204030204" pitchFamily="34" charset="0"/>
              </a:rPr>
              <a:t>In Id and Utilities column the unique counts were 1168 and 1 respectively, which means all the entries in Id column are unique and </a:t>
            </a:r>
            <a:r>
              <a:rPr lang="en-IN" sz="2400" dirty="0">
                <a:solidFill>
                  <a:srgbClr val="000000"/>
                </a:solidFill>
                <a:latin typeface="Century" panose="02040604050505020304" pitchFamily="18" charset="0"/>
                <a:ea typeface="Calibri" panose="020F0502020204030204" pitchFamily="34" charset="0"/>
                <a:cs typeface="Calibri" panose="020F0502020204030204" pitchFamily="34" charset="0"/>
              </a:rPr>
              <a:t>ID is the identity number given for </a:t>
            </a:r>
            <a:r>
              <a:rPr lang="en-IN" sz="2400" dirty="0" err="1">
                <a:solidFill>
                  <a:srgbClr val="000000"/>
                </a:solidFill>
                <a:latin typeface="Century" panose="02040604050505020304" pitchFamily="18" charset="0"/>
                <a:ea typeface="Calibri" panose="020F0502020204030204" pitchFamily="34" charset="0"/>
                <a:cs typeface="Calibri" panose="020F0502020204030204" pitchFamily="34" charset="0"/>
              </a:rPr>
              <a:t>perticular</a:t>
            </a:r>
            <a:r>
              <a:rPr lang="en-IN" sz="2400" dirty="0">
                <a:solidFill>
                  <a:srgbClr val="000000"/>
                </a:solidFill>
                <a:latin typeface="Century" panose="02040604050505020304" pitchFamily="18" charset="0"/>
                <a:ea typeface="Calibri" panose="020F0502020204030204" pitchFamily="34" charset="0"/>
                <a:cs typeface="Calibri" panose="020F0502020204030204" pitchFamily="34" charset="0"/>
              </a:rPr>
              <a:t> asset and all the entries in Utilities column were same so these two column will not help us in model building. So I decided to drop those columns.</a:t>
            </a:r>
            <a:endParaRPr lang="en-IN" sz="2400" dirty="0">
              <a:latin typeface="Century" panose="02040604050505020304" pitchFamily="18" charset="0"/>
              <a:ea typeface="Calibri" panose="020F0502020204030204" pitchFamily="34" charset="0"/>
              <a:cs typeface="Times New Roman" panose="02020603050405020304" pitchFamily="18" charset="0"/>
            </a:endParaRPr>
          </a:p>
          <a:p>
            <a:pPr lvl="0"/>
            <a:endParaRPr lang="en-IN" sz="2400" dirty="0">
              <a:latin typeface="Century" panose="02040604050505020304" pitchFamily="18" charset="0"/>
              <a:ea typeface="Calibri" panose="020F0502020204030204" pitchFamily="34" charset="0"/>
              <a:cs typeface="Times New Roman" panose="02020603050405020304" pitchFamily="18" charset="0"/>
            </a:endParaRPr>
          </a:p>
          <a:p>
            <a:endParaRPr lang="en-GB"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9592" y="1844825"/>
            <a:ext cx="7906270" cy="432048"/>
          </a:xfrm>
          <a:prstGeom prst="rect">
            <a:avLst/>
          </a:prstGeom>
        </p:spPr>
      </p:pic>
    </p:spTree>
    <p:extLst>
      <p:ext uri="{BB962C8B-B14F-4D97-AF65-F5344CB8AC3E}">
        <p14:creationId xmlns:p14="http://schemas.microsoft.com/office/powerpoint/2010/main" val="1570556013"/>
      </p:ext>
    </p:extLst>
  </p:cSld>
  <p:clrMapOvr>
    <a:masterClrMapping/>
  </p:clrMapOvr>
  <mc:AlternateContent xmlns:mc="http://schemas.openxmlformats.org/markup-compatibility/2006">
    <mc:Choice xmlns:p14="http://schemas.microsoft.com/office/powerpoint/2010/main" Requires="p14">
      <p:transition spd="slow" p14:dur="1200">
        <p14:flip dir="r"/>
      </p:transition>
    </mc:Choice>
    <mc:Fallback>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sz="quarter" idx="13"/>
          </p:nvPr>
        </p:nvSpPr>
        <p:spPr>
          <a:xfrm>
            <a:off x="0" y="731520"/>
            <a:ext cx="9144000" cy="5793824"/>
          </a:xfrm>
        </p:spPr>
        <p:txBody>
          <a:bodyPr/>
          <a:lstStyle/>
          <a:p>
            <a:pPr marL="342900" indent="-342900">
              <a:lnSpc>
                <a:spcPct val="107000"/>
              </a:lnSpc>
              <a:spcAft>
                <a:spcPts val="800"/>
              </a:spcAft>
            </a:pPr>
            <a:r>
              <a:rPr lang="en-IN" sz="2400" dirty="0">
                <a:solidFill>
                  <a:srgbClr val="000000"/>
                </a:solidFill>
                <a:latin typeface="Century" panose="02040604050505020304" pitchFamily="18" charset="0"/>
                <a:ea typeface="Calibri" panose="020F0502020204030204" pitchFamily="34" charset="0"/>
                <a:cs typeface="Calibri" panose="020F0502020204030204" pitchFamily="34" charset="0"/>
              </a:rPr>
              <a:t>Next as a part of feature extraction I converted all the year columns to there respective age. Thinking that age will help us more than </a:t>
            </a:r>
            <a:r>
              <a:rPr lang="en-IN" sz="2400" dirty="0" smtClean="0">
                <a:solidFill>
                  <a:srgbClr val="000000"/>
                </a:solidFill>
                <a:latin typeface="Century" panose="02040604050505020304" pitchFamily="18" charset="0"/>
                <a:ea typeface="Calibri" panose="020F0502020204030204" pitchFamily="34" charset="0"/>
                <a:cs typeface="Calibri" panose="020F0502020204030204" pitchFamily="34" charset="0"/>
              </a:rPr>
              <a:t>year.</a:t>
            </a:r>
          </a:p>
          <a:p>
            <a:pPr marL="342900" indent="-342900">
              <a:lnSpc>
                <a:spcPct val="107000"/>
              </a:lnSpc>
              <a:spcAft>
                <a:spcPts val="800"/>
              </a:spcAft>
            </a:pPr>
            <a:endParaRPr lang="en-IN" sz="2400" dirty="0">
              <a:solidFill>
                <a:srgbClr val="000000"/>
              </a:solidFill>
              <a:latin typeface="Century" panose="02040604050505020304" pitchFamily="18" charset="0"/>
              <a:ea typeface="Calibri" panose="020F0502020204030204" pitchFamily="34" charset="0"/>
              <a:cs typeface="Calibri" panose="020F0502020204030204" pitchFamily="34" charset="0"/>
            </a:endParaRPr>
          </a:p>
          <a:p>
            <a:pPr marL="0" indent="0">
              <a:lnSpc>
                <a:spcPct val="107000"/>
              </a:lnSpc>
              <a:spcAft>
                <a:spcPts val="800"/>
              </a:spcAft>
              <a:buNone/>
            </a:pPr>
            <a:endParaRPr lang="en-IN" sz="2400" dirty="0" smtClean="0">
              <a:solidFill>
                <a:srgbClr val="000000"/>
              </a:solidFill>
              <a:latin typeface="Century" panose="02040604050505020304" pitchFamily="18" charset="0"/>
              <a:ea typeface="Calibri" panose="020F0502020204030204" pitchFamily="34" charset="0"/>
              <a:cs typeface="Calibri" panose="020F0502020204030204" pitchFamily="34" charset="0"/>
            </a:endParaRPr>
          </a:p>
          <a:p>
            <a:pPr marL="0" indent="0">
              <a:lnSpc>
                <a:spcPct val="107000"/>
              </a:lnSpc>
              <a:spcAft>
                <a:spcPts val="800"/>
              </a:spcAft>
              <a:buNone/>
            </a:pPr>
            <a:endParaRPr lang="en-IN" sz="2400" dirty="0" smtClean="0">
              <a:solidFill>
                <a:srgbClr val="000000"/>
              </a:solidFill>
              <a:latin typeface="Century" panose="02040604050505020304" pitchFamily="18" charset="0"/>
              <a:ea typeface="Calibri" panose="020F0502020204030204" pitchFamily="34" charset="0"/>
              <a:cs typeface="Calibri" panose="020F0502020204030204" pitchFamily="34" charset="0"/>
            </a:endParaRPr>
          </a:p>
          <a:p>
            <a:pPr marL="342900" indent="-342900">
              <a:lnSpc>
                <a:spcPct val="107000"/>
              </a:lnSpc>
              <a:spcAft>
                <a:spcPts val="800"/>
              </a:spcAft>
            </a:pPr>
            <a:r>
              <a:rPr lang="en-IN" sz="2400" dirty="0" smtClean="0">
                <a:solidFill>
                  <a:srgbClr val="000000"/>
                </a:solidFill>
                <a:latin typeface="Century" panose="02040604050505020304" pitchFamily="18" charset="0"/>
                <a:ea typeface="Calibri" panose="020F0502020204030204" pitchFamily="34" charset="0"/>
              </a:rPr>
              <a:t>And </a:t>
            </a:r>
            <a:r>
              <a:rPr lang="en-IN" sz="2400" dirty="0">
                <a:solidFill>
                  <a:srgbClr val="000000"/>
                </a:solidFill>
                <a:latin typeface="Century" panose="02040604050505020304" pitchFamily="18" charset="0"/>
                <a:ea typeface="Calibri" panose="020F0502020204030204" pitchFamily="34" charset="0"/>
              </a:rPr>
              <a:t>all these steps were performed to both train and test datasets separately and simultaneously</a:t>
            </a:r>
            <a:r>
              <a:rPr lang="en-IN" sz="2400" dirty="0" smtClean="0">
                <a:solidFill>
                  <a:srgbClr val="000000"/>
                </a:solidFill>
                <a:latin typeface="Century" panose="02040604050505020304" pitchFamily="18" charset="0"/>
                <a:ea typeface="Calibri" panose="020F0502020204030204" pitchFamily="34" charset="0"/>
              </a:rPr>
              <a:t>.</a:t>
            </a:r>
          </a:p>
          <a:p>
            <a:pPr marL="342900" indent="-342900">
              <a:lnSpc>
                <a:spcPct val="107000"/>
              </a:lnSpc>
              <a:spcAft>
                <a:spcPts val="800"/>
              </a:spcAft>
            </a:pPr>
            <a:endParaRPr lang="en-IN" sz="2400" dirty="0">
              <a:latin typeface="Century" panose="02040604050505020304" pitchFamily="18" charset="0"/>
              <a:cs typeface="Calibri" panose="020F0502020204030204" pitchFamily="34" charset="0"/>
            </a:endParaRPr>
          </a:p>
          <a:p>
            <a:endParaRPr lang="en-GB"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5536" y="2276872"/>
            <a:ext cx="7920880" cy="1162050"/>
          </a:xfrm>
          <a:prstGeom prst="rect">
            <a:avLst/>
          </a:prstGeom>
        </p:spPr>
      </p:pic>
    </p:spTree>
    <p:extLst>
      <p:ext uri="{BB962C8B-B14F-4D97-AF65-F5344CB8AC3E}">
        <p14:creationId xmlns:p14="http://schemas.microsoft.com/office/powerpoint/2010/main" val="3943754541"/>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0608" y="188640"/>
            <a:ext cx="8316416" cy="857032"/>
          </a:xfrm>
        </p:spPr>
        <p:txBody>
          <a:bodyPr/>
          <a:lstStyle/>
          <a:p>
            <a:pPr marL="0" indent="0">
              <a:buNone/>
            </a:pPr>
            <a:r>
              <a:rPr lang="en-IN" sz="3200" dirty="0"/>
              <a:t>Visualization of numerical columns</a:t>
            </a:r>
            <a:r>
              <a:rPr lang="en-IN" sz="3200" dirty="0" smtClean="0"/>
              <a:t>:-</a:t>
            </a:r>
            <a:endParaRPr lang="en-GB" sz="3200" dirty="0"/>
          </a:p>
        </p:txBody>
      </p:sp>
      <p:pic>
        <p:nvPicPr>
          <p:cNvPr id="4" name="Content Placeholder 3"/>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852201" y="924513"/>
            <a:ext cx="7560839" cy="2795604"/>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7584" y="3698979"/>
            <a:ext cx="7715555" cy="3126407"/>
          </a:xfrm>
          <a:prstGeom prst="rect">
            <a:avLst/>
          </a:prstGeom>
        </p:spPr>
      </p:pic>
    </p:spTree>
    <p:extLst>
      <p:ext uri="{BB962C8B-B14F-4D97-AF65-F5344CB8AC3E}">
        <p14:creationId xmlns:p14="http://schemas.microsoft.com/office/powerpoint/2010/main" val="1099083760"/>
      </p:ext>
    </p:extLst>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2736" y="922"/>
            <a:ext cx="6512511" cy="1143000"/>
          </a:xfrm>
        </p:spPr>
        <p:txBody>
          <a:bodyPr/>
          <a:lstStyle/>
          <a:p>
            <a:r>
              <a:rPr lang="en-GB" dirty="0" smtClean="0"/>
              <a:t>Observations:-</a:t>
            </a:r>
            <a:endParaRPr lang="en-GB" dirty="0"/>
          </a:p>
        </p:txBody>
      </p:sp>
      <p:sp>
        <p:nvSpPr>
          <p:cNvPr id="3" name="Content Placeholder 2"/>
          <p:cNvSpPr>
            <a:spLocks noGrp="1"/>
          </p:cNvSpPr>
          <p:nvPr>
            <p:ph sz="quarter" idx="13"/>
          </p:nvPr>
        </p:nvSpPr>
        <p:spPr>
          <a:xfrm>
            <a:off x="0" y="980728"/>
            <a:ext cx="8784976" cy="5793824"/>
          </a:xfrm>
        </p:spPr>
        <p:txBody>
          <a:bodyPr>
            <a:normAutofit fontScale="92500" lnSpcReduction="20000"/>
          </a:bodyPr>
          <a:lstStyle/>
          <a:p>
            <a:r>
              <a:rPr lang="en-GB" dirty="0"/>
              <a:t> 1.As Linear feet of street connected to property(</a:t>
            </a:r>
            <a:r>
              <a:rPr lang="en-GB" dirty="0" err="1"/>
              <a:t>LotFrontage</a:t>
            </a:r>
            <a:r>
              <a:rPr lang="en-GB" dirty="0"/>
              <a:t>) is </a:t>
            </a:r>
            <a:r>
              <a:rPr lang="en-GB" dirty="0" err="1"/>
              <a:t>increseing</a:t>
            </a:r>
            <a:r>
              <a:rPr lang="en-GB" dirty="0"/>
              <a:t> sales is decreasing and the </a:t>
            </a:r>
            <a:r>
              <a:rPr lang="en-GB" dirty="0" err="1"/>
              <a:t>SalePrice</a:t>
            </a:r>
            <a:r>
              <a:rPr lang="en-GB" dirty="0"/>
              <a:t> is    </a:t>
            </a:r>
            <a:r>
              <a:rPr lang="en-GB" dirty="0" err="1"/>
              <a:t>rangeing</a:t>
            </a:r>
            <a:r>
              <a:rPr lang="en-GB" dirty="0"/>
              <a:t> between 0-3 lakhs.</a:t>
            </a:r>
          </a:p>
          <a:p>
            <a:r>
              <a:rPr lang="en-GB" dirty="0"/>
              <a:t>    2.As Lot size in square feet(</a:t>
            </a:r>
            <a:r>
              <a:rPr lang="en-GB" dirty="0" err="1"/>
              <a:t>LotArea</a:t>
            </a:r>
            <a:r>
              <a:rPr lang="en-GB" dirty="0"/>
              <a:t>) is </a:t>
            </a:r>
            <a:r>
              <a:rPr lang="en-GB" dirty="0" err="1"/>
              <a:t>increseing</a:t>
            </a:r>
            <a:r>
              <a:rPr lang="en-GB" dirty="0"/>
              <a:t> sales is decreasing and the </a:t>
            </a:r>
            <a:r>
              <a:rPr lang="en-GB" dirty="0" err="1"/>
              <a:t>saleprice</a:t>
            </a:r>
            <a:r>
              <a:rPr lang="en-GB" dirty="0"/>
              <a:t> is in between 0-4 lakhs.</a:t>
            </a:r>
          </a:p>
          <a:p>
            <a:r>
              <a:rPr lang="en-GB" dirty="0"/>
              <a:t>    3.As Masonry veneer area in square feet(</a:t>
            </a:r>
            <a:r>
              <a:rPr lang="en-GB" dirty="0" err="1"/>
              <a:t>MasVnrArea</a:t>
            </a:r>
            <a:r>
              <a:rPr lang="en-GB" dirty="0"/>
              <a:t>) is increasing sales is decreasing and </a:t>
            </a:r>
            <a:r>
              <a:rPr lang="en-GB" dirty="0" err="1"/>
              <a:t>saleprice</a:t>
            </a:r>
            <a:r>
              <a:rPr lang="en-GB" dirty="0"/>
              <a:t> is </a:t>
            </a:r>
            <a:r>
              <a:rPr lang="en-GB" dirty="0" err="1"/>
              <a:t>rangeing</a:t>
            </a:r>
            <a:r>
              <a:rPr lang="en-GB" dirty="0"/>
              <a:t> between 0-4 lakhs.</a:t>
            </a:r>
          </a:p>
          <a:p>
            <a:r>
              <a:rPr lang="en-GB" dirty="0"/>
              <a:t>    4.As Type 1 finished square feet(BsmtFinSF1) is </a:t>
            </a:r>
            <a:r>
              <a:rPr lang="en-GB" dirty="0" err="1"/>
              <a:t>increseing</a:t>
            </a:r>
            <a:r>
              <a:rPr lang="en-GB" dirty="0"/>
              <a:t> sales is decreasing and the </a:t>
            </a:r>
            <a:r>
              <a:rPr lang="en-GB" dirty="0" err="1"/>
              <a:t>saleprice</a:t>
            </a:r>
            <a:r>
              <a:rPr lang="en-GB" dirty="0"/>
              <a:t> is in between 0-4 lakhs.</a:t>
            </a:r>
          </a:p>
          <a:p>
            <a:r>
              <a:rPr lang="en-GB" dirty="0"/>
              <a:t>    5.As Unfinished square feet of basement area(</a:t>
            </a:r>
            <a:r>
              <a:rPr lang="en-GB" dirty="0" err="1"/>
              <a:t>BsmtUnfSF</a:t>
            </a:r>
            <a:r>
              <a:rPr lang="en-GB" dirty="0"/>
              <a:t>) is </a:t>
            </a:r>
            <a:r>
              <a:rPr lang="en-GB" dirty="0" err="1"/>
              <a:t>increseing</a:t>
            </a:r>
            <a:r>
              <a:rPr lang="en-GB" dirty="0"/>
              <a:t> sales is decreasing and the </a:t>
            </a:r>
            <a:r>
              <a:rPr lang="en-GB" dirty="0" err="1"/>
              <a:t>saleprice</a:t>
            </a:r>
            <a:r>
              <a:rPr lang="en-GB" dirty="0"/>
              <a:t> is in between 0-4 lakhs. There are some outliers also.</a:t>
            </a:r>
          </a:p>
          <a:p>
            <a:r>
              <a:rPr lang="en-GB" dirty="0"/>
              <a:t>    6.As Total square feet of basement area(</a:t>
            </a:r>
            <a:r>
              <a:rPr lang="en-GB" dirty="0" err="1"/>
              <a:t>TotalBsmtSF</a:t>
            </a:r>
            <a:r>
              <a:rPr lang="en-GB" dirty="0"/>
              <a:t>) is </a:t>
            </a:r>
            <a:r>
              <a:rPr lang="en-GB" dirty="0" err="1"/>
              <a:t>increseing</a:t>
            </a:r>
            <a:r>
              <a:rPr lang="en-GB" dirty="0"/>
              <a:t> sales is decreasing and the </a:t>
            </a:r>
            <a:r>
              <a:rPr lang="en-GB" dirty="0" err="1"/>
              <a:t>saleprice</a:t>
            </a:r>
            <a:r>
              <a:rPr lang="en-GB" dirty="0"/>
              <a:t> is in between 0-4 lakhs.</a:t>
            </a:r>
          </a:p>
          <a:p>
            <a:r>
              <a:rPr lang="en-GB" dirty="0"/>
              <a:t>    7.As First Floor square feet(1stFlrSF) is </a:t>
            </a:r>
            <a:r>
              <a:rPr lang="en-GB" dirty="0" err="1"/>
              <a:t>increseing</a:t>
            </a:r>
            <a:r>
              <a:rPr lang="en-GB" dirty="0"/>
              <a:t> sales is decreasing and the </a:t>
            </a:r>
            <a:r>
              <a:rPr lang="en-GB" dirty="0" err="1"/>
              <a:t>saleprice</a:t>
            </a:r>
            <a:r>
              <a:rPr lang="en-GB" dirty="0"/>
              <a:t> is in between 0-4 lakhs.</a:t>
            </a:r>
          </a:p>
          <a:p>
            <a:r>
              <a:rPr lang="en-GB" dirty="0"/>
              <a:t>    8.As Second floor square feet(2ndFlrSF) is </a:t>
            </a:r>
            <a:r>
              <a:rPr lang="en-GB" dirty="0" err="1"/>
              <a:t>increseing</a:t>
            </a:r>
            <a:r>
              <a:rPr lang="en-GB" dirty="0"/>
              <a:t> sales is increasing in the range 500-1000 and the </a:t>
            </a:r>
            <a:r>
              <a:rPr lang="en-GB" dirty="0" err="1"/>
              <a:t>saleprice</a:t>
            </a:r>
            <a:r>
              <a:rPr lang="en-GB" dirty="0"/>
              <a:t> is in between 0-4 lakhs</a:t>
            </a:r>
          </a:p>
        </p:txBody>
      </p:sp>
    </p:spTree>
    <p:extLst>
      <p:ext uri="{BB962C8B-B14F-4D97-AF65-F5344CB8AC3E}">
        <p14:creationId xmlns:p14="http://schemas.microsoft.com/office/powerpoint/2010/main" val="3795478927"/>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pic>
        <p:nvPicPr>
          <p:cNvPr id="4" name="Content Placeholder 3"/>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30266" y="116632"/>
            <a:ext cx="9036496" cy="3168352"/>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504" y="3284984"/>
            <a:ext cx="8928992" cy="3234405"/>
          </a:xfrm>
          <a:prstGeom prst="rect">
            <a:avLst/>
          </a:prstGeom>
        </p:spPr>
      </p:pic>
    </p:spTree>
    <p:extLst>
      <p:ext uri="{BB962C8B-B14F-4D97-AF65-F5344CB8AC3E}">
        <p14:creationId xmlns:p14="http://schemas.microsoft.com/office/powerpoint/2010/main" val="3384931074"/>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sz="quarter" idx="13"/>
          </p:nvPr>
        </p:nvSpPr>
        <p:spPr>
          <a:xfrm>
            <a:off x="539552" y="731520"/>
            <a:ext cx="8064896" cy="4713704"/>
          </a:xfrm>
        </p:spPr>
        <p:txBody>
          <a:bodyPr>
            <a:normAutofit fontScale="85000" lnSpcReduction="20000"/>
          </a:bodyPr>
          <a:lstStyle/>
          <a:p>
            <a:r>
              <a:rPr lang="en-GB" dirty="0"/>
              <a:t> 9.As Above grade (ground) living area square feet(</a:t>
            </a:r>
            <a:r>
              <a:rPr lang="en-GB" dirty="0" err="1"/>
              <a:t>GrLivArea</a:t>
            </a:r>
            <a:r>
              <a:rPr lang="en-GB" dirty="0"/>
              <a:t>) is </a:t>
            </a:r>
            <a:r>
              <a:rPr lang="en-GB" dirty="0" err="1"/>
              <a:t>increseing</a:t>
            </a:r>
            <a:r>
              <a:rPr lang="en-GB" dirty="0"/>
              <a:t> sales is decreasing and the </a:t>
            </a:r>
            <a:r>
              <a:rPr lang="en-GB" dirty="0" err="1"/>
              <a:t>saleprice</a:t>
            </a:r>
            <a:r>
              <a:rPr lang="en-GB" dirty="0"/>
              <a:t> is in between 0-4 lakhs.</a:t>
            </a:r>
          </a:p>
          <a:p>
            <a:r>
              <a:rPr lang="en-GB" dirty="0"/>
              <a:t>    10.As Size of garage in square feet(</a:t>
            </a:r>
            <a:r>
              <a:rPr lang="en-GB" dirty="0" err="1"/>
              <a:t>GarageArea</a:t>
            </a:r>
            <a:r>
              <a:rPr lang="en-GB" dirty="0"/>
              <a:t>) is </a:t>
            </a:r>
            <a:r>
              <a:rPr lang="en-GB" dirty="0" err="1"/>
              <a:t>increseing</a:t>
            </a:r>
            <a:r>
              <a:rPr lang="en-GB" dirty="0"/>
              <a:t> sales is </a:t>
            </a:r>
            <a:r>
              <a:rPr lang="en-GB" dirty="0" err="1"/>
              <a:t>increseing</a:t>
            </a:r>
            <a:r>
              <a:rPr lang="en-GB" dirty="0"/>
              <a:t> and the </a:t>
            </a:r>
            <a:r>
              <a:rPr lang="en-GB" dirty="0" err="1"/>
              <a:t>saleprice</a:t>
            </a:r>
            <a:r>
              <a:rPr lang="en-GB" dirty="0"/>
              <a:t> is in between 0-4 lakhs.</a:t>
            </a:r>
          </a:p>
          <a:p>
            <a:r>
              <a:rPr lang="en-GB" dirty="0"/>
              <a:t>    11.As Wood deck area in square feet(</a:t>
            </a:r>
            <a:r>
              <a:rPr lang="en-GB" dirty="0" err="1"/>
              <a:t>WoodDeckSF</a:t>
            </a:r>
            <a:r>
              <a:rPr lang="en-GB" dirty="0"/>
              <a:t>) is </a:t>
            </a:r>
            <a:r>
              <a:rPr lang="en-GB" dirty="0" err="1"/>
              <a:t>increseing</a:t>
            </a:r>
            <a:r>
              <a:rPr lang="en-GB" dirty="0"/>
              <a:t> sales is decreasing and the </a:t>
            </a:r>
            <a:r>
              <a:rPr lang="en-GB" dirty="0" err="1"/>
              <a:t>saleprice</a:t>
            </a:r>
            <a:r>
              <a:rPr lang="en-GB" dirty="0"/>
              <a:t> is in between 0-4 lakhs.</a:t>
            </a:r>
          </a:p>
          <a:p>
            <a:r>
              <a:rPr lang="en-GB" dirty="0"/>
              <a:t>    12.As Open porch area in square feet(</a:t>
            </a:r>
            <a:r>
              <a:rPr lang="en-GB" dirty="0" err="1"/>
              <a:t>OpenPorchSF</a:t>
            </a:r>
            <a:r>
              <a:rPr lang="en-GB" dirty="0"/>
              <a:t>) is </a:t>
            </a:r>
            <a:r>
              <a:rPr lang="en-GB" dirty="0" err="1"/>
              <a:t>increseing</a:t>
            </a:r>
            <a:r>
              <a:rPr lang="en-GB" dirty="0"/>
              <a:t> sales is decreasing and the </a:t>
            </a:r>
            <a:r>
              <a:rPr lang="en-GB" dirty="0" err="1"/>
              <a:t>saleprice</a:t>
            </a:r>
            <a:r>
              <a:rPr lang="en-GB" dirty="0"/>
              <a:t> is in between 0-4 lakhs.</a:t>
            </a:r>
          </a:p>
          <a:p>
            <a:r>
              <a:rPr lang="en-GB" dirty="0"/>
              <a:t>    13.As </a:t>
            </a:r>
            <a:r>
              <a:rPr lang="en-GB" dirty="0" err="1"/>
              <a:t>Year_SinceBuilt</a:t>
            </a:r>
            <a:r>
              <a:rPr lang="en-GB" dirty="0"/>
              <a:t> is </a:t>
            </a:r>
            <a:r>
              <a:rPr lang="en-GB" dirty="0" err="1"/>
              <a:t>increseing</a:t>
            </a:r>
            <a:r>
              <a:rPr lang="en-GB" dirty="0"/>
              <a:t> sales is decreasing and the </a:t>
            </a:r>
            <a:r>
              <a:rPr lang="en-GB" dirty="0" err="1"/>
              <a:t>saleprice</a:t>
            </a:r>
            <a:r>
              <a:rPr lang="en-GB" dirty="0"/>
              <a:t> is high for newly built building and the sales price is in between 0-4 lakhs.</a:t>
            </a:r>
          </a:p>
          <a:p>
            <a:r>
              <a:rPr lang="en-GB" dirty="0"/>
              <a:t>    14.As Since Remodel date (same as construction date if no </a:t>
            </a:r>
            <a:r>
              <a:rPr lang="en-GB" dirty="0" err="1"/>
              <a:t>remodeling</a:t>
            </a:r>
            <a:r>
              <a:rPr lang="en-GB" dirty="0"/>
              <a:t> or additions)(</a:t>
            </a:r>
            <a:r>
              <a:rPr lang="en-GB" dirty="0" err="1"/>
              <a:t>Year_SinceRemodAdded</a:t>
            </a:r>
            <a:r>
              <a:rPr lang="en-GB" dirty="0"/>
              <a:t>) is </a:t>
            </a:r>
            <a:r>
              <a:rPr lang="en-GB" dirty="0" err="1"/>
              <a:t>increseing</a:t>
            </a:r>
            <a:r>
              <a:rPr lang="en-GB" dirty="0"/>
              <a:t> sales is decreasing and the </a:t>
            </a:r>
            <a:r>
              <a:rPr lang="en-GB" dirty="0" err="1"/>
              <a:t>saleprice</a:t>
            </a:r>
            <a:r>
              <a:rPr lang="en-GB" dirty="0"/>
              <a:t> is in between 1-4 lakhs.</a:t>
            </a:r>
          </a:p>
          <a:p>
            <a:r>
              <a:rPr lang="en-GB" dirty="0"/>
              <a:t>    15.As Since Year garage was built(</a:t>
            </a:r>
            <a:r>
              <a:rPr lang="en-GB" dirty="0" err="1"/>
              <a:t>GarageAge</a:t>
            </a:r>
            <a:r>
              <a:rPr lang="en-GB" dirty="0"/>
              <a:t>) is </a:t>
            </a:r>
            <a:r>
              <a:rPr lang="en-GB" dirty="0" err="1"/>
              <a:t>increseing</a:t>
            </a:r>
            <a:r>
              <a:rPr lang="en-GB" dirty="0"/>
              <a:t> sales is decreasing and the </a:t>
            </a:r>
            <a:r>
              <a:rPr lang="en-GB" dirty="0" err="1"/>
              <a:t>saleprice</a:t>
            </a:r>
            <a:r>
              <a:rPr lang="en-GB" dirty="0"/>
              <a:t> is in between 0-4 lakhs.</a:t>
            </a:r>
          </a:p>
        </p:txBody>
      </p:sp>
    </p:spTree>
    <p:extLst>
      <p:ext uri="{BB962C8B-B14F-4D97-AF65-F5344CB8AC3E}">
        <p14:creationId xmlns:p14="http://schemas.microsoft.com/office/powerpoint/2010/main" val="2085384790"/>
      </p:ext>
    </p:extLst>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8560" y="188640"/>
            <a:ext cx="7488832" cy="1143000"/>
          </a:xfrm>
        </p:spPr>
        <p:txBody>
          <a:bodyPr/>
          <a:lstStyle/>
          <a:p>
            <a:r>
              <a:rPr lang="en-IN" sz="2800" dirty="0" err="1"/>
              <a:t>Vizualization</a:t>
            </a:r>
            <a:r>
              <a:rPr lang="en-IN" sz="2800" dirty="0"/>
              <a:t> of numerical columns</a:t>
            </a:r>
            <a:r>
              <a:rPr lang="en-IN" sz="2800" dirty="0" smtClean="0"/>
              <a:t>:-</a:t>
            </a:r>
            <a:endParaRPr lang="en-GB" sz="2800" dirty="0"/>
          </a:p>
        </p:txBody>
      </p:sp>
      <p:pic>
        <p:nvPicPr>
          <p:cNvPr id="13" name="Content Placeholder 12"/>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323528" y="764704"/>
            <a:ext cx="4248472" cy="1872208"/>
          </a:xfrm>
        </p:spPr>
      </p:pic>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16016" y="692696"/>
            <a:ext cx="4248472" cy="1944216"/>
          </a:xfrm>
          <a:prstGeom prst="rect">
            <a:avLst/>
          </a:prstGeom>
        </p:spPr>
      </p:pic>
      <p:pic>
        <p:nvPicPr>
          <p:cNvPr id="15" name="Picture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1520" y="2654602"/>
            <a:ext cx="4320480" cy="1728192"/>
          </a:xfrm>
          <a:prstGeom prst="rect">
            <a:avLst/>
          </a:prstGeom>
        </p:spPr>
      </p:pic>
      <p:pic>
        <p:nvPicPr>
          <p:cNvPr id="16" name="Picture 1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64088" y="2654603"/>
            <a:ext cx="4176464" cy="1728192"/>
          </a:xfrm>
          <a:prstGeom prst="rect">
            <a:avLst/>
          </a:prstGeom>
        </p:spPr>
      </p:pic>
      <p:pic>
        <p:nvPicPr>
          <p:cNvPr id="17" name="Picture 1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71022" y="4509120"/>
            <a:ext cx="4300978" cy="2226350"/>
          </a:xfrm>
          <a:prstGeom prst="rect">
            <a:avLst/>
          </a:prstGeom>
        </p:spPr>
      </p:pic>
      <p:pic>
        <p:nvPicPr>
          <p:cNvPr id="18" name="Picture 1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716016" y="4720297"/>
            <a:ext cx="4248472" cy="1803995"/>
          </a:xfrm>
          <a:prstGeom prst="rect">
            <a:avLst/>
          </a:prstGeom>
        </p:spPr>
      </p:pic>
    </p:spTree>
    <p:extLst>
      <p:ext uri="{BB962C8B-B14F-4D97-AF65-F5344CB8AC3E}">
        <p14:creationId xmlns:p14="http://schemas.microsoft.com/office/powerpoint/2010/main" val="365118942"/>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576" y="14777"/>
            <a:ext cx="5822032" cy="1143000"/>
          </a:xfrm>
        </p:spPr>
        <p:txBody>
          <a:bodyPr/>
          <a:lstStyle/>
          <a:p>
            <a:r>
              <a:rPr lang="en-IN" dirty="0" smtClean="0"/>
              <a:t>Observations:-</a:t>
            </a:r>
            <a:endParaRPr lang="en-GB" dirty="0"/>
          </a:p>
        </p:txBody>
      </p:sp>
      <p:sp>
        <p:nvSpPr>
          <p:cNvPr id="3" name="Content Placeholder 2"/>
          <p:cNvSpPr>
            <a:spLocks noGrp="1"/>
          </p:cNvSpPr>
          <p:nvPr>
            <p:ph sz="quarter" idx="13"/>
          </p:nvPr>
        </p:nvSpPr>
        <p:spPr>
          <a:xfrm>
            <a:off x="13498" y="908720"/>
            <a:ext cx="9144000" cy="6126480"/>
          </a:xfrm>
        </p:spPr>
        <p:txBody>
          <a:bodyPr/>
          <a:lstStyle/>
          <a:p>
            <a:pPr>
              <a:lnSpc>
                <a:spcPct val="107000"/>
              </a:lnSpc>
              <a:spcBef>
                <a:spcPts val="300"/>
              </a:spcBef>
              <a:buFont typeface="Wingdings" panose="05000000000000000000" pitchFamily="2" charset="2"/>
              <a:buChar char="ü"/>
            </a:pPr>
            <a:r>
              <a:rPr lang="en-IN" sz="2400" dirty="0">
                <a:solidFill>
                  <a:srgbClr val="000000"/>
                </a:solidFill>
                <a:latin typeface="Century" panose="02040604050505020304" pitchFamily="18" charset="0"/>
                <a:ea typeface="Times New Roman" panose="02020603050405020304" pitchFamily="18" charset="0"/>
                <a:cs typeface="Calibri" panose="020F0502020204030204" pitchFamily="34" charset="0"/>
              </a:rPr>
              <a:t>For 1-STORY 1946 &amp; NEWER ALL STYLES (20) and 2-STORY 1946 &amp; NEWER (60) types of dwelling (</a:t>
            </a:r>
            <a:r>
              <a:rPr lang="en-IN" sz="2400" dirty="0" err="1">
                <a:solidFill>
                  <a:srgbClr val="000000"/>
                </a:solidFill>
                <a:latin typeface="Century" panose="02040604050505020304" pitchFamily="18" charset="0"/>
                <a:ea typeface="Times New Roman" panose="02020603050405020304" pitchFamily="18" charset="0"/>
                <a:cs typeface="Calibri" panose="020F0502020204030204" pitchFamily="34" charset="0"/>
              </a:rPr>
              <a:t>MSSuubClass</a:t>
            </a:r>
            <a:r>
              <a:rPr lang="en-IN" sz="2400" dirty="0">
                <a:solidFill>
                  <a:srgbClr val="000000"/>
                </a:solidFill>
                <a:latin typeface="Century" panose="02040604050505020304" pitchFamily="18" charset="0"/>
                <a:ea typeface="Times New Roman" panose="02020603050405020304" pitchFamily="18" charset="0"/>
                <a:cs typeface="Calibri" panose="020F0502020204030204" pitchFamily="34" charset="0"/>
              </a:rPr>
              <a:t>) the sales is good and </a:t>
            </a:r>
            <a:r>
              <a:rPr lang="en-IN" sz="2400" dirty="0" err="1">
                <a:solidFill>
                  <a:srgbClr val="000000"/>
                </a:solidFill>
                <a:latin typeface="Century" panose="02040604050505020304" pitchFamily="18" charset="0"/>
                <a:ea typeface="Times New Roman" panose="02020603050405020304" pitchFamily="18" charset="0"/>
                <a:cs typeface="Calibri" panose="020F0502020204030204" pitchFamily="34" charset="0"/>
              </a:rPr>
              <a:t>SalePrice</a:t>
            </a:r>
            <a:r>
              <a:rPr lang="en-IN" sz="2400" dirty="0">
                <a:solidFill>
                  <a:srgbClr val="000000"/>
                </a:solidFill>
                <a:latin typeface="Century" panose="02040604050505020304" pitchFamily="18" charset="0"/>
                <a:ea typeface="Times New Roman" panose="02020603050405020304" pitchFamily="18" charset="0"/>
                <a:cs typeface="Calibri" panose="020F0502020204030204" pitchFamily="34" charset="0"/>
              </a:rPr>
              <a:t> is also high.</a:t>
            </a:r>
            <a:endParaRPr lang="en-IN" sz="2400" dirty="0">
              <a:latin typeface="Century" panose="02040604050505020304" pitchFamily="18" charset="0"/>
              <a:ea typeface="Times New Roman" panose="02020603050405020304" pitchFamily="18" charset="0"/>
              <a:cs typeface="Times New Roman" panose="02020603050405020304" pitchFamily="18" charset="0"/>
            </a:endParaRPr>
          </a:p>
          <a:p>
            <a:pPr>
              <a:lnSpc>
                <a:spcPct val="107000"/>
              </a:lnSpc>
              <a:spcBef>
                <a:spcPts val="300"/>
              </a:spcBef>
              <a:buFont typeface="Wingdings" panose="05000000000000000000" pitchFamily="2" charset="2"/>
              <a:buChar char="ü"/>
            </a:pPr>
            <a:r>
              <a:rPr lang="en-IN" sz="2400" dirty="0">
                <a:solidFill>
                  <a:srgbClr val="000000"/>
                </a:solidFill>
                <a:latin typeface="Century" panose="02040604050505020304" pitchFamily="18" charset="0"/>
                <a:ea typeface="Times New Roman" panose="02020603050405020304" pitchFamily="18" charset="0"/>
                <a:cs typeface="Calibri" panose="020F0502020204030204" pitchFamily="34" charset="0"/>
              </a:rPr>
              <a:t>As Rates the overall material and finish of the house (</a:t>
            </a:r>
            <a:r>
              <a:rPr lang="en-IN" sz="2400" dirty="0" err="1">
                <a:solidFill>
                  <a:srgbClr val="000000"/>
                </a:solidFill>
                <a:latin typeface="Century" panose="02040604050505020304" pitchFamily="18" charset="0"/>
                <a:ea typeface="Times New Roman" panose="02020603050405020304" pitchFamily="18" charset="0"/>
                <a:cs typeface="Calibri" panose="020F0502020204030204" pitchFamily="34" charset="0"/>
              </a:rPr>
              <a:t>OverallQual</a:t>
            </a:r>
            <a:r>
              <a:rPr lang="en-IN" sz="2400" dirty="0">
                <a:solidFill>
                  <a:srgbClr val="000000"/>
                </a:solidFill>
                <a:latin typeface="Century" panose="02040604050505020304" pitchFamily="18" charset="0"/>
                <a:ea typeface="Times New Roman" panose="02020603050405020304" pitchFamily="18" charset="0"/>
                <a:cs typeface="Calibri" panose="020F0502020204030204" pitchFamily="34" charset="0"/>
              </a:rPr>
              <a:t>) is increasing linearly sales is also increasing And </a:t>
            </a:r>
            <a:r>
              <a:rPr lang="en-IN" sz="2400" dirty="0" err="1">
                <a:solidFill>
                  <a:srgbClr val="000000"/>
                </a:solidFill>
                <a:latin typeface="Century" panose="02040604050505020304" pitchFamily="18" charset="0"/>
                <a:ea typeface="Times New Roman" panose="02020603050405020304" pitchFamily="18" charset="0"/>
                <a:cs typeface="Calibri" panose="020F0502020204030204" pitchFamily="34" charset="0"/>
              </a:rPr>
              <a:t>SalePrice</a:t>
            </a:r>
            <a:r>
              <a:rPr lang="en-IN" sz="2400" dirty="0">
                <a:solidFill>
                  <a:srgbClr val="000000"/>
                </a:solidFill>
                <a:latin typeface="Century" panose="02040604050505020304" pitchFamily="18" charset="0"/>
                <a:ea typeface="Times New Roman" panose="02020603050405020304" pitchFamily="18" charset="0"/>
                <a:cs typeface="Calibri" panose="020F0502020204030204" pitchFamily="34" charset="0"/>
              </a:rPr>
              <a:t> is also increasing linearly.</a:t>
            </a:r>
            <a:endParaRPr lang="en-IN" sz="2400" dirty="0">
              <a:latin typeface="Century" panose="02040604050505020304" pitchFamily="18" charset="0"/>
              <a:ea typeface="Times New Roman" panose="02020603050405020304" pitchFamily="18" charset="0"/>
              <a:cs typeface="Times New Roman" panose="02020603050405020304" pitchFamily="18" charset="0"/>
            </a:endParaRPr>
          </a:p>
          <a:p>
            <a:pPr>
              <a:lnSpc>
                <a:spcPct val="107000"/>
              </a:lnSpc>
              <a:spcBef>
                <a:spcPts val="300"/>
              </a:spcBef>
              <a:buFont typeface="Wingdings" panose="05000000000000000000" pitchFamily="2" charset="2"/>
              <a:buChar char="ü"/>
            </a:pPr>
            <a:r>
              <a:rPr lang="en-IN" sz="2400" dirty="0">
                <a:solidFill>
                  <a:srgbClr val="000000"/>
                </a:solidFill>
                <a:latin typeface="Century" panose="02040604050505020304" pitchFamily="18" charset="0"/>
                <a:ea typeface="Times New Roman" panose="02020603050405020304" pitchFamily="18" charset="0"/>
                <a:cs typeface="Calibri" panose="020F0502020204030204" pitchFamily="34" charset="0"/>
              </a:rPr>
              <a:t>For 5(Average) overall condition of the house (</a:t>
            </a:r>
            <a:r>
              <a:rPr lang="en-IN" sz="2400" dirty="0" err="1">
                <a:solidFill>
                  <a:srgbClr val="000000"/>
                </a:solidFill>
                <a:latin typeface="Century" panose="02040604050505020304" pitchFamily="18" charset="0"/>
                <a:ea typeface="Times New Roman" panose="02020603050405020304" pitchFamily="18" charset="0"/>
                <a:cs typeface="Calibri" panose="020F0502020204030204" pitchFamily="34" charset="0"/>
              </a:rPr>
              <a:t>OverallCond</a:t>
            </a:r>
            <a:r>
              <a:rPr lang="en-IN" sz="2400" dirty="0">
                <a:solidFill>
                  <a:srgbClr val="000000"/>
                </a:solidFill>
                <a:latin typeface="Century" panose="02040604050505020304" pitchFamily="18" charset="0"/>
                <a:ea typeface="Times New Roman" panose="02020603050405020304" pitchFamily="18" charset="0"/>
                <a:cs typeface="Calibri" panose="020F0502020204030204" pitchFamily="34" charset="0"/>
              </a:rPr>
              <a:t>) the sales is high and </a:t>
            </a:r>
            <a:r>
              <a:rPr lang="en-IN" sz="2400" dirty="0" err="1">
                <a:solidFill>
                  <a:srgbClr val="000000"/>
                </a:solidFill>
                <a:latin typeface="Century" panose="02040604050505020304" pitchFamily="18" charset="0"/>
                <a:ea typeface="Times New Roman" panose="02020603050405020304" pitchFamily="18" charset="0"/>
                <a:cs typeface="Calibri" panose="020F0502020204030204" pitchFamily="34" charset="0"/>
              </a:rPr>
              <a:t>SalePrice</a:t>
            </a:r>
            <a:r>
              <a:rPr lang="en-IN" sz="2400" dirty="0">
                <a:solidFill>
                  <a:srgbClr val="000000"/>
                </a:solidFill>
                <a:latin typeface="Century" panose="02040604050505020304" pitchFamily="18" charset="0"/>
                <a:ea typeface="Times New Roman" panose="02020603050405020304" pitchFamily="18" charset="0"/>
                <a:cs typeface="Calibri" panose="020F0502020204030204" pitchFamily="34" charset="0"/>
              </a:rPr>
              <a:t> is also high.</a:t>
            </a:r>
            <a:endParaRPr lang="en-IN" sz="2400" dirty="0">
              <a:latin typeface="Century" panose="02040604050505020304" pitchFamily="18" charset="0"/>
              <a:ea typeface="Times New Roman" panose="02020603050405020304" pitchFamily="18" charset="0"/>
              <a:cs typeface="Times New Roman" panose="02020603050405020304" pitchFamily="18" charset="0"/>
            </a:endParaRPr>
          </a:p>
          <a:p>
            <a:pPr>
              <a:lnSpc>
                <a:spcPct val="107000"/>
              </a:lnSpc>
              <a:spcBef>
                <a:spcPts val="300"/>
              </a:spcBef>
              <a:buFont typeface="Wingdings" panose="05000000000000000000" pitchFamily="2" charset="2"/>
              <a:buChar char="ü"/>
            </a:pPr>
            <a:r>
              <a:rPr lang="en-IN" sz="2400" dirty="0">
                <a:solidFill>
                  <a:srgbClr val="000000"/>
                </a:solidFill>
                <a:latin typeface="Century" panose="02040604050505020304" pitchFamily="18" charset="0"/>
                <a:ea typeface="Times New Roman" panose="02020603050405020304" pitchFamily="18" charset="0"/>
                <a:cs typeface="Calibri" panose="020F0502020204030204" pitchFamily="34" charset="0"/>
              </a:rPr>
              <a:t>For 0 and 1 Basement full bathrooms (</a:t>
            </a:r>
            <a:r>
              <a:rPr lang="en-IN" sz="2400" dirty="0" err="1">
                <a:solidFill>
                  <a:srgbClr val="000000"/>
                </a:solidFill>
                <a:latin typeface="Century" panose="02040604050505020304" pitchFamily="18" charset="0"/>
                <a:ea typeface="Times New Roman" panose="02020603050405020304" pitchFamily="18" charset="0"/>
                <a:cs typeface="Calibri" panose="020F0502020204030204" pitchFamily="34" charset="0"/>
              </a:rPr>
              <a:t>BsmtFullBath</a:t>
            </a:r>
            <a:r>
              <a:rPr lang="en-IN" sz="2400" dirty="0">
                <a:solidFill>
                  <a:srgbClr val="000000"/>
                </a:solidFill>
                <a:latin typeface="Century" panose="02040604050505020304" pitchFamily="18" charset="0"/>
                <a:ea typeface="Times New Roman" panose="02020603050405020304" pitchFamily="18" charset="0"/>
                <a:cs typeface="Calibri" panose="020F0502020204030204" pitchFamily="34" charset="0"/>
              </a:rPr>
              <a:t>) the sales as well as </a:t>
            </a:r>
            <a:r>
              <a:rPr lang="en-IN" sz="2400" dirty="0" err="1">
                <a:solidFill>
                  <a:srgbClr val="000000"/>
                </a:solidFill>
                <a:latin typeface="Century" panose="02040604050505020304" pitchFamily="18" charset="0"/>
                <a:ea typeface="Times New Roman" panose="02020603050405020304" pitchFamily="18" charset="0"/>
                <a:cs typeface="Calibri" panose="020F0502020204030204" pitchFamily="34" charset="0"/>
              </a:rPr>
              <a:t>SalePrice</a:t>
            </a:r>
            <a:r>
              <a:rPr lang="en-IN" sz="2400" dirty="0">
                <a:solidFill>
                  <a:srgbClr val="000000"/>
                </a:solidFill>
                <a:latin typeface="Century" panose="02040604050505020304" pitchFamily="18" charset="0"/>
                <a:ea typeface="Times New Roman" panose="02020603050405020304" pitchFamily="18" charset="0"/>
                <a:cs typeface="Calibri" panose="020F0502020204030204" pitchFamily="34" charset="0"/>
              </a:rPr>
              <a:t> is high.</a:t>
            </a:r>
            <a:endParaRPr lang="en-IN" sz="2400" dirty="0">
              <a:latin typeface="Century" panose="02040604050505020304" pitchFamily="18" charset="0"/>
              <a:ea typeface="Times New Roman" panose="02020603050405020304" pitchFamily="18" charset="0"/>
              <a:cs typeface="Times New Roman" panose="02020603050405020304" pitchFamily="18" charset="0"/>
            </a:endParaRPr>
          </a:p>
          <a:p>
            <a:pPr>
              <a:lnSpc>
                <a:spcPct val="107000"/>
              </a:lnSpc>
              <a:spcBef>
                <a:spcPts val="300"/>
              </a:spcBef>
              <a:buFont typeface="Wingdings" panose="05000000000000000000" pitchFamily="2" charset="2"/>
              <a:buChar char="ü"/>
            </a:pPr>
            <a:r>
              <a:rPr lang="en-IN" sz="2400" dirty="0">
                <a:solidFill>
                  <a:srgbClr val="000000"/>
                </a:solidFill>
                <a:latin typeface="Century" panose="02040604050505020304" pitchFamily="18" charset="0"/>
                <a:ea typeface="Times New Roman" panose="02020603050405020304" pitchFamily="18" charset="0"/>
                <a:cs typeface="Calibri" panose="020F0502020204030204" pitchFamily="34" charset="0"/>
              </a:rPr>
              <a:t>For 0 Basement half bathrooms (</a:t>
            </a:r>
            <a:r>
              <a:rPr lang="en-IN" sz="2400" dirty="0" err="1">
                <a:solidFill>
                  <a:srgbClr val="000000"/>
                </a:solidFill>
                <a:latin typeface="Century" panose="02040604050505020304" pitchFamily="18" charset="0"/>
                <a:ea typeface="Times New Roman" panose="02020603050405020304" pitchFamily="18" charset="0"/>
                <a:cs typeface="Calibri" panose="020F0502020204030204" pitchFamily="34" charset="0"/>
              </a:rPr>
              <a:t>BsmtHalfBath</a:t>
            </a:r>
            <a:r>
              <a:rPr lang="en-IN" sz="2400" dirty="0">
                <a:solidFill>
                  <a:srgbClr val="000000"/>
                </a:solidFill>
                <a:latin typeface="Century" panose="02040604050505020304" pitchFamily="18" charset="0"/>
                <a:ea typeface="Times New Roman" panose="02020603050405020304" pitchFamily="18" charset="0"/>
                <a:cs typeface="Calibri" panose="020F0502020204030204" pitchFamily="34" charset="0"/>
              </a:rPr>
              <a:t>) the sales as well as </a:t>
            </a:r>
            <a:r>
              <a:rPr lang="en-IN" sz="2400" dirty="0" err="1">
                <a:solidFill>
                  <a:srgbClr val="000000"/>
                </a:solidFill>
                <a:latin typeface="Century" panose="02040604050505020304" pitchFamily="18" charset="0"/>
                <a:ea typeface="Times New Roman" panose="02020603050405020304" pitchFamily="18" charset="0"/>
                <a:cs typeface="Calibri" panose="020F0502020204030204" pitchFamily="34" charset="0"/>
              </a:rPr>
              <a:t>SalePrice</a:t>
            </a:r>
            <a:r>
              <a:rPr lang="en-IN" sz="2400" dirty="0">
                <a:solidFill>
                  <a:srgbClr val="000000"/>
                </a:solidFill>
                <a:latin typeface="Century" panose="02040604050505020304" pitchFamily="18" charset="0"/>
                <a:ea typeface="Times New Roman" panose="02020603050405020304" pitchFamily="18" charset="0"/>
                <a:cs typeface="Calibri" panose="020F0502020204030204" pitchFamily="34" charset="0"/>
              </a:rPr>
              <a:t> is high.</a:t>
            </a:r>
            <a:endParaRPr lang="en-IN" sz="2400" dirty="0">
              <a:latin typeface="Century" panose="02040604050505020304" pitchFamily="18" charset="0"/>
              <a:ea typeface="Times New Roman" panose="02020603050405020304" pitchFamily="18" charset="0"/>
              <a:cs typeface="Times New Roman" panose="02020603050405020304" pitchFamily="18" charset="0"/>
            </a:endParaRPr>
          </a:p>
          <a:p>
            <a:pPr>
              <a:lnSpc>
                <a:spcPct val="107000"/>
              </a:lnSpc>
              <a:spcBef>
                <a:spcPts val="300"/>
              </a:spcBef>
              <a:buFont typeface="Wingdings" panose="05000000000000000000" pitchFamily="2" charset="2"/>
              <a:buChar char="ü"/>
            </a:pPr>
            <a:r>
              <a:rPr lang="en-IN" sz="2400" dirty="0">
                <a:solidFill>
                  <a:srgbClr val="000000"/>
                </a:solidFill>
                <a:latin typeface="Century" panose="02040604050505020304" pitchFamily="18" charset="0"/>
                <a:ea typeface="Times New Roman" panose="02020603050405020304" pitchFamily="18" charset="0"/>
                <a:cs typeface="Calibri" panose="020F0502020204030204" pitchFamily="34" charset="0"/>
              </a:rPr>
              <a:t>For 1 and 2 Full bathrooms above grade (</a:t>
            </a:r>
            <a:r>
              <a:rPr lang="en-IN" sz="2400" dirty="0" err="1">
                <a:solidFill>
                  <a:srgbClr val="000000"/>
                </a:solidFill>
                <a:latin typeface="Century" panose="02040604050505020304" pitchFamily="18" charset="0"/>
                <a:ea typeface="Times New Roman" panose="02020603050405020304" pitchFamily="18" charset="0"/>
                <a:cs typeface="Calibri" panose="020F0502020204030204" pitchFamily="34" charset="0"/>
              </a:rPr>
              <a:t>FullBath</a:t>
            </a:r>
            <a:r>
              <a:rPr lang="en-IN" sz="2400" dirty="0">
                <a:solidFill>
                  <a:srgbClr val="000000"/>
                </a:solidFill>
                <a:latin typeface="Century" panose="02040604050505020304" pitchFamily="18" charset="0"/>
                <a:ea typeface="Times New Roman" panose="02020603050405020304" pitchFamily="18" charset="0"/>
                <a:cs typeface="Calibri" panose="020F0502020204030204" pitchFamily="34" charset="0"/>
              </a:rPr>
              <a:t>) the sales as well as </a:t>
            </a:r>
            <a:r>
              <a:rPr lang="en-IN" sz="2400" dirty="0" err="1">
                <a:solidFill>
                  <a:srgbClr val="000000"/>
                </a:solidFill>
                <a:latin typeface="Century" panose="02040604050505020304" pitchFamily="18" charset="0"/>
                <a:ea typeface="Times New Roman" panose="02020603050405020304" pitchFamily="18" charset="0"/>
                <a:cs typeface="Calibri" panose="020F0502020204030204" pitchFamily="34" charset="0"/>
              </a:rPr>
              <a:t>SalePrice</a:t>
            </a:r>
            <a:r>
              <a:rPr lang="en-IN" sz="2400" dirty="0">
                <a:solidFill>
                  <a:srgbClr val="000000"/>
                </a:solidFill>
                <a:latin typeface="Century" panose="02040604050505020304" pitchFamily="18" charset="0"/>
                <a:ea typeface="Times New Roman" panose="02020603050405020304" pitchFamily="18" charset="0"/>
                <a:cs typeface="Calibri" panose="020F0502020204030204" pitchFamily="34" charset="0"/>
              </a:rPr>
              <a:t> is high.</a:t>
            </a:r>
            <a:endParaRPr lang="en-IN" sz="2400" dirty="0">
              <a:latin typeface="Century" panose="02040604050505020304" pitchFamily="18" charset="0"/>
              <a:ea typeface="Calibri" panose="020F0502020204030204" pitchFamily="34" charset="0"/>
              <a:cs typeface="Times New Roman" panose="02020603050405020304" pitchFamily="18" charset="0"/>
            </a:endParaRPr>
          </a:p>
          <a:p>
            <a:endParaRPr lang="en-GB" dirty="0"/>
          </a:p>
        </p:txBody>
      </p:sp>
    </p:spTree>
    <p:extLst>
      <p:ext uri="{BB962C8B-B14F-4D97-AF65-F5344CB8AC3E}">
        <p14:creationId xmlns:p14="http://schemas.microsoft.com/office/powerpoint/2010/main" val="2797057055"/>
      </p:ext>
    </p:extLst>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71800" y="5715000"/>
            <a:ext cx="6512511" cy="1143000"/>
          </a:xfrm>
        </p:spPr>
        <p:txBody>
          <a:bodyPr/>
          <a:lstStyle/>
          <a:p>
            <a:endParaRPr lang="en-GB" dirty="0"/>
          </a:p>
        </p:txBody>
      </p:sp>
      <p:pic>
        <p:nvPicPr>
          <p:cNvPr id="4" name="Content Placeholder 3"/>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251520" y="116632"/>
            <a:ext cx="3888432" cy="1579251"/>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55976" y="15489"/>
            <a:ext cx="4230588" cy="1680394"/>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7396" y="1772083"/>
            <a:ext cx="4158580" cy="1512901"/>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99991" y="1770983"/>
            <a:ext cx="4452261" cy="1514001"/>
          </a:xfrm>
          <a:prstGeom prst="rect">
            <a:avLst/>
          </a:prstGeom>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97396" y="3284985"/>
            <a:ext cx="4032448" cy="1584176"/>
          </a:xfrm>
          <a:prstGeom prst="rect">
            <a:avLst/>
          </a:prstGeom>
        </p:spPr>
      </p:pic>
      <p:pic>
        <p:nvPicPr>
          <p:cNvPr id="9" name="Picture 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554116" y="3428997"/>
            <a:ext cx="4398136" cy="1296145"/>
          </a:xfrm>
          <a:prstGeom prst="rect">
            <a:avLst/>
          </a:prstGeom>
        </p:spPr>
      </p:pic>
      <p:pic>
        <p:nvPicPr>
          <p:cNvPr id="10" name="Picture 9"/>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9620" y="4869160"/>
            <a:ext cx="4410371" cy="1988839"/>
          </a:xfrm>
          <a:prstGeom prst="rect">
            <a:avLst/>
          </a:prstGeom>
        </p:spPr>
      </p:pic>
      <p:pic>
        <p:nvPicPr>
          <p:cNvPr id="11" name="Picture 10"/>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736879" y="4750485"/>
            <a:ext cx="4419550" cy="1988839"/>
          </a:xfrm>
          <a:prstGeom prst="rect">
            <a:avLst/>
          </a:prstGeom>
        </p:spPr>
      </p:pic>
    </p:spTree>
    <p:extLst>
      <p:ext uri="{BB962C8B-B14F-4D97-AF65-F5344CB8AC3E}">
        <p14:creationId xmlns:p14="http://schemas.microsoft.com/office/powerpoint/2010/main" val="1291210055"/>
      </p:ext>
    </p:extLst>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8640" y="332656"/>
            <a:ext cx="6512511" cy="1143000"/>
          </a:xfrm>
        </p:spPr>
        <p:txBody>
          <a:bodyPr/>
          <a:lstStyle/>
          <a:p>
            <a:r>
              <a:rPr lang="en-GB" dirty="0" smtClean="0"/>
              <a:t>Observations:-</a:t>
            </a:r>
            <a:endParaRPr lang="en-GB" dirty="0"/>
          </a:p>
        </p:txBody>
      </p:sp>
      <p:sp>
        <p:nvSpPr>
          <p:cNvPr id="3" name="Content Placeholder 2"/>
          <p:cNvSpPr>
            <a:spLocks noGrp="1"/>
          </p:cNvSpPr>
          <p:nvPr>
            <p:ph sz="quarter" idx="13"/>
          </p:nvPr>
        </p:nvSpPr>
        <p:spPr>
          <a:xfrm>
            <a:off x="683568" y="1628800"/>
            <a:ext cx="8352928" cy="4281656"/>
          </a:xfrm>
        </p:spPr>
        <p:txBody>
          <a:bodyPr>
            <a:normAutofit fontScale="70000" lnSpcReduction="20000"/>
          </a:bodyPr>
          <a:lstStyle/>
          <a:p>
            <a:pPr marL="342900" lvl="0" indent="-342900">
              <a:lnSpc>
                <a:spcPct val="107000"/>
              </a:lnSpc>
              <a:spcBef>
                <a:spcPts val="300"/>
              </a:spcBef>
              <a:buFont typeface="Wingdings" panose="05000000000000000000" pitchFamily="2" charset="2"/>
              <a:buChar char=""/>
            </a:pPr>
            <a:r>
              <a:rPr lang="en-IN" sz="2400" dirty="0">
                <a:solidFill>
                  <a:srgbClr val="000000"/>
                </a:solidFill>
                <a:latin typeface="Century" panose="02040604050505020304" pitchFamily="18" charset="0"/>
                <a:ea typeface="Times New Roman" panose="02020603050405020304" pitchFamily="18" charset="0"/>
                <a:cs typeface="Calibri" panose="020F0502020204030204" pitchFamily="34" charset="0"/>
              </a:rPr>
              <a:t>For 0 and 1 Half baths above grade (</a:t>
            </a:r>
            <a:r>
              <a:rPr lang="en-IN" sz="2400" dirty="0" err="1">
                <a:solidFill>
                  <a:srgbClr val="000000"/>
                </a:solidFill>
                <a:latin typeface="Century" panose="02040604050505020304" pitchFamily="18" charset="0"/>
                <a:ea typeface="Times New Roman" panose="02020603050405020304" pitchFamily="18" charset="0"/>
                <a:cs typeface="Calibri" panose="020F0502020204030204" pitchFamily="34" charset="0"/>
              </a:rPr>
              <a:t>HalfBath</a:t>
            </a:r>
            <a:r>
              <a:rPr lang="en-IN" sz="2400" dirty="0">
                <a:solidFill>
                  <a:srgbClr val="000000"/>
                </a:solidFill>
                <a:latin typeface="Century" panose="02040604050505020304" pitchFamily="18" charset="0"/>
                <a:ea typeface="Times New Roman" panose="02020603050405020304" pitchFamily="18" charset="0"/>
                <a:cs typeface="Calibri" panose="020F0502020204030204" pitchFamily="34" charset="0"/>
              </a:rPr>
              <a:t>) the sales as well as </a:t>
            </a:r>
            <a:r>
              <a:rPr lang="en-IN" sz="2400" dirty="0" err="1">
                <a:solidFill>
                  <a:srgbClr val="000000"/>
                </a:solidFill>
                <a:latin typeface="Century" panose="02040604050505020304" pitchFamily="18" charset="0"/>
                <a:ea typeface="Times New Roman" panose="02020603050405020304" pitchFamily="18" charset="0"/>
                <a:cs typeface="Calibri" panose="020F0502020204030204" pitchFamily="34" charset="0"/>
              </a:rPr>
              <a:t>SalePrice</a:t>
            </a:r>
            <a:r>
              <a:rPr lang="en-IN" sz="2400" dirty="0">
                <a:solidFill>
                  <a:srgbClr val="000000"/>
                </a:solidFill>
                <a:latin typeface="Century" panose="02040604050505020304" pitchFamily="18" charset="0"/>
                <a:ea typeface="Times New Roman" panose="02020603050405020304" pitchFamily="18" charset="0"/>
                <a:cs typeface="Calibri" panose="020F0502020204030204" pitchFamily="34" charset="0"/>
              </a:rPr>
              <a:t> is </a:t>
            </a:r>
            <a:r>
              <a:rPr lang="en-IN" sz="2400" dirty="0" smtClean="0">
                <a:solidFill>
                  <a:srgbClr val="000000"/>
                </a:solidFill>
                <a:latin typeface="Century" panose="02040604050505020304" pitchFamily="18" charset="0"/>
                <a:ea typeface="Times New Roman" panose="02020603050405020304" pitchFamily="18" charset="0"/>
                <a:cs typeface="Calibri" panose="020F0502020204030204" pitchFamily="34" charset="0"/>
              </a:rPr>
              <a:t>high.</a:t>
            </a:r>
            <a:endParaRPr lang="en-IN" sz="2400" dirty="0">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107000"/>
              </a:lnSpc>
              <a:spcBef>
                <a:spcPts val="300"/>
              </a:spcBef>
              <a:buFont typeface="Wingdings" panose="05000000000000000000" pitchFamily="2" charset="2"/>
              <a:buChar char=""/>
            </a:pPr>
            <a:r>
              <a:rPr lang="en-IN" sz="2400" dirty="0">
                <a:solidFill>
                  <a:srgbClr val="000000"/>
                </a:solidFill>
                <a:latin typeface="Century" panose="02040604050505020304" pitchFamily="18" charset="0"/>
                <a:ea typeface="Times New Roman" panose="02020603050405020304" pitchFamily="18" charset="0"/>
                <a:cs typeface="Calibri" panose="020F0502020204030204" pitchFamily="34" charset="0"/>
              </a:rPr>
              <a:t>For 2, 3 and 4 Bedrooms above grade (does NOT include basement bedrooms) (</a:t>
            </a:r>
            <a:r>
              <a:rPr lang="en-IN" sz="2400" dirty="0" err="1">
                <a:solidFill>
                  <a:srgbClr val="000000"/>
                </a:solidFill>
                <a:latin typeface="Century" panose="02040604050505020304" pitchFamily="18" charset="0"/>
                <a:ea typeface="Times New Roman" panose="02020603050405020304" pitchFamily="18" charset="0"/>
                <a:cs typeface="Calibri" panose="020F0502020204030204" pitchFamily="34" charset="0"/>
              </a:rPr>
              <a:t>BedroomAbvGr</a:t>
            </a:r>
            <a:r>
              <a:rPr lang="en-IN" sz="2400" dirty="0">
                <a:solidFill>
                  <a:srgbClr val="000000"/>
                </a:solidFill>
                <a:latin typeface="Century" panose="02040604050505020304" pitchFamily="18" charset="0"/>
                <a:ea typeface="Times New Roman" panose="02020603050405020304" pitchFamily="18" charset="0"/>
                <a:cs typeface="Calibri" panose="020F0502020204030204" pitchFamily="34" charset="0"/>
              </a:rPr>
              <a:t>) the sales as well as </a:t>
            </a:r>
            <a:r>
              <a:rPr lang="en-IN" sz="2400" dirty="0" err="1">
                <a:solidFill>
                  <a:srgbClr val="000000"/>
                </a:solidFill>
                <a:latin typeface="Century" panose="02040604050505020304" pitchFamily="18" charset="0"/>
                <a:ea typeface="Times New Roman" panose="02020603050405020304" pitchFamily="18" charset="0"/>
                <a:cs typeface="Calibri" panose="020F0502020204030204" pitchFamily="34" charset="0"/>
              </a:rPr>
              <a:t>SalePrice</a:t>
            </a:r>
            <a:r>
              <a:rPr lang="en-IN" sz="2400" dirty="0">
                <a:solidFill>
                  <a:srgbClr val="000000"/>
                </a:solidFill>
                <a:latin typeface="Century" panose="02040604050505020304" pitchFamily="18" charset="0"/>
                <a:ea typeface="Times New Roman" panose="02020603050405020304" pitchFamily="18" charset="0"/>
                <a:cs typeface="Calibri" panose="020F0502020204030204" pitchFamily="34" charset="0"/>
              </a:rPr>
              <a:t> is high.</a:t>
            </a:r>
            <a:endParaRPr lang="en-IN" sz="2400" dirty="0">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107000"/>
              </a:lnSpc>
              <a:spcBef>
                <a:spcPts val="300"/>
              </a:spcBef>
              <a:buFont typeface="Wingdings" panose="05000000000000000000" pitchFamily="2" charset="2"/>
              <a:buChar char=""/>
            </a:pPr>
            <a:r>
              <a:rPr lang="en-IN" sz="2400" dirty="0">
                <a:solidFill>
                  <a:srgbClr val="000000"/>
                </a:solidFill>
                <a:latin typeface="Century" panose="02040604050505020304" pitchFamily="18" charset="0"/>
                <a:ea typeface="Times New Roman" panose="02020603050405020304" pitchFamily="18" charset="0"/>
                <a:cs typeface="Calibri" panose="020F0502020204030204" pitchFamily="34" charset="0"/>
              </a:rPr>
              <a:t>For 1 Kitchens above grade (</a:t>
            </a:r>
            <a:r>
              <a:rPr lang="en-IN" sz="2400" dirty="0" err="1">
                <a:solidFill>
                  <a:srgbClr val="000000"/>
                </a:solidFill>
                <a:latin typeface="Century" panose="02040604050505020304" pitchFamily="18" charset="0"/>
                <a:ea typeface="Times New Roman" panose="02020603050405020304" pitchFamily="18" charset="0"/>
                <a:cs typeface="Calibri" panose="020F0502020204030204" pitchFamily="34" charset="0"/>
              </a:rPr>
              <a:t>KitchenAbvGr</a:t>
            </a:r>
            <a:r>
              <a:rPr lang="en-IN" sz="2400" dirty="0">
                <a:solidFill>
                  <a:srgbClr val="000000"/>
                </a:solidFill>
                <a:latin typeface="Century" panose="02040604050505020304" pitchFamily="18" charset="0"/>
                <a:ea typeface="Times New Roman" panose="02020603050405020304" pitchFamily="18" charset="0"/>
                <a:cs typeface="Calibri" panose="020F0502020204030204" pitchFamily="34" charset="0"/>
              </a:rPr>
              <a:t>) the sales as well as </a:t>
            </a:r>
            <a:r>
              <a:rPr lang="en-IN" sz="2400" dirty="0" err="1">
                <a:solidFill>
                  <a:srgbClr val="000000"/>
                </a:solidFill>
                <a:latin typeface="Century" panose="02040604050505020304" pitchFamily="18" charset="0"/>
                <a:ea typeface="Times New Roman" panose="02020603050405020304" pitchFamily="18" charset="0"/>
                <a:cs typeface="Calibri" panose="020F0502020204030204" pitchFamily="34" charset="0"/>
              </a:rPr>
              <a:t>SalePrice</a:t>
            </a:r>
            <a:r>
              <a:rPr lang="en-IN" sz="2400" dirty="0">
                <a:solidFill>
                  <a:srgbClr val="000000"/>
                </a:solidFill>
                <a:latin typeface="Century" panose="02040604050505020304" pitchFamily="18" charset="0"/>
                <a:ea typeface="Times New Roman" panose="02020603050405020304" pitchFamily="18" charset="0"/>
                <a:cs typeface="Calibri" panose="020F0502020204030204" pitchFamily="34" charset="0"/>
              </a:rPr>
              <a:t> is high.</a:t>
            </a:r>
            <a:endParaRPr lang="en-IN" sz="2400" dirty="0">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107000"/>
              </a:lnSpc>
              <a:spcBef>
                <a:spcPts val="300"/>
              </a:spcBef>
              <a:buFont typeface="Wingdings" panose="05000000000000000000" pitchFamily="2" charset="2"/>
              <a:buChar char=""/>
            </a:pPr>
            <a:r>
              <a:rPr lang="en-IN" sz="2400" dirty="0">
                <a:solidFill>
                  <a:srgbClr val="000000"/>
                </a:solidFill>
                <a:latin typeface="Century" panose="02040604050505020304" pitchFamily="18" charset="0"/>
                <a:ea typeface="Times New Roman" panose="02020603050405020304" pitchFamily="18" charset="0"/>
                <a:cs typeface="Calibri" panose="020F0502020204030204" pitchFamily="34" charset="0"/>
              </a:rPr>
              <a:t>For 4-9 Total rooms above grade (does not include bathrooms) (</a:t>
            </a:r>
            <a:r>
              <a:rPr lang="en-IN" sz="2400" dirty="0" err="1">
                <a:solidFill>
                  <a:srgbClr val="000000"/>
                </a:solidFill>
                <a:latin typeface="Century" panose="02040604050505020304" pitchFamily="18" charset="0"/>
                <a:ea typeface="Times New Roman" panose="02020603050405020304" pitchFamily="18" charset="0"/>
                <a:cs typeface="Calibri" panose="020F0502020204030204" pitchFamily="34" charset="0"/>
              </a:rPr>
              <a:t>TotRmsAbvGrd</a:t>
            </a:r>
            <a:r>
              <a:rPr lang="en-IN" sz="2400" dirty="0">
                <a:solidFill>
                  <a:srgbClr val="000000"/>
                </a:solidFill>
                <a:latin typeface="Century" panose="02040604050505020304" pitchFamily="18" charset="0"/>
                <a:ea typeface="Times New Roman" panose="02020603050405020304" pitchFamily="18" charset="0"/>
                <a:cs typeface="Calibri" panose="020F0502020204030204" pitchFamily="34" charset="0"/>
              </a:rPr>
              <a:t>) the sales as well as </a:t>
            </a:r>
            <a:r>
              <a:rPr lang="en-IN" sz="2400" dirty="0" err="1">
                <a:solidFill>
                  <a:srgbClr val="000000"/>
                </a:solidFill>
                <a:latin typeface="Century" panose="02040604050505020304" pitchFamily="18" charset="0"/>
                <a:ea typeface="Times New Roman" panose="02020603050405020304" pitchFamily="18" charset="0"/>
                <a:cs typeface="Calibri" panose="020F0502020204030204" pitchFamily="34" charset="0"/>
              </a:rPr>
              <a:t>SalePrice</a:t>
            </a:r>
            <a:r>
              <a:rPr lang="en-IN" sz="2400" dirty="0">
                <a:solidFill>
                  <a:srgbClr val="000000"/>
                </a:solidFill>
                <a:latin typeface="Century" panose="02040604050505020304" pitchFamily="18" charset="0"/>
                <a:ea typeface="Times New Roman" panose="02020603050405020304" pitchFamily="18" charset="0"/>
                <a:cs typeface="Calibri" panose="020F0502020204030204" pitchFamily="34" charset="0"/>
              </a:rPr>
              <a:t> is high.</a:t>
            </a:r>
            <a:endParaRPr lang="en-IN" sz="2400" dirty="0">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107000"/>
              </a:lnSpc>
              <a:spcBef>
                <a:spcPts val="300"/>
              </a:spcBef>
              <a:buFont typeface="Wingdings" panose="05000000000000000000" pitchFamily="2" charset="2"/>
              <a:buChar char=""/>
            </a:pPr>
            <a:r>
              <a:rPr lang="en-IN" sz="2400" dirty="0">
                <a:solidFill>
                  <a:srgbClr val="000000"/>
                </a:solidFill>
                <a:latin typeface="Century" panose="02040604050505020304" pitchFamily="18" charset="0"/>
                <a:ea typeface="Times New Roman" panose="02020603050405020304" pitchFamily="18" charset="0"/>
                <a:cs typeface="Calibri" panose="020F0502020204030204" pitchFamily="34" charset="0"/>
              </a:rPr>
              <a:t>For 0 and 1 Number of fireplaces (Fireplaces) the sales as well as </a:t>
            </a:r>
            <a:r>
              <a:rPr lang="en-IN" sz="2400" dirty="0" err="1">
                <a:solidFill>
                  <a:srgbClr val="000000"/>
                </a:solidFill>
                <a:latin typeface="Century" panose="02040604050505020304" pitchFamily="18" charset="0"/>
                <a:ea typeface="Times New Roman" panose="02020603050405020304" pitchFamily="18" charset="0"/>
                <a:cs typeface="Calibri" panose="020F0502020204030204" pitchFamily="34" charset="0"/>
              </a:rPr>
              <a:t>SalePrice</a:t>
            </a:r>
            <a:r>
              <a:rPr lang="en-IN" sz="2400" dirty="0">
                <a:solidFill>
                  <a:srgbClr val="000000"/>
                </a:solidFill>
                <a:latin typeface="Century" panose="02040604050505020304" pitchFamily="18" charset="0"/>
                <a:ea typeface="Times New Roman" panose="02020603050405020304" pitchFamily="18" charset="0"/>
                <a:cs typeface="Calibri" panose="020F0502020204030204" pitchFamily="34" charset="0"/>
              </a:rPr>
              <a:t> is high.</a:t>
            </a:r>
            <a:endParaRPr lang="en-IN" sz="2400" dirty="0">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107000"/>
              </a:lnSpc>
              <a:spcBef>
                <a:spcPts val="300"/>
              </a:spcBef>
              <a:buFont typeface="Wingdings" panose="05000000000000000000" pitchFamily="2" charset="2"/>
              <a:buChar char=""/>
            </a:pPr>
            <a:r>
              <a:rPr lang="en-IN" sz="2400" dirty="0">
                <a:solidFill>
                  <a:srgbClr val="000000"/>
                </a:solidFill>
                <a:latin typeface="Century" panose="02040604050505020304" pitchFamily="18" charset="0"/>
                <a:ea typeface="Times New Roman" panose="02020603050405020304" pitchFamily="18" charset="0"/>
                <a:cs typeface="Calibri" panose="020F0502020204030204" pitchFamily="34" charset="0"/>
              </a:rPr>
              <a:t>For 1 and 2 Size of garage in car capacity (</a:t>
            </a:r>
            <a:r>
              <a:rPr lang="en-IN" sz="2400" dirty="0" err="1">
                <a:solidFill>
                  <a:srgbClr val="000000"/>
                </a:solidFill>
                <a:latin typeface="Century" panose="02040604050505020304" pitchFamily="18" charset="0"/>
                <a:ea typeface="Times New Roman" panose="02020603050405020304" pitchFamily="18" charset="0"/>
                <a:cs typeface="Calibri" panose="020F0502020204030204" pitchFamily="34" charset="0"/>
              </a:rPr>
              <a:t>GarageCars</a:t>
            </a:r>
            <a:r>
              <a:rPr lang="en-IN" sz="2400" dirty="0">
                <a:solidFill>
                  <a:srgbClr val="000000"/>
                </a:solidFill>
                <a:latin typeface="Century" panose="02040604050505020304" pitchFamily="18" charset="0"/>
                <a:ea typeface="Times New Roman" panose="02020603050405020304" pitchFamily="18" charset="0"/>
                <a:cs typeface="Calibri" panose="020F0502020204030204" pitchFamily="34" charset="0"/>
              </a:rPr>
              <a:t>) the sales is high and for 3 Size of garage in car capacity (</a:t>
            </a:r>
            <a:r>
              <a:rPr lang="en-IN" sz="2400" dirty="0" err="1">
                <a:solidFill>
                  <a:srgbClr val="000000"/>
                </a:solidFill>
                <a:latin typeface="Century" panose="02040604050505020304" pitchFamily="18" charset="0"/>
                <a:ea typeface="Times New Roman" panose="02020603050405020304" pitchFamily="18" charset="0"/>
                <a:cs typeface="Calibri" panose="020F0502020204030204" pitchFamily="34" charset="0"/>
              </a:rPr>
              <a:t>GarageCars</a:t>
            </a:r>
            <a:r>
              <a:rPr lang="en-IN" sz="2400" dirty="0">
                <a:solidFill>
                  <a:srgbClr val="000000"/>
                </a:solidFill>
                <a:latin typeface="Century" panose="02040604050505020304" pitchFamily="18" charset="0"/>
                <a:ea typeface="Times New Roman" panose="02020603050405020304" pitchFamily="18" charset="0"/>
                <a:cs typeface="Calibri" panose="020F0502020204030204" pitchFamily="34" charset="0"/>
              </a:rPr>
              <a:t>) the </a:t>
            </a:r>
            <a:r>
              <a:rPr lang="en-IN" sz="2400" dirty="0" err="1">
                <a:solidFill>
                  <a:srgbClr val="000000"/>
                </a:solidFill>
                <a:latin typeface="Century" panose="02040604050505020304" pitchFamily="18" charset="0"/>
                <a:ea typeface="Times New Roman" panose="02020603050405020304" pitchFamily="18" charset="0"/>
                <a:cs typeface="Calibri" panose="020F0502020204030204" pitchFamily="34" charset="0"/>
              </a:rPr>
              <a:t>SalePrice</a:t>
            </a:r>
            <a:r>
              <a:rPr lang="en-IN" sz="2400" dirty="0">
                <a:solidFill>
                  <a:srgbClr val="000000"/>
                </a:solidFill>
                <a:latin typeface="Century" panose="02040604050505020304" pitchFamily="18" charset="0"/>
                <a:ea typeface="Times New Roman" panose="02020603050405020304" pitchFamily="18" charset="0"/>
                <a:cs typeface="Calibri" panose="020F0502020204030204" pitchFamily="34" charset="0"/>
              </a:rPr>
              <a:t> is high.</a:t>
            </a:r>
            <a:endParaRPr lang="en-IN" sz="2400" dirty="0">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107000"/>
              </a:lnSpc>
              <a:spcBef>
                <a:spcPts val="300"/>
              </a:spcBef>
              <a:buFont typeface="Wingdings" panose="05000000000000000000" pitchFamily="2" charset="2"/>
              <a:buChar char=""/>
            </a:pPr>
            <a:r>
              <a:rPr lang="en-IN" sz="2400" dirty="0">
                <a:solidFill>
                  <a:srgbClr val="000000"/>
                </a:solidFill>
                <a:latin typeface="Century" panose="02040604050505020304" pitchFamily="18" charset="0"/>
                <a:ea typeface="Times New Roman" panose="02020603050405020304" pitchFamily="18" charset="0"/>
                <a:cs typeface="Calibri" panose="020F0502020204030204" pitchFamily="34" charset="0"/>
              </a:rPr>
              <a:t>In between </a:t>
            </a:r>
            <a:r>
              <a:rPr lang="en-IN" sz="2400" dirty="0" err="1">
                <a:solidFill>
                  <a:srgbClr val="000000"/>
                </a:solidFill>
                <a:latin typeface="Century" panose="02040604050505020304" pitchFamily="18" charset="0"/>
                <a:ea typeface="Times New Roman" panose="02020603050405020304" pitchFamily="18" charset="0"/>
                <a:cs typeface="Calibri" panose="020F0502020204030204" pitchFamily="34" charset="0"/>
              </a:rPr>
              <a:t>april</a:t>
            </a:r>
            <a:r>
              <a:rPr lang="en-IN" sz="2400" dirty="0">
                <a:solidFill>
                  <a:srgbClr val="000000"/>
                </a:solidFill>
                <a:latin typeface="Century" panose="02040604050505020304" pitchFamily="18" charset="0"/>
                <a:ea typeface="Times New Roman" panose="02020603050405020304" pitchFamily="18" charset="0"/>
                <a:cs typeface="Calibri" panose="020F0502020204030204" pitchFamily="34" charset="0"/>
              </a:rPr>
              <a:t> to august for Month Sold (</a:t>
            </a:r>
            <a:r>
              <a:rPr lang="en-IN" sz="2400" dirty="0" err="1">
                <a:solidFill>
                  <a:srgbClr val="000000"/>
                </a:solidFill>
                <a:latin typeface="Century" panose="02040604050505020304" pitchFamily="18" charset="0"/>
                <a:ea typeface="Times New Roman" panose="02020603050405020304" pitchFamily="18" charset="0"/>
                <a:cs typeface="Calibri" panose="020F0502020204030204" pitchFamily="34" charset="0"/>
              </a:rPr>
              <a:t>MoSold</a:t>
            </a:r>
            <a:r>
              <a:rPr lang="en-IN" sz="2400" dirty="0">
                <a:solidFill>
                  <a:srgbClr val="000000"/>
                </a:solidFill>
                <a:latin typeface="Century" panose="02040604050505020304" pitchFamily="18" charset="0"/>
                <a:ea typeface="Times New Roman" panose="02020603050405020304" pitchFamily="18" charset="0"/>
                <a:cs typeface="Calibri" panose="020F0502020204030204" pitchFamily="34" charset="0"/>
              </a:rPr>
              <a:t>) the sales is good with </a:t>
            </a:r>
            <a:r>
              <a:rPr lang="en-IN" sz="2400" dirty="0" err="1">
                <a:solidFill>
                  <a:srgbClr val="000000"/>
                </a:solidFill>
                <a:latin typeface="Century" panose="02040604050505020304" pitchFamily="18" charset="0"/>
                <a:ea typeface="Times New Roman" panose="02020603050405020304" pitchFamily="18" charset="0"/>
                <a:cs typeface="Calibri" panose="020F0502020204030204" pitchFamily="34" charset="0"/>
              </a:rPr>
              <a:t>SalePrice</a:t>
            </a:r>
            <a:r>
              <a:rPr lang="en-IN" sz="2400" dirty="0">
                <a:solidFill>
                  <a:srgbClr val="000000"/>
                </a:solidFill>
                <a:latin typeface="Century" panose="02040604050505020304" pitchFamily="18" charset="0"/>
                <a:ea typeface="Times New Roman" panose="02020603050405020304" pitchFamily="18" charset="0"/>
                <a:cs typeface="Calibri" panose="020F0502020204030204" pitchFamily="34" charset="0"/>
              </a:rPr>
              <a:t>.</a:t>
            </a:r>
            <a:endParaRPr lang="en-IN" sz="2400" dirty="0">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107000"/>
              </a:lnSpc>
              <a:spcBef>
                <a:spcPts val="300"/>
              </a:spcBef>
              <a:buFont typeface="Wingdings" panose="05000000000000000000" pitchFamily="2" charset="2"/>
              <a:buChar char=""/>
            </a:pPr>
            <a:r>
              <a:rPr lang="en-IN" sz="2400" dirty="0">
                <a:solidFill>
                  <a:srgbClr val="000000"/>
                </a:solidFill>
                <a:latin typeface="Century" panose="02040604050505020304" pitchFamily="18" charset="0"/>
                <a:ea typeface="Times New Roman" panose="02020603050405020304" pitchFamily="18" charset="0"/>
                <a:cs typeface="Calibri" panose="020F0502020204030204" pitchFamily="34" charset="0"/>
              </a:rPr>
              <a:t>For all the </a:t>
            </a:r>
            <a:r>
              <a:rPr lang="en-IN" sz="2400" dirty="0" err="1">
                <a:solidFill>
                  <a:srgbClr val="000000"/>
                </a:solidFill>
                <a:latin typeface="Century" panose="02040604050505020304" pitchFamily="18" charset="0"/>
                <a:ea typeface="Times New Roman" panose="02020603050405020304" pitchFamily="18" charset="0"/>
                <a:cs typeface="Calibri" panose="020F0502020204030204" pitchFamily="34" charset="0"/>
              </a:rPr>
              <a:t>Year_SinceSold</a:t>
            </a:r>
            <a:r>
              <a:rPr lang="en-IN" sz="2400" dirty="0">
                <a:solidFill>
                  <a:srgbClr val="000000"/>
                </a:solidFill>
                <a:latin typeface="Century" panose="02040604050505020304" pitchFamily="18" charset="0"/>
                <a:ea typeface="Times New Roman" panose="02020603050405020304" pitchFamily="18" charset="0"/>
                <a:cs typeface="Calibri" panose="020F0502020204030204" pitchFamily="34" charset="0"/>
              </a:rPr>
              <a:t> the </a:t>
            </a:r>
            <a:r>
              <a:rPr lang="en-IN" sz="2400" dirty="0" err="1">
                <a:solidFill>
                  <a:srgbClr val="000000"/>
                </a:solidFill>
                <a:latin typeface="Century" panose="02040604050505020304" pitchFamily="18" charset="0"/>
                <a:ea typeface="Times New Roman" panose="02020603050405020304" pitchFamily="18" charset="0"/>
                <a:cs typeface="Calibri" panose="020F0502020204030204" pitchFamily="34" charset="0"/>
              </a:rPr>
              <a:t>SalePrice</a:t>
            </a:r>
            <a:r>
              <a:rPr lang="en-IN" sz="2400" dirty="0">
                <a:solidFill>
                  <a:srgbClr val="000000"/>
                </a:solidFill>
                <a:latin typeface="Century" panose="02040604050505020304" pitchFamily="18" charset="0"/>
                <a:ea typeface="Times New Roman" panose="02020603050405020304" pitchFamily="18" charset="0"/>
                <a:cs typeface="Calibri" panose="020F0502020204030204" pitchFamily="34" charset="0"/>
              </a:rPr>
              <a:t> and sales both are same.</a:t>
            </a:r>
            <a:endParaRPr lang="en-IN" sz="2400" dirty="0">
              <a:latin typeface="Century" panose="02040604050505020304" pitchFamily="18" charset="0"/>
              <a:ea typeface="Calibri" panose="020F0502020204030204" pitchFamily="34" charset="0"/>
              <a:cs typeface="Times New Roman" panose="02020603050405020304" pitchFamily="18" charset="0"/>
            </a:endParaRPr>
          </a:p>
          <a:p>
            <a:pPr>
              <a:buFont typeface="Wingdings" panose="05000000000000000000" pitchFamily="2" charset="2"/>
              <a:buChar char="ü"/>
            </a:pPr>
            <a:endParaRPr lang="en-IN" dirty="0"/>
          </a:p>
          <a:p>
            <a:endParaRPr lang="en-GB" dirty="0"/>
          </a:p>
        </p:txBody>
      </p:sp>
    </p:spTree>
    <p:extLst>
      <p:ext uri="{BB962C8B-B14F-4D97-AF65-F5344CB8AC3E}">
        <p14:creationId xmlns:p14="http://schemas.microsoft.com/office/powerpoint/2010/main" val="493289665"/>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576" y="260648"/>
            <a:ext cx="3240360" cy="1143000"/>
          </a:xfrm>
        </p:spPr>
        <p:txBody>
          <a:bodyPr/>
          <a:lstStyle/>
          <a:p>
            <a:r>
              <a:rPr lang="en-IN" dirty="0"/>
              <a:t>Agenda</a:t>
            </a:r>
            <a:r>
              <a:rPr lang="en-IN" dirty="0" smtClean="0"/>
              <a:t>:-</a:t>
            </a:r>
            <a:endParaRPr lang="en-GB" dirty="0"/>
          </a:p>
        </p:txBody>
      </p:sp>
      <p:sp>
        <p:nvSpPr>
          <p:cNvPr id="3" name="Content Placeholder 2"/>
          <p:cNvSpPr>
            <a:spLocks noGrp="1"/>
          </p:cNvSpPr>
          <p:nvPr>
            <p:ph sz="quarter" idx="13"/>
          </p:nvPr>
        </p:nvSpPr>
        <p:spPr>
          <a:xfrm>
            <a:off x="827584" y="1412776"/>
            <a:ext cx="7488832" cy="4896544"/>
          </a:xfrm>
        </p:spPr>
        <p:txBody>
          <a:bodyPr>
            <a:normAutofit fontScale="85000" lnSpcReduction="20000"/>
          </a:bodyPr>
          <a:lstStyle/>
          <a:p>
            <a:pPr>
              <a:spcBef>
                <a:spcPts val="300"/>
              </a:spcBef>
              <a:spcAft>
                <a:spcPts val="800"/>
              </a:spcAft>
              <a:buFont typeface="Wingdings" panose="05000000000000000000" pitchFamily="2" charset="2"/>
              <a:buChar char="Ø"/>
            </a:pPr>
            <a:r>
              <a:rPr lang="en-US" dirty="0">
                <a:solidFill>
                  <a:schemeClr val="tx2"/>
                </a:solidFill>
                <a:latin typeface="Century" panose="02040604050505020304" pitchFamily="18" charset="0"/>
              </a:rPr>
              <a:t>Overview.</a:t>
            </a:r>
          </a:p>
          <a:p>
            <a:pPr>
              <a:spcBef>
                <a:spcPts val="300"/>
              </a:spcBef>
              <a:spcAft>
                <a:spcPts val="800"/>
              </a:spcAft>
              <a:buFont typeface="Wingdings" panose="05000000000000000000" pitchFamily="2" charset="2"/>
              <a:buChar char="Ø"/>
            </a:pPr>
            <a:r>
              <a:rPr lang="en-US" dirty="0">
                <a:solidFill>
                  <a:schemeClr val="tx2"/>
                </a:solidFill>
                <a:latin typeface="Century" panose="02040604050505020304" pitchFamily="18" charset="0"/>
              </a:rPr>
              <a:t>Problem Statement.</a:t>
            </a:r>
          </a:p>
          <a:p>
            <a:pPr>
              <a:spcBef>
                <a:spcPts val="300"/>
              </a:spcBef>
              <a:spcAft>
                <a:spcPts val="800"/>
              </a:spcAft>
              <a:buFont typeface="Wingdings" panose="05000000000000000000" pitchFamily="2" charset="2"/>
              <a:buChar char="Ø"/>
            </a:pPr>
            <a:r>
              <a:rPr lang="en-US" dirty="0">
                <a:solidFill>
                  <a:schemeClr val="tx2"/>
                </a:solidFill>
                <a:latin typeface="Century" panose="02040604050505020304" pitchFamily="18" charset="0"/>
              </a:rPr>
              <a:t>Problem Understanding.</a:t>
            </a:r>
          </a:p>
          <a:p>
            <a:pPr>
              <a:spcBef>
                <a:spcPts val="300"/>
              </a:spcBef>
              <a:spcAft>
                <a:spcPts val="800"/>
              </a:spcAft>
              <a:buFont typeface="Wingdings" panose="05000000000000000000" pitchFamily="2" charset="2"/>
              <a:buChar char="Ø"/>
            </a:pPr>
            <a:r>
              <a:rPr lang="en-US" dirty="0">
                <a:solidFill>
                  <a:schemeClr val="tx2"/>
                </a:solidFill>
                <a:latin typeface="Century" panose="02040604050505020304" pitchFamily="18" charset="0"/>
              </a:rPr>
              <a:t>What is Housing Price Prediction?</a:t>
            </a:r>
          </a:p>
          <a:p>
            <a:pPr>
              <a:spcBef>
                <a:spcPts val="300"/>
              </a:spcBef>
              <a:spcAft>
                <a:spcPts val="800"/>
              </a:spcAft>
              <a:buFont typeface="Wingdings" panose="05000000000000000000" pitchFamily="2" charset="2"/>
              <a:buChar char="Ø"/>
            </a:pPr>
            <a:r>
              <a:rPr lang="en-US" dirty="0">
                <a:solidFill>
                  <a:schemeClr val="tx2"/>
                </a:solidFill>
                <a:latin typeface="Century" panose="02040604050505020304" pitchFamily="18" charset="0"/>
              </a:rPr>
              <a:t>Importance of housing price prediction.</a:t>
            </a:r>
          </a:p>
          <a:p>
            <a:pPr>
              <a:spcBef>
                <a:spcPts val="300"/>
              </a:spcBef>
              <a:spcAft>
                <a:spcPts val="800"/>
              </a:spcAft>
              <a:buFont typeface="Wingdings" panose="05000000000000000000" pitchFamily="2" charset="2"/>
              <a:buChar char="Ø"/>
            </a:pPr>
            <a:r>
              <a:rPr lang="en-US" dirty="0">
                <a:solidFill>
                  <a:schemeClr val="tx2"/>
                </a:solidFill>
                <a:latin typeface="Century" panose="02040604050505020304" pitchFamily="18" charset="0"/>
              </a:rPr>
              <a:t>Exploratory data analysis.</a:t>
            </a:r>
          </a:p>
          <a:p>
            <a:pPr>
              <a:spcBef>
                <a:spcPts val="300"/>
              </a:spcBef>
              <a:spcAft>
                <a:spcPts val="800"/>
              </a:spcAft>
              <a:buFont typeface="Wingdings" panose="05000000000000000000" pitchFamily="2" charset="2"/>
              <a:buChar char="Ø"/>
            </a:pPr>
            <a:r>
              <a:rPr lang="en-US" dirty="0">
                <a:solidFill>
                  <a:schemeClr val="tx2"/>
                </a:solidFill>
                <a:latin typeface="Century" panose="02040604050505020304" pitchFamily="18" charset="0"/>
              </a:rPr>
              <a:t>Visualizations.</a:t>
            </a:r>
          </a:p>
          <a:p>
            <a:pPr>
              <a:spcBef>
                <a:spcPts val="300"/>
              </a:spcBef>
              <a:spcAft>
                <a:spcPts val="800"/>
              </a:spcAft>
              <a:buFont typeface="Wingdings" panose="05000000000000000000" pitchFamily="2" charset="2"/>
              <a:buChar char="Ø"/>
            </a:pPr>
            <a:r>
              <a:rPr lang="en-US" dirty="0">
                <a:solidFill>
                  <a:schemeClr val="tx2"/>
                </a:solidFill>
                <a:latin typeface="Century" panose="02040604050505020304" pitchFamily="18" charset="0"/>
              </a:rPr>
              <a:t>Analysis.</a:t>
            </a:r>
          </a:p>
          <a:p>
            <a:pPr>
              <a:spcBef>
                <a:spcPts val="300"/>
              </a:spcBef>
              <a:spcAft>
                <a:spcPts val="800"/>
              </a:spcAft>
              <a:buFont typeface="Wingdings" panose="05000000000000000000" pitchFamily="2" charset="2"/>
              <a:buChar char="Ø"/>
            </a:pPr>
            <a:r>
              <a:rPr lang="en-US" dirty="0">
                <a:solidFill>
                  <a:schemeClr val="tx2"/>
                </a:solidFill>
                <a:latin typeface="Century" panose="02040604050505020304" pitchFamily="18" charset="0"/>
              </a:rPr>
              <a:t>Data cleaning steps.</a:t>
            </a:r>
          </a:p>
          <a:p>
            <a:pPr>
              <a:spcBef>
                <a:spcPts val="300"/>
              </a:spcBef>
              <a:spcAft>
                <a:spcPts val="800"/>
              </a:spcAft>
              <a:buFont typeface="Wingdings" panose="05000000000000000000" pitchFamily="2" charset="2"/>
              <a:buChar char="Ø"/>
            </a:pPr>
            <a:r>
              <a:rPr lang="en-US" dirty="0">
                <a:solidFill>
                  <a:schemeClr val="tx2"/>
                </a:solidFill>
                <a:latin typeface="Century" panose="02040604050505020304" pitchFamily="18" charset="0"/>
              </a:rPr>
              <a:t>Model Building.</a:t>
            </a:r>
          </a:p>
          <a:p>
            <a:pPr>
              <a:spcBef>
                <a:spcPts val="300"/>
              </a:spcBef>
              <a:spcAft>
                <a:spcPts val="800"/>
              </a:spcAft>
              <a:buFont typeface="Wingdings" panose="05000000000000000000" pitchFamily="2" charset="2"/>
              <a:buChar char="Ø"/>
            </a:pPr>
            <a:r>
              <a:rPr lang="en-US" dirty="0">
                <a:solidFill>
                  <a:schemeClr val="tx2"/>
                </a:solidFill>
                <a:latin typeface="Century" panose="02040604050505020304" pitchFamily="18" charset="0"/>
              </a:rPr>
              <a:t>Hyper Parameter </a:t>
            </a:r>
            <a:r>
              <a:rPr lang="en-US" dirty="0" err="1">
                <a:solidFill>
                  <a:schemeClr val="tx2"/>
                </a:solidFill>
                <a:latin typeface="Century" panose="02040604050505020304" pitchFamily="18" charset="0"/>
              </a:rPr>
              <a:t>Tunning</a:t>
            </a:r>
            <a:r>
              <a:rPr lang="en-US" dirty="0">
                <a:solidFill>
                  <a:schemeClr val="tx2"/>
                </a:solidFill>
                <a:latin typeface="Century" panose="02040604050505020304" pitchFamily="18" charset="0"/>
              </a:rPr>
              <a:t>.</a:t>
            </a:r>
          </a:p>
          <a:p>
            <a:pPr>
              <a:spcBef>
                <a:spcPts val="300"/>
              </a:spcBef>
              <a:spcAft>
                <a:spcPts val="800"/>
              </a:spcAft>
              <a:buFont typeface="Wingdings" panose="05000000000000000000" pitchFamily="2" charset="2"/>
              <a:buChar char="Ø"/>
            </a:pPr>
            <a:r>
              <a:rPr lang="en-US" dirty="0">
                <a:solidFill>
                  <a:schemeClr val="tx2"/>
                </a:solidFill>
                <a:latin typeface="Century" panose="02040604050505020304" pitchFamily="18" charset="0"/>
              </a:rPr>
              <a:t>Saving the model and predictions from saved best model.</a:t>
            </a:r>
          </a:p>
          <a:p>
            <a:pPr>
              <a:spcBef>
                <a:spcPts val="300"/>
              </a:spcBef>
              <a:spcAft>
                <a:spcPts val="800"/>
              </a:spcAft>
              <a:buFont typeface="Wingdings" panose="05000000000000000000" pitchFamily="2" charset="2"/>
              <a:buChar char="Ø"/>
            </a:pPr>
            <a:r>
              <a:rPr lang="en-US" dirty="0">
                <a:solidFill>
                  <a:schemeClr val="tx2"/>
                </a:solidFill>
                <a:latin typeface="Century" panose="02040604050505020304" pitchFamily="18" charset="0"/>
              </a:rPr>
              <a:t>Conclusion.</a:t>
            </a:r>
          </a:p>
          <a:p>
            <a:endParaRPr lang="en-GB" dirty="0"/>
          </a:p>
        </p:txBody>
      </p:sp>
    </p:spTree>
    <p:extLst>
      <p:ext uri="{BB962C8B-B14F-4D97-AF65-F5344CB8AC3E}">
        <p14:creationId xmlns:p14="http://schemas.microsoft.com/office/powerpoint/2010/main" val="4279230586"/>
      </p:ext>
    </p:extLst>
  </p:cSld>
  <p:clrMapOvr>
    <a:masterClrMapping/>
  </p:clrMapOvr>
  <p:transition spd="slow">
    <p:push dir="u"/>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8560" y="188640"/>
            <a:ext cx="8054280" cy="1143000"/>
          </a:xfrm>
        </p:spPr>
        <p:txBody>
          <a:bodyPr/>
          <a:lstStyle/>
          <a:p>
            <a:r>
              <a:rPr lang="en-GB" sz="2800" dirty="0"/>
              <a:t>Bivariate Analysis for Categorical Columns:-</a:t>
            </a:r>
            <a:br>
              <a:rPr lang="en-GB" sz="2800" dirty="0"/>
            </a:br>
            <a:endParaRPr lang="en-GB" sz="2800" dirty="0"/>
          </a:p>
        </p:txBody>
      </p:sp>
      <p:pic>
        <p:nvPicPr>
          <p:cNvPr id="4" name="Content Placeholder 3"/>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56520" y="980729"/>
            <a:ext cx="9030960" cy="5609342"/>
          </a:xfrm>
        </p:spPr>
      </p:pic>
    </p:spTree>
    <p:extLst>
      <p:ext uri="{BB962C8B-B14F-4D97-AF65-F5344CB8AC3E}">
        <p14:creationId xmlns:p14="http://schemas.microsoft.com/office/powerpoint/2010/main" val="911389866"/>
      </p:ext>
    </p:extLst>
  </p:cSld>
  <p:clrMapOvr>
    <a:masterClrMapping/>
  </p:clrMapOvr>
  <mc:AlternateContent xmlns:mc="http://schemas.openxmlformats.org/markup-compatibility/2006">
    <mc:Choice xmlns:p14="http://schemas.microsoft.com/office/powerpoint/2010/main" Requires="p14">
      <p:transition spd="slow" p14:dur="1200">
        <p14:flip dir="r"/>
      </p:transition>
    </mc:Choice>
    <mc:Fallback>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8720" y="0"/>
            <a:ext cx="6512511" cy="1143000"/>
          </a:xfrm>
        </p:spPr>
        <p:txBody>
          <a:bodyPr/>
          <a:lstStyle/>
          <a:p>
            <a:r>
              <a:rPr lang="en-IN" dirty="0"/>
              <a:t>Observations</a:t>
            </a:r>
            <a:r>
              <a:rPr lang="en-IN" dirty="0" smtClean="0"/>
              <a:t>:-</a:t>
            </a:r>
            <a:endParaRPr lang="en-GB" dirty="0"/>
          </a:p>
        </p:txBody>
      </p:sp>
      <p:sp>
        <p:nvSpPr>
          <p:cNvPr id="3" name="Content Placeholder 2"/>
          <p:cNvSpPr>
            <a:spLocks noGrp="1"/>
          </p:cNvSpPr>
          <p:nvPr>
            <p:ph sz="quarter" idx="13"/>
          </p:nvPr>
        </p:nvSpPr>
        <p:spPr>
          <a:xfrm>
            <a:off x="0" y="908720"/>
            <a:ext cx="9109217" cy="5760640"/>
          </a:xfrm>
        </p:spPr>
        <p:txBody>
          <a:bodyPr>
            <a:normAutofit fontScale="77500" lnSpcReduction="20000"/>
          </a:bodyPr>
          <a:lstStyle/>
          <a:p>
            <a:pPr marL="342900" lvl="0" indent="-342900">
              <a:lnSpc>
                <a:spcPct val="107000"/>
              </a:lnSpc>
              <a:spcBef>
                <a:spcPts val="300"/>
              </a:spcBef>
              <a:buFont typeface="Wingdings" panose="05000000000000000000" pitchFamily="2" charset="2"/>
              <a:buChar char=""/>
            </a:pPr>
            <a:r>
              <a:rPr lang="en-IN" sz="2400" dirty="0">
                <a:latin typeface="Century" panose="02040604050505020304" pitchFamily="18" charset="0"/>
                <a:ea typeface="Calibri" panose="020F0502020204030204" pitchFamily="34" charset="0"/>
                <a:cs typeface="Times New Roman" panose="02020603050405020304" pitchFamily="18" charset="0"/>
              </a:rPr>
              <a:t>For Floating Village Residential (FV) and Residential Low Density(RL) zoning classification of the sale(</a:t>
            </a:r>
            <a:r>
              <a:rPr lang="en-IN" sz="2400" dirty="0" err="1">
                <a:latin typeface="Century" panose="02040604050505020304" pitchFamily="18" charset="0"/>
                <a:ea typeface="Calibri" panose="020F0502020204030204" pitchFamily="34" charset="0"/>
                <a:cs typeface="Times New Roman" panose="02020603050405020304" pitchFamily="18" charset="0"/>
              </a:rPr>
              <a:t>MSZoning</a:t>
            </a:r>
            <a:r>
              <a:rPr lang="en-IN" sz="2400" dirty="0">
                <a:latin typeface="Century" panose="02040604050505020304" pitchFamily="18" charset="0"/>
                <a:ea typeface="Calibri" panose="020F0502020204030204" pitchFamily="34" charset="0"/>
                <a:cs typeface="Times New Roman" panose="02020603050405020304" pitchFamily="18" charset="0"/>
              </a:rPr>
              <a:t>) the </a:t>
            </a:r>
            <a:r>
              <a:rPr lang="en-IN" sz="2400" dirty="0" err="1">
                <a:solidFill>
                  <a:srgbClr val="000000"/>
                </a:solidFill>
                <a:latin typeface="Century" panose="02040604050505020304" pitchFamily="18" charset="0"/>
                <a:ea typeface="Times New Roman" panose="02020603050405020304" pitchFamily="18" charset="0"/>
                <a:cs typeface="Calibri" panose="020F0502020204030204" pitchFamily="34" charset="0"/>
              </a:rPr>
              <a:t>SalePrice</a:t>
            </a:r>
            <a:r>
              <a:rPr lang="en-IN" sz="2400" dirty="0">
                <a:solidFill>
                  <a:srgbClr val="000000"/>
                </a:solidFill>
                <a:latin typeface="Century" panose="02040604050505020304" pitchFamily="18" charset="0"/>
                <a:ea typeface="Times New Roman" panose="02020603050405020304" pitchFamily="18" charset="0"/>
                <a:cs typeface="Calibri" panose="020F0502020204030204" pitchFamily="34" charset="0"/>
              </a:rPr>
              <a:t> </a:t>
            </a:r>
            <a:r>
              <a:rPr lang="en-IN" sz="2400" dirty="0">
                <a:latin typeface="Century" panose="02040604050505020304" pitchFamily="18" charset="0"/>
                <a:ea typeface="Calibri" panose="020F0502020204030204" pitchFamily="34" charset="0"/>
                <a:cs typeface="Times New Roman" panose="02020603050405020304" pitchFamily="18" charset="0"/>
              </a:rPr>
              <a:t>is high.</a:t>
            </a:r>
          </a:p>
          <a:p>
            <a:pPr marL="342900" lvl="0" indent="-342900">
              <a:lnSpc>
                <a:spcPct val="107000"/>
              </a:lnSpc>
              <a:spcBef>
                <a:spcPts val="300"/>
              </a:spcBef>
              <a:buFont typeface="Wingdings" panose="05000000000000000000" pitchFamily="2" charset="2"/>
              <a:buChar char=""/>
            </a:pPr>
            <a:r>
              <a:rPr lang="en-IN" sz="2400" dirty="0">
                <a:latin typeface="Century" panose="02040604050505020304" pitchFamily="18" charset="0"/>
                <a:ea typeface="Calibri" panose="020F0502020204030204" pitchFamily="34" charset="0"/>
                <a:cs typeface="Times New Roman" panose="02020603050405020304" pitchFamily="18" charset="0"/>
              </a:rPr>
              <a:t>For paved type of road access to property (Street) the </a:t>
            </a:r>
            <a:r>
              <a:rPr lang="en-IN" sz="2400" dirty="0" err="1">
                <a:latin typeface="Century" panose="02040604050505020304" pitchFamily="18" charset="0"/>
                <a:ea typeface="Calibri" panose="020F0502020204030204" pitchFamily="34" charset="0"/>
                <a:cs typeface="Times New Roman" panose="02020603050405020304" pitchFamily="18" charset="0"/>
              </a:rPr>
              <a:t>SalePrice</a:t>
            </a:r>
            <a:r>
              <a:rPr lang="en-IN" sz="2400" dirty="0">
                <a:latin typeface="Century" panose="02040604050505020304" pitchFamily="18" charset="0"/>
                <a:ea typeface="Calibri" panose="020F0502020204030204" pitchFamily="34" charset="0"/>
                <a:cs typeface="Times New Roman" panose="02020603050405020304" pitchFamily="18" charset="0"/>
              </a:rPr>
              <a:t> is high.</a:t>
            </a:r>
          </a:p>
          <a:p>
            <a:pPr marL="342900" lvl="0" indent="-342900">
              <a:lnSpc>
                <a:spcPct val="107000"/>
              </a:lnSpc>
              <a:spcBef>
                <a:spcPts val="300"/>
              </a:spcBef>
              <a:buFont typeface="Wingdings" panose="05000000000000000000" pitchFamily="2" charset="2"/>
              <a:buChar char=""/>
            </a:pPr>
            <a:r>
              <a:rPr lang="en-IN" sz="2400" dirty="0">
                <a:latin typeface="Century" panose="02040604050505020304" pitchFamily="18" charset="0"/>
                <a:ea typeface="Calibri" panose="020F0502020204030204" pitchFamily="34" charset="0"/>
                <a:cs typeface="Times New Roman" panose="02020603050405020304" pitchFamily="18" charset="0"/>
              </a:rPr>
              <a:t>For Slightly irregular (IR1), Moderately Irregular (IR2) and Irregular (IR3) shape of property (</a:t>
            </a:r>
            <a:r>
              <a:rPr lang="en-IN" sz="2400" dirty="0" err="1">
                <a:latin typeface="Century" panose="02040604050505020304" pitchFamily="18" charset="0"/>
                <a:ea typeface="Calibri" panose="020F0502020204030204" pitchFamily="34" charset="0"/>
                <a:cs typeface="Times New Roman" panose="02020603050405020304" pitchFamily="18" charset="0"/>
              </a:rPr>
              <a:t>LotShape</a:t>
            </a:r>
            <a:r>
              <a:rPr lang="en-IN" sz="2400" dirty="0">
                <a:latin typeface="Century" panose="02040604050505020304" pitchFamily="18" charset="0"/>
                <a:ea typeface="Calibri" panose="020F0502020204030204" pitchFamily="34" charset="0"/>
                <a:cs typeface="Times New Roman" panose="02020603050405020304" pitchFamily="18" charset="0"/>
              </a:rPr>
              <a:t>) the </a:t>
            </a:r>
            <a:r>
              <a:rPr lang="en-IN" sz="2400" dirty="0" err="1">
                <a:latin typeface="Century" panose="02040604050505020304" pitchFamily="18" charset="0"/>
                <a:ea typeface="Calibri" panose="020F0502020204030204" pitchFamily="34" charset="0"/>
                <a:cs typeface="Times New Roman" panose="02020603050405020304" pitchFamily="18" charset="0"/>
              </a:rPr>
              <a:t>SalePrice</a:t>
            </a:r>
            <a:r>
              <a:rPr lang="en-IN" sz="2400" dirty="0">
                <a:latin typeface="Century" panose="02040604050505020304" pitchFamily="18" charset="0"/>
                <a:ea typeface="Calibri" panose="020F0502020204030204" pitchFamily="34" charset="0"/>
                <a:cs typeface="Times New Roman" panose="02020603050405020304" pitchFamily="18" charset="0"/>
              </a:rPr>
              <a:t> is high.</a:t>
            </a:r>
          </a:p>
          <a:p>
            <a:pPr marL="342900" lvl="0" indent="-342900">
              <a:lnSpc>
                <a:spcPct val="107000"/>
              </a:lnSpc>
              <a:spcBef>
                <a:spcPts val="300"/>
              </a:spcBef>
              <a:buFont typeface="Wingdings" panose="05000000000000000000" pitchFamily="2" charset="2"/>
              <a:buChar char=""/>
            </a:pPr>
            <a:r>
              <a:rPr lang="en-IN" sz="2400" dirty="0">
                <a:latin typeface="Century" panose="02040604050505020304" pitchFamily="18" charset="0"/>
                <a:ea typeface="Calibri" panose="020F0502020204030204" pitchFamily="34" charset="0"/>
                <a:cs typeface="Times New Roman" panose="02020603050405020304" pitchFamily="18" charset="0"/>
              </a:rPr>
              <a:t>For Hillside - Significant slope from side to side (HLS) Flatness of the property (</a:t>
            </a:r>
            <a:r>
              <a:rPr lang="en-IN" sz="2400" dirty="0" err="1">
                <a:latin typeface="Century" panose="02040604050505020304" pitchFamily="18" charset="0"/>
                <a:ea typeface="Calibri" panose="020F0502020204030204" pitchFamily="34" charset="0"/>
                <a:cs typeface="Times New Roman" panose="02020603050405020304" pitchFamily="18" charset="0"/>
              </a:rPr>
              <a:t>LandContour</a:t>
            </a:r>
            <a:r>
              <a:rPr lang="en-IN" sz="2400" dirty="0">
                <a:latin typeface="Century" panose="02040604050505020304" pitchFamily="18" charset="0"/>
                <a:ea typeface="Calibri" panose="020F0502020204030204" pitchFamily="34" charset="0"/>
                <a:cs typeface="Times New Roman" panose="02020603050405020304" pitchFamily="18" charset="0"/>
              </a:rPr>
              <a:t>) the </a:t>
            </a:r>
            <a:r>
              <a:rPr lang="en-IN" sz="2400" dirty="0" err="1">
                <a:latin typeface="Century" panose="02040604050505020304" pitchFamily="18" charset="0"/>
                <a:ea typeface="Calibri" panose="020F0502020204030204" pitchFamily="34" charset="0"/>
                <a:cs typeface="Times New Roman" panose="02020603050405020304" pitchFamily="18" charset="0"/>
              </a:rPr>
              <a:t>SalePrice</a:t>
            </a:r>
            <a:r>
              <a:rPr lang="en-IN" sz="2400" dirty="0">
                <a:latin typeface="Century" panose="02040604050505020304" pitchFamily="18" charset="0"/>
                <a:ea typeface="Calibri" panose="020F0502020204030204" pitchFamily="34" charset="0"/>
                <a:cs typeface="Times New Roman" panose="02020603050405020304" pitchFamily="18" charset="0"/>
              </a:rPr>
              <a:t> is High.</a:t>
            </a:r>
          </a:p>
          <a:p>
            <a:pPr marL="342900" lvl="0" indent="-342900">
              <a:lnSpc>
                <a:spcPct val="107000"/>
              </a:lnSpc>
              <a:spcBef>
                <a:spcPts val="300"/>
              </a:spcBef>
              <a:buFont typeface="Wingdings" panose="05000000000000000000" pitchFamily="2" charset="2"/>
              <a:buChar char=""/>
            </a:pPr>
            <a:r>
              <a:rPr lang="en-IN" sz="2400" dirty="0">
                <a:latin typeface="Century" panose="02040604050505020304" pitchFamily="18" charset="0"/>
                <a:ea typeface="Calibri" panose="020F0502020204030204" pitchFamily="34" charset="0"/>
                <a:cs typeface="Times New Roman" panose="02020603050405020304" pitchFamily="18" charset="0"/>
              </a:rPr>
              <a:t>For Cul-de-sac (</a:t>
            </a:r>
            <a:r>
              <a:rPr lang="en-IN" sz="2400" dirty="0" err="1">
                <a:latin typeface="Century" panose="02040604050505020304" pitchFamily="18" charset="0"/>
                <a:ea typeface="Calibri" panose="020F0502020204030204" pitchFamily="34" charset="0"/>
                <a:cs typeface="Times New Roman" panose="02020603050405020304" pitchFamily="18" charset="0"/>
              </a:rPr>
              <a:t>CulDSac</a:t>
            </a:r>
            <a:r>
              <a:rPr lang="en-IN" sz="2400" dirty="0">
                <a:latin typeface="Century" panose="02040604050505020304" pitchFamily="18" charset="0"/>
                <a:ea typeface="Calibri" panose="020F0502020204030204" pitchFamily="34" charset="0"/>
                <a:cs typeface="Times New Roman" panose="02020603050405020304" pitchFamily="18" charset="0"/>
              </a:rPr>
              <a:t>) Lot configuration (</a:t>
            </a:r>
            <a:r>
              <a:rPr lang="en-IN" sz="2400" dirty="0" err="1">
                <a:latin typeface="Century" panose="02040604050505020304" pitchFamily="18" charset="0"/>
                <a:ea typeface="Calibri" panose="020F0502020204030204" pitchFamily="34" charset="0"/>
                <a:cs typeface="Times New Roman" panose="02020603050405020304" pitchFamily="18" charset="0"/>
              </a:rPr>
              <a:t>LotConfig</a:t>
            </a:r>
            <a:r>
              <a:rPr lang="en-IN" sz="2400" dirty="0">
                <a:latin typeface="Century" panose="02040604050505020304" pitchFamily="18" charset="0"/>
                <a:ea typeface="Calibri" panose="020F0502020204030204" pitchFamily="34" charset="0"/>
                <a:cs typeface="Times New Roman" panose="02020603050405020304" pitchFamily="18" charset="0"/>
              </a:rPr>
              <a:t>) the </a:t>
            </a:r>
            <a:r>
              <a:rPr lang="en-IN" sz="2400" dirty="0" err="1">
                <a:latin typeface="Century" panose="02040604050505020304" pitchFamily="18" charset="0"/>
                <a:ea typeface="Calibri" panose="020F0502020204030204" pitchFamily="34" charset="0"/>
                <a:cs typeface="Times New Roman" panose="02020603050405020304" pitchFamily="18" charset="0"/>
              </a:rPr>
              <a:t>SalePrice</a:t>
            </a:r>
            <a:r>
              <a:rPr lang="en-IN" sz="2400" dirty="0">
                <a:latin typeface="Century" panose="02040604050505020304" pitchFamily="18" charset="0"/>
                <a:ea typeface="Calibri" panose="020F0502020204030204" pitchFamily="34" charset="0"/>
                <a:cs typeface="Times New Roman" panose="02020603050405020304" pitchFamily="18" charset="0"/>
              </a:rPr>
              <a:t> is High.</a:t>
            </a:r>
          </a:p>
          <a:p>
            <a:pPr marL="342900" lvl="0" indent="-342900">
              <a:lnSpc>
                <a:spcPct val="107000"/>
              </a:lnSpc>
              <a:spcBef>
                <a:spcPts val="300"/>
              </a:spcBef>
              <a:buFont typeface="Wingdings" panose="05000000000000000000" pitchFamily="2" charset="2"/>
              <a:buChar char=""/>
            </a:pPr>
            <a:r>
              <a:rPr lang="en-IN" sz="2400" dirty="0">
                <a:latin typeface="Century" panose="02040604050505020304" pitchFamily="18" charset="0"/>
                <a:ea typeface="Calibri" panose="020F0502020204030204" pitchFamily="34" charset="0"/>
                <a:cs typeface="Times New Roman" panose="02020603050405020304" pitchFamily="18" charset="0"/>
              </a:rPr>
              <a:t>For all types of Slope of property (</a:t>
            </a:r>
            <a:r>
              <a:rPr lang="en-IN" sz="2400" dirty="0" err="1">
                <a:latin typeface="Century" panose="02040604050505020304" pitchFamily="18" charset="0"/>
                <a:ea typeface="Calibri" panose="020F0502020204030204" pitchFamily="34" charset="0"/>
                <a:cs typeface="Times New Roman" panose="02020603050405020304" pitchFamily="18" charset="0"/>
              </a:rPr>
              <a:t>LandSlope</a:t>
            </a:r>
            <a:r>
              <a:rPr lang="en-IN" sz="2400" dirty="0">
                <a:latin typeface="Century" panose="02040604050505020304" pitchFamily="18" charset="0"/>
                <a:ea typeface="Calibri" panose="020F0502020204030204" pitchFamily="34" charset="0"/>
                <a:cs typeface="Times New Roman" panose="02020603050405020304" pitchFamily="18" charset="0"/>
              </a:rPr>
              <a:t>) i.e., Gentle slope (</a:t>
            </a:r>
            <a:r>
              <a:rPr lang="en-IN" sz="2400" dirty="0" err="1">
                <a:latin typeface="Century" panose="02040604050505020304" pitchFamily="18" charset="0"/>
                <a:ea typeface="Calibri" panose="020F0502020204030204" pitchFamily="34" charset="0"/>
                <a:cs typeface="Times New Roman" panose="02020603050405020304" pitchFamily="18" charset="0"/>
              </a:rPr>
              <a:t>Gtl</a:t>
            </a:r>
            <a:r>
              <a:rPr lang="en-IN" sz="2400" dirty="0">
                <a:latin typeface="Century" panose="02040604050505020304" pitchFamily="18" charset="0"/>
                <a:ea typeface="Calibri" panose="020F0502020204030204" pitchFamily="34" charset="0"/>
                <a:cs typeface="Times New Roman" panose="02020603050405020304" pitchFamily="18" charset="0"/>
              </a:rPr>
              <a:t>), Moderate Slope (Mod) and Severe Slope (</a:t>
            </a:r>
            <a:r>
              <a:rPr lang="en-IN" sz="2400" dirty="0" err="1">
                <a:latin typeface="Century" panose="02040604050505020304" pitchFamily="18" charset="0"/>
                <a:ea typeface="Calibri" panose="020F0502020204030204" pitchFamily="34" charset="0"/>
                <a:cs typeface="Times New Roman" panose="02020603050405020304" pitchFamily="18" charset="0"/>
              </a:rPr>
              <a:t>Sev</a:t>
            </a:r>
            <a:r>
              <a:rPr lang="en-IN" sz="2400" dirty="0">
                <a:latin typeface="Century" panose="02040604050505020304" pitchFamily="18" charset="0"/>
                <a:ea typeface="Calibri" panose="020F0502020204030204" pitchFamily="34" charset="0"/>
                <a:cs typeface="Times New Roman" panose="02020603050405020304" pitchFamily="18" charset="0"/>
              </a:rPr>
              <a:t>) the </a:t>
            </a:r>
            <a:r>
              <a:rPr lang="en-IN" sz="2400" dirty="0" err="1">
                <a:latin typeface="Century" panose="02040604050505020304" pitchFamily="18" charset="0"/>
                <a:ea typeface="Calibri" panose="020F0502020204030204" pitchFamily="34" charset="0"/>
                <a:cs typeface="Times New Roman" panose="02020603050405020304" pitchFamily="18" charset="0"/>
              </a:rPr>
              <a:t>SalePrice</a:t>
            </a:r>
            <a:r>
              <a:rPr lang="en-IN" sz="2400" dirty="0">
                <a:latin typeface="Century" panose="02040604050505020304" pitchFamily="18" charset="0"/>
                <a:ea typeface="Calibri" panose="020F0502020204030204" pitchFamily="34" charset="0"/>
                <a:cs typeface="Times New Roman" panose="02020603050405020304" pitchFamily="18" charset="0"/>
              </a:rPr>
              <a:t> is High.</a:t>
            </a:r>
          </a:p>
          <a:p>
            <a:pPr marL="342900" lvl="0" indent="-342900">
              <a:lnSpc>
                <a:spcPct val="107000"/>
              </a:lnSpc>
              <a:spcBef>
                <a:spcPts val="300"/>
              </a:spcBef>
              <a:buFont typeface="Wingdings" panose="05000000000000000000" pitchFamily="2" charset="2"/>
              <a:buChar char=""/>
            </a:pPr>
            <a:r>
              <a:rPr lang="en-IN" sz="2400" dirty="0">
                <a:latin typeface="Century" panose="02040604050505020304" pitchFamily="18" charset="0"/>
                <a:ea typeface="Calibri" panose="020F0502020204030204" pitchFamily="34" charset="0"/>
                <a:cs typeface="Times New Roman" panose="02020603050405020304" pitchFamily="18" charset="0"/>
              </a:rPr>
              <a:t>For Northridge (</a:t>
            </a:r>
            <a:r>
              <a:rPr lang="en-IN" sz="2400" dirty="0" err="1">
                <a:latin typeface="Century" panose="02040604050505020304" pitchFamily="18" charset="0"/>
                <a:ea typeface="Calibri" panose="020F0502020204030204" pitchFamily="34" charset="0"/>
                <a:cs typeface="Times New Roman" panose="02020603050405020304" pitchFamily="18" charset="0"/>
              </a:rPr>
              <a:t>NoRidge</a:t>
            </a:r>
            <a:r>
              <a:rPr lang="en-IN" sz="2400" dirty="0">
                <a:latin typeface="Century" panose="02040604050505020304" pitchFamily="18" charset="0"/>
                <a:ea typeface="Calibri" panose="020F0502020204030204" pitchFamily="34" charset="0"/>
                <a:cs typeface="Times New Roman" panose="02020603050405020304" pitchFamily="18" charset="0"/>
              </a:rPr>
              <a:t>) locations within Ames city limits (</a:t>
            </a:r>
            <a:r>
              <a:rPr lang="en-IN" sz="2400" dirty="0" err="1">
                <a:latin typeface="Century" panose="02040604050505020304" pitchFamily="18" charset="0"/>
                <a:ea typeface="Calibri" panose="020F0502020204030204" pitchFamily="34" charset="0"/>
                <a:cs typeface="Times New Roman" panose="02020603050405020304" pitchFamily="18" charset="0"/>
              </a:rPr>
              <a:t>Neighborhood</a:t>
            </a:r>
            <a:r>
              <a:rPr lang="en-IN" sz="2400" dirty="0">
                <a:latin typeface="Century" panose="02040604050505020304" pitchFamily="18" charset="0"/>
                <a:ea typeface="Calibri" panose="020F0502020204030204" pitchFamily="34" charset="0"/>
                <a:cs typeface="Times New Roman" panose="02020603050405020304" pitchFamily="18" charset="0"/>
              </a:rPr>
              <a:t>) the </a:t>
            </a:r>
            <a:r>
              <a:rPr lang="en-IN" sz="2400" dirty="0" err="1">
                <a:latin typeface="Century" panose="02040604050505020304" pitchFamily="18" charset="0"/>
                <a:ea typeface="Calibri" panose="020F0502020204030204" pitchFamily="34" charset="0"/>
                <a:cs typeface="Times New Roman" panose="02020603050405020304" pitchFamily="18" charset="0"/>
              </a:rPr>
              <a:t>SalePrice</a:t>
            </a:r>
            <a:r>
              <a:rPr lang="en-IN" sz="2400" dirty="0">
                <a:latin typeface="Century" panose="02040604050505020304" pitchFamily="18" charset="0"/>
                <a:ea typeface="Calibri" panose="020F0502020204030204" pitchFamily="34" charset="0"/>
                <a:cs typeface="Times New Roman" panose="02020603050405020304" pitchFamily="18" charset="0"/>
              </a:rPr>
              <a:t> is High.</a:t>
            </a:r>
          </a:p>
          <a:p>
            <a:pPr marL="342900" lvl="0" indent="-342900">
              <a:lnSpc>
                <a:spcPct val="107000"/>
              </a:lnSpc>
              <a:spcBef>
                <a:spcPts val="300"/>
              </a:spcBef>
              <a:buFont typeface="Wingdings" panose="05000000000000000000" pitchFamily="2" charset="2"/>
              <a:buChar char=""/>
            </a:pPr>
            <a:r>
              <a:rPr lang="en-IN" sz="2400" dirty="0">
                <a:latin typeface="Century" panose="02040604050505020304" pitchFamily="18" charset="0"/>
                <a:ea typeface="Calibri" panose="020F0502020204030204" pitchFamily="34" charset="0"/>
                <a:cs typeface="Times New Roman" panose="02020603050405020304" pitchFamily="18" charset="0"/>
              </a:rPr>
              <a:t>For Within 200' of North-South Railroad (</a:t>
            </a:r>
            <a:r>
              <a:rPr lang="en-IN" sz="2400" dirty="0" err="1">
                <a:latin typeface="Century" panose="02040604050505020304" pitchFamily="18" charset="0"/>
                <a:ea typeface="Calibri" panose="020F0502020204030204" pitchFamily="34" charset="0"/>
                <a:cs typeface="Times New Roman" panose="02020603050405020304" pitchFamily="18" charset="0"/>
              </a:rPr>
              <a:t>RRNn</a:t>
            </a:r>
            <a:r>
              <a:rPr lang="en-IN" sz="2400" dirty="0">
                <a:latin typeface="Century" panose="02040604050505020304" pitchFamily="18" charset="0"/>
                <a:ea typeface="Calibri" panose="020F0502020204030204" pitchFamily="34" charset="0"/>
                <a:cs typeface="Times New Roman" panose="02020603050405020304" pitchFamily="18" charset="0"/>
              </a:rPr>
              <a:t>), Adjacent to </a:t>
            </a:r>
            <a:r>
              <a:rPr lang="en-IN" sz="2400" dirty="0" err="1">
                <a:latin typeface="Century" panose="02040604050505020304" pitchFamily="18" charset="0"/>
                <a:ea typeface="Calibri" panose="020F0502020204030204" pitchFamily="34" charset="0"/>
                <a:cs typeface="Times New Roman" panose="02020603050405020304" pitchFamily="18" charset="0"/>
              </a:rPr>
              <a:t>postive</a:t>
            </a:r>
            <a:r>
              <a:rPr lang="en-IN" sz="2400" dirty="0">
                <a:latin typeface="Century" panose="02040604050505020304" pitchFamily="18" charset="0"/>
                <a:ea typeface="Calibri" panose="020F0502020204030204" pitchFamily="34" charset="0"/>
                <a:cs typeface="Times New Roman" panose="02020603050405020304" pitchFamily="18" charset="0"/>
              </a:rPr>
              <a:t> off-site feature (</a:t>
            </a:r>
            <a:r>
              <a:rPr lang="en-IN" sz="2400" dirty="0" err="1">
                <a:latin typeface="Century" panose="02040604050505020304" pitchFamily="18" charset="0"/>
                <a:ea typeface="Calibri" panose="020F0502020204030204" pitchFamily="34" charset="0"/>
                <a:cs typeface="Times New Roman" panose="02020603050405020304" pitchFamily="18" charset="0"/>
              </a:rPr>
              <a:t>PosA</a:t>
            </a:r>
            <a:r>
              <a:rPr lang="en-IN" sz="2400" dirty="0">
                <a:latin typeface="Century" panose="02040604050505020304" pitchFamily="18" charset="0"/>
                <a:ea typeface="Calibri" panose="020F0502020204030204" pitchFamily="34" charset="0"/>
                <a:cs typeface="Times New Roman" panose="02020603050405020304" pitchFamily="18" charset="0"/>
              </a:rPr>
              <a:t>) and Near positive off-site feature--park, greenbelt, etc. (</a:t>
            </a:r>
            <a:r>
              <a:rPr lang="en-IN" sz="2400" dirty="0" err="1">
                <a:latin typeface="Century" panose="02040604050505020304" pitchFamily="18" charset="0"/>
                <a:ea typeface="Calibri" panose="020F0502020204030204" pitchFamily="34" charset="0"/>
                <a:cs typeface="Times New Roman" panose="02020603050405020304" pitchFamily="18" charset="0"/>
              </a:rPr>
              <a:t>PosN</a:t>
            </a:r>
            <a:r>
              <a:rPr lang="en-IN" sz="2400" dirty="0">
                <a:latin typeface="Century" panose="02040604050505020304" pitchFamily="18" charset="0"/>
                <a:ea typeface="Calibri" panose="020F0502020204030204" pitchFamily="34" charset="0"/>
                <a:cs typeface="Times New Roman" panose="02020603050405020304" pitchFamily="18" charset="0"/>
              </a:rPr>
              <a:t>) Proximity to various conditions(Condition1) has the maximum </a:t>
            </a:r>
            <a:r>
              <a:rPr lang="en-IN" sz="2400" dirty="0" err="1">
                <a:latin typeface="Century" panose="02040604050505020304" pitchFamily="18" charset="0"/>
                <a:ea typeface="Calibri" panose="020F0502020204030204" pitchFamily="34" charset="0"/>
                <a:cs typeface="Times New Roman" panose="02020603050405020304" pitchFamily="18" charset="0"/>
              </a:rPr>
              <a:t>SalePrice</a:t>
            </a:r>
            <a:r>
              <a:rPr lang="en-IN" sz="2400" dirty="0">
                <a:latin typeface="Century" panose="02040604050505020304" pitchFamily="18" charset="0"/>
                <a:ea typeface="Calibri" panose="020F0502020204030204" pitchFamily="34" charset="0"/>
                <a:cs typeface="Times New Roman" panose="02020603050405020304" pitchFamily="18" charset="0"/>
              </a:rPr>
              <a:t>.</a:t>
            </a:r>
          </a:p>
          <a:p>
            <a:pPr marL="342900" lvl="0" indent="-342900">
              <a:lnSpc>
                <a:spcPct val="107000"/>
              </a:lnSpc>
              <a:spcBef>
                <a:spcPts val="300"/>
              </a:spcBef>
              <a:buFont typeface="Wingdings" panose="05000000000000000000" pitchFamily="2" charset="2"/>
              <a:buChar char=""/>
            </a:pPr>
            <a:r>
              <a:rPr lang="en-IN" sz="2400" dirty="0">
                <a:latin typeface="Century" panose="02040604050505020304" pitchFamily="18" charset="0"/>
                <a:ea typeface="Calibri" panose="020F0502020204030204" pitchFamily="34" charset="0"/>
                <a:cs typeface="Times New Roman" panose="02020603050405020304" pitchFamily="18" charset="0"/>
              </a:rPr>
              <a:t>For Adjacent to positive off-site feature (</a:t>
            </a:r>
            <a:r>
              <a:rPr lang="en-IN" sz="2400" dirty="0" err="1">
                <a:latin typeface="Century" panose="02040604050505020304" pitchFamily="18" charset="0"/>
                <a:ea typeface="Calibri" panose="020F0502020204030204" pitchFamily="34" charset="0"/>
                <a:cs typeface="Times New Roman" panose="02020603050405020304" pitchFamily="18" charset="0"/>
              </a:rPr>
              <a:t>PosA</a:t>
            </a:r>
            <a:r>
              <a:rPr lang="en-IN" sz="2400" dirty="0">
                <a:latin typeface="Century" panose="02040604050505020304" pitchFamily="18" charset="0"/>
                <a:ea typeface="Calibri" panose="020F0502020204030204" pitchFamily="34" charset="0"/>
                <a:cs typeface="Times New Roman" panose="02020603050405020304" pitchFamily="18" charset="0"/>
              </a:rPr>
              <a:t>) and Near positive off-site feature--park, greenbelt, etc.(</a:t>
            </a:r>
            <a:r>
              <a:rPr lang="en-IN" sz="2400" dirty="0" err="1">
                <a:latin typeface="Century" panose="02040604050505020304" pitchFamily="18" charset="0"/>
                <a:ea typeface="Calibri" panose="020F0502020204030204" pitchFamily="34" charset="0"/>
                <a:cs typeface="Times New Roman" panose="02020603050405020304" pitchFamily="18" charset="0"/>
              </a:rPr>
              <a:t>PosN</a:t>
            </a:r>
            <a:r>
              <a:rPr lang="en-IN" sz="2400" dirty="0">
                <a:latin typeface="Century" panose="02040604050505020304" pitchFamily="18" charset="0"/>
                <a:ea typeface="Calibri" panose="020F0502020204030204" pitchFamily="34" charset="0"/>
                <a:cs typeface="Times New Roman" panose="02020603050405020304" pitchFamily="18" charset="0"/>
              </a:rPr>
              <a:t>) Proximity to various conditions (if more than one is present) (Condition2) has maximum </a:t>
            </a:r>
            <a:r>
              <a:rPr lang="en-IN" sz="2400" dirty="0" err="1">
                <a:latin typeface="Century" panose="02040604050505020304" pitchFamily="18" charset="0"/>
                <a:ea typeface="Calibri" panose="020F0502020204030204" pitchFamily="34" charset="0"/>
                <a:cs typeface="Times New Roman" panose="02020603050405020304" pitchFamily="18" charset="0"/>
              </a:rPr>
              <a:t>SalePrice</a:t>
            </a:r>
            <a:r>
              <a:rPr lang="en-IN" sz="2400" dirty="0">
                <a:latin typeface="Century" panose="02040604050505020304" pitchFamily="18" charset="0"/>
                <a:ea typeface="Calibri" panose="020F0502020204030204" pitchFamily="34" charset="0"/>
                <a:cs typeface="Times New Roman" panose="02020603050405020304" pitchFamily="18" charset="0"/>
              </a:rPr>
              <a:t>.</a:t>
            </a:r>
            <a:endParaRPr lang="en-IN" sz="2400" dirty="0">
              <a:latin typeface="Century" panose="02040604050505020304" pitchFamily="18" charset="0"/>
            </a:endParaRPr>
          </a:p>
          <a:p>
            <a:endParaRPr lang="en-GB" dirty="0"/>
          </a:p>
        </p:txBody>
      </p:sp>
    </p:spTree>
    <p:extLst>
      <p:ext uri="{BB962C8B-B14F-4D97-AF65-F5344CB8AC3E}">
        <p14:creationId xmlns:p14="http://schemas.microsoft.com/office/powerpoint/2010/main" val="326265346"/>
      </p:ext>
    </p:extLst>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pic>
        <p:nvPicPr>
          <p:cNvPr id="6" name="Content Placeholder 5"/>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107504" y="260648"/>
            <a:ext cx="9036496" cy="6597352"/>
          </a:xfrm>
        </p:spPr>
      </p:pic>
    </p:spTree>
    <p:extLst>
      <p:ext uri="{BB962C8B-B14F-4D97-AF65-F5344CB8AC3E}">
        <p14:creationId xmlns:p14="http://schemas.microsoft.com/office/powerpoint/2010/main" val="1682184108"/>
      </p:ext>
    </p:extLst>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sz="quarter" idx="13"/>
          </p:nvPr>
        </p:nvSpPr>
        <p:spPr>
          <a:xfrm>
            <a:off x="755576" y="620688"/>
            <a:ext cx="8136904" cy="5937840"/>
          </a:xfrm>
        </p:spPr>
        <p:txBody>
          <a:bodyPr>
            <a:normAutofit fontScale="85000" lnSpcReduction="10000"/>
          </a:bodyPr>
          <a:lstStyle/>
          <a:p>
            <a:pPr lvl="2">
              <a:lnSpc>
                <a:spcPct val="107000"/>
              </a:lnSpc>
              <a:spcBef>
                <a:spcPts val="300"/>
              </a:spcBef>
              <a:buFont typeface="Wingdings" pitchFamily="2" charset="2"/>
              <a:buChar char="ü"/>
            </a:pPr>
            <a:r>
              <a:rPr lang="en-IN" dirty="0">
                <a:latin typeface="Century" panose="02040604050505020304" pitchFamily="18" charset="0"/>
                <a:ea typeface="Calibri" panose="020F0502020204030204" pitchFamily="34" charset="0"/>
                <a:cs typeface="Times New Roman" panose="02020603050405020304" pitchFamily="18" charset="0"/>
              </a:rPr>
              <a:t>For Single-family Detached(1Fam) and Townhouse End Unit (</a:t>
            </a:r>
            <a:r>
              <a:rPr lang="en-IN" dirty="0" err="1">
                <a:latin typeface="Century" panose="02040604050505020304" pitchFamily="18" charset="0"/>
                <a:ea typeface="Calibri" panose="020F0502020204030204" pitchFamily="34" charset="0"/>
                <a:cs typeface="Times New Roman" panose="02020603050405020304" pitchFamily="18" charset="0"/>
              </a:rPr>
              <a:t>TwnhsE</a:t>
            </a:r>
            <a:r>
              <a:rPr lang="en-IN" dirty="0">
                <a:latin typeface="Century" panose="02040604050505020304" pitchFamily="18" charset="0"/>
                <a:ea typeface="Calibri" panose="020F0502020204030204" pitchFamily="34" charset="0"/>
                <a:cs typeface="Times New Roman" panose="02020603050405020304" pitchFamily="18" charset="0"/>
              </a:rPr>
              <a:t>) type of dwelling (</a:t>
            </a:r>
            <a:r>
              <a:rPr lang="en-IN" dirty="0" err="1">
                <a:latin typeface="Century" panose="02040604050505020304" pitchFamily="18" charset="0"/>
                <a:ea typeface="Calibri" panose="020F0502020204030204" pitchFamily="34" charset="0"/>
                <a:cs typeface="Times New Roman" panose="02020603050405020304" pitchFamily="18" charset="0"/>
              </a:rPr>
              <a:t>BldgType</a:t>
            </a:r>
            <a:r>
              <a:rPr lang="en-IN" dirty="0">
                <a:latin typeface="Century" panose="02040604050505020304" pitchFamily="18" charset="0"/>
                <a:ea typeface="Calibri" panose="020F0502020204030204" pitchFamily="34" charset="0"/>
                <a:cs typeface="Times New Roman" panose="02020603050405020304" pitchFamily="18" charset="0"/>
              </a:rPr>
              <a:t>) the </a:t>
            </a:r>
            <a:r>
              <a:rPr lang="en-IN" dirty="0" err="1">
                <a:latin typeface="Century" panose="02040604050505020304" pitchFamily="18" charset="0"/>
                <a:ea typeface="Calibri" panose="020F0502020204030204" pitchFamily="34" charset="0"/>
                <a:cs typeface="Times New Roman" panose="02020603050405020304" pitchFamily="18" charset="0"/>
              </a:rPr>
              <a:t>SalePrice</a:t>
            </a:r>
            <a:r>
              <a:rPr lang="en-IN" dirty="0">
                <a:latin typeface="Century" panose="02040604050505020304" pitchFamily="18" charset="0"/>
                <a:ea typeface="Calibri" panose="020F0502020204030204" pitchFamily="34" charset="0"/>
                <a:cs typeface="Times New Roman" panose="02020603050405020304" pitchFamily="18" charset="0"/>
              </a:rPr>
              <a:t> is high.</a:t>
            </a:r>
          </a:p>
          <a:p>
            <a:pPr lvl="0">
              <a:lnSpc>
                <a:spcPct val="107000"/>
              </a:lnSpc>
              <a:spcBef>
                <a:spcPts val="300"/>
              </a:spcBef>
              <a:buFont typeface="Wingdings" panose="05000000000000000000" pitchFamily="2" charset="2"/>
              <a:buChar char="ü"/>
            </a:pPr>
            <a:r>
              <a:rPr lang="en-IN" dirty="0">
                <a:latin typeface="Century" panose="02040604050505020304" pitchFamily="18" charset="0"/>
                <a:ea typeface="Calibri" panose="020F0502020204030204" pitchFamily="34" charset="0"/>
                <a:cs typeface="Times New Roman" panose="02020603050405020304" pitchFamily="18" charset="0"/>
              </a:rPr>
              <a:t>For 2Story and Two and one-half story: 2nd level finished(2.5Fin) Style of dwelling (</a:t>
            </a:r>
            <a:r>
              <a:rPr lang="en-IN" dirty="0" err="1">
                <a:latin typeface="Century" panose="02040604050505020304" pitchFamily="18" charset="0"/>
                <a:ea typeface="Calibri" panose="020F0502020204030204" pitchFamily="34" charset="0"/>
                <a:cs typeface="Times New Roman" panose="02020603050405020304" pitchFamily="18" charset="0"/>
              </a:rPr>
              <a:t>HouseStyle</a:t>
            </a:r>
            <a:r>
              <a:rPr lang="en-IN" dirty="0">
                <a:latin typeface="Century" panose="02040604050505020304" pitchFamily="18" charset="0"/>
                <a:ea typeface="Calibri" panose="020F0502020204030204" pitchFamily="34" charset="0"/>
                <a:cs typeface="Times New Roman" panose="02020603050405020304" pitchFamily="18" charset="0"/>
              </a:rPr>
              <a:t>) the </a:t>
            </a:r>
            <a:r>
              <a:rPr lang="en-IN" dirty="0" err="1">
                <a:latin typeface="Century" panose="02040604050505020304" pitchFamily="18" charset="0"/>
                <a:ea typeface="Calibri" panose="020F0502020204030204" pitchFamily="34" charset="0"/>
                <a:cs typeface="Times New Roman" panose="02020603050405020304" pitchFamily="18" charset="0"/>
              </a:rPr>
              <a:t>SalePrice</a:t>
            </a:r>
            <a:r>
              <a:rPr lang="en-IN" dirty="0">
                <a:latin typeface="Century" panose="02040604050505020304" pitchFamily="18" charset="0"/>
                <a:ea typeface="Calibri" panose="020F0502020204030204" pitchFamily="34" charset="0"/>
                <a:cs typeface="Times New Roman" panose="02020603050405020304" pitchFamily="18" charset="0"/>
              </a:rPr>
              <a:t> is high.</a:t>
            </a:r>
          </a:p>
          <a:p>
            <a:pPr lvl="0">
              <a:lnSpc>
                <a:spcPct val="107000"/>
              </a:lnSpc>
              <a:spcBef>
                <a:spcPts val="300"/>
              </a:spcBef>
              <a:buFont typeface="Wingdings" panose="05000000000000000000" pitchFamily="2" charset="2"/>
              <a:buChar char="ü"/>
            </a:pPr>
            <a:r>
              <a:rPr lang="en-IN" dirty="0">
                <a:latin typeface="Century" panose="02040604050505020304" pitchFamily="18" charset="0"/>
                <a:ea typeface="Calibri" panose="020F0502020204030204" pitchFamily="34" charset="0"/>
                <a:cs typeface="Times New Roman" panose="02020603050405020304" pitchFamily="18" charset="0"/>
              </a:rPr>
              <a:t>For Shed Type of roof (</a:t>
            </a:r>
            <a:r>
              <a:rPr lang="en-IN" dirty="0" err="1">
                <a:latin typeface="Century" panose="02040604050505020304" pitchFamily="18" charset="0"/>
                <a:ea typeface="Calibri" panose="020F0502020204030204" pitchFamily="34" charset="0"/>
                <a:cs typeface="Times New Roman" panose="02020603050405020304" pitchFamily="18" charset="0"/>
              </a:rPr>
              <a:t>RoofStyle</a:t>
            </a:r>
            <a:r>
              <a:rPr lang="en-IN" dirty="0">
                <a:latin typeface="Century" panose="02040604050505020304" pitchFamily="18" charset="0"/>
                <a:ea typeface="Calibri" panose="020F0502020204030204" pitchFamily="34" charset="0"/>
                <a:cs typeface="Times New Roman" panose="02020603050405020304" pitchFamily="18" charset="0"/>
              </a:rPr>
              <a:t>) the </a:t>
            </a:r>
            <a:r>
              <a:rPr lang="en-IN" dirty="0" err="1">
                <a:latin typeface="Century" panose="02040604050505020304" pitchFamily="18" charset="0"/>
                <a:ea typeface="Calibri" panose="020F0502020204030204" pitchFamily="34" charset="0"/>
                <a:cs typeface="Times New Roman" panose="02020603050405020304" pitchFamily="18" charset="0"/>
              </a:rPr>
              <a:t>SalePrice</a:t>
            </a:r>
            <a:r>
              <a:rPr lang="en-IN" dirty="0">
                <a:latin typeface="Century" panose="02040604050505020304" pitchFamily="18" charset="0"/>
                <a:ea typeface="Calibri" panose="020F0502020204030204" pitchFamily="34" charset="0"/>
                <a:cs typeface="Times New Roman" panose="02020603050405020304" pitchFamily="18" charset="0"/>
              </a:rPr>
              <a:t> is high.</a:t>
            </a:r>
          </a:p>
          <a:p>
            <a:pPr lvl="0">
              <a:lnSpc>
                <a:spcPct val="107000"/>
              </a:lnSpc>
              <a:spcBef>
                <a:spcPts val="300"/>
              </a:spcBef>
              <a:buFont typeface="Wingdings" panose="05000000000000000000" pitchFamily="2" charset="2"/>
              <a:buChar char="ü"/>
            </a:pPr>
            <a:r>
              <a:rPr lang="en-IN" dirty="0">
                <a:latin typeface="Century" panose="02040604050505020304" pitchFamily="18" charset="0"/>
                <a:ea typeface="Calibri" panose="020F0502020204030204" pitchFamily="34" charset="0"/>
                <a:cs typeface="Times New Roman" panose="02020603050405020304" pitchFamily="18" charset="0"/>
              </a:rPr>
              <a:t>For Wood Shingles (</a:t>
            </a:r>
            <a:r>
              <a:rPr lang="en-IN" dirty="0" err="1">
                <a:latin typeface="Century" panose="02040604050505020304" pitchFamily="18" charset="0"/>
                <a:ea typeface="Calibri" panose="020F0502020204030204" pitchFamily="34" charset="0"/>
                <a:cs typeface="Times New Roman" panose="02020603050405020304" pitchFamily="18" charset="0"/>
              </a:rPr>
              <a:t>WdShngl</a:t>
            </a:r>
            <a:r>
              <a:rPr lang="en-IN" dirty="0">
                <a:latin typeface="Century" panose="02040604050505020304" pitchFamily="18" charset="0"/>
                <a:ea typeface="Calibri" panose="020F0502020204030204" pitchFamily="34" charset="0"/>
                <a:cs typeface="Times New Roman" panose="02020603050405020304" pitchFamily="18" charset="0"/>
              </a:rPr>
              <a:t>) Roof material (RoofMat1) the </a:t>
            </a:r>
            <a:r>
              <a:rPr lang="en-IN" dirty="0" err="1">
                <a:latin typeface="Century" panose="02040604050505020304" pitchFamily="18" charset="0"/>
                <a:ea typeface="Calibri" panose="020F0502020204030204" pitchFamily="34" charset="0"/>
                <a:cs typeface="Times New Roman" panose="02020603050405020304" pitchFamily="18" charset="0"/>
              </a:rPr>
              <a:t>SalePrice</a:t>
            </a:r>
            <a:r>
              <a:rPr lang="en-IN" dirty="0">
                <a:latin typeface="Century" panose="02040604050505020304" pitchFamily="18" charset="0"/>
                <a:ea typeface="Calibri" panose="020F0502020204030204" pitchFamily="34" charset="0"/>
                <a:cs typeface="Times New Roman" panose="02020603050405020304" pitchFamily="18" charset="0"/>
              </a:rPr>
              <a:t> is high.</a:t>
            </a:r>
          </a:p>
          <a:p>
            <a:pPr lvl="0">
              <a:lnSpc>
                <a:spcPct val="107000"/>
              </a:lnSpc>
              <a:spcBef>
                <a:spcPts val="300"/>
              </a:spcBef>
              <a:buFont typeface="Wingdings" panose="05000000000000000000" pitchFamily="2" charset="2"/>
              <a:buChar char="ü"/>
            </a:pPr>
            <a:r>
              <a:rPr lang="en-IN" dirty="0">
                <a:latin typeface="Century" panose="02040604050505020304" pitchFamily="18" charset="0"/>
                <a:ea typeface="Calibri" panose="020F0502020204030204" pitchFamily="34" charset="0"/>
                <a:cs typeface="Times New Roman" panose="02020603050405020304" pitchFamily="18" charset="0"/>
              </a:rPr>
              <a:t>For Cement Board (</a:t>
            </a:r>
            <a:r>
              <a:rPr lang="en-IN" dirty="0" err="1">
                <a:latin typeface="Century" panose="02040604050505020304" pitchFamily="18" charset="0"/>
                <a:ea typeface="Calibri" panose="020F0502020204030204" pitchFamily="34" charset="0"/>
                <a:cs typeface="Times New Roman" panose="02020603050405020304" pitchFamily="18" charset="0"/>
              </a:rPr>
              <a:t>CemntBd</a:t>
            </a:r>
            <a:r>
              <a:rPr lang="en-IN" dirty="0">
                <a:latin typeface="Century" panose="02040604050505020304" pitchFamily="18" charset="0"/>
                <a:ea typeface="Calibri" panose="020F0502020204030204" pitchFamily="34" charset="0"/>
                <a:cs typeface="Times New Roman" panose="02020603050405020304" pitchFamily="18" charset="0"/>
              </a:rPr>
              <a:t>), Imitation Stucco (</a:t>
            </a:r>
            <a:r>
              <a:rPr lang="en-IN" dirty="0" err="1">
                <a:latin typeface="Century" panose="02040604050505020304" pitchFamily="18" charset="0"/>
                <a:ea typeface="Calibri" panose="020F0502020204030204" pitchFamily="34" charset="0"/>
                <a:cs typeface="Times New Roman" panose="02020603050405020304" pitchFamily="18" charset="0"/>
              </a:rPr>
              <a:t>ImStucc</a:t>
            </a:r>
            <a:r>
              <a:rPr lang="en-IN" dirty="0">
                <a:latin typeface="Century" panose="02040604050505020304" pitchFamily="18" charset="0"/>
                <a:ea typeface="Calibri" panose="020F0502020204030204" pitchFamily="34" charset="0"/>
                <a:cs typeface="Times New Roman" panose="02020603050405020304" pitchFamily="18" charset="0"/>
              </a:rPr>
              <a:t>) and Stone type of Exterior covering on house(Exterior1st) the </a:t>
            </a:r>
            <a:r>
              <a:rPr lang="en-IN" dirty="0" err="1">
                <a:latin typeface="Century" panose="02040604050505020304" pitchFamily="18" charset="0"/>
                <a:ea typeface="Calibri" panose="020F0502020204030204" pitchFamily="34" charset="0"/>
                <a:cs typeface="Times New Roman" panose="02020603050405020304" pitchFamily="18" charset="0"/>
              </a:rPr>
              <a:t>SalePrice</a:t>
            </a:r>
            <a:r>
              <a:rPr lang="en-IN" dirty="0">
                <a:latin typeface="Century" panose="02040604050505020304" pitchFamily="18" charset="0"/>
                <a:ea typeface="Calibri" panose="020F0502020204030204" pitchFamily="34" charset="0"/>
                <a:cs typeface="Times New Roman" panose="02020603050405020304" pitchFamily="18" charset="0"/>
              </a:rPr>
              <a:t> is high.</a:t>
            </a:r>
          </a:p>
          <a:p>
            <a:pPr lvl="0">
              <a:lnSpc>
                <a:spcPct val="107000"/>
              </a:lnSpc>
              <a:spcBef>
                <a:spcPts val="300"/>
              </a:spcBef>
              <a:buFont typeface="Wingdings" panose="05000000000000000000" pitchFamily="2" charset="2"/>
              <a:buChar char="ü"/>
            </a:pPr>
            <a:r>
              <a:rPr lang="en-IN" dirty="0">
                <a:latin typeface="Century" panose="02040604050505020304" pitchFamily="18" charset="0"/>
                <a:ea typeface="Calibri" panose="020F0502020204030204" pitchFamily="34" charset="0"/>
                <a:cs typeface="Times New Roman" panose="02020603050405020304" pitchFamily="18" charset="0"/>
              </a:rPr>
              <a:t>For Cement Board (</a:t>
            </a:r>
            <a:r>
              <a:rPr lang="en-IN" dirty="0" err="1">
                <a:latin typeface="Century" panose="02040604050505020304" pitchFamily="18" charset="0"/>
                <a:ea typeface="Calibri" panose="020F0502020204030204" pitchFamily="34" charset="0"/>
                <a:cs typeface="Times New Roman" panose="02020603050405020304" pitchFamily="18" charset="0"/>
              </a:rPr>
              <a:t>CemntBd</a:t>
            </a:r>
            <a:r>
              <a:rPr lang="en-IN" dirty="0">
                <a:latin typeface="Century" panose="02040604050505020304" pitchFamily="18" charset="0"/>
                <a:ea typeface="Calibri" panose="020F0502020204030204" pitchFamily="34" charset="0"/>
                <a:cs typeface="Times New Roman" panose="02020603050405020304" pitchFamily="18" charset="0"/>
              </a:rPr>
              <a:t>), Imitation Stucco (</a:t>
            </a:r>
            <a:r>
              <a:rPr lang="en-IN" dirty="0" err="1">
                <a:latin typeface="Century" panose="02040604050505020304" pitchFamily="18" charset="0"/>
                <a:ea typeface="Calibri" panose="020F0502020204030204" pitchFamily="34" charset="0"/>
                <a:cs typeface="Times New Roman" panose="02020603050405020304" pitchFamily="18" charset="0"/>
              </a:rPr>
              <a:t>ImStucc</a:t>
            </a:r>
            <a:r>
              <a:rPr lang="en-IN" dirty="0">
                <a:latin typeface="Century" panose="02040604050505020304" pitchFamily="18" charset="0"/>
                <a:ea typeface="Calibri" panose="020F0502020204030204" pitchFamily="34" charset="0"/>
                <a:cs typeface="Times New Roman" panose="02020603050405020304" pitchFamily="18" charset="0"/>
              </a:rPr>
              <a:t>) and other Exterior covering on house (if more than one material) (Exterior2) has maximum </a:t>
            </a:r>
            <a:r>
              <a:rPr lang="en-IN" dirty="0" err="1">
                <a:latin typeface="Century" panose="02040604050505020304" pitchFamily="18" charset="0"/>
                <a:ea typeface="Calibri" panose="020F0502020204030204" pitchFamily="34" charset="0"/>
                <a:cs typeface="Times New Roman" panose="02020603050405020304" pitchFamily="18" charset="0"/>
              </a:rPr>
              <a:t>SalePrice</a:t>
            </a:r>
            <a:r>
              <a:rPr lang="en-IN" dirty="0">
                <a:latin typeface="Century" panose="02040604050505020304" pitchFamily="18" charset="0"/>
                <a:ea typeface="Calibri" panose="020F0502020204030204" pitchFamily="34" charset="0"/>
                <a:cs typeface="Times New Roman" panose="02020603050405020304" pitchFamily="18" charset="0"/>
              </a:rPr>
              <a:t>.</a:t>
            </a:r>
          </a:p>
          <a:p>
            <a:pPr lvl="0">
              <a:lnSpc>
                <a:spcPct val="107000"/>
              </a:lnSpc>
              <a:spcBef>
                <a:spcPts val="300"/>
              </a:spcBef>
              <a:buFont typeface="Wingdings" panose="05000000000000000000" pitchFamily="2" charset="2"/>
              <a:buChar char="ü"/>
            </a:pPr>
            <a:r>
              <a:rPr lang="en-IN" dirty="0">
                <a:latin typeface="Century" panose="02040604050505020304" pitchFamily="18" charset="0"/>
                <a:ea typeface="Calibri" panose="020F0502020204030204" pitchFamily="34" charset="0"/>
                <a:cs typeface="Times New Roman" panose="02020603050405020304" pitchFamily="18" charset="0"/>
              </a:rPr>
              <a:t>For Stone Masonry veneer type (</a:t>
            </a:r>
            <a:r>
              <a:rPr lang="en-IN" dirty="0" err="1">
                <a:latin typeface="Century" panose="02040604050505020304" pitchFamily="18" charset="0"/>
                <a:ea typeface="Calibri" panose="020F0502020204030204" pitchFamily="34" charset="0"/>
                <a:cs typeface="Times New Roman" panose="02020603050405020304" pitchFamily="18" charset="0"/>
              </a:rPr>
              <a:t>MasvnrType</a:t>
            </a:r>
            <a:r>
              <a:rPr lang="en-IN" dirty="0">
                <a:latin typeface="Century" panose="02040604050505020304" pitchFamily="18" charset="0"/>
                <a:ea typeface="Calibri" panose="020F0502020204030204" pitchFamily="34" charset="0"/>
                <a:cs typeface="Times New Roman" panose="02020603050405020304" pitchFamily="18" charset="0"/>
              </a:rPr>
              <a:t>) the </a:t>
            </a:r>
            <a:r>
              <a:rPr lang="en-IN" dirty="0" err="1">
                <a:latin typeface="Century" panose="02040604050505020304" pitchFamily="18" charset="0"/>
                <a:ea typeface="Calibri" panose="020F0502020204030204" pitchFamily="34" charset="0"/>
                <a:cs typeface="Times New Roman" panose="02020603050405020304" pitchFamily="18" charset="0"/>
              </a:rPr>
              <a:t>SalePrice</a:t>
            </a:r>
            <a:r>
              <a:rPr lang="en-IN" dirty="0">
                <a:latin typeface="Century" panose="02040604050505020304" pitchFamily="18" charset="0"/>
                <a:ea typeface="Calibri" panose="020F0502020204030204" pitchFamily="34" charset="0"/>
                <a:cs typeface="Times New Roman" panose="02020603050405020304" pitchFamily="18" charset="0"/>
              </a:rPr>
              <a:t> is high.</a:t>
            </a:r>
          </a:p>
          <a:p>
            <a:pPr lvl="0">
              <a:lnSpc>
                <a:spcPct val="107000"/>
              </a:lnSpc>
              <a:spcBef>
                <a:spcPts val="300"/>
              </a:spcBef>
              <a:buFont typeface="Wingdings" panose="05000000000000000000" pitchFamily="2" charset="2"/>
              <a:buChar char="ü"/>
            </a:pPr>
            <a:r>
              <a:rPr lang="en-IN" dirty="0">
                <a:latin typeface="Century" panose="02040604050505020304" pitchFamily="18" charset="0"/>
                <a:ea typeface="Calibri" panose="020F0502020204030204" pitchFamily="34" charset="0"/>
                <a:cs typeface="Times New Roman" panose="02020603050405020304" pitchFamily="18" charset="0"/>
              </a:rPr>
              <a:t>For Excellent (Ex) quality of the material on the exterior(</a:t>
            </a:r>
            <a:r>
              <a:rPr lang="en-IN" dirty="0" err="1">
                <a:latin typeface="Century" panose="02040604050505020304" pitchFamily="18" charset="0"/>
                <a:ea typeface="Calibri" panose="020F0502020204030204" pitchFamily="34" charset="0"/>
                <a:cs typeface="Times New Roman" panose="02020603050405020304" pitchFamily="18" charset="0"/>
              </a:rPr>
              <a:t>ExterQual</a:t>
            </a:r>
            <a:r>
              <a:rPr lang="en-IN" dirty="0">
                <a:latin typeface="Century" panose="02040604050505020304" pitchFamily="18" charset="0"/>
                <a:ea typeface="Calibri" panose="020F0502020204030204" pitchFamily="34" charset="0"/>
                <a:cs typeface="Times New Roman" panose="02020603050405020304" pitchFamily="18" charset="0"/>
              </a:rPr>
              <a:t>) the </a:t>
            </a:r>
            <a:r>
              <a:rPr lang="en-IN" dirty="0" err="1">
                <a:latin typeface="Century" panose="02040604050505020304" pitchFamily="18" charset="0"/>
                <a:ea typeface="Calibri" panose="020F0502020204030204" pitchFamily="34" charset="0"/>
                <a:cs typeface="Times New Roman" panose="02020603050405020304" pitchFamily="18" charset="0"/>
              </a:rPr>
              <a:t>SalePrice</a:t>
            </a:r>
            <a:r>
              <a:rPr lang="en-IN" dirty="0">
                <a:latin typeface="Century" panose="02040604050505020304" pitchFamily="18" charset="0"/>
                <a:ea typeface="Calibri" panose="020F0502020204030204" pitchFamily="34" charset="0"/>
                <a:cs typeface="Times New Roman" panose="02020603050405020304" pitchFamily="18" charset="0"/>
              </a:rPr>
              <a:t> is high.</a:t>
            </a:r>
          </a:p>
          <a:p>
            <a:pPr lvl="0">
              <a:lnSpc>
                <a:spcPct val="107000"/>
              </a:lnSpc>
              <a:spcBef>
                <a:spcPts val="300"/>
              </a:spcBef>
              <a:buFont typeface="Wingdings" panose="05000000000000000000" pitchFamily="2" charset="2"/>
              <a:buChar char="ü"/>
            </a:pPr>
            <a:r>
              <a:rPr lang="en-IN" dirty="0">
                <a:latin typeface="Century" panose="02040604050505020304" pitchFamily="18" charset="0"/>
                <a:ea typeface="Calibri" panose="020F0502020204030204" pitchFamily="34" charset="0"/>
                <a:cs typeface="Times New Roman" panose="02020603050405020304" pitchFamily="18" charset="0"/>
              </a:rPr>
              <a:t>For Excellent (Ex) present condition of the material on the exterior (</a:t>
            </a:r>
            <a:r>
              <a:rPr lang="en-IN" dirty="0" err="1">
                <a:latin typeface="Century" panose="02040604050505020304" pitchFamily="18" charset="0"/>
                <a:ea typeface="Calibri" panose="020F0502020204030204" pitchFamily="34" charset="0"/>
                <a:cs typeface="Times New Roman" panose="02020603050405020304" pitchFamily="18" charset="0"/>
              </a:rPr>
              <a:t>ExterCond</a:t>
            </a:r>
            <a:r>
              <a:rPr lang="en-IN" dirty="0">
                <a:latin typeface="Century" panose="02040604050505020304" pitchFamily="18" charset="0"/>
                <a:ea typeface="Calibri" panose="020F0502020204030204" pitchFamily="34" charset="0"/>
                <a:cs typeface="Times New Roman" panose="02020603050405020304" pitchFamily="18" charset="0"/>
              </a:rPr>
              <a:t>) the </a:t>
            </a:r>
            <a:r>
              <a:rPr lang="en-IN" dirty="0" err="1">
                <a:latin typeface="Century" panose="02040604050505020304" pitchFamily="18" charset="0"/>
                <a:ea typeface="Calibri" panose="020F0502020204030204" pitchFamily="34" charset="0"/>
                <a:cs typeface="Times New Roman" panose="02020603050405020304" pitchFamily="18" charset="0"/>
              </a:rPr>
              <a:t>SalePrice</a:t>
            </a:r>
            <a:r>
              <a:rPr lang="en-IN" dirty="0">
                <a:latin typeface="Century" panose="02040604050505020304" pitchFamily="18" charset="0"/>
                <a:ea typeface="Calibri" panose="020F0502020204030204" pitchFamily="34" charset="0"/>
                <a:cs typeface="Times New Roman" panose="02020603050405020304" pitchFamily="18" charset="0"/>
              </a:rPr>
              <a:t> is high.</a:t>
            </a:r>
          </a:p>
          <a:p>
            <a:endParaRPr lang="en-GB" dirty="0"/>
          </a:p>
        </p:txBody>
      </p:sp>
    </p:spTree>
    <p:extLst>
      <p:ext uri="{BB962C8B-B14F-4D97-AF65-F5344CB8AC3E}">
        <p14:creationId xmlns:p14="http://schemas.microsoft.com/office/powerpoint/2010/main" val="3985560555"/>
      </p:ext>
    </p:extLst>
  </p:cSld>
  <p:clrMapOvr>
    <a:masterClrMapping/>
  </p:clrMapOvr>
  <mc:AlternateContent xmlns:mc="http://schemas.openxmlformats.org/markup-compatibility/2006">
    <mc:Choice xmlns:p14="http://schemas.microsoft.com/office/powerpoint/2010/main" Requires="p14">
      <p:transition spd="slow" p14:dur="1200">
        <p14:flip dir="r"/>
      </p:transition>
    </mc:Choice>
    <mc:Fallback>
      <p:transition spd="slow">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pic>
        <p:nvPicPr>
          <p:cNvPr id="4" name="Content Placeholder 3"/>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107504" y="116632"/>
            <a:ext cx="8856983" cy="6624736"/>
          </a:xfrm>
        </p:spPr>
      </p:pic>
    </p:spTree>
    <p:extLst>
      <p:ext uri="{BB962C8B-B14F-4D97-AF65-F5344CB8AC3E}">
        <p14:creationId xmlns:p14="http://schemas.microsoft.com/office/powerpoint/2010/main" val="1961678835"/>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sz="quarter" idx="13"/>
          </p:nvPr>
        </p:nvSpPr>
        <p:spPr>
          <a:xfrm>
            <a:off x="179512" y="731520"/>
            <a:ext cx="8784976" cy="6009848"/>
          </a:xfrm>
        </p:spPr>
        <p:txBody>
          <a:bodyPr>
            <a:normAutofit fontScale="85000" lnSpcReduction="20000"/>
          </a:bodyPr>
          <a:lstStyle/>
          <a:p>
            <a:pPr marL="342900" lvl="0" indent="-342900">
              <a:lnSpc>
                <a:spcPct val="107000"/>
              </a:lnSpc>
              <a:spcBef>
                <a:spcPts val="300"/>
              </a:spcBef>
              <a:buFont typeface="Wingdings" panose="05000000000000000000" pitchFamily="2" charset="2"/>
              <a:buChar char=""/>
            </a:pPr>
            <a:r>
              <a:rPr lang="en-IN" sz="2400" dirty="0">
                <a:latin typeface="Century" panose="02040604050505020304" pitchFamily="18" charset="0"/>
                <a:ea typeface="Calibri" panose="020F0502020204030204" pitchFamily="34" charset="0"/>
                <a:cs typeface="Times New Roman" panose="02020603050405020304" pitchFamily="18" charset="0"/>
              </a:rPr>
              <a:t>For Poured </a:t>
            </a:r>
            <a:r>
              <a:rPr lang="en-IN" sz="2400" dirty="0" err="1">
                <a:latin typeface="Century" panose="02040604050505020304" pitchFamily="18" charset="0"/>
                <a:ea typeface="Calibri" panose="020F0502020204030204" pitchFamily="34" charset="0"/>
                <a:cs typeface="Times New Roman" panose="02020603050405020304" pitchFamily="18" charset="0"/>
              </a:rPr>
              <a:t>Contrete</a:t>
            </a:r>
            <a:r>
              <a:rPr lang="en-IN" sz="2400" dirty="0">
                <a:latin typeface="Century" panose="02040604050505020304" pitchFamily="18" charset="0"/>
                <a:ea typeface="Calibri" panose="020F0502020204030204" pitchFamily="34" charset="0"/>
                <a:cs typeface="Times New Roman" panose="02020603050405020304" pitchFamily="18" charset="0"/>
              </a:rPr>
              <a:t> (</a:t>
            </a:r>
            <a:r>
              <a:rPr lang="en-IN" sz="2400" dirty="0" err="1">
                <a:latin typeface="Century" panose="02040604050505020304" pitchFamily="18" charset="0"/>
                <a:ea typeface="Calibri" panose="020F0502020204030204" pitchFamily="34" charset="0"/>
                <a:cs typeface="Times New Roman" panose="02020603050405020304" pitchFamily="18" charset="0"/>
              </a:rPr>
              <a:t>PConc</a:t>
            </a:r>
            <a:r>
              <a:rPr lang="en-IN" sz="2400" dirty="0">
                <a:latin typeface="Century" panose="02040604050505020304" pitchFamily="18" charset="0"/>
                <a:ea typeface="Calibri" panose="020F0502020204030204" pitchFamily="34" charset="0"/>
                <a:cs typeface="Times New Roman" panose="02020603050405020304" pitchFamily="18" charset="0"/>
              </a:rPr>
              <a:t>) Type of foundation (Foundation) the </a:t>
            </a:r>
            <a:r>
              <a:rPr lang="en-IN" sz="2400" dirty="0" err="1">
                <a:latin typeface="Century" panose="02040604050505020304" pitchFamily="18" charset="0"/>
                <a:ea typeface="Calibri" panose="020F0502020204030204" pitchFamily="34" charset="0"/>
                <a:cs typeface="Times New Roman" panose="02020603050405020304" pitchFamily="18" charset="0"/>
              </a:rPr>
              <a:t>SalePrice</a:t>
            </a:r>
            <a:r>
              <a:rPr lang="en-IN" sz="2400" dirty="0">
                <a:latin typeface="Century" panose="02040604050505020304" pitchFamily="18" charset="0"/>
                <a:ea typeface="Calibri" panose="020F0502020204030204" pitchFamily="34" charset="0"/>
                <a:cs typeface="Times New Roman" panose="02020603050405020304" pitchFamily="18" charset="0"/>
              </a:rPr>
              <a:t> is high.</a:t>
            </a:r>
          </a:p>
          <a:p>
            <a:pPr marL="342900" lvl="0" indent="-342900">
              <a:lnSpc>
                <a:spcPct val="107000"/>
              </a:lnSpc>
              <a:spcBef>
                <a:spcPts val="300"/>
              </a:spcBef>
              <a:buFont typeface="Wingdings" panose="05000000000000000000" pitchFamily="2" charset="2"/>
              <a:buChar char=""/>
            </a:pPr>
            <a:r>
              <a:rPr lang="en-IN" sz="2400" dirty="0">
                <a:latin typeface="Century" panose="02040604050505020304" pitchFamily="18" charset="0"/>
                <a:ea typeface="Calibri" panose="020F0502020204030204" pitchFamily="34" charset="0"/>
                <a:cs typeface="Times New Roman" panose="02020603050405020304" pitchFamily="18" charset="0"/>
              </a:rPr>
              <a:t>For Excellent (100+ inches) (Ex) height of the basement (</a:t>
            </a:r>
            <a:r>
              <a:rPr lang="en-IN" sz="2400" dirty="0" err="1">
                <a:latin typeface="Century" panose="02040604050505020304" pitchFamily="18" charset="0"/>
                <a:ea typeface="Calibri" panose="020F0502020204030204" pitchFamily="34" charset="0"/>
                <a:cs typeface="Times New Roman" panose="02020603050405020304" pitchFamily="18" charset="0"/>
              </a:rPr>
              <a:t>BsmtQual</a:t>
            </a:r>
            <a:r>
              <a:rPr lang="en-IN" sz="2400" dirty="0">
                <a:latin typeface="Century" panose="02040604050505020304" pitchFamily="18" charset="0"/>
                <a:ea typeface="Calibri" panose="020F0502020204030204" pitchFamily="34" charset="0"/>
                <a:cs typeface="Times New Roman" panose="02020603050405020304" pitchFamily="18" charset="0"/>
              </a:rPr>
              <a:t>) the </a:t>
            </a:r>
            <a:r>
              <a:rPr lang="en-IN" sz="2400" dirty="0" err="1">
                <a:latin typeface="Century" panose="02040604050505020304" pitchFamily="18" charset="0"/>
                <a:ea typeface="Calibri" panose="020F0502020204030204" pitchFamily="34" charset="0"/>
                <a:cs typeface="Times New Roman" panose="02020603050405020304" pitchFamily="18" charset="0"/>
              </a:rPr>
              <a:t>SalePrice</a:t>
            </a:r>
            <a:r>
              <a:rPr lang="en-IN" sz="2400" dirty="0">
                <a:latin typeface="Century" panose="02040604050505020304" pitchFamily="18" charset="0"/>
                <a:ea typeface="Calibri" panose="020F0502020204030204" pitchFamily="34" charset="0"/>
                <a:cs typeface="Times New Roman" panose="02020603050405020304" pitchFamily="18" charset="0"/>
              </a:rPr>
              <a:t> is high.</a:t>
            </a:r>
          </a:p>
          <a:p>
            <a:pPr marL="342900" lvl="0" indent="-342900">
              <a:lnSpc>
                <a:spcPct val="107000"/>
              </a:lnSpc>
              <a:spcBef>
                <a:spcPts val="300"/>
              </a:spcBef>
              <a:buFont typeface="Wingdings" panose="05000000000000000000" pitchFamily="2" charset="2"/>
              <a:buChar char=""/>
            </a:pPr>
            <a:r>
              <a:rPr lang="en-IN" sz="2400" dirty="0">
                <a:latin typeface="Century" panose="02040604050505020304" pitchFamily="18" charset="0"/>
                <a:ea typeface="Calibri" panose="020F0502020204030204" pitchFamily="34" charset="0"/>
                <a:cs typeface="Times New Roman" panose="02020603050405020304" pitchFamily="18" charset="0"/>
              </a:rPr>
              <a:t>For Good (</a:t>
            </a:r>
            <a:r>
              <a:rPr lang="en-IN" sz="2400" dirty="0" err="1">
                <a:latin typeface="Century" panose="02040604050505020304" pitchFamily="18" charset="0"/>
                <a:ea typeface="Calibri" panose="020F0502020204030204" pitchFamily="34" charset="0"/>
                <a:cs typeface="Times New Roman" panose="02020603050405020304" pitchFamily="18" charset="0"/>
              </a:rPr>
              <a:t>Gd</a:t>
            </a:r>
            <a:r>
              <a:rPr lang="en-IN" sz="2400" dirty="0">
                <a:latin typeface="Century" panose="02040604050505020304" pitchFamily="18" charset="0"/>
                <a:ea typeface="Calibri" panose="020F0502020204030204" pitchFamily="34" charset="0"/>
                <a:cs typeface="Times New Roman" panose="02020603050405020304" pitchFamily="18" charset="0"/>
              </a:rPr>
              <a:t>) general condition of the basement (</a:t>
            </a:r>
            <a:r>
              <a:rPr lang="en-IN" sz="2400" dirty="0" err="1">
                <a:latin typeface="Century" panose="02040604050505020304" pitchFamily="18" charset="0"/>
                <a:ea typeface="Calibri" panose="020F0502020204030204" pitchFamily="34" charset="0"/>
                <a:cs typeface="Times New Roman" panose="02020603050405020304" pitchFamily="18" charset="0"/>
              </a:rPr>
              <a:t>BsmtCond</a:t>
            </a:r>
            <a:r>
              <a:rPr lang="en-IN" sz="2400" dirty="0">
                <a:latin typeface="Century" panose="02040604050505020304" pitchFamily="18" charset="0"/>
                <a:ea typeface="Calibri" panose="020F0502020204030204" pitchFamily="34" charset="0"/>
                <a:cs typeface="Times New Roman" panose="02020603050405020304" pitchFamily="18" charset="0"/>
              </a:rPr>
              <a:t>) the </a:t>
            </a:r>
            <a:r>
              <a:rPr lang="en-IN" sz="2400" dirty="0" err="1">
                <a:latin typeface="Century" panose="02040604050505020304" pitchFamily="18" charset="0"/>
                <a:ea typeface="Calibri" panose="020F0502020204030204" pitchFamily="34" charset="0"/>
                <a:cs typeface="Times New Roman" panose="02020603050405020304" pitchFamily="18" charset="0"/>
              </a:rPr>
              <a:t>SalePrice</a:t>
            </a:r>
            <a:r>
              <a:rPr lang="en-IN" sz="2400" dirty="0">
                <a:latin typeface="Century" panose="02040604050505020304" pitchFamily="18" charset="0"/>
                <a:ea typeface="Calibri" panose="020F0502020204030204" pitchFamily="34" charset="0"/>
                <a:cs typeface="Times New Roman" panose="02020603050405020304" pitchFamily="18" charset="0"/>
              </a:rPr>
              <a:t> is high.</a:t>
            </a:r>
          </a:p>
          <a:p>
            <a:pPr marL="342900" lvl="0" indent="-342900">
              <a:lnSpc>
                <a:spcPct val="107000"/>
              </a:lnSpc>
              <a:spcBef>
                <a:spcPts val="300"/>
              </a:spcBef>
              <a:buFont typeface="Wingdings" panose="05000000000000000000" pitchFamily="2" charset="2"/>
              <a:buChar char=""/>
            </a:pPr>
            <a:r>
              <a:rPr lang="en-IN" sz="2400" dirty="0">
                <a:latin typeface="Century" panose="02040604050505020304" pitchFamily="18" charset="0"/>
                <a:ea typeface="Calibri" panose="020F0502020204030204" pitchFamily="34" charset="0"/>
                <a:cs typeface="Times New Roman" panose="02020603050405020304" pitchFamily="18" charset="0"/>
              </a:rPr>
              <a:t>For Good Exposure (</a:t>
            </a:r>
            <a:r>
              <a:rPr lang="en-IN" sz="2400" dirty="0" err="1">
                <a:latin typeface="Century" panose="02040604050505020304" pitchFamily="18" charset="0"/>
                <a:ea typeface="Calibri" panose="020F0502020204030204" pitchFamily="34" charset="0"/>
                <a:cs typeface="Times New Roman" panose="02020603050405020304" pitchFamily="18" charset="0"/>
              </a:rPr>
              <a:t>Gd</a:t>
            </a:r>
            <a:r>
              <a:rPr lang="en-IN" sz="2400" dirty="0">
                <a:latin typeface="Century" panose="02040604050505020304" pitchFamily="18" charset="0"/>
                <a:ea typeface="Calibri" panose="020F0502020204030204" pitchFamily="34" charset="0"/>
                <a:cs typeface="Times New Roman" panose="02020603050405020304" pitchFamily="18" charset="0"/>
              </a:rPr>
              <a:t>) of walkout or garden level walls (</a:t>
            </a:r>
            <a:r>
              <a:rPr lang="en-IN" sz="2400" dirty="0" err="1">
                <a:latin typeface="Century" panose="02040604050505020304" pitchFamily="18" charset="0"/>
                <a:ea typeface="Calibri" panose="020F0502020204030204" pitchFamily="34" charset="0"/>
                <a:cs typeface="Times New Roman" panose="02020603050405020304" pitchFamily="18" charset="0"/>
              </a:rPr>
              <a:t>BsmtExposure</a:t>
            </a:r>
            <a:r>
              <a:rPr lang="en-IN" sz="2400" dirty="0">
                <a:latin typeface="Century" panose="02040604050505020304" pitchFamily="18" charset="0"/>
                <a:ea typeface="Calibri" panose="020F0502020204030204" pitchFamily="34" charset="0"/>
                <a:cs typeface="Times New Roman" panose="02020603050405020304" pitchFamily="18" charset="0"/>
              </a:rPr>
              <a:t>) has maximum </a:t>
            </a:r>
            <a:r>
              <a:rPr lang="en-IN" sz="2400" dirty="0" err="1">
                <a:latin typeface="Century" panose="02040604050505020304" pitchFamily="18" charset="0"/>
                <a:ea typeface="Calibri" panose="020F0502020204030204" pitchFamily="34" charset="0"/>
                <a:cs typeface="Times New Roman" panose="02020603050405020304" pitchFamily="18" charset="0"/>
              </a:rPr>
              <a:t>SalePrice</a:t>
            </a:r>
            <a:r>
              <a:rPr lang="en-IN" sz="2400" dirty="0">
                <a:latin typeface="Century" panose="02040604050505020304" pitchFamily="18" charset="0"/>
                <a:ea typeface="Calibri" panose="020F0502020204030204" pitchFamily="34" charset="0"/>
                <a:cs typeface="Times New Roman" panose="02020603050405020304" pitchFamily="18" charset="0"/>
              </a:rPr>
              <a:t>.</a:t>
            </a:r>
          </a:p>
          <a:p>
            <a:pPr marL="342900" lvl="0" indent="-342900">
              <a:lnSpc>
                <a:spcPct val="107000"/>
              </a:lnSpc>
              <a:spcBef>
                <a:spcPts val="300"/>
              </a:spcBef>
              <a:buFont typeface="Wingdings" panose="05000000000000000000" pitchFamily="2" charset="2"/>
              <a:buChar char=""/>
            </a:pPr>
            <a:r>
              <a:rPr lang="en-IN" sz="2400" dirty="0">
                <a:latin typeface="Century" panose="02040604050505020304" pitchFamily="18" charset="0"/>
                <a:ea typeface="Calibri" panose="020F0502020204030204" pitchFamily="34" charset="0"/>
                <a:cs typeface="Times New Roman" panose="02020603050405020304" pitchFamily="18" charset="0"/>
              </a:rPr>
              <a:t>For Good Living Quarters (GLQ) of basement finished area (BsmtFinType1) has maximum </a:t>
            </a:r>
            <a:r>
              <a:rPr lang="en-IN" sz="2400" dirty="0" err="1">
                <a:latin typeface="Century" panose="02040604050505020304" pitchFamily="18" charset="0"/>
                <a:ea typeface="Calibri" panose="020F0502020204030204" pitchFamily="34" charset="0"/>
                <a:cs typeface="Times New Roman" panose="02020603050405020304" pitchFamily="18" charset="0"/>
              </a:rPr>
              <a:t>SalePrice</a:t>
            </a:r>
            <a:r>
              <a:rPr lang="en-IN" sz="2400" dirty="0">
                <a:latin typeface="Century" panose="02040604050505020304" pitchFamily="18" charset="0"/>
                <a:ea typeface="Calibri" panose="020F0502020204030204" pitchFamily="34" charset="0"/>
                <a:cs typeface="Times New Roman" panose="02020603050405020304" pitchFamily="18" charset="0"/>
              </a:rPr>
              <a:t>.</a:t>
            </a:r>
          </a:p>
          <a:p>
            <a:pPr marL="342900" lvl="0" indent="-342900">
              <a:lnSpc>
                <a:spcPct val="107000"/>
              </a:lnSpc>
              <a:spcBef>
                <a:spcPts val="300"/>
              </a:spcBef>
              <a:buFont typeface="Wingdings" panose="05000000000000000000" pitchFamily="2" charset="2"/>
              <a:buChar char=""/>
            </a:pPr>
            <a:r>
              <a:rPr lang="en-IN" sz="2400" dirty="0">
                <a:latin typeface="Century" panose="02040604050505020304" pitchFamily="18" charset="0"/>
                <a:ea typeface="Calibri" panose="020F0502020204030204" pitchFamily="34" charset="0"/>
                <a:cs typeface="Times New Roman" panose="02020603050405020304" pitchFamily="18" charset="0"/>
              </a:rPr>
              <a:t>For Good Living Quarters (GLQ) and Average Living Quarters (ALQ) of basement finished area (if multiple types) (BsmtFinType2) has maximum </a:t>
            </a:r>
            <a:r>
              <a:rPr lang="en-IN" sz="2400" dirty="0" err="1">
                <a:latin typeface="Century" panose="02040604050505020304" pitchFamily="18" charset="0"/>
                <a:ea typeface="Calibri" panose="020F0502020204030204" pitchFamily="34" charset="0"/>
                <a:cs typeface="Times New Roman" panose="02020603050405020304" pitchFamily="18" charset="0"/>
              </a:rPr>
              <a:t>SalePrice</a:t>
            </a:r>
            <a:r>
              <a:rPr lang="en-IN" sz="2400" dirty="0">
                <a:latin typeface="Century" panose="02040604050505020304" pitchFamily="18" charset="0"/>
                <a:ea typeface="Calibri" panose="020F0502020204030204" pitchFamily="34" charset="0"/>
                <a:cs typeface="Times New Roman" panose="02020603050405020304" pitchFamily="18" charset="0"/>
              </a:rPr>
              <a:t>. </a:t>
            </a:r>
          </a:p>
          <a:p>
            <a:pPr marL="342900" lvl="0" indent="-342900">
              <a:lnSpc>
                <a:spcPct val="107000"/>
              </a:lnSpc>
              <a:spcBef>
                <a:spcPts val="300"/>
              </a:spcBef>
              <a:buFont typeface="Wingdings" panose="05000000000000000000" pitchFamily="2" charset="2"/>
              <a:buChar char=""/>
            </a:pPr>
            <a:r>
              <a:rPr lang="en-IN" sz="2400" dirty="0">
                <a:latin typeface="Century" panose="02040604050505020304" pitchFamily="18" charset="0"/>
                <a:ea typeface="Calibri" panose="020F0502020204030204" pitchFamily="34" charset="0"/>
                <a:cs typeface="Times New Roman" panose="02020603050405020304" pitchFamily="18" charset="0"/>
              </a:rPr>
              <a:t>For Gas forced warm air furnace (</a:t>
            </a:r>
            <a:r>
              <a:rPr lang="en-IN" sz="2400" dirty="0" err="1">
                <a:latin typeface="Century" panose="02040604050505020304" pitchFamily="18" charset="0"/>
                <a:ea typeface="Calibri" panose="020F0502020204030204" pitchFamily="34" charset="0"/>
                <a:cs typeface="Times New Roman" panose="02020603050405020304" pitchFamily="18" charset="0"/>
              </a:rPr>
              <a:t>GasA</a:t>
            </a:r>
            <a:r>
              <a:rPr lang="en-IN" sz="2400" dirty="0">
                <a:latin typeface="Century" panose="02040604050505020304" pitchFamily="18" charset="0"/>
                <a:ea typeface="Calibri" panose="020F0502020204030204" pitchFamily="34" charset="0"/>
                <a:cs typeface="Times New Roman" panose="02020603050405020304" pitchFamily="18" charset="0"/>
              </a:rPr>
              <a:t>) and	Gas hot water or steam heat (</a:t>
            </a:r>
            <a:r>
              <a:rPr lang="en-IN" sz="2400" dirty="0" err="1">
                <a:latin typeface="Century" panose="02040604050505020304" pitchFamily="18" charset="0"/>
                <a:ea typeface="Calibri" panose="020F0502020204030204" pitchFamily="34" charset="0"/>
                <a:cs typeface="Times New Roman" panose="02020603050405020304" pitchFamily="18" charset="0"/>
              </a:rPr>
              <a:t>GasW</a:t>
            </a:r>
            <a:r>
              <a:rPr lang="en-IN" sz="2400" dirty="0">
                <a:latin typeface="Century" panose="02040604050505020304" pitchFamily="18" charset="0"/>
                <a:ea typeface="Calibri" panose="020F0502020204030204" pitchFamily="34" charset="0"/>
                <a:cs typeface="Times New Roman" panose="02020603050405020304" pitchFamily="18" charset="0"/>
              </a:rPr>
              <a:t>) Type of heating(Heating) has high </a:t>
            </a:r>
            <a:r>
              <a:rPr lang="en-IN" sz="2400" dirty="0" err="1">
                <a:latin typeface="Century" panose="02040604050505020304" pitchFamily="18" charset="0"/>
                <a:ea typeface="Calibri" panose="020F0502020204030204" pitchFamily="34" charset="0"/>
                <a:cs typeface="Times New Roman" panose="02020603050405020304" pitchFamily="18" charset="0"/>
              </a:rPr>
              <a:t>SalePrice</a:t>
            </a:r>
            <a:r>
              <a:rPr lang="en-IN" sz="2400" dirty="0">
                <a:latin typeface="Century" panose="02040604050505020304" pitchFamily="18" charset="0"/>
                <a:ea typeface="Calibri" panose="020F0502020204030204" pitchFamily="34" charset="0"/>
                <a:cs typeface="Times New Roman" panose="02020603050405020304" pitchFamily="18" charset="0"/>
              </a:rPr>
              <a:t>.</a:t>
            </a:r>
          </a:p>
          <a:p>
            <a:pPr marL="342900" lvl="0" indent="-342900">
              <a:lnSpc>
                <a:spcPct val="107000"/>
              </a:lnSpc>
              <a:spcBef>
                <a:spcPts val="300"/>
              </a:spcBef>
              <a:buFont typeface="Wingdings" panose="05000000000000000000" pitchFamily="2" charset="2"/>
              <a:buChar char=""/>
            </a:pPr>
            <a:r>
              <a:rPr lang="en-IN" sz="2400" dirty="0">
                <a:latin typeface="Century" panose="02040604050505020304" pitchFamily="18" charset="0"/>
                <a:ea typeface="Calibri" panose="020F0502020204030204" pitchFamily="34" charset="0"/>
                <a:cs typeface="Times New Roman" panose="02020603050405020304" pitchFamily="18" charset="0"/>
              </a:rPr>
              <a:t>For Excellent (Ex) Heating quality and condition (</a:t>
            </a:r>
            <a:r>
              <a:rPr lang="en-IN" sz="2400" dirty="0" err="1">
                <a:latin typeface="Century" panose="02040604050505020304" pitchFamily="18" charset="0"/>
                <a:ea typeface="Calibri" panose="020F0502020204030204" pitchFamily="34" charset="0"/>
                <a:cs typeface="Times New Roman" panose="02020603050405020304" pitchFamily="18" charset="0"/>
              </a:rPr>
              <a:t>HeatingQC</a:t>
            </a:r>
            <a:r>
              <a:rPr lang="en-IN" sz="2400" dirty="0">
                <a:latin typeface="Century" panose="02040604050505020304" pitchFamily="18" charset="0"/>
                <a:ea typeface="Calibri" panose="020F0502020204030204" pitchFamily="34" charset="0"/>
                <a:cs typeface="Times New Roman" panose="02020603050405020304" pitchFamily="18" charset="0"/>
              </a:rPr>
              <a:t>) the </a:t>
            </a:r>
            <a:r>
              <a:rPr lang="en-IN" sz="2400" dirty="0" err="1">
                <a:latin typeface="Century" panose="02040604050505020304" pitchFamily="18" charset="0"/>
                <a:ea typeface="Calibri" panose="020F0502020204030204" pitchFamily="34" charset="0"/>
                <a:cs typeface="Times New Roman" panose="02020603050405020304" pitchFamily="18" charset="0"/>
              </a:rPr>
              <a:t>SalePriceis</a:t>
            </a:r>
            <a:r>
              <a:rPr lang="en-IN" sz="2400" dirty="0">
                <a:latin typeface="Century" panose="02040604050505020304" pitchFamily="18" charset="0"/>
                <a:ea typeface="Calibri" panose="020F0502020204030204" pitchFamily="34" charset="0"/>
                <a:cs typeface="Times New Roman" panose="02020603050405020304" pitchFamily="18" charset="0"/>
              </a:rPr>
              <a:t> high.</a:t>
            </a:r>
          </a:p>
          <a:p>
            <a:pPr marL="342900" lvl="0" indent="-342900">
              <a:lnSpc>
                <a:spcPct val="107000"/>
              </a:lnSpc>
              <a:spcBef>
                <a:spcPts val="300"/>
              </a:spcBef>
              <a:buFont typeface="Wingdings" panose="05000000000000000000" pitchFamily="2" charset="2"/>
              <a:buChar char=""/>
            </a:pPr>
            <a:r>
              <a:rPr lang="en-IN" sz="2400" dirty="0">
                <a:latin typeface="Century" panose="02040604050505020304" pitchFamily="18" charset="0"/>
                <a:ea typeface="Calibri" panose="020F0502020204030204" pitchFamily="34" charset="0"/>
                <a:cs typeface="Times New Roman" panose="02020603050405020304" pitchFamily="18" charset="0"/>
              </a:rPr>
              <a:t>For building having Central air conditioning (</a:t>
            </a:r>
            <a:r>
              <a:rPr lang="en-IN" sz="2400" dirty="0" err="1">
                <a:latin typeface="Century" panose="02040604050505020304" pitchFamily="18" charset="0"/>
                <a:ea typeface="Calibri" panose="020F0502020204030204" pitchFamily="34" charset="0"/>
                <a:cs typeface="Times New Roman" panose="02020603050405020304" pitchFamily="18" charset="0"/>
              </a:rPr>
              <a:t>CentralAir</a:t>
            </a:r>
            <a:r>
              <a:rPr lang="en-IN" sz="2400" dirty="0">
                <a:latin typeface="Century" panose="02040604050505020304" pitchFamily="18" charset="0"/>
                <a:ea typeface="Calibri" panose="020F0502020204030204" pitchFamily="34" charset="0"/>
                <a:cs typeface="Times New Roman" panose="02020603050405020304" pitchFamily="18" charset="0"/>
              </a:rPr>
              <a:t>) the </a:t>
            </a:r>
            <a:r>
              <a:rPr lang="en-IN" sz="2400" dirty="0" err="1">
                <a:latin typeface="Century" panose="02040604050505020304" pitchFamily="18" charset="0"/>
                <a:ea typeface="Calibri" panose="020F0502020204030204" pitchFamily="34" charset="0"/>
                <a:cs typeface="Times New Roman" panose="02020603050405020304" pitchFamily="18" charset="0"/>
              </a:rPr>
              <a:t>SalePrice</a:t>
            </a:r>
            <a:r>
              <a:rPr lang="en-IN" sz="2400" dirty="0">
                <a:latin typeface="Century" panose="02040604050505020304" pitchFamily="18" charset="0"/>
                <a:ea typeface="Calibri" panose="020F0502020204030204" pitchFamily="34" charset="0"/>
                <a:cs typeface="Times New Roman" panose="02020603050405020304" pitchFamily="18" charset="0"/>
              </a:rPr>
              <a:t> is high.</a:t>
            </a:r>
            <a:endParaRPr lang="en-GB" dirty="0"/>
          </a:p>
        </p:txBody>
      </p:sp>
    </p:spTree>
    <p:extLst>
      <p:ext uri="{BB962C8B-B14F-4D97-AF65-F5344CB8AC3E}">
        <p14:creationId xmlns:p14="http://schemas.microsoft.com/office/powerpoint/2010/main" val="1643976066"/>
      </p:ext>
    </p:extLst>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pic>
        <p:nvPicPr>
          <p:cNvPr id="4" name="Content Placeholder 3"/>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107504" y="116632"/>
            <a:ext cx="8928991" cy="4464496"/>
          </a:xfr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9512" y="4509120"/>
            <a:ext cx="8784976" cy="2109521"/>
          </a:xfrm>
          <a:prstGeom prst="rect">
            <a:avLst/>
          </a:prstGeom>
        </p:spPr>
      </p:pic>
    </p:spTree>
    <p:extLst>
      <p:ext uri="{BB962C8B-B14F-4D97-AF65-F5344CB8AC3E}">
        <p14:creationId xmlns:p14="http://schemas.microsoft.com/office/powerpoint/2010/main" val="353142272"/>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sz="quarter" idx="13"/>
          </p:nvPr>
        </p:nvSpPr>
        <p:spPr>
          <a:xfrm>
            <a:off x="251520" y="116632"/>
            <a:ext cx="8345016" cy="6837040"/>
          </a:xfrm>
        </p:spPr>
        <p:txBody>
          <a:bodyPr>
            <a:normAutofit fontScale="77500" lnSpcReduction="20000"/>
          </a:bodyPr>
          <a:lstStyle/>
          <a:p>
            <a:pPr marL="342900" lvl="0" indent="-342900">
              <a:lnSpc>
                <a:spcPct val="107000"/>
              </a:lnSpc>
              <a:spcBef>
                <a:spcPts val="300"/>
              </a:spcBef>
              <a:buFont typeface="Wingdings" panose="05000000000000000000" pitchFamily="2" charset="2"/>
              <a:buChar char=""/>
            </a:pPr>
            <a:r>
              <a:rPr lang="en-IN" sz="2400" dirty="0">
                <a:latin typeface="Century" panose="02040604050505020304" pitchFamily="18" charset="0"/>
                <a:ea typeface="Calibri" panose="020F0502020204030204" pitchFamily="34" charset="0"/>
                <a:cs typeface="Times New Roman" panose="02020603050405020304" pitchFamily="18" charset="0"/>
              </a:rPr>
              <a:t>For Standard Circuit Breakers &amp; </a:t>
            </a:r>
            <a:r>
              <a:rPr lang="en-IN" sz="2400" dirty="0" err="1">
                <a:latin typeface="Century" panose="02040604050505020304" pitchFamily="18" charset="0"/>
                <a:ea typeface="Calibri" panose="020F0502020204030204" pitchFamily="34" charset="0"/>
                <a:cs typeface="Times New Roman" panose="02020603050405020304" pitchFamily="18" charset="0"/>
              </a:rPr>
              <a:t>Romex</a:t>
            </a:r>
            <a:r>
              <a:rPr lang="en-IN" sz="2400" dirty="0">
                <a:latin typeface="Century" panose="02040604050505020304" pitchFamily="18" charset="0"/>
                <a:ea typeface="Calibri" panose="020F0502020204030204" pitchFamily="34" charset="0"/>
                <a:cs typeface="Times New Roman" panose="02020603050405020304" pitchFamily="18" charset="0"/>
              </a:rPr>
              <a:t> (</a:t>
            </a:r>
            <a:r>
              <a:rPr lang="en-IN" sz="2400" dirty="0" err="1">
                <a:latin typeface="Century" panose="02040604050505020304" pitchFamily="18" charset="0"/>
                <a:ea typeface="Calibri" panose="020F0502020204030204" pitchFamily="34" charset="0"/>
                <a:cs typeface="Times New Roman" panose="02020603050405020304" pitchFamily="18" charset="0"/>
              </a:rPr>
              <a:t>Sbrkr</a:t>
            </a:r>
            <a:r>
              <a:rPr lang="en-IN" sz="2400" dirty="0">
                <a:latin typeface="Century" panose="02040604050505020304" pitchFamily="18" charset="0"/>
                <a:ea typeface="Calibri" panose="020F0502020204030204" pitchFamily="34" charset="0"/>
                <a:cs typeface="Times New Roman" panose="02020603050405020304" pitchFamily="18" charset="0"/>
              </a:rPr>
              <a:t>) of Electrical system (Electrical) the </a:t>
            </a:r>
            <a:r>
              <a:rPr lang="en-IN" sz="2400" dirty="0" err="1">
                <a:latin typeface="Century" panose="02040604050505020304" pitchFamily="18" charset="0"/>
                <a:ea typeface="Calibri" panose="020F0502020204030204" pitchFamily="34" charset="0"/>
                <a:cs typeface="Times New Roman" panose="02020603050405020304" pitchFamily="18" charset="0"/>
              </a:rPr>
              <a:t>SalePrice</a:t>
            </a:r>
            <a:r>
              <a:rPr lang="en-IN" sz="2400" dirty="0">
                <a:latin typeface="Century" panose="02040604050505020304" pitchFamily="18" charset="0"/>
                <a:ea typeface="Calibri" panose="020F0502020204030204" pitchFamily="34" charset="0"/>
                <a:cs typeface="Times New Roman" panose="02020603050405020304" pitchFamily="18" charset="0"/>
              </a:rPr>
              <a:t> is Maximum.</a:t>
            </a:r>
          </a:p>
          <a:p>
            <a:pPr marL="342900" lvl="0" indent="-342900">
              <a:lnSpc>
                <a:spcPct val="107000"/>
              </a:lnSpc>
              <a:spcBef>
                <a:spcPts val="300"/>
              </a:spcBef>
              <a:buFont typeface="Wingdings" panose="05000000000000000000" pitchFamily="2" charset="2"/>
              <a:buChar char=""/>
            </a:pPr>
            <a:r>
              <a:rPr lang="en-IN" sz="2400" dirty="0">
                <a:latin typeface="Century" panose="02040604050505020304" pitchFamily="18" charset="0"/>
                <a:ea typeface="Calibri" panose="020F0502020204030204" pitchFamily="34" charset="0"/>
                <a:cs typeface="Times New Roman" panose="02020603050405020304" pitchFamily="18" charset="0"/>
              </a:rPr>
              <a:t>For Excellent (Ex) Kitchen quality (</a:t>
            </a:r>
            <a:r>
              <a:rPr lang="en-IN" sz="2400" dirty="0" err="1">
                <a:latin typeface="Century" panose="02040604050505020304" pitchFamily="18" charset="0"/>
                <a:ea typeface="Calibri" panose="020F0502020204030204" pitchFamily="34" charset="0"/>
                <a:cs typeface="Times New Roman" panose="02020603050405020304" pitchFamily="18" charset="0"/>
              </a:rPr>
              <a:t>KitchenQual</a:t>
            </a:r>
            <a:r>
              <a:rPr lang="en-IN" sz="2400" dirty="0">
                <a:latin typeface="Century" panose="02040604050505020304" pitchFamily="18" charset="0"/>
                <a:ea typeface="Calibri" panose="020F0502020204030204" pitchFamily="34" charset="0"/>
                <a:cs typeface="Times New Roman" panose="02020603050405020304" pitchFamily="18" charset="0"/>
              </a:rPr>
              <a:t>) the </a:t>
            </a:r>
            <a:r>
              <a:rPr lang="en-IN" sz="2400" dirty="0" err="1">
                <a:latin typeface="Century" panose="02040604050505020304" pitchFamily="18" charset="0"/>
                <a:ea typeface="Calibri" panose="020F0502020204030204" pitchFamily="34" charset="0"/>
                <a:cs typeface="Times New Roman" panose="02020603050405020304" pitchFamily="18" charset="0"/>
              </a:rPr>
              <a:t>SalePrice</a:t>
            </a:r>
            <a:r>
              <a:rPr lang="en-IN" sz="2400" dirty="0">
                <a:latin typeface="Century" panose="02040604050505020304" pitchFamily="18" charset="0"/>
                <a:ea typeface="Calibri" panose="020F0502020204030204" pitchFamily="34" charset="0"/>
                <a:cs typeface="Times New Roman" panose="02020603050405020304" pitchFamily="18" charset="0"/>
              </a:rPr>
              <a:t> is high.</a:t>
            </a:r>
          </a:p>
          <a:p>
            <a:pPr marL="342900" lvl="0" indent="-342900">
              <a:lnSpc>
                <a:spcPct val="107000"/>
              </a:lnSpc>
              <a:spcBef>
                <a:spcPts val="300"/>
              </a:spcBef>
              <a:buFont typeface="Wingdings" panose="05000000000000000000" pitchFamily="2" charset="2"/>
              <a:buChar char=""/>
            </a:pPr>
            <a:r>
              <a:rPr lang="en-IN" sz="2400" dirty="0">
                <a:latin typeface="Century" panose="02040604050505020304" pitchFamily="18" charset="0"/>
                <a:ea typeface="Calibri" panose="020F0502020204030204" pitchFamily="34" charset="0"/>
                <a:cs typeface="Times New Roman" panose="02020603050405020304" pitchFamily="18" charset="0"/>
              </a:rPr>
              <a:t>For Typical Functionality (</a:t>
            </a:r>
            <a:r>
              <a:rPr lang="en-IN" sz="2400" dirty="0" err="1">
                <a:latin typeface="Century" panose="02040604050505020304" pitchFamily="18" charset="0"/>
                <a:ea typeface="Calibri" panose="020F0502020204030204" pitchFamily="34" charset="0"/>
                <a:cs typeface="Times New Roman" panose="02020603050405020304" pitchFamily="18" charset="0"/>
              </a:rPr>
              <a:t>Typ</a:t>
            </a:r>
            <a:r>
              <a:rPr lang="en-IN" sz="2400" dirty="0">
                <a:latin typeface="Century" panose="02040604050505020304" pitchFamily="18" charset="0"/>
                <a:ea typeface="Calibri" panose="020F0502020204030204" pitchFamily="34" charset="0"/>
                <a:cs typeface="Times New Roman" panose="02020603050405020304" pitchFamily="18" charset="0"/>
              </a:rPr>
              <a:t>) type of Home functionality (Assume typical unless deductions are warranted) (Functional) the </a:t>
            </a:r>
            <a:r>
              <a:rPr lang="en-IN" sz="2400" dirty="0" err="1">
                <a:latin typeface="Century" panose="02040604050505020304" pitchFamily="18" charset="0"/>
                <a:ea typeface="Calibri" panose="020F0502020204030204" pitchFamily="34" charset="0"/>
                <a:cs typeface="Times New Roman" panose="02020603050405020304" pitchFamily="18" charset="0"/>
              </a:rPr>
              <a:t>SalePrice</a:t>
            </a:r>
            <a:r>
              <a:rPr lang="en-IN" sz="2400" dirty="0">
                <a:latin typeface="Century" panose="02040604050505020304" pitchFamily="18" charset="0"/>
                <a:ea typeface="Calibri" panose="020F0502020204030204" pitchFamily="34" charset="0"/>
                <a:cs typeface="Times New Roman" panose="02020603050405020304" pitchFamily="18" charset="0"/>
              </a:rPr>
              <a:t> is high.</a:t>
            </a:r>
          </a:p>
          <a:p>
            <a:pPr marL="342900" lvl="0" indent="-342900">
              <a:lnSpc>
                <a:spcPct val="107000"/>
              </a:lnSpc>
              <a:spcBef>
                <a:spcPts val="300"/>
              </a:spcBef>
              <a:buFont typeface="Wingdings" panose="05000000000000000000" pitchFamily="2" charset="2"/>
              <a:buChar char=""/>
            </a:pPr>
            <a:r>
              <a:rPr lang="en-IN" sz="2400" dirty="0">
                <a:latin typeface="Century" panose="02040604050505020304" pitchFamily="18" charset="0"/>
                <a:ea typeface="Calibri" panose="020F0502020204030204" pitchFamily="34" charset="0"/>
                <a:cs typeface="Times New Roman" panose="02020603050405020304" pitchFamily="18" charset="0"/>
              </a:rPr>
              <a:t>For Excellent - Exceptional Masonry Fireplace (Ex) of Fireplace quality (</a:t>
            </a:r>
            <a:r>
              <a:rPr lang="en-IN" sz="2400" dirty="0" err="1">
                <a:latin typeface="Century" panose="02040604050505020304" pitchFamily="18" charset="0"/>
                <a:ea typeface="Calibri" panose="020F0502020204030204" pitchFamily="34" charset="0"/>
                <a:cs typeface="Times New Roman" panose="02020603050405020304" pitchFamily="18" charset="0"/>
              </a:rPr>
              <a:t>FireplaceQual</a:t>
            </a:r>
            <a:r>
              <a:rPr lang="en-IN" sz="2400" dirty="0">
                <a:latin typeface="Century" panose="02040604050505020304" pitchFamily="18" charset="0"/>
                <a:ea typeface="Calibri" panose="020F0502020204030204" pitchFamily="34" charset="0"/>
                <a:cs typeface="Times New Roman" panose="02020603050405020304" pitchFamily="18" charset="0"/>
              </a:rPr>
              <a:t>) has highest </a:t>
            </a:r>
            <a:r>
              <a:rPr lang="en-IN" sz="2400" dirty="0" err="1">
                <a:latin typeface="Century" panose="02040604050505020304" pitchFamily="18" charset="0"/>
                <a:ea typeface="Calibri" panose="020F0502020204030204" pitchFamily="34" charset="0"/>
                <a:cs typeface="Times New Roman" panose="02020603050405020304" pitchFamily="18" charset="0"/>
              </a:rPr>
              <a:t>SalePrice</a:t>
            </a:r>
            <a:r>
              <a:rPr lang="en-IN" sz="2400" dirty="0">
                <a:latin typeface="Century" panose="02040604050505020304" pitchFamily="18" charset="0"/>
                <a:ea typeface="Calibri" panose="020F0502020204030204" pitchFamily="34" charset="0"/>
                <a:cs typeface="Times New Roman" panose="02020603050405020304" pitchFamily="18" charset="0"/>
              </a:rPr>
              <a:t>. </a:t>
            </a:r>
          </a:p>
          <a:p>
            <a:pPr marL="342900" lvl="0" indent="-342900">
              <a:lnSpc>
                <a:spcPct val="107000"/>
              </a:lnSpc>
              <a:spcBef>
                <a:spcPts val="300"/>
              </a:spcBef>
              <a:buFont typeface="Wingdings" panose="05000000000000000000" pitchFamily="2" charset="2"/>
              <a:buChar char=""/>
            </a:pPr>
            <a:r>
              <a:rPr lang="en-IN" sz="2400" dirty="0">
                <a:latin typeface="Century" panose="02040604050505020304" pitchFamily="18" charset="0"/>
                <a:ea typeface="Calibri" panose="020F0502020204030204" pitchFamily="34" charset="0"/>
                <a:cs typeface="Times New Roman" panose="02020603050405020304" pitchFamily="18" charset="0"/>
              </a:rPr>
              <a:t>For Built-In (Garage part of house - typically has room above garage) (</a:t>
            </a:r>
            <a:r>
              <a:rPr lang="en-IN" sz="2400" dirty="0" err="1">
                <a:latin typeface="Century" panose="02040604050505020304" pitchFamily="18" charset="0"/>
                <a:ea typeface="Calibri" panose="020F0502020204030204" pitchFamily="34" charset="0"/>
                <a:cs typeface="Times New Roman" panose="02020603050405020304" pitchFamily="18" charset="0"/>
              </a:rPr>
              <a:t>BuiltIn</a:t>
            </a:r>
            <a:r>
              <a:rPr lang="en-IN" sz="2400" dirty="0">
                <a:latin typeface="Century" panose="02040604050505020304" pitchFamily="18" charset="0"/>
                <a:ea typeface="Calibri" panose="020F0502020204030204" pitchFamily="34" charset="0"/>
                <a:cs typeface="Times New Roman" panose="02020603050405020304" pitchFamily="18" charset="0"/>
              </a:rPr>
              <a:t>) Garage location (</a:t>
            </a:r>
            <a:r>
              <a:rPr lang="en-IN" sz="2400" dirty="0" err="1">
                <a:latin typeface="Century" panose="02040604050505020304" pitchFamily="18" charset="0"/>
                <a:ea typeface="Calibri" panose="020F0502020204030204" pitchFamily="34" charset="0"/>
                <a:cs typeface="Times New Roman" panose="02020603050405020304" pitchFamily="18" charset="0"/>
              </a:rPr>
              <a:t>GarageType</a:t>
            </a:r>
            <a:r>
              <a:rPr lang="en-IN" sz="2400" dirty="0">
                <a:latin typeface="Century" panose="02040604050505020304" pitchFamily="18" charset="0"/>
                <a:ea typeface="Calibri" panose="020F0502020204030204" pitchFamily="34" charset="0"/>
                <a:cs typeface="Times New Roman" panose="02020603050405020304" pitchFamily="18" charset="0"/>
              </a:rPr>
              <a:t>) the </a:t>
            </a:r>
            <a:r>
              <a:rPr lang="en-IN" sz="2400" dirty="0" err="1">
                <a:latin typeface="Century" panose="02040604050505020304" pitchFamily="18" charset="0"/>
                <a:ea typeface="Calibri" panose="020F0502020204030204" pitchFamily="34" charset="0"/>
                <a:cs typeface="Times New Roman" panose="02020603050405020304" pitchFamily="18" charset="0"/>
              </a:rPr>
              <a:t>SalePrice</a:t>
            </a:r>
            <a:r>
              <a:rPr lang="en-IN" sz="2400" dirty="0">
                <a:latin typeface="Century" panose="02040604050505020304" pitchFamily="18" charset="0"/>
                <a:ea typeface="Calibri" panose="020F0502020204030204" pitchFamily="34" charset="0"/>
                <a:cs typeface="Times New Roman" panose="02020603050405020304" pitchFamily="18" charset="0"/>
              </a:rPr>
              <a:t> is maximum.</a:t>
            </a:r>
          </a:p>
          <a:p>
            <a:pPr marL="342900" lvl="0" indent="-342900">
              <a:lnSpc>
                <a:spcPct val="107000"/>
              </a:lnSpc>
              <a:spcBef>
                <a:spcPts val="300"/>
              </a:spcBef>
              <a:buFont typeface="Wingdings" panose="05000000000000000000" pitchFamily="2" charset="2"/>
              <a:buChar char=""/>
            </a:pPr>
            <a:r>
              <a:rPr lang="en-IN" sz="2400" dirty="0">
                <a:latin typeface="Century" panose="02040604050505020304" pitchFamily="18" charset="0"/>
                <a:ea typeface="Calibri" panose="020F0502020204030204" pitchFamily="34" charset="0"/>
                <a:cs typeface="Times New Roman" panose="02020603050405020304" pitchFamily="18" charset="0"/>
              </a:rPr>
              <a:t>For Completely finished (Fin) Interior of the garage (</a:t>
            </a:r>
            <a:r>
              <a:rPr lang="en-IN" sz="2400" dirty="0" err="1">
                <a:latin typeface="Century" panose="02040604050505020304" pitchFamily="18" charset="0"/>
                <a:ea typeface="Calibri" panose="020F0502020204030204" pitchFamily="34" charset="0"/>
                <a:cs typeface="Times New Roman" panose="02020603050405020304" pitchFamily="18" charset="0"/>
              </a:rPr>
              <a:t>GarageFinish</a:t>
            </a:r>
            <a:r>
              <a:rPr lang="en-IN" sz="2400" dirty="0">
                <a:latin typeface="Century" panose="02040604050505020304" pitchFamily="18" charset="0"/>
                <a:ea typeface="Calibri" panose="020F0502020204030204" pitchFamily="34" charset="0"/>
                <a:cs typeface="Times New Roman" panose="02020603050405020304" pitchFamily="18" charset="0"/>
              </a:rPr>
              <a:t>) the </a:t>
            </a:r>
            <a:r>
              <a:rPr lang="en-IN" sz="2400" dirty="0" err="1">
                <a:latin typeface="Century" panose="02040604050505020304" pitchFamily="18" charset="0"/>
                <a:ea typeface="Calibri" panose="020F0502020204030204" pitchFamily="34" charset="0"/>
                <a:cs typeface="Times New Roman" panose="02020603050405020304" pitchFamily="18" charset="0"/>
              </a:rPr>
              <a:t>SalePrice</a:t>
            </a:r>
            <a:r>
              <a:rPr lang="en-IN" sz="2400" dirty="0">
                <a:latin typeface="Century" panose="02040604050505020304" pitchFamily="18" charset="0"/>
                <a:ea typeface="Calibri" panose="020F0502020204030204" pitchFamily="34" charset="0"/>
                <a:cs typeface="Times New Roman" panose="02020603050405020304" pitchFamily="18" charset="0"/>
              </a:rPr>
              <a:t> is high.</a:t>
            </a:r>
          </a:p>
          <a:p>
            <a:pPr marL="342900" lvl="0" indent="-342900">
              <a:lnSpc>
                <a:spcPct val="107000"/>
              </a:lnSpc>
              <a:spcBef>
                <a:spcPts val="300"/>
              </a:spcBef>
              <a:buFont typeface="Wingdings" panose="05000000000000000000" pitchFamily="2" charset="2"/>
              <a:buChar char=""/>
            </a:pPr>
            <a:r>
              <a:rPr lang="en-IN" sz="2400" dirty="0">
                <a:latin typeface="Century" panose="02040604050505020304" pitchFamily="18" charset="0"/>
                <a:ea typeface="Calibri" panose="020F0502020204030204" pitchFamily="34" charset="0"/>
                <a:cs typeface="Times New Roman" panose="02020603050405020304" pitchFamily="18" charset="0"/>
              </a:rPr>
              <a:t>For Excellent (Ex) Garage quality (</a:t>
            </a:r>
            <a:r>
              <a:rPr lang="en-IN" sz="2400" dirty="0" err="1">
                <a:latin typeface="Century" panose="02040604050505020304" pitchFamily="18" charset="0"/>
                <a:ea typeface="Calibri" panose="020F0502020204030204" pitchFamily="34" charset="0"/>
                <a:cs typeface="Times New Roman" panose="02020603050405020304" pitchFamily="18" charset="0"/>
              </a:rPr>
              <a:t>GarageQual</a:t>
            </a:r>
            <a:r>
              <a:rPr lang="en-IN" sz="2400" dirty="0">
                <a:latin typeface="Century" panose="02040604050505020304" pitchFamily="18" charset="0"/>
                <a:ea typeface="Calibri" panose="020F0502020204030204" pitchFamily="34" charset="0"/>
                <a:cs typeface="Times New Roman" panose="02020603050405020304" pitchFamily="18" charset="0"/>
              </a:rPr>
              <a:t>) the </a:t>
            </a:r>
            <a:r>
              <a:rPr lang="en-IN" sz="2400" dirty="0" err="1">
                <a:latin typeface="Century" panose="02040604050505020304" pitchFamily="18" charset="0"/>
                <a:ea typeface="Calibri" panose="020F0502020204030204" pitchFamily="34" charset="0"/>
                <a:cs typeface="Times New Roman" panose="02020603050405020304" pitchFamily="18" charset="0"/>
              </a:rPr>
              <a:t>SalePrice</a:t>
            </a:r>
            <a:r>
              <a:rPr lang="en-IN" sz="2400" dirty="0">
                <a:latin typeface="Century" panose="02040604050505020304" pitchFamily="18" charset="0"/>
                <a:ea typeface="Calibri" panose="020F0502020204030204" pitchFamily="34" charset="0"/>
                <a:cs typeface="Times New Roman" panose="02020603050405020304" pitchFamily="18" charset="0"/>
              </a:rPr>
              <a:t> is high.</a:t>
            </a:r>
          </a:p>
          <a:p>
            <a:pPr marL="342900" lvl="0" indent="-342900">
              <a:lnSpc>
                <a:spcPct val="107000"/>
              </a:lnSpc>
              <a:spcBef>
                <a:spcPts val="300"/>
              </a:spcBef>
              <a:buFont typeface="Wingdings" panose="05000000000000000000" pitchFamily="2" charset="2"/>
              <a:buChar char=""/>
            </a:pPr>
            <a:r>
              <a:rPr lang="en-IN" sz="2400" dirty="0">
                <a:latin typeface="Century" panose="02040604050505020304" pitchFamily="18" charset="0"/>
                <a:ea typeface="Calibri" panose="020F0502020204030204" pitchFamily="34" charset="0"/>
                <a:cs typeface="Times New Roman" panose="02020603050405020304" pitchFamily="18" charset="0"/>
              </a:rPr>
              <a:t>For Typical/Average (TA) and Good (</a:t>
            </a:r>
            <a:r>
              <a:rPr lang="en-IN" sz="2400" dirty="0" err="1">
                <a:latin typeface="Century" panose="02040604050505020304" pitchFamily="18" charset="0"/>
                <a:ea typeface="Calibri" panose="020F0502020204030204" pitchFamily="34" charset="0"/>
                <a:cs typeface="Times New Roman" panose="02020603050405020304" pitchFamily="18" charset="0"/>
              </a:rPr>
              <a:t>Gd</a:t>
            </a:r>
            <a:r>
              <a:rPr lang="en-IN" sz="2400" dirty="0">
                <a:latin typeface="Century" panose="02040604050505020304" pitchFamily="18" charset="0"/>
                <a:ea typeface="Calibri" panose="020F0502020204030204" pitchFamily="34" charset="0"/>
                <a:cs typeface="Times New Roman" panose="02020603050405020304" pitchFamily="18" charset="0"/>
              </a:rPr>
              <a:t>) Garage condition (</a:t>
            </a:r>
            <a:r>
              <a:rPr lang="en-IN" sz="2400" dirty="0" err="1">
                <a:latin typeface="Century" panose="02040604050505020304" pitchFamily="18" charset="0"/>
                <a:ea typeface="Calibri" panose="020F0502020204030204" pitchFamily="34" charset="0"/>
                <a:cs typeface="Times New Roman" panose="02020603050405020304" pitchFamily="18" charset="0"/>
              </a:rPr>
              <a:t>GarageCond</a:t>
            </a:r>
            <a:r>
              <a:rPr lang="en-IN" sz="2400" dirty="0">
                <a:latin typeface="Century" panose="02040604050505020304" pitchFamily="18" charset="0"/>
                <a:ea typeface="Calibri" panose="020F0502020204030204" pitchFamily="34" charset="0"/>
                <a:cs typeface="Times New Roman" panose="02020603050405020304" pitchFamily="18" charset="0"/>
              </a:rPr>
              <a:t>) the </a:t>
            </a:r>
            <a:r>
              <a:rPr lang="en-IN" sz="2400" dirty="0" err="1">
                <a:latin typeface="Century" panose="02040604050505020304" pitchFamily="18" charset="0"/>
                <a:ea typeface="Calibri" panose="020F0502020204030204" pitchFamily="34" charset="0"/>
                <a:cs typeface="Times New Roman" panose="02020603050405020304" pitchFamily="18" charset="0"/>
              </a:rPr>
              <a:t>SalePrice</a:t>
            </a:r>
            <a:r>
              <a:rPr lang="en-IN" sz="2400" dirty="0">
                <a:latin typeface="Century" panose="02040604050505020304" pitchFamily="18" charset="0"/>
                <a:ea typeface="Calibri" panose="020F0502020204030204" pitchFamily="34" charset="0"/>
                <a:cs typeface="Times New Roman" panose="02020603050405020304" pitchFamily="18" charset="0"/>
              </a:rPr>
              <a:t> is high.</a:t>
            </a:r>
          </a:p>
          <a:p>
            <a:pPr marL="342900" lvl="0" indent="-342900">
              <a:lnSpc>
                <a:spcPct val="107000"/>
              </a:lnSpc>
              <a:spcBef>
                <a:spcPts val="300"/>
              </a:spcBef>
              <a:buFont typeface="Wingdings" panose="05000000000000000000" pitchFamily="2" charset="2"/>
              <a:buChar char=""/>
            </a:pPr>
            <a:r>
              <a:rPr lang="en-IN" sz="2400" dirty="0">
                <a:latin typeface="Century" panose="02040604050505020304" pitchFamily="18" charset="0"/>
                <a:ea typeface="Calibri" panose="020F0502020204030204" pitchFamily="34" charset="0"/>
                <a:cs typeface="Times New Roman" panose="02020603050405020304" pitchFamily="18" charset="0"/>
              </a:rPr>
              <a:t>For having Paved driveway (</a:t>
            </a:r>
            <a:r>
              <a:rPr lang="en-IN" sz="2400" dirty="0" err="1">
                <a:latin typeface="Century" panose="02040604050505020304" pitchFamily="18" charset="0"/>
                <a:ea typeface="Calibri" panose="020F0502020204030204" pitchFamily="34" charset="0"/>
                <a:cs typeface="Times New Roman" panose="02020603050405020304" pitchFamily="18" charset="0"/>
              </a:rPr>
              <a:t>PavedDrive</a:t>
            </a:r>
            <a:r>
              <a:rPr lang="en-IN" sz="2400" dirty="0">
                <a:latin typeface="Century" panose="02040604050505020304" pitchFamily="18" charset="0"/>
                <a:ea typeface="Calibri" panose="020F0502020204030204" pitchFamily="34" charset="0"/>
                <a:cs typeface="Times New Roman" panose="02020603050405020304" pitchFamily="18" charset="0"/>
              </a:rPr>
              <a:t>) the </a:t>
            </a:r>
            <a:r>
              <a:rPr lang="en-IN" sz="2400" dirty="0" err="1">
                <a:latin typeface="Century" panose="02040604050505020304" pitchFamily="18" charset="0"/>
                <a:ea typeface="Calibri" panose="020F0502020204030204" pitchFamily="34" charset="0"/>
                <a:cs typeface="Times New Roman" panose="02020603050405020304" pitchFamily="18" charset="0"/>
              </a:rPr>
              <a:t>SalePriceis</a:t>
            </a:r>
            <a:r>
              <a:rPr lang="en-IN" sz="2400" dirty="0">
                <a:latin typeface="Century" panose="02040604050505020304" pitchFamily="18" charset="0"/>
                <a:ea typeface="Calibri" panose="020F0502020204030204" pitchFamily="34" charset="0"/>
                <a:cs typeface="Times New Roman" panose="02020603050405020304" pitchFamily="18" charset="0"/>
              </a:rPr>
              <a:t> </a:t>
            </a:r>
            <a:r>
              <a:rPr lang="en-IN" sz="2400" dirty="0" smtClean="0">
                <a:latin typeface="Century" panose="02040604050505020304" pitchFamily="18" charset="0"/>
                <a:ea typeface="Calibri" panose="020F0502020204030204" pitchFamily="34" charset="0"/>
                <a:cs typeface="Times New Roman" panose="02020603050405020304" pitchFamily="18" charset="0"/>
              </a:rPr>
              <a:t>high</a:t>
            </a:r>
          </a:p>
          <a:p>
            <a:pPr marL="285750" lvl="0" indent="-285750">
              <a:lnSpc>
                <a:spcPct val="107000"/>
              </a:lnSpc>
              <a:buFont typeface="Wingdings" panose="05000000000000000000" pitchFamily="2" charset="2"/>
              <a:buChar char="ü"/>
            </a:pPr>
            <a:r>
              <a:rPr lang="en-IN" sz="2400" dirty="0">
                <a:latin typeface="Calibri" panose="020F0502020204030204" pitchFamily="34" charset="0"/>
                <a:ea typeface="Calibri" panose="020F0502020204030204" pitchFamily="34" charset="0"/>
                <a:cs typeface="Times New Roman" panose="02020603050405020304" pitchFamily="18" charset="0"/>
              </a:rPr>
              <a:t>For Home just constructed and sold (New) and Contract 15% Down payment regular terms (Con) of type of sale (</a:t>
            </a:r>
            <a:r>
              <a:rPr lang="en-IN" sz="2400" dirty="0" err="1">
                <a:latin typeface="Calibri" panose="020F0502020204030204" pitchFamily="34" charset="0"/>
                <a:ea typeface="Calibri" panose="020F0502020204030204" pitchFamily="34" charset="0"/>
                <a:cs typeface="Times New Roman" panose="02020603050405020304" pitchFamily="18" charset="0"/>
              </a:rPr>
              <a:t>SaleType</a:t>
            </a:r>
            <a:r>
              <a:rPr lang="en-IN" sz="2400" dirty="0">
                <a:latin typeface="Calibri" panose="020F0502020204030204" pitchFamily="34" charset="0"/>
                <a:ea typeface="Calibri" panose="020F0502020204030204" pitchFamily="34" charset="0"/>
                <a:cs typeface="Times New Roman" panose="02020603050405020304" pitchFamily="18" charset="0"/>
              </a:rPr>
              <a:t>) as highest </a:t>
            </a:r>
            <a:r>
              <a:rPr lang="en-IN" sz="2400" dirty="0" err="1">
                <a:latin typeface="Calibri" panose="020F0502020204030204" pitchFamily="34" charset="0"/>
                <a:ea typeface="Calibri" panose="020F0502020204030204" pitchFamily="34" charset="0"/>
                <a:cs typeface="Times New Roman" panose="02020603050405020304" pitchFamily="18" charset="0"/>
              </a:rPr>
              <a:t>SalePrice</a:t>
            </a:r>
            <a:r>
              <a:rPr lang="en-IN" sz="2400" dirty="0">
                <a:latin typeface="Calibri" panose="020F0502020204030204" pitchFamily="34" charset="0"/>
                <a:ea typeface="Calibri" panose="020F0502020204030204" pitchFamily="34" charset="0"/>
                <a:cs typeface="Times New Roman" panose="02020603050405020304" pitchFamily="18" charset="0"/>
              </a:rPr>
              <a:t>.</a:t>
            </a: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Wingdings" panose="05000000000000000000" pitchFamily="2" charset="2"/>
              <a:buChar char=""/>
            </a:pPr>
            <a:r>
              <a:rPr lang="en-IN" sz="2400" dirty="0">
                <a:latin typeface="Calibri" panose="020F0502020204030204" pitchFamily="34" charset="0"/>
                <a:ea typeface="Calibri" panose="020F0502020204030204" pitchFamily="34" charset="0"/>
                <a:cs typeface="Times New Roman" panose="02020603050405020304" pitchFamily="18" charset="0"/>
              </a:rPr>
              <a:t>For Home was not completed when last assessed (associated with New Homes) (Partial) Condition of sale (</a:t>
            </a:r>
            <a:r>
              <a:rPr lang="en-IN" sz="2400" dirty="0" err="1">
                <a:latin typeface="Calibri" panose="020F0502020204030204" pitchFamily="34" charset="0"/>
                <a:ea typeface="Calibri" panose="020F0502020204030204" pitchFamily="34" charset="0"/>
                <a:cs typeface="Times New Roman" panose="02020603050405020304" pitchFamily="18" charset="0"/>
              </a:rPr>
              <a:t>SalesCondition</a:t>
            </a:r>
            <a:r>
              <a:rPr lang="en-IN" sz="2400" dirty="0">
                <a:latin typeface="Calibri" panose="020F0502020204030204" pitchFamily="34" charset="0"/>
                <a:ea typeface="Calibri" panose="020F0502020204030204" pitchFamily="34" charset="0"/>
                <a:cs typeface="Times New Roman" panose="02020603050405020304" pitchFamily="18" charset="0"/>
              </a:rPr>
              <a:t>) the </a:t>
            </a:r>
            <a:r>
              <a:rPr lang="en-IN" sz="2400" dirty="0" err="1">
                <a:latin typeface="Calibri" panose="020F0502020204030204" pitchFamily="34" charset="0"/>
                <a:ea typeface="Calibri" panose="020F0502020204030204" pitchFamily="34" charset="0"/>
                <a:cs typeface="Times New Roman" panose="02020603050405020304" pitchFamily="18" charset="0"/>
              </a:rPr>
              <a:t>SalePrice</a:t>
            </a:r>
            <a:r>
              <a:rPr lang="en-IN" sz="2400" dirty="0">
                <a:latin typeface="Calibri" panose="020F0502020204030204" pitchFamily="34" charset="0"/>
                <a:ea typeface="Calibri" panose="020F0502020204030204" pitchFamily="34" charset="0"/>
                <a:cs typeface="Times New Roman" panose="02020603050405020304" pitchFamily="18" charset="0"/>
              </a:rPr>
              <a:t> is maximum.</a:t>
            </a: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Bef>
                <a:spcPts val="300"/>
              </a:spcBef>
              <a:buFont typeface="Wingdings" panose="05000000000000000000" pitchFamily="2" charset="2"/>
              <a:buChar char=""/>
            </a:pPr>
            <a:endParaRPr lang="en-GB" dirty="0"/>
          </a:p>
        </p:txBody>
      </p:sp>
    </p:spTree>
    <p:extLst>
      <p:ext uri="{BB962C8B-B14F-4D97-AF65-F5344CB8AC3E}">
        <p14:creationId xmlns:p14="http://schemas.microsoft.com/office/powerpoint/2010/main" val="1740210650"/>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202" y="260648"/>
            <a:ext cx="3528392" cy="1143000"/>
          </a:xfrm>
        </p:spPr>
        <p:txBody>
          <a:bodyPr/>
          <a:lstStyle/>
          <a:p>
            <a:r>
              <a:rPr lang="en-IN" dirty="0"/>
              <a:t>Analysis</a:t>
            </a:r>
            <a:r>
              <a:rPr lang="en-IN" dirty="0" smtClean="0"/>
              <a:t>:-</a:t>
            </a:r>
            <a:endParaRPr lang="en-GB" dirty="0"/>
          </a:p>
        </p:txBody>
      </p:sp>
      <p:sp>
        <p:nvSpPr>
          <p:cNvPr id="3" name="Content Placeholder 2"/>
          <p:cNvSpPr>
            <a:spLocks noGrp="1"/>
          </p:cNvSpPr>
          <p:nvPr>
            <p:ph sz="quarter" idx="13"/>
          </p:nvPr>
        </p:nvSpPr>
        <p:spPr>
          <a:xfrm>
            <a:off x="899592" y="1628800"/>
            <a:ext cx="7245424" cy="3474720"/>
          </a:xfrm>
        </p:spPr>
        <p:txBody>
          <a:bodyPr>
            <a:normAutofit fontScale="92500" lnSpcReduction="10000"/>
          </a:bodyPr>
          <a:lstStyle/>
          <a:p>
            <a:pPr marL="342900" lvl="0" indent="-342900">
              <a:lnSpc>
                <a:spcPct val="107000"/>
              </a:lnSpc>
              <a:buFont typeface="Wingdings" panose="05000000000000000000" pitchFamily="2" charset="2"/>
              <a:buChar char=""/>
            </a:pPr>
            <a:r>
              <a:rPr lang="en-IN" sz="2400" dirty="0">
                <a:latin typeface="Century" panose="02040604050505020304" pitchFamily="18" charset="0"/>
              </a:rPr>
              <a:t> </a:t>
            </a:r>
            <a:r>
              <a:rPr lang="en-IN" sz="2400" dirty="0" smtClean="0">
                <a:latin typeface="Century" panose="02040604050505020304" pitchFamily="18" charset="0"/>
              </a:rPr>
              <a:t>Here </a:t>
            </a:r>
            <a:r>
              <a:rPr lang="en-IN" sz="2400" dirty="0" smtClean="0">
                <a:latin typeface="Century" panose="02040604050505020304" pitchFamily="18" charset="0"/>
                <a:ea typeface="Calibri" panose="020F0502020204030204" pitchFamily="34" charset="0"/>
                <a:cs typeface="Times New Roman" panose="02020603050405020304" pitchFamily="18" charset="0"/>
              </a:rPr>
              <a:t>I </a:t>
            </a:r>
            <a:r>
              <a:rPr lang="en-IN" sz="2400" dirty="0">
                <a:latin typeface="Century" panose="02040604050505020304" pitchFamily="18" charset="0"/>
                <a:ea typeface="Calibri" panose="020F0502020204030204" pitchFamily="34" charset="0"/>
                <a:cs typeface="Times New Roman" panose="02020603050405020304" pitchFamily="18" charset="0"/>
              </a:rPr>
              <a:t>have used box plot for each pair of categorical features that shows the relation with the median sale price for all the sub categories in each categorical feature. </a:t>
            </a:r>
          </a:p>
          <a:p>
            <a:pPr marL="342900" lvl="0" indent="-342900">
              <a:lnSpc>
                <a:spcPct val="107000"/>
              </a:lnSpc>
              <a:spcAft>
                <a:spcPts val="800"/>
              </a:spcAft>
              <a:buFont typeface="Wingdings" panose="05000000000000000000" pitchFamily="2" charset="2"/>
              <a:buChar char=""/>
            </a:pPr>
            <a:r>
              <a:rPr lang="en-IN" sz="2400" dirty="0">
                <a:latin typeface="Century" panose="02040604050505020304" pitchFamily="18" charset="0"/>
                <a:ea typeface="Calibri" panose="020F0502020204030204" pitchFamily="34" charset="0"/>
                <a:cs typeface="Times New Roman" panose="02020603050405020304" pitchFamily="18" charset="0"/>
              </a:rPr>
              <a:t>And also for continuous numerical variables I have used </a:t>
            </a:r>
            <a:r>
              <a:rPr lang="en-IN" sz="2400" dirty="0" err="1">
                <a:latin typeface="Century" panose="02040604050505020304" pitchFamily="18" charset="0"/>
                <a:ea typeface="Calibri" panose="020F0502020204030204" pitchFamily="34" charset="0"/>
                <a:cs typeface="Times New Roman" panose="02020603050405020304" pitchFamily="18" charset="0"/>
              </a:rPr>
              <a:t>reg</a:t>
            </a:r>
            <a:r>
              <a:rPr lang="en-IN" sz="2400" dirty="0">
                <a:latin typeface="Century" panose="02040604050505020304" pitchFamily="18" charset="0"/>
                <a:ea typeface="Calibri" panose="020F0502020204030204" pitchFamily="34" charset="0"/>
                <a:cs typeface="Times New Roman" panose="02020603050405020304" pitchFamily="18" charset="0"/>
              </a:rPr>
              <a:t> plot to show the relationship between continuous numerical variable and target variable.</a:t>
            </a:r>
          </a:p>
          <a:p>
            <a:pPr marL="342900" lvl="0" indent="-342900">
              <a:lnSpc>
                <a:spcPct val="107000"/>
              </a:lnSpc>
              <a:spcAft>
                <a:spcPts val="800"/>
              </a:spcAft>
              <a:buFont typeface="Wingdings" panose="05000000000000000000" pitchFamily="2" charset="2"/>
              <a:buChar char=""/>
            </a:pPr>
            <a:r>
              <a:rPr lang="en-IN" sz="2400" dirty="0">
                <a:latin typeface="Century" panose="02040604050505020304" pitchFamily="18" charset="0"/>
                <a:ea typeface="Calibri" panose="020F0502020204030204" pitchFamily="34" charset="0"/>
                <a:cs typeface="Times New Roman" panose="02020603050405020304" pitchFamily="18" charset="0"/>
              </a:rPr>
              <a:t>I found that there is a linear relationship between continuous numerical variable and </a:t>
            </a:r>
            <a:r>
              <a:rPr lang="en-IN" sz="2400" dirty="0" err="1">
                <a:latin typeface="Century" panose="02040604050505020304" pitchFamily="18" charset="0"/>
                <a:ea typeface="Calibri" panose="020F0502020204030204" pitchFamily="34" charset="0"/>
                <a:cs typeface="Times New Roman" panose="02020603050405020304" pitchFamily="18" charset="0"/>
              </a:rPr>
              <a:t>SalePrice</a:t>
            </a:r>
            <a:r>
              <a:rPr lang="en-IN" sz="2400" dirty="0">
                <a:latin typeface="Century" panose="02040604050505020304" pitchFamily="18" charset="0"/>
                <a:ea typeface="Calibri" panose="020F0502020204030204" pitchFamily="34" charset="0"/>
                <a:cs typeface="Times New Roman" panose="02020603050405020304" pitchFamily="18" charset="0"/>
              </a:rPr>
              <a:t>.</a:t>
            </a:r>
            <a:endParaRPr lang="en-IN" sz="2400" dirty="0">
              <a:latin typeface="Century" panose="02040604050505020304" pitchFamily="18" charset="0"/>
            </a:endParaRPr>
          </a:p>
          <a:p>
            <a:endParaRPr lang="en-GB" dirty="0"/>
          </a:p>
        </p:txBody>
      </p:sp>
    </p:spTree>
    <p:extLst>
      <p:ext uri="{BB962C8B-B14F-4D97-AF65-F5344CB8AC3E}">
        <p14:creationId xmlns:p14="http://schemas.microsoft.com/office/powerpoint/2010/main" val="645920630"/>
      </p:ext>
    </p:extLst>
  </p:cSld>
  <p:clrMapOvr>
    <a:masterClrMapping/>
  </p:clrMapOvr>
  <p:transition spd="slow">
    <p:cove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2656" y="188640"/>
            <a:ext cx="6512511" cy="1143000"/>
          </a:xfrm>
        </p:spPr>
        <p:txBody>
          <a:bodyPr/>
          <a:lstStyle/>
          <a:p>
            <a:r>
              <a:rPr lang="en-GB" sz="3600" dirty="0" smtClean="0"/>
              <a:t>About </a:t>
            </a:r>
            <a:r>
              <a:rPr lang="en-IN" sz="3600" dirty="0"/>
              <a:t>Data Cleaning </a:t>
            </a:r>
            <a:r>
              <a:rPr lang="en-IN" sz="3600" dirty="0" smtClean="0"/>
              <a:t>:-</a:t>
            </a:r>
            <a:endParaRPr lang="en-GB" sz="3600" dirty="0"/>
          </a:p>
        </p:txBody>
      </p:sp>
      <p:sp>
        <p:nvSpPr>
          <p:cNvPr id="3" name="Content Placeholder 2"/>
          <p:cNvSpPr>
            <a:spLocks noGrp="1"/>
          </p:cNvSpPr>
          <p:nvPr>
            <p:ph sz="quarter" idx="13"/>
          </p:nvPr>
        </p:nvSpPr>
        <p:spPr>
          <a:xfrm>
            <a:off x="467544" y="1340768"/>
            <a:ext cx="8676456" cy="4392488"/>
          </a:xfrm>
        </p:spPr>
        <p:txBody>
          <a:bodyPr>
            <a:normAutofit lnSpcReduction="10000"/>
          </a:bodyPr>
          <a:lstStyle/>
          <a:p>
            <a:pPr>
              <a:buFont typeface="Wingdings" panose="05000000000000000000" pitchFamily="2" charset="2"/>
              <a:buChar char="ü"/>
            </a:pPr>
            <a:r>
              <a:rPr lang="en-IN" sz="2400" dirty="0">
                <a:latin typeface="Century" panose="02040604050505020304" pitchFamily="18" charset="0"/>
              </a:rPr>
              <a:t>In </a:t>
            </a:r>
            <a:r>
              <a:rPr lang="en-IN" sz="2400" dirty="0" smtClean="0">
                <a:latin typeface="Century" panose="02040604050505020304" pitchFamily="18" charset="0"/>
              </a:rPr>
              <a:t>our </a:t>
            </a:r>
            <a:r>
              <a:rPr lang="en-IN" sz="2400" dirty="0">
                <a:latin typeface="Century" panose="02040604050505020304" pitchFamily="18" charset="0"/>
              </a:rPr>
              <a:t>datasets I found </a:t>
            </a:r>
            <a:r>
              <a:rPr lang="en-IN" sz="2400" dirty="0" smtClean="0">
                <a:latin typeface="Century" panose="02040604050505020304" pitchFamily="18" charset="0"/>
              </a:rPr>
              <a:t>many null </a:t>
            </a:r>
            <a:r>
              <a:rPr lang="en-IN" sz="2400" dirty="0">
                <a:latin typeface="Century" panose="02040604050505020304" pitchFamily="18" charset="0"/>
              </a:rPr>
              <a:t>values, outliers and also </a:t>
            </a:r>
            <a:r>
              <a:rPr lang="en-IN" sz="2400" dirty="0" err="1" smtClean="0">
                <a:latin typeface="Century" panose="02040604050505020304" pitchFamily="18" charset="0"/>
              </a:rPr>
              <a:t>skewness</a:t>
            </a:r>
            <a:r>
              <a:rPr lang="en-IN" sz="2400" dirty="0" smtClean="0">
                <a:latin typeface="Century" panose="02040604050505020304" pitchFamily="18" charset="0"/>
              </a:rPr>
              <a:t> are present.</a:t>
            </a:r>
            <a:endParaRPr lang="en-IN" sz="2400" dirty="0">
              <a:latin typeface="Century" panose="02040604050505020304" pitchFamily="18" charset="0"/>
            </a:endParaRPr>
          </a:p>
          <a:p>
            <a:pPr>
              <a:buFont typeface="Wingdings" panose="05000000000000000000" pitchFamily="2" charset="2"/>
              <a:buChar char="ü"/>
            </a:pPr>
            <a:r>
              <a:rPr lang="en-IN" sz="2400" dirty="0">
                <a:latin typeface="Century" panose="02040604050505020304" pitchFamily="18" charset="0"/>
                <a:ea typeface="Calibri" panose="020F0502020204030204" pitchFamily="34" charset="0"/>
                <a:cs typeface="Times New Roman" panose="02020603050405020304" pitchFamily="18" charset="0"/>
              </a:rPr>
              <a:t>I have used imputation method to replace null values. To remove outliers I have used percentile method. And to remove </a:t>
            </a:r>
            <a:r>
              <a:rPr lang="en-IN" sz="2400" dirty="0" err="1">
                <a:latin typeface="Century" panose="02040604050505020304" pitchFamily="18" charset="0"/>
                <a:ea typeface="Calibri" panose="020F0502020204030204" pitchFamily="34" charset="0"/>
                <a:cs typeface="Times New Roman" panose="02020603050405020304" pitchFamily="18" charset="0"/>
              </a:rPr>
              <a:t>skewness</a:t>
            </a:r>
            <a:r>
              <a:rPr lang="en-IN" sz="2400" dirty="0">
                <a:latin typeface="Century" panose="02040604050505020304" pitchFamily="18" charset="0"/>
                <a:ea typeface="Calibri" panose="020F0502020204030204" pitchFamily="34" charset="0"/>
                <a:cs typeface="Times New Roman" panose="02020603050405020304" pitchFamily="18" charset="0"/>
              </a:rPr>
              <a:t> I have used yeo-</a:t>
            </a:r>
            <a:r>
              <a:rPr lang="en-IN" sz="2400" dirty="0" err="1">
                <a:latin typeface="Century" panose="02040604050505020304" pitchFamily="18" charset="0"/>
                <a:ea typeface="Calibri" panose="020F0502020204030204" pitchFamily="34" charset="0"/>
                <a:cs typeface="Times New Roman" panose="02020603050405020304" pitchFamily="18" charset="0"/>
              </a:rPr>
              <a:t>johnson</a:t>
            </a:r>
            <a:r>
              <a:rPr lang="en-IN" sz="2400" dirty="0">
                <a:latin typeface="Century" panose="02040604050505020304" pitchFamily="18" charset="0"/>
                <a:ea typeface="Calibri" panose="020F0502020204030204" pitchFamily="34" charset="0"/>
                <a:cs typeface="Times New Roman" panose="02020603050405020304" pitchFamily="18" charset="0"/>
              </a:rPr>
              <a:t> method. </a:t>
            </a:r>
          </a:p>
          <a:p>
            <a:pPr>
              <a:buFont typeface="Wingdings" panose="05000000000000000000" pitchFamily="2" charset="2"/>
              <a:buChar char="ü"/>
            </a:pPr>
            <a:r>
              <a:rPr lang="en-IN" sz="2400" dirty="0">
                <a:latin typeface="Century" panose="02040604050505020304" pitchFamily="18" charset="0"/>
                <a:ea typeface="Calibri" panose="020F0502020204030204" pitchFamily="34" charset="0"/>
                <a:cs typeface="Times New Roman" panose="02020603050405020304" pitchFamily="18" charset="0"/>
              </a:rPr>
              <a:t>To encode the categorical columns I have use Ordinal Encoding. </a:t>
            </a:r>
          </a:p>
          <a:p>
            <a:pPr>
              <a:buFont typeface="Wingdings" panose="05000000000000000000" pitchFamily="2" charset="2"/>
              <a:buChar char="ü"/>
            </a:pPr>
            <a:r>
              <a:rPr lang="en-IN" sz="2400" dirty="0">
                <a:latin typeface="Century" panose="02040604050505020304" pitchFamily="18" charset="0"/>
                <a:ea typeface="Calibri" panose="020F0502020204030204" pitchFamily="34" charset="0"/>
                <a:cs typeface="Times New Roman" panose="02020603050405020304" pitchFamily="18" charset="0"/>
              </a:rPr>
              <a:t>Use of Pearson’s correlation coefficient to check the correlation between dependent and independent features. </a:t>
            </a:r>
          </a:p>
          <a:p>
            <a:pPr>
              <a:buFont typeface="Wingdings" panose="05000000000000000000" pitchFamily="2" charset="2"/>
              <a:buChar char="ü"/>
            </a:pPr>
            <a:r>
              <a:rPr lang="en-IN" sz="2400" dirty="0">
                <a:latin typeface="Century" panose="02040604050505020304" pitchFamily="18" charset="0"/>
                <a:ea typeface="Calibri" panose="020F0502020204030204" pitchFamily="34" charset="0"/>
                <a:cs typeface="Times New Roman" panose="02020603050405020304" pitchFamily="18" charset="0"/>
              </a:rPr>
              <a:t>Also I have used standardization. Then followed by model building with all regression algorithms.</a:t>
            </a:r>
            <a:endParaRPr lang="en-IN" sz="2400" dirty="0">
              <a:latin typeface="Century" panose="02040604050505020304" pitchFamily="18" charset="0"/>
            </a:endParaRPr>
          </a:p>
          <a:p>
            <a:endParaRPr lang="en-GB" dirty="0"/>
          </a:p>
        </p:txBody>
      </p:sp>
    </p:spTree>
    <p:extLst>
      <p:ext uri="{BB962C8B-B14F-4D97-AF65-F5344CB8AC3E}">
        <p14:creationId xmlns:p14="http://schemas.microsoft.com/office/powerpoint/2010/main" val="113381621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520" y="404664"/>
            <a:ext cx="4136247" cy="1143000"/>
          </a:xfrm>
        </p:spPr>
        <p:txBody>
          <a:bodyPr/>
          <a:lstStyle/>
          <a:p>
            <a:r>
              <a:rPr lang="en-IN" dirty="0"/>
              <a:t>Overview</a:t>
            </a:r>
            <a:r>
              <a:rPr lang="en-IN" dirty="0" smtClean="0"/>
              <a:t>:-</a:t>
            </a:r>
            <a:endParaRPr lang="en-GB" dirty="0"/>
          </a:p>
        </p:txBody>
      </p:sp>
      <p:sp>
        <p:nvSpPr>
          <p:cNvPr id="3" name="Content Placeholder 2"/>
          <p:cNvSpPr>
            <a:spLocks noGrp="1"/>
          </p:cNvSpPr>
          <p:nvPr>
            <p:ph sz="quarter" idx="13"/>
          </p:nvPr>
        </p:nvSpPr>
        <p:spPr>
          <a:xfrm>
            <a:off x="251520" y="1844824"/>
            <a:ext cx="8568952" cy="5472608"/>
          </a:xfrm>
        </p:spPr>
        <p:txBody>
          <a:bodyPr/>
          <a:lstStyle/>
          <a:p>
            <a:pPr>
              <a:buFont typeface="Wingdings" panose="05000000000000000000" pitchFamily="2" charset="2"/>
              <a:buChar char="ü"/>
            </a:pPr>
            <a:r>
              <a:rPr lang="en-US" sz="2400" dirty="0">
                <a:solidFill>
                  <a:schemeClr val="tx2"/>
                </a:solidFill>
                <a:latin typeface="Century" panose="02040604050505020304" pitchFamily="18" charset="0"/>
              </a:rPr>
              <a:t>In this </a:t>
            </a:r>
            <a:r>
              <a:rPr lang="en-US" sz="2400" dirty="0" smtClean="0">
                <a:solidFill>
                  <a:schemeClr val="tx2"/>
                </a:solidFill>
                <a:latin typeface="Century" panose="02040604050505020304" pitchFamily="18" charset="0"/>
              </a:rPr>
              <a:t> </a:t>
            </a:r>
            <a:r>
              <a:rPr lang="en-US" sz="2400" dirty="0">
                <a:solidFill>
                  <a:schemeClr val="tx2"/>
                </a:solidFill>
                <a:latin typeface="Century" panose="02040604050505020304" pitchFamily="18" charset="0"/>
              </a:rPr>
              <a:t>presentation we will be looking on</a:t>
            </a:r>
            <a:r>
              <a:rPr lang="en-US" sz="2400" dirty="0" smtClean="0">
                <a:solidFill>
                  <a:schemeClr val="tx2"/>
                </a:solidFill>
                <a:latin typeface="Century" panose="02040604050505020304" pitchFamily="18" charset="0"/>
              </a:rPr>
              <a:t>:-</a:t>
            </a:r>
            <a:endParaRPr lang="en-US" sz="2400" dirty="0">
              <a:solidFill>
                <a:schemeClr val="tx2"/>
              </a:solidFill>
              <a:latin typeface="Century" panose="02040604050505020304" pitchFamily="18" charset="0"/>
            </a:endParaRPr>
          </a:p>
          <a:p>
            <a:pPr lvl="1"/>
            <a:r>
              <a:rPr lang="en-US" dirty="0">
                <a:solidFill>
                  <a:schemeClr val="tx2"/>
                </a:solidFill>
                <a:latin typeface="Century" panose="02040604050505020304" pitchFamily="18" charset="0"/>
              </a:rPr>
              <a:t>How to analyze the dataset of Housing Price Prediction.</a:t>
            </a:r>
          </a:p>
          <a:p>
            <a:pPr lvl="1"/>
            <a:r>
              <a:rPr lang="en-US" dirty="0">
                <a:solidFill>
                  <a:schemeClr val="tx2"/>
                </a:solidFill>
                <a:latin typeface="Century" panose="02040604050505020304" pitchFamily="18" charset="0"/>
              </a:rPr>
              <a:t>What are the EDA steps in cleaning the dataset.</a:t>
            </a:r>
          </a:p>
          <a:p>
            <a:pPr lvl="1"/>
            <a:r>
              <a:rPr lang="en-US" dirty="0">
                <a:solidFill>
                  <a:schemeClr val="tx2"/>
                </a:solidFill>
                <a:latin typeface="Century" panose="02040604050505020304" pitchFamily="18" charset="0"/>
              </a:rPr>
              <a:t>Overall analysis on the problem.</a:t>
            </a:r>
          </a:p>
          <a:p>
            <a:pPr lvl="1"/>
            <a:r>
              <a:rPr lang="en-US" dirty="0">
                <a:solidFill>
                  <a:schemeClr val="tx2"/>
                </a:solidFill>
                <a:latin typeface="Century" panose="02040604050505020304" pitchFamily="18" charset="0"/>
              </a:rPr>
              <a:t>Model building from train dataset.</a:t>
            </a:r>
          </a:p>
          <a:p>
            <a:pPr lvl="1"/>
            <a:r>
              <a:rPr lang="en-US" dirty="0">
                <a:solidFill>
                  <a:schemeClr val="tx2"/>
                </a:solidFill>
                <a:latin typeface="Century" panose="02040604050505020304" pitchFamily="18" charset="0"/>
              </a:rPr>
              <a:t>Predicting Housing Price for test dataset.</a:t>
            </a:r>
          </a:p>
          <a:p>
            <a:endParaRPr lang="en-IN" dirty="0"/>
          </a:p>
          <a:p>
            <a:endParaRPr lang="en-GB" dirty="0"/>
          </a:p>
        </p:txBody>
      </p:sp>
    </p:spTree>
    <p:extLst>
      <p:ext uri="{BB962C8B-B14F-4D97-AF65-F5344CB8AC3E}">
        <p14:creationId xmlns:p14="http://schemas.microsoft.com/office/powerpoint/2010/main" val="2777995062"/>
      </p:ext>
    </p:extLst>
  </p:cSld>
  <p:clrMapOvr>
    <a:masterClrMapping/>
  </p:clrMapOvr>
  <p:transition spd="slow">
    <p:wip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pic>
        <p:nvPicPr>
          <p:cNvPr id="4" name="Content Placeholder 3"/>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467544" y="116633"/>
            <a:ext cx="7848872" cy="3962674"/>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9552" y="4149080"/>
            <a:ext cx="7776864" cy="1038225"/>
          </a:xfrm>
          <a:prstGeom prst="rect">
            <a:avLst/>
          </a:prstGeom>
        </p:spPr>
      </p:pic>
      <p:sp>
        <p:nvSpPr>
          <p:cNvPr id="6" name="Rectangle 5"/>
          <p:cNvSpPr/>
          <p:nvPr/>
        </p:nvSpPr>
        <p:spPr>
          <a:xfrm>
            <a:off x="683568" y="5373216"/>
            <a:ext cx="7344816" cy="369332"/>
          </a:xfrm>
          <a:prstGeom prst="rect">
            <a:avLst/>
          </a:prstGeom>
        </p:spPr>
        <p:txBody>
          <a:bodyPr wrap="square">
            <a:spAutoFit/>
          </a:bodyPr>
          <a:lstStyle/>
          <a:p>
            <a:pPr marL="285750" indent="-285750">
              <a:buFont typeface="Arial" pitchFamily="34" charset="0"/>
              <a:buChar char="•"/>
            </a:pPr>
            <a:r>
              <a:rPr lang="en-GB" dirty="0" smtClean="0"/>
              <a:t>Here I got best accuracy score by using </a:t>
            </a:r>
            <a:r>
              <a:rPr lang="en-GB" dirty="0" err="1" smtClean="0"/>
              <a:t>RandomForestRegressor</a:t>
            </a:r>
            <a:endParaRPr lang="en-GB" dirty="0"/>
          </a:p>
        </p:txBody>
      </p:sp>
    </p:spTree>
    <p:extLst>
      <p:ext uri="{BB962C8B-B14F-4D97-AF65-F5344CB8AC3E}">
        <p14:creationId xmlns:p14="http://schemas.microsoft.com/office/powerpoint/2010/main" val="1754637886"/>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2616" y="260648"/>
            <a:ext cx="4824536" cy="576064"/>
          </a:xfrm>
        </p:spPr>
        <p:txBody>
          <a:bodyPr/>
          <a:lstStyle/>
          <a:p>
            <a:r>
              <a:rPr lang="en-GB" sz="3600" dirty="0"/>
              <a:t>Model Building</a:t>
            </a:r>
            <a:r>
              <a:rPr lang="en-GB" sz="2400" dirty="0" smtClean="0"/>
              <a:t>:-</a:t>
            </a:r>
            <a:endParaRPr lang="en-GB" sz="2400" dirty="0"/>
          </a:p>
        </p:txBody>
      </p:sp>
      <p:sp>
        <p:nvSpPr>
          <p:cNvPr id="3" name="Content Placeholder 2"/>
          <p:cNvSpPr>
            <a:spLocks noGrp="1"/>
          </p:cNvSpPr>
          <p:nvPr>
            <p:ph sz="quarter" idx="13"/>
          </p:nvPr>
        </p:nvSpPr>
        <p:spPr>
          <a:xfrm>
            <a:off x="251520" y="980728"/>
            <a:ext cx="8712968" cy="5256584"/>
          </a:xfrm>
        </p:spPr>
        <p:txBody>
          <a:bodyPr>
            <a:normAutofit fontScale="92500" lnSpcReduction="10000"/>
          </a:bodyPr>
          <a:lstStyle/>
          <a:p>
            <a:r>
              <a:rPr lang="en-IN" sz="2400" dirty="0" smtClean="0">
                <a:latin typeface="Century" panose="02040604050505020304" pitchFamily="18" charset="0"/>
                <a:ea typeface="Calibri" panose="020F0502020204030204" pitchFamily="34" charset="0"/>
                <a:cs typeface="Times New Roman" panose="02020603050405020304" pitchFamily="18" charset="0"/>
              </a:rPr>
              <a:t>Here </a:t>
            </a:r>
            <a:r>
              <a:rPr lang="en-IN" sz="2400" dirty="0" err="1" smtClean="0">
                <a:latin typeface="Century" panose="02040604050505020304" pitchFamily="18" charset="0"/>
                <a:ea typeface="Calibri" panose="020F0502020204030204" pitchFamily="34" charset="0"/>
                <a:cs typeface="Times New Roman" panose="02020603050405020304" pitchFamily="18" charset="0"/>
              </a:rPr>
              <a:t>SalePrice</a:t>
            </a:r>
            <a:r>
              <a:rPr lang="en-IN" sz="2400" dirty="0" smtClean="0">
                <a:latin typeface="Century" panose="02040604050505020304" pitchFamily="18" charset="0"/>
                <a:ea typeface="Calibri" panose="020F0502020204030204" pitchFamily="34" charset="0"/>
                <a:cs typeface="Times New Roman" panose="02020603050405020304" pitchFamily="18" charset="0"/>
              </a:rPr>
              <a:t> </a:t>
            </a:r>
            <a:r>
              <a:rPr lang="en-IN" sz="2400" dirty="0">
                <a:latin typeface="Century" panose="02040604050505020304" pitchFamily="18" charset="0"/>
                <a:ea typeface="Calibri" panose="020F0502020204030204" pitchFamily="34" charset="0"/>
                <a:cs typeface="Times New Roman" panose="02020603050405020304" pitchFamily="18" charset="0"/>
              </a:rPr>
              <a:t>was my target and it was a continuous column so this </a:t>
            </a:r>
            <a:r>
              <a:rPr lang="en-IN" sz="2400" dirty="0" err="1">
                <a:latin typeface="Century" panose="02040604050505020304" pitchFamily="18" charset="0"/>
                <a:ea typeface="Calibri" panose="020F0502020204030204" pitchFamily="34" charset="0"/>
                <a:cs typeface="Times New Roman" panose="02020603050405020304" pitchFamily="18" charset="0"/>
              </a:rPr>
              <a:t>perticular</a:t>
            </a:r>
            <a:r>
              <a:rPr lang="en-IN" sz="2400" dirty="0">
                <a:latin typeface="Century" panose="02040604050505020304" pitchFamily="18" charset="0"/>
                <a:ea typeface="Calibri" panose="020F0502020204030204" pitchFamily="34" charset="0"/>
                <a:cs typeface="Times New Roman" panose="02020603050405020304" pitchFamily="18" charset="0"/>
              </a:rPr>
              <a:t> problem was regression problem. And I have used all regression algorithms to build my model. By looking into the difference of r2 score and cross validation score I found </a:t>
            </a:r>
            <a:r>
              <a:rPr lang="en-IN" sz="2400" dirty="0" err="1">
                <a:latin typeface="Century" panose="02040604050505020304" pitchFamily="18" charset="0"/>
                <a:ea typeface="Calibri" panose="020F0502020204030204" pitchFamily="34" charset="0"/>
                <a:cs typeface="Times New Roman" panose="02020603050405020304" pitchFamily="18" charset="0"/>
              </a:rPr>
              <a:t>ExtraTreesRegressor</a:t>
            </a:r>
            <a:r>
              <a:rPr lang="en-IN" sz="2400" dirty="0">
                <a:latin typeface="Century" panose="02040604050505020304" pitchFamily="18" charset="0"/>
                <a:ea typeface="Calibri" panose="020F0502020204030204" pitchFamily="34" charset="0"/>
                <a:cs typeface="Times New Roman" panose="02020603050405020304" pitchFamily="18" charset="0"/>
              </a:rPr>
              <a:t> as a best model with least difference. Also to get the best model we have to run through multiple models and to avoid the confusion of </a:t>
            </a:r>
            <a:r>
              <a:rPr lang="en-IN" sz="2400" dirty="0" err="1">
                <a:latin typeface="Century" panose="02040604050505020304" pitchFamily="18" charset="0"/>
                <a:ea typeface="Calibri" panose="020F0502020204030204" pitchFamily="34" charset="0"/>
                <a:cs typeface="Times New Roman" panose="02020603050405020304" pitchFamily="18" charset="0"/>
              </a:rPr>
              <a:t>overfitting</a:t>
            </a:r>
            <a:r>
              <a:rPr lang="en-IN" sz="2400" dirty="0">
                <a:latin typeface="Century" panose="02040604050505020304" pitchFamily="18" charset="0"/>
                <a:ea typeface="Calibri" panose="020F0502020204030204" pitchFamily="34" charset="0"/>
                <a:cs typeface="Times New Roman" panose="02020603050405020304" pitchFamily="18" charset="0"/>
              </a:rPr>
              <a:t> we have go through cross </a:t>
            </a:r>
            <a:r>
              <a:rPr lang="en-IN" sz="2400" dirty="0" smtClean="0">
                <a:latin typeface="Century" panose="02040604050505020304" pitchFamily="18" charset="0"/>
                <a:ea typeface="Calibri" panose="020F0502020204030204" pitchFamily="34" charset="0"/>
                <a:cs typeface="Times New Roman" panose="02020603050405020304" pitchFamily="18" charset="0"/>
              </a:rPr>
              <a:t>validation.</a:t>
            </a:r>
          </a:p>
          <a:p>
            <a:r>
              <a:rPr lang="en-IN" sz="2400" dirty="0" smtClean="0">
                <a:latin typeface="Century" panose="02040604050505020304" pitchFamily="18" charset="0"/>
                <a:ea typeface="Calibri" panose="020F0502020204030204" pitchFamily="34" charset="0"/>
                <a:cs typeface="Times New Roman" panose="02020603050405020304" pitchFamily="18" charset="0"/>
              </a:rPr>
              <a:t>Below </a:t>
            </a:r>
            <a:r>
              <a:rPr lang="en-IN" sz="2400" dirty="0">
                <a:latin typeface="Century" panose="02040604050505020304" pitchFamily="18" charset="0"/>
                <a:ea typeface="Calibri" panose="020F0502020204030204" pitchFamily="34" charset="0"/>
                <a:cs typeface="Times New Roman" panose="02020603050405020304" pitchFamily="18" charset="0"/>
              </a:rPr>
              <a:t>are the list of regression algorithms I have used in my </a:t>
            </a:r>
            <a:r>
              <a:rPr lang="en-IN" sz="2400" dirty="0" smtClean="0">
                <a:latin typeface="Century" panose="02040604050505020304" pitchFamily="18" charset="0"/>
                <a:ea typeface="Calibri" panose="020F0502020204030204" pitchFamily="34" charset="0"/>
                <a:cs typeface="Times New Roman" panose="02020603050405020304" pitchFamily="18" charset="0"/>
              </a:rPr>
              <a:t>project:-</a:t>
            </a:r>
            <a:r>
              <a:rPr lang="en-IN" sz="2400" dirty="0">
                <a:latin typeface="Century" panose="02040604050505020304" pitchFamily="18" charset="0"/>
                <a:ea typeface="Calibri" panose="020F0502020204030204" pitchFamily="34" charset="0"/>
                <a:cs typeface="Times New Roman" panose="02020603050405020304" pitchFamily="18" charset="0"/>
              </a:rPr>
              <a:t> </a:t>
            </a:r>
            <a:endParaRPr lang="en-IN" sz="2400" dirty="0" smtClean="0">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107000"/>
              </a:lnSpc>
              <a:spcBef>
                <a:spcPts val="300"/>
              </a:spcBef>
              <a:buFont typeface="Wingdings" panose="05000000000000000000" pitchFamily="2" charset="2"/>
              <a:buChar char=""/>
            </a:pPr>
            <a:r>
              <a:rPr lang="en-IN" sz="2400" dirty="0" err="1" smtClean="0">
                <a:latin typeface="Century" panose="02040604050505020304" pitchFamily="18" charset="0"/>
                <a:ea typeface="Calibri" panose="020F0502020204030204" pitchFamily="34" charset="0"/>
                <a:cs typeface="Times New Roman" panose="02020603050405020304" pitchFamily="18" charset="0"/>
              </a:rPr>
              <a:t>RandomForestRegressor</a:t>
            </a:r>
            <a:endParaRPr lang="en-IN" sz="2400" dirty="0">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107000"/>
              </a:lnSpc>
              <a:spcBef>
                <a:spcPts val="300"/>
              </a:spcBef>
              <a:buFont typeface="Wingdings" panose="05000000000000000000" pitchFamily="2" charset="2"/>
              <a:buChar char=""/>
            </a:pPr>
            <a:r>
              <a:rPr lang="en-IN" sz="2400" dirty="0" err="1">
                <a:latin typeface="Century" panose="02040604050505020304" pitchFamily="18" charset="0"/>
                <a:ea typeface="Calibri" panose="020F0502020204030204" pitchFamily="34" charset="0"/>
                <a:cs typeface="Times New Roman" panose="02020603050405020304" pitchFamily="18" charset="0"/>
              </a:rPr>
              <a:t>ExtraTreesRegressor</a:t>
            </a:r>
            <a:endParaRPr lang="en-IN" sz="2400" dirty="0">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107000"/>
              </a:lnSpc>
              <a:spcBef>
                <a:spcPts val="300"/>
              </a:spcBef>
              <a:buFont typeface="Wingdings" panose="05000000000000000000" pitchFamily="2" charset="2"/>
              <a:buChar char=""/>
            </a:pPr>
            <a:r>
              <a:rPr lang="en-IN" sz="2400" dirty="0" err="1">
                <a:latin typeface="Century" panose="02040604050505020304" pitchFamily="18" charset="0"/>
                <a:ea typeface="Calibri" panose="020F0502020204030204" pitchFamily="34" charset="0"/>
                <a:cs typeface="Times New Roman" panose="02020603050405020304" pitchFamily="18" charset="0"/>
              </a:rPr>
              <a:t>GradientBoostingRegressor</a:t>
            </a:r>
            <a:endParaRPr lang="en-IN" sz="2400" dirty="0">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107000"/>
              </a:lnSpc>
              <a:spcBef>
                <a:spcPts val="300"/>
              </a:spcBef>
              <a:buFont typeface="Wingdings" panose="05000000000000000000" pitchFamily="2" charset="2"/>
              <a:buChar char=""/>
            </a:pPr>
            <a:r>
              <a:rPr lang="en-IN" sz="2400" dirty="0" err="1">
                <a:latin typeface="Century" panose="02040604050505020304" pitchFamily="18" charset="0"/>
                <a:ea typeface="Calibri" panose="020F0502020204030204" pitchFamily="34" charset="0"/>
                <a:cs typeface="Times New Roman" panose="02020603050405020304" pitchFamily="18" charset="0"/>
              </a:rPr>
              <a:t>DecisionTreeRegressor</a:t>
            </a:r>
            <a:endParaRPr lang="en-IN" sz="2400" dirty="0">
              <a:latin typeface="Century" panose="02040604050505020304" pitchFamily="18" charset="0"/>
            </a:endParaRPr>
          </a:p>
          <a:p>
            <a:endParaRPr lang="en-IN" sz="2400" dirty="0">
              <a:latin typeface="Century" panose="02040604050505020304" pitchFamily="18" charset="0"/>
              <a:ea typeface="Calibri" panose="020F0502020204030204" pitchFamily="34" charset="0"/>
              <a:cs typeface="Times New Roman" panose="02020603050405020304" pitchFamily="18" charset="0"/>
            </a:endParaRPr>
          </a:p>
          <a:p>
            <a:endParaRPr lang="en-GB" dirty="0"/>
          </a:p>
        </p:txBody>
      </p:sp>
    </p:spTree>
    <p:extLst>
      <p:ext uri="{BB962C8B-B14F-4D97-AF65-F5344CB8AC3E}">
        <p14:creationId xmlns:p14="http://schemas.microsoft.com/office/powerpoint/2010/main" val="3649746122"/>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31840" y="6286500"/>
            <a:ext cx="6512511" cy="1143000"/>
          </a:xfrm>
        </p:spPr>
        <p:txBody>
          <a:bodyPr/>
          <a:lstStyle/>
          <a:p>
            <a:endParaRPr lang="en-GB" dirty="0"/>
          </a:p>
        </p:txBody>
      </p:sp>
      <p:pic>
        <p:nvPicPr>
          <p:cNvPr id="4" name="Content Placeholder 3"/>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0" y="188640"/>
            <a:ext cx="9144000" cy="4608512"/>
          </a:xfrm>
        </p:spPr>
      </p:pic>
      <p:sp>
        <p:nvSpPr>
          <p:cNvPr id="5" name="Rectangle 4"/>
          <p:cNvSpPr/>
          <p:nvPr/>
        </p:nvSpPr>
        <p:spPr>
          <a:xfrm>
            <a:off x="467544" y="5109942"/>
            <a:ext cx="8352928" cy="646331"/>
          </a:xfrm>
          <a:prstGeom prst="rect">
            <a:avLst/>
          </a:prstGeom>
        </p:spPr>
        <p:txBody>
          <a:bodyPr wrap="square">
            <a:spAutoFit/>
          </a:bodyPr>
          <a:lstStyle/>
          <a:p>
            <a:pPr marL="285750" indent="-285750">
              <a:buFont typeface="Arial" pitchFamily="34" charset="0"/>
              <a:buChar char="•"/>
            </a:pPr>
            <a:r>
              <a:rPr lang="en-GB" dirty="0" smtClean="0"/>
              <a:t>By using </a:t>
            </a:r>
            <a:r>
              <a:rPr lang="en-GB" dirty="0" err="1" smtClean="0"/>
              <a:t>RandomForestRegressor</a:t>
            </a:r>
            <a:r>
              <a:rPr lang="en-GB" dirty="0" smtClean="0"/>
              <a:t> It has give me 89.72% accuracy. </a:t>
            </a:r>
          </a:p>
          <a:p>
            <a:pPr marL="285750" indent="-285750">
              <a:buFont typeface="Arial" pitchFamily="34" charset="0"/>
              <a:buChar char="•"/>
            </a:pPr>
            <a:r>
              <a:rPr lang="en-GB" dirty="0" smtClean="0"/>
              <a:t>It’s a pretty good score but still I have to look into different models</a:t>
            </a:r>
            <a:endParaRPr lang="en-GB" dirty="0"/>
          </a:p>
        </p:txBody>
      </p:sp>
    </p:spTree>
    <p:extLst>
      <p:ext uri="{BB962C8B-B14F-4D97-AF65-F5344CB8AC3E}">
        <p14:creationId xmlns:p14="http://schemas.microsoft.com/office/powerpoint/2010/main" val="1768205023"/>
      </p:ext>
    </p:extLst>
  </p:cSld>
  <p:clrMapOvr>
    <a:masterClrMapping/>
  </p:clrMapOvr>
  <p:transition spd="slow">
    <p:pull/>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pic>
        <p:nvPicPr>
          <p:cNvPr id="6" name="Content Placeholder 5"/>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323529" y="188640"/>
            <a:ext cx="8640960" cy="6192688"/>
          </a:xfrm>
        </p:spPr>
      </p:pic>
    </p:spTree>
    <p:extLst>
      <p:ext uri="{BB962C8B-B14F-4D97-AF65-F5344CB8AC3E}">
        <p14:creationId xmlns:p14="http://schemas.microsoft.com/office/powerpoint/2010/main" val="494937540"/>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pic>
        <p:nvPicPr>
          <p:cNvPr id="4" name="Content Placeholder 3"/>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179512" y="188640"/>
            <a:ext cx="8856983" cy="6408712"/>
          </a:xfrm>
        </p:spPr>
      </p:pic>
    </p:spTree>
    <p:extLst>
      <p:ext uri="{BB962C8B-B14F-4D97-AF65-F5344CB8AC3E}">
        <p14:creationId xmlns:p14="http://schemas.microsoft.com/office/powerpoint/2010/main" val="3945383911"/>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pic>
        <p:nvPicPr>
          <p:cNvPr id="4" name="Content Placeholder 3"/>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251520" y="116632"/>
            <a:ext cx="8640960" cy="5328592"/>
          </a:xfrm>
        </p:spPr>
      </p:pic>
      <p:sp>
        <p:nvSpPr>
          <p:cNvPr id="5" name="Rectangle 4"/>
          <p:cNvSpPr/>
          <p:nvPr/>
        </p:nvSpPr>
        <p:spPr>
          <a:xfrm>
            <a:off x="251520" y="5768389"/>
            <a:ext cx="8280920" cy="646331"/>
          </a:xfrm>
          <a:prstGeom prst="rect">
            <a:avLst/>
          </a:prstGeom>
        </p:spPr>
        <p:txBody>
          <a:bodyPr wrap="square">
            <a:spAutoFit/>
          </a:bodyPr>
          <a:lstStyle/>
          <a:p>
            <a:pPr marL="285750" indent="-285750">
              <a:buFont typeface="Arial" pitchFamily="34" charset="0"/>
              <a:buChar char="•"/>
            </a:pPr>
            <a:r>
              <a:rPr lang="en-GB" dirty="0" smtClean="0"/>
              <a:t>Here after seeing the difference of model accuracy and cross validation score i found </a:t>
            </a:r>
            <a:r>
              <a:rPr lang="en-GB" dirty="0" err="1" smtClean="0"/>
              <a:t>ExtraTreesClassifier</a:t>
            </a:r>
            <a:r>
              <a:rPr lang="en-GB" dirty="0" smtClean="0"/>
              <a:t> as the best model.</a:t>
            </a:r>
            <a:endParaRPr lang="en-GB" dirty="0"/>
          </a:p>
        </p:txBody>
      </p:sp>
    </p:spTree>
    <p:extLst>
      <p:ext uri="{BB962C8B-B14F-4D97-AF65-F5344CB8AC3E}">
        <p14:creationId xmlns:p14="http://schemas.microsoft.com/office/powerpoint/2010/main" val="2339684766"/>
      </p:ext>
    </p:extLst>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8560" y="188640"/>
            <a:ext cx="6512511" cy="1143000"/>
          </a:xfrm>
        </p:spPr>
        <p:txBody>
          <a:bodyPr/>
          <a:lstStyle/>
          <a:p>
            <a:r>
              <a:rPr lang="en-IN" sz="2800" dirty="0"/>
              <a:t>Hyper Parameter </a:t>
            </a:r>
            <a:r>
              <a:rPr lang="en-IN" sz="2800" dirty="0" err="1"/>
              <a:t>Tunning</a:t>
            </a:r>
            <a:r>
              <a:rPr lang="en-IN" sz="2800" dirty="0" smtClean="0"/>
              <a:t>:-</a:t>
            </a:r>
            <a:endParaRPr lang="en-GB" sz="2800" dirty="0"/>
          </a:p>
        </p:txBody>
      </p:sp>
      <p:pic>
        <p:nvPicPr>
          <p:cNvPr id="4" name="Content Placeholder 3"/>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107504" y="836712"/>
            <a:ext cx="8784976" cy="3456383"/>
          </a:xfrm>
        </p:spPr>
      </p:pic>
      <p:sp>
        <p:nvSpPr>
          <p:cNvPr id="5" name="Rectangle 4"/>
          <p:cNvSpPr/>
          <p:nvPr/>
        </p:nvSpPr>
        <p:spPr>
          <a:xfrm>
            <a:off x="107504" y="4941168"/>
            <a:ext cx="7992888" cy="646331"/>
          </a:xfrm>
          <a:prstGeom prst="rect">
            <a:avLst/>
          </a:prstGeom>
        </p:spPr>
        <p:txBody>
          <a:bodyPr wrap="square">
            <a:spAutoFit/>
          </a:bodyPr>
          <a:lstStyle/>
          <a:p>
            <a:pPr marL="285750" indent="-285750">
              <a:buFont typeface="Wingdings" pitchFamily="2" charset="2"/>
              <a:buChar char="Ø"/>
            </a:pPr>
            <a:r>
              <a:rPr lang="en-GB" dirty="0" smtClean="0"/>
              <a:t>Here it takes too much time for </a:t>
            </a:r>
            <a:r>
              <a:rPr lang="en-GB" dirty="0" err="1" smtClean="0"/>
              <a:t>run..almost</a:t>
            </a:r>
            <a:r>
              <a:rPr lang="en-GB" dirty="0" smtClean="0"/>
              <a:t> it takes 4-5 hours </a:t>
            </a:r>
            <a:r>
              <a:rPr lang="en-GB" dirty="0" err="1" smtClean="0"/>
              <a:t>soo</a:t>
            </a:r>
            <a:r>
              <a:rPr lang="en-GB" dirty="0" smtClean="0"/>
              <a:t> I take </a:t>
            </a:r>
            <a:r>
              <a:rPr lang="en-GB" dirty="0" err="1" smtClean="0"/>
              <a:t>best_params</a:t>
            </a:r>
            <a:r>
              <a:rPr lang="en-GB" dirty="0" smtClean="0"/>
              <a:t> by it myself.</a:t>
            </a:r>
            <a:endParaRPr lang="en-GB" dirty="0"/>
          </a:p>
        </p:txBody>
      </p:sp>
    </p:spTree>
    <p:extLst>
      <p:ext uri="{BB962C8B-B14F-4D97-AF65-F5344CB8AC3E}">
        <p14:creationId xmlns:p14="http://schemas.microsoft.com/office/powerpoint/2010/main" val="1193988449"/>
      </p:ext>
    </p:extLst>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pic>
        <p:nvPicPr>
          <p:cNvPr id="4" name="Content Placeholder 3"/>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107504" y="404664"/>
            <a:ext cx="8685584" cy="4392487"/>
          </a:xfrm>
        </p:spPr>
      </p:pic>
      <p:sp>
        <p:nvSpPr>
          <p:cNvPr id="5" name="Rectangle 4"/>
          <p:cNvSpPr/>
          <p:nvPr/>
        </p:nvSpPr>
        <p:spPr>
          <a:xfrm>
            <a:off x="323528" y="5013176"/>
            <a:ext cx="8352928" cy="1200329"/>
          </a:xfrm>
          <a:prstGeom prst="rect">
            <a:avLst/>
          </a:prstGeom>
        </p:spPr>
        <p:txBody>
          <a:bodyPr wrap="square">
            <a:spAutoFit/>
          </a:bodyPr>
          <a:lstStyle/>
          <a:p>
            <a:pPr marL="285750" indent="-285750">
              <a:buFont typeface="Wingdings" pitchFamily="2" charset="2"/>
              <a:buChar char="Ø"/>
            </a:pPr>
            <a:r>
              <a:rPr lang="en-GB" dirty="0" smtClean="0"/>
              <a:t>Here I have </a:t>
            </a:r>
            <a:r>
              <a:rPr lang="en-GB" dirty="0" err="1" smtClean="0"/>
              <a:t>choosed</a:t>
            </a:r>
            <a:r>
              <a:rPr lang="en-GB" dirty="0" smtClean="0"/>
              <a:t> all parameters of </a:t>
            </a:r>
            <a:r>
              <a:rPr lang="en-GB" dirty="0" err="1" smtClean="0"/>
              <a:t>ExtraTreesRegressor</a:t>
            </a:r>
            <a:r>
              <a:rPr lang="en-GB" dirty="0" smtClean="0"/>
              <a:t>, after </a:t>
            </a:r>
            <a:r>
              <a:rPr lang="en-GB" dirty="0" err="1" smtClean="0"/>
              <a:t>tunning</a:t>
            </a:r>
            <a:r>
              <a:rPr lang="en-GB" dirty="0" smtClean="0"/>
              <a:t> the model with best parameters I have </a:t>
            </a:r>
            <a:r>
              <a:rPr lang="en-GB" dirty="0" err="1" smtClean="0"/>
              <a:t>incresed</a:t>
            </a:r>
            <a:r>
              <a:rPr lang="en-GB" dirty="0" smtClean="0"/>
              <a:t> my model accuracy from 88.64% to 89%. Also </a:t>
            </a:r>
            <a:r>
              <a:rPr lang="en-GB" dirty="0" err="1" smtClean="0"/>
              <a:t>mse</a:t>
            </a:r>
            <a:r>
              <a:rPr lang="en-GB" dirty="0" smtClean="0"/>
              <a:t> and </a:t>
            </a:r>
            <a:r>
              <a:rPr lang="en-GB" dirty="0" err="1" smtClean="0"/>
              <a:t>rmse</a:t>
            </a:r>
            <a:r>
              <a:rPr lang="en-GB" dirty="0" smtClean="0"/>
              <a:t> values has reduced </a:t>
            </a:r>
            <a:r>
              <a:rPr lang="en-GB" dirty="0" err="1" smtClean="0"/>
              <a:t>whichmeans</a:t>
            </a:r>
            <a:r>
              <a:rPr lang="en-GB" dirty="0" smtClean="0"/>
              <a:t> error has reduced.</a:t>
            </a:r>
            <a:endParaRPr lang="en-GB" dirty="0"/>
          </a:p>
        </p:txBody>
      </p:sp>
    </p:spTree>
    <p:extLst>
      <p:ext uri="{BB962C8B-B14F-4D97-AF65-F5344CB8AC3E}">
        <p14:creationId xmlns:p14="http://schemas.microsoft.com/office/powerpoint/2010/main" val="1060902387"/>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8640" y="-5324"/>
            <a:ext cx="7423541" cy="1143000"/>
          </a:xfrm>
        </p:spPr>
        <p:txBody>
          <a:bodyPr/>
          <a:lstStyle/>
          <a:p>
            <a:r>
              <a:rPr lang="en-GB" dirty="0"/>
              <a:t>Saving the model:-</a:t>
            </a:r>
          </a:p>
        </p:txBody>
      </p:sp>
      <p:pic>
        <p:nvPicPr>
          <p:cNvPr id="4" name="Content Placeholder 3"/>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395536" y="980728"/>
            <a:ext cx="7920880" cy="1185490"/>
          </a:xfrm>
        </p:spPr>
      </p:pic>
      <p:sp>
        <p:nvSpPr>
          <p:cNvPr id="5" name="Rectangle 4"/>
          <p:cNvSpPr/>
          <p:nvPr/>
        </p:nvSpPr>
        <p:spPr>
          <a:xfrm>
            <a:off x="637247" y="2308230"/>
            <a:ext cx="4463081" cy="369332"/>
          </a:xfrm>
          <a:prstGeom prst="rect">
            <a:avLst/>
          </a:prstGeom>
        </p:spPr>
        <p:txBody>
          <a:bodyPr wrap="none">
            <a:spAutoFit/>
          </a:bodyPr>
          <a:lstStyle/>
          <a:p>
            <a:r>
              <a:rPr lang="en-GB" dirty="0" smtClean="0"/>
              <a:t>Here I am saving the model by using .</a:t>
            </a:r>
            <a:r>
              <a:rPr lang="en-GB" dirty="0" err="1" smtClean="0"/>
              <a:t>pkl</a:t>
            </a:r>
            <a:r>
              <a:rPr lang="en-GB" dirty="0" smtClean="0"/>
              <a:t> </a:t>
            </a:r>
            <a:endParaRPr lang="en-GB" dirty="0"/>
          </a:p>
        </p:txBody>
      </p:sp>
      <p:sp>
        <p:nvSpPr>
          <p:cNvPr id="6" name="Rectangle 5"/>
          <p:cNvSpPr/>
          <p:nvPr/>
        </p:nvSpPr>
        <p:spPr>
          <a:xfrm>
            <a:off x="395536" y="2771231"/>
            <a:ext cx="7272808" cy="830997"/>
          </a:xfrm>
          <a:prstGeom prst="rect">
            <a:avLst/>
          </a:prstGeom>
        </p:spPr>
        <p:txBody>
          <a:bodyPr wrap="square">
            <a:spAutoFit/>
          </a:bodyPr>
          <a:lstStyle/>
          <a:p>
            <a:r>
              <a:rPr lang="en-GB" sz="2400" b="1" dirty="0" smtClean="0"/>
              <a:t>Predicting House Price for test dataset using Saved model:-</a:t>
            </a:r>
            <a:endParaRPr lang="en-GB" sz="2400" b="1"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536" y="3789040"/>
            <a:ext cx="8136904" cy="2324100"/>
          </a:xfrm>
          <a:prstGeom prst="rect">
            <a:avLst/>
          </a:prstGeom>
        </p:spPr>
      </p:pic>
    </p:spTree>
    <p:extLst>
      <p:ext uri="{BB962C8B-B14F-4D97-AF65-F5344CB8AC3E}">
        <p14:creationId xmlns:p14="http://schemas.microsoft.com/office/powerpoint/2010/main" val="1736611677"/>
      </p:ext>
    </p:extLst>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3289" y="4509120"/>
            <a:ext cx="6512511" cy="1006048"/>
          </a:xfrm>
        </p:spPr>
        <p:txBody>
          <a:bodyPr/>
          <a:lstStyle/>
          <a:p>
            <a:endParaRPr lang="en-GB"/>
          </a:p>
        </p:txBody>
      </p:sp>
      <p:pic>
        <p:nvPicPr>
          <p:cNvPr id="4" name="Content Placeholder 3"/>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467544" y="0"/>
            <a:ext cx="7848872" cy="3485196"/>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7544" y="3645024"/>
            <a:ext cx="7848872" cy="2625073"/>
          </a:xfrm>
          <a:prstGeom prst="rect">
            <a:avLst/>
          </a:prstGeom>
        </p:spPr>
      </p:pic>
    </p:spTree>
    <p:extLst>
      <p:ext uri="{BB962C8B-B14F-4D97-AF65-F5344CB8AC3E}">
        <p14:creationId xmlns:p14="http://schemas.microsoft.com/office/powerpoint/2010/main" val="252024509"/>
      </p:ext>
    </p:extLst>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504" y="116632"/>
            <a:ext cx="6512511" cy="1143000"/>
          </a:xfrm>
        </p:spPr>
        <p:txBody>
          <a:bodyPr/>
          <a:lstStyle/>
          <a:p>
            <a:r>
              <a:rPr lang="en-IN" dirty="0"/>
              <a:t>Problem Statement</a:t>
            </a:r>
            <a:r>
              <a:rPr lang="en-IN" dirty="0" smtClean="0"/>
              <a:t>:-</a:t>
            </a:r>
            <a:endParaRPr lang="en-GB" dirty="0"/>
          </a:p>
        </p:txBody>
      </p:sp>
      <p:sp>
        <p:nvSpPr>
          <p:cNvPr id="3" name="Content Placeholder 2"/>
          <p:cNvSpPr>
            <a:spLocks noGrp="1"/>
          </p:cNvSpPr>
          <p:nvPr>
            <p:ph sz="quarter" idx="13"/>
          </p:nvPr>
        </p:nvSpPr>
        <p:spPr>
          <a:xfrm>
            <a:off x="107504" y="1052736"/>
            <a:ext cx="8856984" cy="5805264"/>
          </a:xfrm>
        </p:spPr>
        <p:txBody>
          <a:bodyPr>
            <a:normAutofit lnSpcReduction="10000"/>
          </a:bodyPr>
          <a:lstStyle/>
          <a:p>
            <a:r>
              <a:rPr lang="en-GB" dirty="0" smtClean="0"/>
              <a:t>        </a:t>
            </a:r>
            <a:r>
              <a:rPr lang="en-US" sz="2400" dirty="0" smtClean="0">
                <a:latin typeface="Century" panose="02040604050505020304" pitchFamily="18" charset="0"/>
              </a:rPr>
              <a:t>A </a:t>
            </a:r>
            <a:r>
              <a:rPr lang="en-US" sz="2400" dirty="0">
                <a:latin typeface="Century" panose="02040604050505020304" pitchFamily="18" charset="0"/>
              </a:rPr>
              <a:t>US-based housing company named Surprise Housing has decided to enter the Australian market. The company uses data analytics to purchase houses at a price below their actual values and flip them at a higher price. For the same purpose, the company has collected a data set from the sale of houses in Australia. The data is provided in the CSV file below. </a:t>
            </a:r>
            <a:endParaRPr lang="en-US" sz="2400" dirty="0" smtClean="0">
              <a:latin typeface="Century" panose="02040604050505020304" pitchFamily="18" charset="0"/>
            </a:endParaRPr>
          </a:p>
          <a:p>
            <a:pPr marL="342900" indent="-342900"/>
            <a:r>
              <a:rPr lang="en-US" sz="2400" dirty="0" smtClean="0">
                <a:latin typeface="Century" panose="02040604050505020304" pitchFamily="18" charset="0"/>
              </a:rPr>
              <a:t>           </a:t>
            </a:r>
            <a:r>
              <a:rPr lang="en-US" sz="2400" dirty="0">
                <a:latin typeface="Century" panose="02040604050505020304" pitchFamily="18" charset="0"/>
              </a:rPr>
              <a:t>The company is looking at prospective properties to buy houses to enter the market. You are required to build a model using Machine Learning in order to predict the actual value of the prospective properties and decide whether to invest in them or not. For this company wants to know</a:t>
            </a:r>
            <a:r>
              <a:rPr lang="en-US" sz="2400" dirty="0" smtClean="0">
                <a:latin typeface="Century" panose="02040604050505020304" pitchFamily="18" charset="0"/>
              </a:rPr>
              <a:t>:</a:t>
            </a:r>
          </a:p>
          <a:p>
            <a:pPr marL="342900" indent="-342900">
              <a:buFont typeface="Arial" pitchFamily="34" charset="0"/>
              <a:buChar char="•"/>
            </a:pPr>
            <a:r>
              <a:rPr lang="en-US" sz="2400" dirty="0" smtClean="0">
                <a:latin typeface="Century" panose="02040604050505020304" pitchFamily="18" charset="0"/>
              </a:rPr>
              <a:t> </a:t>
            </a:r>
            <a:r>
              <a:rPr lang="en-US" sz="2400" dirty="0">
                <a:latin typeface="Century" panose="02040604050505020304" pitchFamily="18" charset="0"/>
              </a:rPr>
              <a:t>Which variables are important to predict the price of variable? </a:t>
            </a:r>
            <a:endParaRPr lang="en-US" sz="2400" dirty="0" smtClean="0">
              <a:latin typeface="Century" panose="02040604050505020304" pitchFamily="18" charset="0"/>
            </a:endParaRPr>
          </a:p>
          <a:p>
            <a:pPr marL="342900" indent="-342900">
              <a:buFont typeface="Arial" pitchFamily="34" charset="0"/>
              <a:buChar char="•"/>
            </a:pPr>
            <a:r>
              <a:rPr lang="en-US" sz="2400" dirty="0" smtClean="0">
                <a:latin typeface="Century" panose="02040604050505020304" pitchFamily="18" charset="0"/>
              </a:rPr>
              <a:t> </a:t>
            </a:r>
            <a:r>
              <a:rPr lang="en-US" sz="2400" dirty="0">
                <a:latin typeface="Century" panose="02040604050505020304" pitchFamily="18" charset="0"/>
              </a:rPr>
              <a:t>How do these variables describe the price of the house?</a:t>
            </a:r>
            <a:endParaRPr lang="en-IN" sz="2400" dirty="0">
              <a:latin typeface="Century" panose="02040604050505020304" pitchFamily="18" charset="0"/>
            </a:endParaRPr>
          </a:p>
          <a:p>
            <a:endParaRPr lang="en-US" sz="2400" dirty="0">
              <a:latin typeface="Century" panose="02040604050505020304" pitchFamily="18" charset="0"/>
            </a:endParaRPr>
          </a:p>
          <a:p>
            <a:endParaRPr lang="en-US" sz="2400" dirty="0">
              <a:latin typeface="Century" panose="02040604050505020304" pitchFamily="18" charset="0"/>
            </a:endParaRPr>
          </a:p>
          <a:p>
            <a:endParaRPr lang="en-GB" dirty="0"/>
          </a:p>
        </p:txBody>
      </p:sp>
    </p:spTree>
    <p:extLst>
      <p:ext uri="{BB962C8B-B14F-4D97-AF65-F5344CB8AC3E}">
        <p14:creationId xmlns:p14="http://schemas.microsoft.com/office/powerpoint/2010/main" val="3918568306"/>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8640" y="14777"/>
            <a:ext cx="5245968" cy="1143000"/>
          </a:xfrm>
        </p:spPr>
        <p:txBody>
          <a:bodyPr/>
          <a:lstStyle/>
          <a:p>
            <a:r>
              <a:rPr lang="en-GB" dirty="0" smtClean="0"/>
              <a:t>Conclusion:-</a:t>
            </a:r>
            <a:endParaRPr lang="en-GB" dirty="0"/>
          </a:p>
        </p:txBody>
      </p:sp>
      <p:sp>
        <p:nvSpPr>
          <p:cNvPr id="3" name="Content Placeholder 2"/>
          <p:cNvSpPr>
            <a:spLocks noGrp="1"/>
          </p:cNvSpPr>
          <p:nvPr>
            <p:ph sz="quarter" idx="13"/>
          </p:nvPr>
        </p:nvSpPr>
        <p:spPr>
          <a:xfrm>
            <a:off x="251520" y="1124744"/>
            <a:ext cx="8712968" cy="5733256"/>
          </a:xfrm>
        </p:spPr>
        <p:txBody>
          <a:bodyPr>
            <a:normAutofit fontScale="85000" lnSpcReduction="20000"/>
          </a:bodyPr>
          <a:lstStyle/>
          <a:p>
            <a:pPr>
              <a:spcBef>
                <a:spcPts val="300"/>
              </a:spcBef>
              <a:buFont typeface="Wingdings" panose="05000000000000000000" pitchFamily="2" charset="2"/>
              <a:buChar char="ü"/>
            </a:pPr>
            <a:r>
              <a:rPr lang="en-IN" sz="2400" dirty="0">
                <a:latin typeface="Century" panose="02040604050505020304" pitchFamily="18" charset="0"/>
                <a:ea typeface="Calibri" panose="020F0502020204030204" pitchFamily="34" charset="0"/>
                <a:cs typeface="Times New Roman" panose="02020603050405020304" pitchFamily="18" charset="0"/>
              </a:rPr>
              <a:t>In this project report, we have used machine learning algorithms to predict the house prices.</a:t>
            </a:r>
          </a:p>
          <a:p>
            <a:pPr>
              <a:spcBef>
                <a:spcPts val="300"/>
              </a:spcBef>
              <a:buFont typeface="Wingdings" panose="05000000000000000000" pitchFamily="2" charset="2"/>
              <a:buChar char="ü"/>
            </a:pPr>
            <a:r>
              <a:rPr lang="en-IN" sz="2400" dirty="0">
                <a:latin typeface="Century" panose="02040604050505020304" pitchFamily="18" charset="0"/>
                <a:ea typeface="Calibri" panose="020F0502020204030204" pitchFamily="34" charset="0"/>
                <a:cs typeface="Times New Roman" panose="02020603050405020304" pitchFamily="18" charset="0"/>
              </a:rPr>
              <a:t> We have mentioned the step by step procedure to </a:t>
            </a:r>
            <a:r>
              <a:rPr lang="en-IN" sz="2400" dirty="0" err="1">
                <a:latin typeface="Century" panose="02040604050505020304" pitchFamily="18" charset="0"/>
                <a:ea typeface="Calibri" panose="020F0502020204030204" pitchFamily="34" charset="0"/>
                <a:cs typeface="Times New Roman" panose="02020603050405020304" pitchFamily="18" charset="0"/>
              </a:rPr>
              <a:t>analyze</a:t>
            </a:r>
            <a:r>
              <a:rPr lang="en-IN" sz="2400" dirty="0">
                <a:latin typeface="Century" panose="02040604050505020304" pitchFamily="18" charset="0"/>
                <a:ea typeface="Calibri" panose="020F0502020204030204" pitchFamily="34" charset="0"/>
                <a:cs typeface="Times New Roman" panose="02020603050405020304" pitchFamily="18" charset="0"/>
              </a:rPr>
              <a:t> the dataset and finding the correlation between the </a:t>
            </a:r>
            <a:r>
              <a:rPr lang="en-IN" sz="2400" dirty="0" err="1">
                <a:latin typeface="Century" panose="02040604050505020304" pitchFamily="18" charset="0"/>
                <a:ea typeface="Calibri" panose="020F0502020204030204" pitchFamily="34" charset="0"/>
                <a:cs typeface="Times New Roman" panose="02020603050405020304" pitchFamily="18" charset="0"/>
              </a:rPr>
              <a:t>featuers</a:t>
            </a:r>
            <a:r>
              <a:rPr lang="en-IN" sz="2400" dirty="0">
                <a:latin typeface="Century" panose="02040604050505020304" pitchFamily="18" charset="0"/>
                <a:ea typeface="Calibri" panose="020F0502020204030204" pitchFamily="34" charset="0"/>
                <a:cs typeface="Times New Roman" panose="02020603050405020304" pitchFamily="18" charset="0"/>
              </a:rPr>
              <a:t>. Thus we can select the features which are not correlated to each other and are independent in nature. </a:t>
            </a:r>
          </a:p>
          <a:p>
            <a:pPr>
              <a:spcBef>
                <a:spcPts val="300"/>
              </a:spcBef>
              <a:buFont typeface="Wingdings" panose="05000000000000000000" pitchFamily="2" charset="2"/>
              <a:buChar char="ü"/>
            </a:pPr>
            <a:r>
              <a:rPr lang="en-IN" sz="2400" dirty="0">
                <a:latin typeface="Century" panose="02040604050505020304" pitchFamily="18" charset="0"/>
                <a:ea typeface="Calibri" panose="020F0502020204030204" pitchFamily="34" charset="0"/>
                <a:cs typeface="Times New Roman" panose="02020603050405020304" pitchFamily="18" charset="0"/>
              </a:rPr>
              <a:t>Those feature sets were then given as an input to five algorithms and a </a:t>
            </a:r>
            <a:r>
              <a:rPr lang="en-IN" sz="2400" dirty="0" err="1">
                <a:latin typeface="Century" panose="02040604050505020304" pitchFamily="18" charset="0"/>
                <a:ea typeface="Calibri" panose="020F0502020204030204" pitchFamily="34" charset="0"/>
                <a:cs typeface="Times New Roman" panose="02020603050405020304" pitchFamily="18" charset="0"/>
              </a:rPr>
              <a:t>csv</a:t>
            </a:r>
            <a:r>
              <a:rPr lang="en-IN" sz="2400" dirty="0">
                <a:latin typeface="Century" panose="02040604050505020304" pitchFamily="18" charset="0"/>
                <a:ea typeface="Calibri" panose="020F0502020204030204" pitchFamily="34" charset="0"/>
                <a:cs typeface="Times New Roman" panose="02020603050405020304" pitchFamily="18" charset="0"/>
              </a:rPr>
              <a:t> file was generated consisting of predicted house prices. </a:t>
            </a:r>
          </a:p>
          <a:p>
            <a:pPr>
              <a:spcBef>
                <a:spcPts val="300"/>
              </a:spcBef>
              <a:buFont typeface="Wingdings" panose="05000000000000000000" pitchFamily="2" charset="2"/>
              <a:buChar char="ü"/>
            </a:pPr>
            <a:r>
              <a:rPr lang="en-IN" sz="2400" dirty="0">
                <a:latin typeface="Century" panose="02040604050505020304" pitchFamily="18" charset="0"/>
                <a:ea typeface="Calibri" panose="020F0502020204030204" pitchFamily="34" charset="0"/>
                <a:cs typeface="Times New Roman" panose="02020603050405020304" pitchFamily="18" charset="0"/>
              </a:rPr>
              <a:t>Hence we calculated the performance of each model using different performance metrics and compared them based on these metrics. Then we have also saved the </a:t>
            </a:r>
            <a:r>
              <a:rPr lang="en-IN" sz="2400" dirty="0" err="1">
                <a:latin typeface="Century" panose="02040604050505020304" pitchFamily="18" charset="0"/>
                <a:ea typeface="Calibri" panose="020F0502020204030204" pitchFamily="34" charset="0"/>
                <a:cs typeface="Times New Roman" panose="02020603050405020304" pitchFamily="18" charset="0"/>
              </a:rPr>
              <a:t>dataframe</a:t>
            </a:r>
            <a:r>
              <a:rPr lang="en-IN" sz="2400" dirty="0">
                <a:latin typeface="Century" panose="02040604050505020304" pitchFamily="18" charset="0"/>
                <a:ea typeface="Calibri" panose="020F0502020204030204" pitchFamily="34" charset="0"/>
                <a:cs typeface="Times New Roman" panose="02020603050405020304" pitchFamily="18" charset="0"/>
              </a:rPr>
              <a:t> of predicted prices of test dataset.</a:t>
            </a:r>
          </a:p>
          <a:p>
            <a:pPr>
              <a:spcBef>
                <a:spcPts val="300"/>
              </a:spcBef>
              <a:buFont typeface="Wingdings" panose="05000000000000000000" pitchFamily="2" charset="2"/>
              <a:buChar char="ü"/>
            </a:pPr>
            <a:r>
              <a:rPr lang="en-IN" sz="2400" dirty="0">
                <a:solidFill>
                  <a:srgbClr val="333333"/>
                </a:solidFill>
                <a:latin typeface="Century" panose="02040604050505020304" pitchFamily="18" charset="0"/>
                <a:ea typeface="Calibri" panose="020F0502020204030204" pitchFamily="34" charset="0"/>
                <a:cs typeface="Calibri" panose="020F0502020204030204" pitchFamily="34" charset="0"/>
              </a:rPr>
              <a:t>To conclude, the application of machine learning in property research is still at an early stage. We hope this study has moved a small step ahead in providing some methodological and empirical contributions to property appraisal, and presenting an alternative approach to the valuation of housing prices. </a:t>
            </a:r>
          </a:p>
          <a:p>
            <a:pPr>
              <a:spcBef>
                <a:spcPts val="300"/>
              </a:spcBef>
              <a:buFont typeface="Wingdings" panose="05000000000000000000" pitchFamily="2" charset="2"/>
              <a:buChar char="ü"/>
            </a:pPr>
            <a:r>
              <a:rPr lang="en-IN" sz="2400" dirty="0">
                <a:solidFill>
                  <a:srgbClr val="333333"/>
                </a:solidFill>
                <a:latin typeface="Century" panose="02040604050505020304" pitchFamily="18" charset="0"/>
                <a:ea typeface="Calibri" panose="020F0502020204030204" pitchFamily="34" charset="0"/>
                <a:cs typeface="Calibri" panose="020F0502020204030204" pitchFamily="34" charset="0"/>
              </a:rPr>
              <a:t>Future direction of research may consider incorporating additional property transaction data from a larger geographical location with more features, or analysing other property types beyond housing development.</a:t>
            </a:r>
            <a:endParaRPr lang="en-IN" sz="2400" dirty="0">
              <a:latin typeface="Century" panose="02040604050505020304" pitchFamily="18" charset="0"/>
              <a:ea typeface="Calibri" panose="020F0502020204030204" pitchFamily="34" charset="0"/>
              <a:cs typeface="Times New Roman" panose="02020603050405020304" pitchFamily="18" charset="0"/>
            </a:endParaRPr>
          </a:p>
          <a:p>
            <a:pPr marL="0" indent="0">
              <a:buNone/>
            </a:pPr>
            <a:endParaRPr lang="en-IN" dirty="0"/>
          </a:p>
          <a:p>
            <a:endParaRPr lang="en-GB" dirty="0"/>
          </a:p>
        </p:txBody>
      </p:sp>
    </p:spTree>
    <p:extLst>
      <p:ext uri="{BB962C8B-B14F-4D97-AF65-F5344CB8AC3E}">
        <p14:creationId xmlns:p14="http://schemas.microsoft.com/office/powerpoint/2010/main" val="67731934"/>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pic>
        <p:nvPicPr>
          <p:cNvPr id="4" name="Content Placeholder 3"/>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0" y="0"/>
            <a:ext cx="9144000" cy="6858000"/>
          </a:xfrm>
        </p:spPr>
      </p:pic>
    </p:spTree>
    <p:extLst>
      <p:ext uri="{BB962C8B-B14F-4D97-AF65-F5344CB8AC3E}">
        <p14:creationId xmlns:p14="http://schemas.microsoft.com/office/powerpoint/2010/main" val="2157802108"/>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745" y="0"/>
            <a:ext cx="6512511" cy="1143000"/>
          </a:xfrm>
        </p:spPr>
        <p:txBody>
          <a:bodyPr/>
          <a:lstStyle/>
          <a:p>
            <a:pPr marL="0" indent="0">
              <a:buNone/>
            </a:pPr>
            <a:r>
              <a:rPr lang="en-IN" sz="3200" dirty="0"/>
              <a:t>Problem Understanding</a:t>
            </a:r>
            <a:r>
              <a:rPr lang="en-IN" dirty="0" smtClean="0"/>
              <a:t>:-</a:t>
            </a:r>
            <a:endParaRPr lang="en-GB" dirty="0"/>
          </a:p>
        </p:txBody>
      </p:sp>
      <p:sp>
        <p:nvSpPr>
          <p:cNvPr id="3" name="Content Placeholder 2"/>
          <p:cNvSpPr>
            <a:spLocks noGrp="1"/>
          </p:cNvSpPr>
          <p:nvPr>
            <p:ph sz="quarter" idx="13"/>
          </p:nvPr>
        </p:nvSpPr>
        <p:spPr>
          <a:xfrm>
            <a:off x="395536" y="980728"/>
            <a:ext cx="8496944" cy="5616624"/>
          </a:xfrm>
        </p:spPr>
        <p:txBody>
          <a:bodyPr>
            <a:normAutofit/>
          </a:bodyPr>
          <a:lstStyle/>
          <a:p>
            <a:pPr marL="45720" indent="0">
              <a:lnSpc>
                <a:spcPct val="107000"/>
              </a:lnSpc>
              <a:spcAft>
                <a:spcPts val="800"/>
              </a:spcAft>
              <a:buNone/>
            </a:pPr>
            <a:r>
              <a:rPr lang="en-IN" sz="2000" dirty="0" smtClean="0">
                <a:solidFill>
                  <a:srgbClr val="202124"/>
                </a:solidFill>
                <a:latin typeface="Century" panose="02040604050505020304" pitchFamily="18" charset="0"/>
                <a:ea typeface="Calibri" panose="020F0502020204030204" pitchFamily="34" charset="0"/>
                <a:cs typeface="Calibri" panose="020F0502020204030204" pitchFamily="34" charset="0"/>
              </a:rPr>
              <a:t>           House </a:t>
            </a:r>
            <a:r>
              <a:rPr lang="en-IN" sz="2000" dirty="0">
                <a:solidFill>
                  <a:srgbClr val="202124"/>
                </a:solidFill>
                <a:latin typeface="Century" panose="02040604050505020304" pitchFamily="18" charset="0"/>
                <a:ea typeface="Calibri" panose="020F0502020204030204" pitchFamily="34" charset="0"/>
                <a:cs typeface="Calibri" panose="020F0502020204030204" pitchFamily="34" charset="0"/>
              </a:rPr>
              <a:t>price prediction can help the developer determine the selling price of a house and can help the customer to arrange the right time to purchase a house. House Price prediction, is important to drive Real Estate efficiency. As earlier, House prices were determined by calculating the acquiring and selling price in a locality. Therefore, the House Price prediction model is very essential in filling the information gap and improve Real Estate efficiency.</a:t>
            </a:r>
            <a:r>
              <a:rPr lang="en-IN" sz="2000" dirty="0">
                <a:solidFill>
                  <a:srgbClr val="202124"/>
                </a:solidFill>
                <a:latin typeface="Century" panose="02040604050505020304" pitchFamily="18" charset="0"/>
                <a:ea typeface="Calibri" panose="020F0502020204030204" pitchFamily="34" charset="0"/>
                <a:cs typeface="Times New Roman" panose="02020603050405020304" pitchFamily="18" charset="0"/>
              </a:rPr>
              <a:t> </a:t>
            </a:r>
            <a:endParaRPr lang="en-IN" sz="2000" dirty="0" smtClean="0">
              <a:solidFill>
                <a:srgbClr val="202124"/>
              </a:solidFill>
              <a:latin typeface="Century" panose="02040604050505020304" pitchFamily="18" charset="0"/>
              <a:ea typeface="Calibri" panose="020F0502020204030204" pitchFamily="34" charset="0"/>
              <a:cs typeface="Times New Roman" panose="02020603050405020304" pitchFamily="18" charset="0"/>
            </a:endParaRPr>
          </a:p>
          <a:p>
            <a:pPr marL="45720" indent="0">
              <a:lnSpc>
                <a:spcPct val="107000"/>
              </a:lnSpc>
              <a:spcAft>
                <a:spcPts val="800"/>
              </a:spcAft>
              <a:buNone/>
            </a:pPr>
            <a:r>
              <a:rPr lang="en-IN" sz="2000" dirty="0">
                <a:solidFill>
                  <a:srgbClr val="202124"/>
                </a:solidFill>
                <a:latin typeface="Century" panose="02040604050505020304" pitchFamily="18" charset="0"/>
                <a:ea typeface="Calibri" panose="020F0502020204030204" pitchFamily="34" charset="0"/>
                <a:cs typeface="Times New Roman" panose="02020603050405020304" pitchFamily="18" charset="0"/>
              </a:rPr>
              <a:t> </a:t>
            </a:r>
            <a:r>
              <a:rPr lang="en-IN" sz="2000" dirty="0" smtClean="0">
                <a:solidFill>
                  <a:srgbClr val="202124"/>
                </a:solidFill>
                <a:latin typeface="Century" panose="02040604050505020304" pitchFamily="18" charset="0"/>
                <a:ea typeface="Calibri" panose="020F0502020204030204" pitchFamily="34" charset="0"/>
                <a:cs typeface="Times New Roman" panose="02020603050405020304" pitchFamily="18" charset="0"/>
              </a:rPr>
              <a:t>         </a:t>
            </a:r>
            <a:r>
              <a:rPr lang="en-IN" sz="2000" dirty="0" smtClean="0">
                <a:solidFill>
                  <a:srgbClr val="202124"/>
                </a:solidFill>
                <a:latin typeface="Century" panose="02040604050505020304" pitchFamily="18" charset="0"/>
                <a:ea typeface="Calibri" panose="020F0502020204030204" pitchFamily="34" charset="0"/>
                <a:cs typeface="Calibri" panose="020F0502020204030204" pitchFamily="34" charset="0"/>
              </a:rPr>
              <a:t>The </a:t>
            </a:r>
            <a:r>
              <a:rPr lang="en-IN" sz="2000" dirty="0">
                <a:solidFill>
                  <a:srgbClr val="202124"/>
                </a:solidFill>
                <a:latin typeface="Century" panose="02040604050505020304" pitchFamily="18" charset="0"/>
                <a:ea typeface="Calibri" panose="020F0502020204030204" pitchFamily="34" charset="0"/>
                <a:cs typeface="Calibri" panose="020F0502020204030204" pitchFamily="34" charset="0"/>
              </a:rPr>
              <a:t>aim is to predict the efficient house pricing for real estate customers with respect to their budgets and priorities. By analysing previous market trends and price ranges, and also upcoming developments future prices will be predicted. ... cost of property depending on number of attributes </a:t>
            </a:r>
            <a:r>
              <a:rPr lang="en-IN" sz="2000" dirty="0" err="1">
                <a:solidFill>
                  <a:srgbClr val="202124"/>
                </a:solidFill>
                <a:latin typeface="Century" panose="02040604050505020304" pitchFamily="18" charset="0"/>
                <a:ea typeface="Calibri" panose="020F0502020204030204" pitchFamily="34" charset="0"/>
                <a:cs typeface="Calibri" panose="020F0502020204030204" pitchFamily="34" charset="0"/>
              </a:rPr>
              <a:t>considered.</a:t>
            </a:r>
            <a:r>
              <a:rPr lang="en-IN" sz="2000" dirty="0" err="1">
                <a:solidFill>
                  <a:srgbClr val="111111"/>
                </a:solidFill>
                <a:latin typeface="Century" panose="02040604050505020304" pitchFamily="18" charset="0"/>
                <a:ea typeface="Calibri" panose="020F0502020204030204" pitchFamily="34" charset="0"/>
              </a:rPr>
              <a:t>Now</a:t>
            </a:r>
            <a:r>
              <a:rPr lang="en-IN" sz="2000" dirty="0">
                <a:solidFill>
                  <a:srgbClr val="111111"/>
                </a:solidFill>
                <a:latin typeface="Century" panose="02040604050505020304" pitchFamily="18" charset="0"/>
                <a:ea typeface="Calibri" panose="020F0502020204030204" pitchFamily="34" charset="0"/>
              </a:rPr>
              <a:t> as a data scientist our work is to analyse the dataset and apply our skills towards predicting house price.</a:t>
            </a:r>
            <a:endParaRPr lang="en-IN" sz="2000" dirty="0">
              <a:latin typeface="Century" panose="02040604050505020304" pitchFamily="18" charset="0"/>
            </a:endParaRPr>
          </a:p>
        </p:txBody>
      </p:sp>
    </p:spTree>
    <p:extLst>
      <p:ext uri="{BB962C8B-B14F-4D97-AF65-F5344CB8AC3E}">
        <p14:creationId xmlns:p14="http://schemas.microsoft.com/office/powerpoint/2010/main" val="2442914431"/>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332656"/>
            <a:ext cx="5940152" cy="863499"/>
          </a:xfrm>
        </p:spPr>
        <p:txBody>
          <a:bodyPr/>
          <a:lstStyle/>
          <a:p>
            <a:pPr marL="0" indent="0">
              <a:buNone/>
            </a:pPr>
            <a:r>
              <a:rPr lang="en-IN" sz="2800" dirty="0">
                <a:latin typeface="Arial Narrow" pitchFamily="34" charset="0"/>
              </a:rPr>
              <a:t>Importance of Housing </a:t>
            </a:r>
            <a:r>
              <a:rPr lang="en-IN" sz="2800" dirty="0" err="1" smtClean="0">
                <a:latin typeface="Arial Narrow" pitchFamily="34" charset="0"/>
              </a:rPr>
              <a:t>PricePrediction</a:t>
            </a:r>
            <a:r>
              <a:rPr lang="en-IN" dirty="0" smtClean="0">
                <a:latin typeface="Arial Narrow" pitchFamily="34" charset="0"/>
              </a:rPr>
              <a:t>:-</a:t>
            </a:r>
            <a:endParaRPr lang="en-GB" dirty="0">
              <a:latin typeface="Arial Narrow" pitchFamily="34" charset="0"/>
            </a:endParaRPr>
          </a:p>
        </p:txBody>
      </p:sp>
      <p:sp>
        <p:nvSpPr>
          <p:cNvPr id="3" name="Content Placeholder 2"/>
          <p:cNvSpPr>
            <a:spLocks noGrp="1"/>
          </p:cNvSpPr>
          <p:nvPr>
            <p:ph sz="quarter" idx="13"/>
          </p:nvPr>
        </p:nvSpPr>
        <p:spPr>
          <a:xfrm>
            <a:off x="611560" y="4559005"/>
            <a:ext cx="7704856" cy="2304256"/>
          </a:xfrm>
        </p:spPr>
        <p:txBody>
          <a:bodyPr>
            <a:normAutofit/>
          </a:bodyPr>
          <a:lstStyle/>
          <a:p>
            <a:r>
              <a:rPr lang="en-US" sz="1800" dirty="0">
                <a:solidFill>
                  <a:srgbClr val="202124"/>
                </a:solidFill>
                <a:latin typeface="Century" panose="02040604050505020304" pitchFamily="18" charset="0"/>
              </a:rPr>
              <a:t>House Price prediction, is important to drive Real Estate </a:t>
            </a:r>
            <a:r>
              <a:rPr lang="en-US" sz="1800" dirty="0" smtClean="0">
                <a:solidFill>
                  <a:srgbClr val="202124"/>
                </a:solidFill>
                <a:latin typeface="Century" panose="02040604050505020304" pitchFamily="18" charset="0"/>
              </a:rPr>
              <a:t>efficiency. </a:t>
            </a:r>
            <a:r>
              <a:rPr lang="en-US" sz="1800" dirty="0">
                <a:solidFill>
                  <a:srgbClr val="202124"/>
                </a:solidFill>
                <a:latin typeface="Century" panose="02040604050505020304" pitchFamily="18" charset="0"/>
              </a:rPr>
              <a:t>As earlier, House prices were determined by calculating the acquiring and selling price in a locality. Therefore, the House Price prediction model is very essential in filling the information gap and improve Real Estate efficiency.</a:t>
            </a:r>
            <a:endParaRPr lang="en-IN" sz="1800" dirty="0">
              <a:latin typeface="Century" panose="02040604050505020304" pitchFamily="18" charset="0"/>
            </a:endParaRPr>
          </a:p>
          <a:p>
            <a:endParaRPr lang="en-GB" sz="18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3688" y="1340768"/>
            <a:ext cx="5328592" cy="3096344"/>
          </a:xfrm>
          <a:prstGeom prst="rect">
            <a:avLst/>
          </a:prstGeom>
        </p:spPr>
      </p:pic>
    </p:spTree>
    <p:extLst>
      <p:ext uri="{BB962C8B-B14F-4D97-AF65-F5344CB8AC3E}">
        <p14:creationId xmlns:p14="http://schemas.microsoft.com/office/powerpoint/2010/main" val="1434116766"/>
      </p:ext>
    </p:extLst>
  </p:cSld>
  <p:clrMapOvr>
    <a:masterClrMapping/>
  </p:clrMapOvr>
  <p:transition spd="slow">
    <p:cove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9592" y="5085184"/>
            <a:ext cx="7920880" cy="1143000"/>
          </a:xfrm>
        </p:spPr>
        <p:txBody>
          <a:bodyPr/>
          <a:lstStyle/>
          <a:p>
            <a:pPr marL="0" indent="0">
              <a:buNone/>
            </a:pPr>
            <a:r>
              <a:rPr lang="en-IN" dirty="0"/>
              <a:t>What is Housing Price Prediction?</a:t>
            </a:r>
            <a:endParaRPr lang="en-GB" dirty="0"/>
          </a:p>
        </p:txBody>
      </p:sp>
      <p:sp>
        <p:nvSpPr>
          <p:cNvPr id="3" name="Content Placeholder 2"/>
          <p:cNvSpPr>
            <a:spLocks noGrp="1"/>
          </p:cNvSpPr>
          <p:nvPr>
            <p:ph sz="quarter" idx="13"/>
          </p:nvPr>
        </p:nvSpPr>
        <p:spPr>
          <a:xfrm>
            <a:off x="251520" y="2636912"/>
            <a:ext cx="8640960" cy="3474720"/>
          </a:xfrm>
        </p:spPr>
        <p:txBody>
          <a:bodyPr/>
          <a:lstStyle/>
          <a:p>
            <a:r>
              <a:rPr lang="en-US" sz="2400" dirty="0">
                <a:solidFill>
                  <a:srgbClr val="202124"/>
                </a:solidFill>
                <a:latin typeface="Century" panose="02040604050505020304" pitchFamily="18" charset="0"/>
              </a:rPr>
              <a:t>Prediction house prices are expected to help people who plan to buy a house so they can know the price range in the future, then they can plan their finance well. In addition, house price predictions are also beneficial for property investors to know the trend of housing prices in a certain location.</a:t>
            </a:r>
            <a:endParaRPr lang="en-GB"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2636912"/>
          </a:xfrm>
          <a:prstGeom prst="rect">
            <a:avLst/>
          </a:prstGeom>
        </p:spPr>
      </p:pic>
    </p:spTree>
    <p:extLst>
      <p:ext uri="{BB962C8B-B14F-4D97-AF65-F5344CB8AC3E}">
        <p14:creationId xmlns:p14="http://schemas.microsoft.com/office/powerpoint/2010/main" val="3709861735"/>
      </p:ext>
    </p:extLst>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74" y="116632"/>
            <a:ext cx="5868144" cy="1143000"/>
          </a:xfrm>
        </p:spPr>
        <p:txBody>
          <a:bodyPr/>
          <a:lstStyle/>
          <a:p>
            <a:r>
              <a:rPr lang="en-GB" sz="2800" dirty="0"/>
              <a:t>Import all the required </a:t>
            </a:r>
            <a:r>
              <a:rPr lang="en-GB" sz="2800" dirty="0" smtClean="0"/>
              <a:t>library:-</a:t>
            </a:r>
            <a:endParaRPr lang="en-GB" sz="2800" dirty="0"/>
          </a:p>
        </p:txBody>
      </p:sp>
      <p:pic>
        <p:nvPicPr>
          <p:cNvPr id="4" name="Content Placeholder 3"/>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971600" y="836712"/>
            <a:ext cx="6552728" cy="1440160"/>
          </a:xfrm>
        </p:spPr>
      </p:pic>
      <p:sp>
        <p:nvSpPr>
          <p:cNvPr id="5" name="Rectangle 4"/>
          <p:cNvSpPr/>
          <p:nvPr/>
        </p:nvSpPr>
        <p:spPr>
          <a:xfrm>
            <a:off x="395536" y="2348880"/>
            <a:ext cx="8352928" cy="646331"/>
          </a:xfrm>
          <a:prstGeom prst="rect">
            <a:avLst/>
          </a:prstGeom>
        </p:spPr>
        <p:txBody>
          <a:bodyPr wrap="square">
            <a:spAutoFit/>
          </a:bodyPr>
          <a:lstStyle/>
          <a:p>
            <a:pPr marL="285750" indent="-285750">
              <a:buFont typeface="Arial" pitchFamily="34" charset="0"/>
              <a:buChar char="•"/>
            </a:pPr>
            <a:r>
              <a:rPr lang="en-IN" dirty="0" smtClean="0">
                <a:effectLst/>
                <a:latin typeface="Century" panose="02040604050505020304" pitchFamily="18" charset="0"/>
                <a:ea typeface="Calibri" panose="020F0502020204030204" pitchFamily="34" charset="0"/>
                <a:cs typeface="Times New Roman" panose="02020603050405020304" pitchFamily="18" charset="0"/>
              </a:rPr>
              <a:t>As a first step I have imported required libraries and I have imported both the datasets which were in </a:t>
            </a:r>
            <a:r>
              <a:rPr lang="en-IN" dirty="0" err="1" smtClean="0">
                <a:effectLst/>
                <a:latin typeface="Century" panose="02040604050505020304" pitchFamily="18" charset="0"/>
                <a:ea typeface="Calibri" panose="020F0502020204030204" pitchFamily="34" charset="0"/>
                <a:cs typeface="Times New Roman" panose="02020603050405020304" pitchFamily="18" charset="0"/>
              </a:rPr>
              <a:t>csv</a:t>
            </a:r>
            <a:r>
              <a:rPr lang="en-IN" dirty="0" smtClean="0">
                <a:effectLst/>
                <a:latin typeface="Century" panose="02040604050505020304" pitchFamily="18" charset="0"/>
                <a:ea typeface="Calibri" panose="020F0502020204030204" pitchFamily="34" charset="0"/>
                <a:cs typeface="Times New Roman" panose="02020603050405020304" pitchFamily="18" charset="0"/>
              </a:rPr>
              <a:t> format. </a:t>
            </a:r>
            <a:endParaRPr lang="en-GB"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1560" y="3109912"/>
            <a:ext cx="6984776" cy="895152"/>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1560" y="4039267"/>
            <a:ext cx="6984776" cy="901901"/>
          </a:xfrm>
          <a:prstGeom prst="rect">
            <a:avLst/>
          </a:prstGeom>
        </p:spPr>
      </p:pic>
      <p:sp>
        <p:nvSpPr>
          <p:cNvPr id="10" name="Rectangle 9"/>
          <p:cNvSpPr/>
          <p:nvPr/>
        </p:nvSpPr>
        <p:spPr>
          <a:xfrm>
            <a:off x="611560" y="5157192"/>
            <a:ext cx="7848872" cy="685059"/>
          </a:xfrm>
          <a:prstGeom prst="rect">
            <a:avLst/>
          </a:prstGeom>
        </p:spPr>
        <p:txBody>
          <a:bodyPr wrap="square">
            <a:spAutoFit/>
          </a:bodyPr>
          <a:lstStyle/>
          <a:p>
            <a:pPr marL="285750" lvl="0" indent="-285750">
              <a:lnSpc>
                <a:spcPct val="107000"/>
              </a:lnSpc>
              <a:buFont typeface="Arial" pitchFamily="34" charset="0"/>
              <a:buChar char="•"/>
            </a:pPr>
            <a:r>
              <a:rPr lang="en-IN" dirty="0" smtClean="0">
                <a:effectLst/>
                <a:latin typeface="Century" panose="02040604050505020304" pitchFamily="18" charset="0"/>
                <a:ea typeface="Calibri" panose="020F0502020204030204" pitchFamily="34" charset="0"/>
                <a:cs typeface="Times New Roman" panose="02020603050405020304" pitchFamily="18" charset="0"/>
              </a:rPr>
              <a:t>Then I did all th</a:t>
            </a:r>
            <a:r>
              <a:rPr lang="en-IN" dirty="0" smtClean="0">
                <a:effectLst/>
                <a:latin typeface="Century" panose="02040604050505020304" pitchFamily="18" charset="0"/>
                <a:ea typeface="Calibri" panose="020F0502020204030204" pitchFamily="34" charset="0"/>
                <a:cs typeface="Calibri" panose="020F0502020204030204" pitchFamily="34" charset="0"/>
              </a:rPr>
              <a:t>e  statistical analysis like checking shape, </a:t>
            </a:r>
            <a:r>
              <a:rPr lang="en-IN" dirty="0" err="1" smtClean="0">
                <a:effectLst/>
                <a:latin typeface="Century" panose="02040604050505020304" pitchFamily="18" charset="0"/>
                <a:ea typeface="Calibri" panose="020F0502020204030204" pitchFamily="34" charset="0"/>
                <a:cs typeface="Calibri" panose="020F0502020204030204" pitchFamily="34" charset="0"/>
              </a:rPr>
              <a:t>nunique</a:t>
            </a:r>
            <a:r>
              <a:rPr lang="en-IN" dirty="0" smtClean="0">
                <a:effectLst/>
                <a:latin typeface="Century" panose="02040604050505020304" pitchFamily="18" charset="0"/>
                <a:ea typeface="Calibri" panose="020F0502020204030204" pitchFamily="34" charset="0"/>
                <a:cs typeface="Calibri" panose="020F0502020204030204" pitchFamily="34" charset="0"/>
              </a:rPr>
              <a:t>, value counts, info etc….. </a:t>
            </a:r>
            <a:endParaRPr lang="en-IN" dirty="0">
              <a:effectLst/>
              <a:latin typeface="Century" panose="020406040505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950772009"/>
      </p:ext>
    </p:extLst>
  </p:cSld>
  <p:clrMapOvr>
    <a:masterClrMapping/>
  </p:clrMapOvr>
  <mc:AlternateContent xmlns:mc="http://schemas.openxmlformats.org/markup-compatibility/2006">
    <mc:Choice xmlns:p14="http://schemas.microsoft.com/office/powerpoint/2010/main" Requires="p14">
      <p:transition spd="slow" p14:dur="1600">
        <p14:prism isContent="1" isInverted="1"/>
      </p:transition>
    </mc:Choice>
    <mc:Fallback>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8640" y="332656"/>
            <a:ext cx="3384376" cy="1142058"/>
          </a:xfrm>
        </p:spPr>
        <p:txBody>
          <a:bodyPr/>
          <a:lstStyle/>
          <a:p>
            <a:r>
              <a:rPr lang="en-GB" dirty="0" smtClean="0"/>
              <a:t>EDA:-</a:t>
            </a:r>
            <a:endParaRPr lang="en-GB" dirty="0"/>
          </a:p>
        </p:txBody>
      </p:sp>
      <p:sp>
        <p:nvSpPr>
          <p:cNvPr id="3" name="Content Placeholder 2"/>
          <p:cNvSpPr>
            <a:spLocks noGrp="1"/>
          </p:cNvSpPr>
          <p:nvPr>
            <p:ph sz="quarter" idx="13"/>
          </p:nvPr>
        </p:nvSpPr>
        <p:spPr>
          <a:xfrm>
            <a:off x="329114" y="1484784"/>
            <a:ext cx="8784976" cy="5373216"/>
          </a:xfrm>
        </p:spPr>
        <p:txBody>
          <a:bodyPr/>
          <a:lstStyle/>
          <a:p>
            <a:pPr lvl="0"/>
            <a:r>
              <a:rPr lang="en-IN" dirty="0">
                <a:latin typeface="Century" panose="02040604050505020304" pitchFamily="18" charset="0"/>
                <a:ea typeface="Calibri" panose="020F0502020204030204" pitchFamily="34" charset="0"/>
                <a:cs typeface="Calibri" panose="020F0502020204030204" pitchFamily="34" charset="0"/>
              </a:rPr>
              <a:t>While checking the info of the datasets I found some columns with more than 80% null values, so these columns will create </a:t>
            </a:r>
            <a:r>
              <a:rPr lang="en-IN" dirty="0" err="1">
                <a:latin typeface="Century" panose="02040604050505020304" pitchFamily="18" charset="0"/>
                <a:ea typeface="Calibri" panose="020F0502020204030204" pitchFamily="34" charset="0"/>
                <a:cs typeface="Calibri" panose="020F0502020204030204" pitchFamily="34" charset="0"/>
              </a:rPr>
              <a:t>skewness</a:t>
            </a:r>
            <a:r>
              <a:rPr lang="en-IN" dirty="0">
                <a:latin typeface="Century" panose="02040604050505020304" pitchFamily="18" charset="0"/>
                <a:ea typeface="Calibri" panose="020F0502020204030204" pitchFamily="34" charset="0"/>
                <a:cs typeface="Calibri" panose="020F0502020204030204" pitchFamily="34" charset="0"/>
              </a:rPr>
              <a:t> in datasets so I decided to drop those columns</a:t>
            </a:r>
            <a:r>
              <a:rPr lang="en-IN" dirty="0" smtClean="0">
                <a:latin typeface="Century" panose="02040604050505020304" pitchFamily="18" charset="0"/>
                <a:ea typeface="Calibri" panose="020F0502020204030204" pitchFamily="34" charset="0"/>
                <a:cs typeface="Calibri" panose="020F0502020204030204" pitchFamily="34" charset="0"/>
              </a:rPr>
              <a:t>.</a:t>
            </a:r>
          </a:p>
          <a:p>
            <a:pPr marL="45720" lvl="0" indent="0">
              <a:buNone/>
            </a:pPr>
            <a:endParaRPr lang="en-IN" dirty="0">
              <a:latin typeface="Century" panose="02040604050505020304" pitchFamily="18" charset="0"/>
              <a:ea typeface="Calibri" panose="020F0502020204030204" pitchFamily="34" charset="0"/>
              <a:cs typeface="Times New Roman" panose="02020603050405020304" pitchFamily="18" charset="0"/>
            </a:endParaRPr>
          </a:p>
          <a:p>
            <a:endParaRPr lang="en-GB"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4774" y="2708920"/>
            <a:ext cx="8241928" cy="3578522"/>
          </a:xfrm>
          <a:prstGeom prst="rect">
            <a:avLst/>
          </a:prstGeom>
        </p:spPr>
      </p:pic>
    </p:spTree>
    <p:extLst>
      <p:ext uri="{BB962C8B-B14F-4D97-AF65-F5344CB8AC3E}">
        <p14:creationId xmlns:p14="http://schemas.microsoft.com/office/powerpoint/2010/main" val="2628835723"/>
      </p:ext>
    </p:extLst>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Slipstream">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Slipstream">
      <a:majorFont>
        <a:latin typeface="Trebuchet MS"/>
        <a:ea typeface=""/>
        <a:cs typeface=""/>
        <a:font script="Jpan" typeface="HGｺﾞｼｯｸM"/>
        <a:font script="Hang" typeface="HY그래픽B"/>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ｺﾞｼｯｸM"/>
        <a:font script="Hang" typeface="HY그래픽M"/>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ipstream">
      <a:fillStyleLst>
        <a:solidFill>
          <a:schemeClr val="phClr"/>
        </a:solidFill>
        <a:gradFill rotWithShape="1">
          <a:gsLst>
            <a:gs pos="28000">
              <a:schemeClr val="phClr">
                <a:tint val="18000"/>
                <a:satMod val="120000"/>
                <a:lumMod val="88000"/>
              </a:schemeClr>
            </a:gs>
            <a:gs pos="100000">
              <a:schemeClr val="phClr">
                <a:tint val="40000"/>
                <a:satMod val="100000"/>
                <a:lumMod val="78000"/>
              </a:schemeClr>
            </a:gs>
          </a:gsLst>
          <a:lin ang="5400000" scaled="0"/>
        </a:gradFill>
        <a:gradFill rotWithShape="1">
          <a:gsLst>
            <a:gs pos="0">
              <a:schemeClr val="phClr">
                <a:lumMod val="95000"/>
              </a:schemeClr>
            </a:gs>
            <a:gs pos="100000">
              <a:schemeClr val="phClr">
                <a:shade val="82000"/>
                <a:satMod val="125000"/>
                <a:lumMod val="74000"/>
              </a:schemeClr>
            </a:gs>
          </a:gsLst>
          <a:lin ang="5400000" scaled="0"/>
        </a:gradFill>
      </a:fillStyleLst>
      <a:lnStyleLst>
        <a:ln w="9525" cap="flat" cmpd="sng" algn="ctr">
          <a:solidFill>
            <a:schemeClr val="phClr"/>
          </a:solidFill>
          <a:prstDash val="solid"/>
        </a:ln>
        <a:ln w="15875" cap="flat" cmpd="sng" algn="ctr">
          <a:solidFill>
            <a:schemeClr val="phClr">
              <a:shade val="75000"/>
              <a:satMod val="125000"/>
              <a:lumMod val="75000"/>
            </a:schemeClr>
          </a:solidFill>
          <a:prstDash val="solid"/>
        </a:ln>
        <a:ln w="25400" cap="flat" cmpd="sng" algn="ctr">
          <a:solidFill>
            <a:schemeClr val="phClr"/>
          </a:solidFill>
          <a:prstDash val="solid"/>
        </a:ln>
      </a:lnStyleLst>
      <a:effectStyleLst>
        <a:effectStyle>
          <a:effectLst>
            <a:outerShdw blurRad="63500" dist="50800" dir="5400000" sx="98000" sy="98000" rotWithShape="0">
              <a:srgbClr val="000000">
                <a:alpha val="20000"/>
              </a:srgbClr>
            </a:outerShdw>
          </a:effectLst>
        </a:effectStyle>
        <a:effectStyle>
          <a:effectLst>
            <a:outerShdw blurRad="40005" dist="22984" dir="5400000" rotWithShape="0">
              <a:srgbClr val="000000">
                <a:alpha val="45000"/>
              </a:srgbClr>
            </a:outerShdw>
          </a:effectLst>
          <a:scene3d>
            <a:camera prst="orthographicFront">
              <a:rot lat="0" lon="0" rev="0"/>
            </a:camera>
            <a:lightRig rig="balanced" dir="tr"/>
          </a:scene3d>
          <a:sp3d prstMaterial="matte">
            <a:bevelT w="19050" h="38100"/>
          </a:sp3d>
        </a:effectStyle>
        <a:effectStyle>
          <a:effectLst>
            <a:reflection blurRad="38100" stA="26000" endPos="23000" dist="25400" dir="5400000" sy="-100000" rotWithShape="0"/>
          </a:effectLst>
          <a:scene3d>
            <a:camera prst="orthographicFront">
              <a:rot lat="0" lon="0" rev="0"/>
            </a:camera>
            <a:lightRig rig="balanced" dir="tr"/>
          </a:scene3d>
          <a:sp3d contourW="14605" prstMaterial="plastic">
            <a:bevelT w="50800"/>
            <a:contourClr>
              <a:schemeClr val="phClr">
                <a:shade val="30000"/>
                <a:satMod val="120000"/>
              </a:schemeClr>
            </a:contourClr>
          </a:sp3d>
        </a:effectStyle>
      </a:effectStyleLst>
      <a:bgFillStyleLst>
        <a:solidFill>
          <a:schemeClr val="phClr"/>
        </a:solidFill>
        <a:gradFill rotWithShape="1">
          <a:gsLst>
            <a:gs pos="0">
              <a:schemeClr val="phClr">
                <a:tint val="98000"/>
                <a:shade val="90000"/>
                <a:satMod val="160000"/>
                <a:lumMod val="100000"/>
              </a:schemeClr>
            </a:gs>
            <a:gs pos="60000">
              <a:schemeClr val="phClr">
                <a:tint val="95000"/>
                <a:shade val="100000"/>
                <a:satMod val="130000"/>
                <a:lumMod val="130000"/>
              </a:schemeClr>
            </a:gs>
            <a:gs pos="100000">
              <a:schemeClr val="phClr">
                <a:tint val="97000"/>
                <a:shade val="100000"/>
                <a:hueMod val="100000"/>
                <a:satMod val="140000"/>
                <a:lumMod val="80000"/>
              </a:schemeClr>
            </a:gs>
          </a:gsLst>
          <a:path path="circle">
            <a:fillToRect l="20000" t="10000" r="20000" b="60000"/>
          </a:path>
        </a:gradFill>
        <a:gradFill rotWithShape="1">
          <a:gsLst>
            <a:gs pos="0">
              <a:schemeClr val="phClr">
                <a:tint val="94000"/>
                <a:satMod val="160000"/>
                <a:lumMod val="160000"/>
              </a:schemeClr>
            </a:gs>
            <a:gs pos="42000">
              <a:schemeClr val="phClr">
                <a:tint val="94000"/>
                <a:shade val="94000"/>
                <a:satMod val="160000"/>
                <a:lumMod val="130000"/>
              </a:schemeClr>
            </a:gs>
            <a:gs pos="100000">
              <a:schemeClr val="phClr">
                <a:tint val="97000"/>
                <a:shade val="94000"/>
                <a:satMod val="180000"/>
                <a:lumMod val="84000"/>
              </a:schemeClr>
            </a:gs>
          </a:gsLst>
          <a:path path="circle">
            <a:fillToRect l="24000" t="44000" r="24000" b="12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Slipstream</Template>
  <TotalTime>251</TotalTime>
  <Words>2670</Words>
  <Application>Microsoft Office PowerPoint</Application>
  <PresentationFormat>On-screen Show (4:3)</PresentationFormat>
  <Paragraphs>163</Paragraphs>
  <Slides>41</Slides>
  <Notes>0</Notes>
  <HiddenSlides>0</HiddenSlides>
  <MMClips>0</MMClips>
  <ScaleCrop>false</ScaleCrop>
  <HeadingPairs>
    <vt:vector size="4" baseType="variant">
      <vt:variant>
        <vt:lpstr>Theme</vt:lpstr>
      </vt:variant>
      <vt:variant>
        <vt:i4>1</vt:i4>
      </vt:variant>
      <vt:variant>
        <vt:lpstr>Slide Titles</vt:lpstr>
      </vt:variant>
      <vt:variant>
        <vt:i4>41</vt:i4>
      </vt:variant>
    </vt:vector>
  </HeadingPairs>
  <TitlesOfParts>
    <vt:vector size="42" baseType="lpstr">
      <vt:lpstr>Slipstream</vt:lpstr>
      <vt:lpstr>“Housing: Price Prediction”</vt:lpstr>
      <vt:lpstr>Agenda:-</vt:lpstr>
      <vt:lpstr>Overview:-</vt:lpstr>
      <vt:lpstr>Problem Statement:-</vt:lpstr>
      <vt:lpstr>Problem Understanding:-</vt:lpstr>
      <vt:lpstr>Importance of Housing PricePrediction:-</vt:lpstr>
      <vt:lpstr>What is Housing Price Prediction?</vt:lpstr>
      <vt:lpstr>Import all the required library:-</vt:lpstr>
      <vt:lpstr>EDA:-</vt:lpstr>
      <vt:lpstr>PowerPoint Presentation</vt:lpstr>
      <vt:lpstr>PowerPoint Presentation</vt:lpstr>
      <vt:lpstr>Visualization of numerical columns:-</vt:lpstr>
      <vt:lpstr>Observations:-</vt:lpstr>
      <vt:lpstr>PowerPoint Presentation</vt:lpstr>
      <vt:lpstr>PowerPoint Presentation</vt:lpstr>
      <vt:lpstr>Vizualization of numerical columns:-</vt:lpstr>
      <vt:lpstr>Observations:-</vt:lpstr>
      <vt:lpstr>PowerPoint Presentation</vt:lpstr>
      <vt:lpstr>Observations:-</vt:lpstr>
      <vt:lpstr>Bivariate Analysis for Categorical Columns:- </vt:lpstr>
      <vt:lpstr>Observations:-</vt:lpstr>
      <vt:lpstr>PowerPoint Presentation</vt:lpstr>
      <vt:lpstr>PowerPoint Presentation</vt:lpstr>
      <vt:lpstr>PowerPoint Presentation</vt:lpstr>
      <vt:lpstr>PowerPoint Presentation</vt:lpstr>
      <vt:lpstr>PowerPoint Presentation</vt:lpstr>
      <vt:lpstr>PowerPoint Presentation</vt:lpstr>
      <vt:lpstr>Analysis:-</vt:lpstr>
      <vt:lpstr>About Data Cleaning :-</vt:lpstr>
      <vt:lpstr>PowerPoint Presentation</vt:lpstr>
      <vt:lpstr>Model Building:-</vt:lpstr>
      <vt:lpstr>PowerPoint Presentation</vt:lpstr>
      <vt:lpstr>PowerPoint Presentation</vt:lpstr>
      <vt:lpstr>PowerPoint Presentation</vt:lpstr>
      <vt:lpstr>PowerPoint Presentation</vt:lpstr>
      <vt:lpstr>Hyper Parameter Tunning:-</vt:lpstr>
      <vt:lpstr>PowerPoint Presentation</vt:lpstr>
      <vt:lpstr>Saving the model:-</vt:lpstr>
      <vt:lpstr>PowerPoint Presentation</vt:lpstr>
      <vt:lpstr>Conclusion:-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“Housing: Price Prediction”</dc:title>
  <dc:creator>sony</dc:creator>
  <cp:lastModifiedBy>sony</cp:lastModifiedBy>
  <cp:revision>21</cp:revision>
  <dcterms:created xsi:type="dcterms:W3CDTF">2022-07-09T13:46:06Z</dcterms:created>
  <dcterms:modified xsi:type="dcterms:W3CDTF">2022-07-09T17:57:20Z</dcterms:modified>
</cp:coreProperties>
</file>