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handoutMasterIdLst>
    <p:handoutMasterId r:id="rId22"/>
  </p:handoutMasterIdLst>
  <p:sldIdLst>
    <p:sldId id="380" r:id="rId2"/>
    <p:sldId id="339" r:id="rId3"/>
    <p:sldId id="340" r:id="rId4"/>
    <p:sldId id="343" r:id="rId5"/>
    <p:sldId id="344" r:id="rId6"/>
    <p:sldId id="341" r:id="rId7"/>
    <p:sldId id="342" r:id="rId8"/>
    <p:sldId id="345" r:id="rId9"/>
    <p:sldId id="347" r:id="rId10"/>
    <p:sldId id="348" r:id="rId11"/>
    <p:sldId id="349" r:id="rId12"/>
    <p:sldId id="364" r:id="rId13"/>
    <p:sldId id="366" r:id="rId14"/>
    <p:sldId id="379" r:id="rId15"/>
    <p:sldId id="372" r:id="rId16"/>
    <p:sldId id="373" r:id="rId17"/>
    <p:sldId id="374" r:id="rId18"/>
    <p:sldId id="375" r:id="rId19"/>
    <p:sldId id="376" r:id="rId20"/>
  </p:sldIdLst>
  <p:sldSz cx="10945813"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p:scale>
          <a:sx n="70" d="100"/>
          <a:sy n="70" d="100"/>
        </p:scale>
        <p:origin x="-1014" y="-180"/>
      </p:cViewPr>
      <p:guideLst>
        <p:guide orient="horz" pos="2160"/>
        <p:guide orient="horz" pos="4030"/>
        <p:guide orient="horz" pos="1152"/>
        <p:guide orient="horz" pos="1018"/>
        <p:guide orient="horz" pos="3886"/>
        <p:guide orient="horz" pos="2928"/>
        <p:guide orient="horz" pos="3072"/>
        <p:guide orient="horz" pos="407"/>
        <p:guide pos="3448"/>
        <p:guide pos="862"/>
        <p:guide pos="6421"/>
        <p:guide pos="603"/>
        <p:guide pos="4482"/>
        <p:guide pos="6292"/>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9/26/2022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9/26/2022</a:t>
            </a:fld>
            <a:endParaRPr lang="en-US"/>
          </a:p>
        </p:txBody>
      </p:sp>
      <p:sp>
        <p:nvSpPr>
          <p:cNvPr id="4" name="Slide Image Placeholder 3"/>
          <p:cNvSpPr>
            <a:spLocks noGrp="1" noRot="1" noChangeAspect="1"/>
          </p:cNvSpPr>
          <p:nvPr>
            <p:ph type="sldImg" idx="2"/>
          </p:nvPr>
        </p:nvSpPr>
        <p:spPr>
          <a:xfrm>
            <a:off x="693738" y="685800"/>
            <a:ext cx="5470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0945813"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0945813"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0945813"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0945813"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764204" y="5052547"/>
            <a:ext cx="6747775"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9/26/2022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2" name="Title 1"/>
          <p:cNvSpPr>
            <a:spLocks noGrp="1"/>
          </p:cNvSpPr>
          <p:nvPr>
            <p:ph type="ctrTitle"/>
          </p:nvPr>
        </p:nvSpPr>
        <p:spPr>
          <a:xfrm>
            <a:off x="978687" y="3132291"/>
            <a:ext cx="8589244" cy="1793167"/>
          </a:xfrm>
          <a:effectLst/>
        </p:spPr>
        <p:txBody>
          <a:bodyPr>
            <a:noAutofit/>
          </a:bodyPr>
          <a:lstStyle>
            <a:lvl1pPr marL="640080" indent="-457200" algn="l">
              <a:defRPr sz="5400"/>
            </a:lvl1pPr>
          </a:lstStyle>
          <a:p>
            <a:r>
              <a:rPr lang="en-US" smtClean="0"/>
              <a:t>Click to edit Master title style</a:t>
            </a:r>
            <a:endParaRPr lang="en-US" dirty="0"/>
          </a:p>
        </p:txBody>
      </p:sp>
      <p:grpSp>
        <p:nvGrpSpPr>
          <p:cNvPr id="15" name="Group 14"/>
          <p:cNvGrpSpPr/>
          <p:nvPr userDrawn="1"/>
        </p:nvGrpSpPr>
        <p:grpSpPr>
          <a:xfrm>
            <a:off x="7115206" y="0"/>
            <a:ext cx="3830607" cy="6858000"/>
            <a:chOff x="7923213" y="0"/>
            <a:chExt cx="4265612" cy="6858000"/>
          </a:xfrm>
        </p:grpSpPr>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7" name="Rectangle 16"/>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280378" y="731520"/>
            <a:ext cx="7662069"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41C87-7AD9-4845-A077-840E4A0F3F06}" type="datetimeFigureOut">
              <a:rPr lang="en-US" smtClean="0"/>
              <a:t>9/26/2022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81104" y="376519"/>
            <a:ext cx="2462808"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979126" y="731521"/>
            <a:ext cx="5780891"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9/26/2022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F41C87-7AD9-4845-A077-840E4A0F3F06}" type="datetimeFigureOut">
              <a:rPr lang="en-US" smtClean="0"/>
              <a:t>9/26/2022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368227" y="731520"/>
            <a:ext cx="7662069"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0945813"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0945813"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0945813"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0945813"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33833" y="2172648"/>
            <a:ext cx="7142390"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420958" y="4607511"/>
            <a:ext cx="7146973"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9/26/2022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a:p>
        </p:txBody>
      </p:sp>
      <p:grpSp>
        <p:nvGrpSpPr>
          <p:cNvPr id="11" name="Group 10"/>
          <p:cNvGrpSpPr/>
          <p:nvPr userDrawn="1"/>
        </p:nvGrpSpPr>
        <p:grpSpPr>
          <a:xfrm>
            <a:off x="9989231" y="0"/>
            <a:ext cx="956584" cy="6868886"/>
            <a:chOff x="11123611" y="0"/>
            <a:chExt cx="1065214" cy="6868886"/>
          </a:xfrm>
        </p:grpSpPr>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3" name="Rectangle 12"/>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F41C87-7AD9-4845-A077-840E4A0F3F06}" type="datetimeFigureOut">
              <a:rPr lang="en-US" smtClean="0"/>
              <a:t>9/26/2022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368225" y="731520"/>
            <a:ext cx="4006168"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560473" y="731520"/>
            <a:ext cx="4006168"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68226" y="731520"/>
            <a:ext cx="4006168"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4323" y="1400327"/>
            <a:ext cx="4006168"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563047" y="731520"/>
            <a:ext cx="4006168"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5560321" y="1399032"/>
            <a:ext cx="4006168"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9/26/2022</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GB" smtClean="0"/>
              <a:t>‹#›</a:t>
            </a:fld>
            <a:endParaRPr lang="en-GB"/>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9/26/2022</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9/26/2022</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4439" y="2209802"/>
            <a:ext cx="4352571"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498662" y="731520"/>
            <a:ext cx="4808647"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87744" y="3497802"/>
            <a:ext cx="4056391"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9/26/2022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0945813"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0945813"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0945813"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0945813"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357002" y="1143000"/>
            <a:ext cx="4925616"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50873" y="1010486"/>
            <a:ext cx="442203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9/26/2022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2" name="Title 1"/>
          <p:cNvSpPr>
            <a:spLocks noGrp="1"/>
          </p:cNvSpPr>
          <p:nvPr>
            <p:ph type="title"/>
          </p:nvPr>
        </p:nvSpPr>
        <p:spPr>
          <a:xfrm>
            <a:off x="870576" y="4464421"/>
            <a:ext cx="7641405"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0945813"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0945813"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0945813"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0945813"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146657" y="4372168"/>
            <a:ext cx="7795792"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368227" y="732260"/>
            <a:ext cx="7662069"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88424" y="6172202"/>
            <a:ext cx="3010099"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03F41C87-7AD9-4845-A077-840E4A0F3F06}" type="datetimeFigureOut">
              <a:rPr lang="en-US" smtClean="0"/>
              <a:pPr/>
              <a:t>9/26/2022</a:t>
            </a:fld>
            <a:endParaRPr lang="en-US"/>
          </a:p>
        </p:txBody>
      </p:sp>
      <p:sp>
        <p:nvSpPr>
          <p:cNvPr id="5" name="Footer Placeholder 4"/>
          <p:cNvSpPr>
            <a:spLocks noGrp="1"/>
          </p:cNvSpPr>
          <p:nvPr>
            <p:ph type="ftr" sz="quarter" idx="3"/>
          </p:nvPr>
        </p:nvSpPr>
        <p:spPr>
          <a:xfrm>
            <a:off x="547292" y="6172202"/>
            <a:ext cx="4013466"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4560755" y="6172202"/>
            <a:ext cx="2189163"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A013F82-EE5E-44EE-A61D-E31C6657F2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4554" y="0"/>
            <a:ext cx="8352928" cy="1143000"/>
          </a:xfrm>
        </p:spPr>
        <p:txBody>
          <a:bodyPr/>
          <a:lstStyle/>
          <a:p>
            <a:r>
              <a:rPr lang="en-GB" sz="4000" i="1" dirty="0" smtClean="0">
                <a:latin typeface="Algerian" pitchFamily="82" charset="0"/>
              </a:rPr>
              <a:t>Malignant Comment Classification</a:t>
            </a:r>
            <a:endParaRPr lang="en-GB" sz="4000" i="1" dirty="0">
              <a:latin typeface="Algerian" pitchFamily="82" charset="0"/>
            </a:endParaRPr>
          </a:p>
        </p:txBody>
      </p:sp>
      <p:pic>
        <p:nvPicPr>
          <p:cNvPr id="4" name="Content Placeholder 3">
            <a:extLst>
              <a:ext uri="{FF2B5EF4-FFF2-40B4-BE49-F238E27FC236}">
                <a16:creationId xmlns:a16="http://schemas.microsoft.com/office/drawing/2014/main" xmlns="" id="{6F6A92C9-80B7-46A6-AA3C-EF7A2A308554}"/>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0" y="1014843"/>
            <a:ext cx="6481317" cy="3096640"/>
          </a:xfrm>
          <a:prstGeom prst="rect">
            <a:avLst/>
          </a:prstGeom>
        </p:spPr>
      </p:pic>
      <p:sp>
        <p:nvSpPr>
          <p:cNvPr id="5" name="Rectangle 4"/>
          <p:cNvSpPr/>
          <p:nvPr/>
        </p:nvSpPr>
        <p:spPr>
          <a:xfrm>
            <a:off x="6513696" y="2060848"/>
            <a:ext cx="4464496" cy="1015663"/>
          </a:xfrm>
          <a:prstGeom prst="rect">
            <a:avLst/>
          </a:prstGeom>
        </p:spPr>
        <p:txBody>
          <a:bodyPr wrap="square">
            <a:spAutoFit/>
          </a:bodyPr>
          <a:lstStyle/>
          <a:p>
            <a:r>
              <a:rPr lang="en-GB" sz="2800" dirty="0" err="1">
                <a:latin typeface="Brush Script MT" pitchFamily="66" charset="0"/>
              </a:rPr>
              <a:t>PPt</a:t>
            </a:r>
            <a:r>
              <a:rPr lang="en-GB" sz="2800" dirty="0">
                <a:latin typeface="Brush Script MT" pitchFamily="66" charset="0"/>
              </a:rPr>
              <a:t> presented by:-</a:t>
            </a:r>
          </a:p>
          <a:p>
            <a:r>
              <a:rPr lang="en-GB" dirty="0">
                <a:latin typeface="Brush Script MT" pitchFamily="66" charset="0"/>
              </a:rPr>
              <a:t>                 </a:t>
            </a:r>
            <a:r>
              <a:rPr lang="en-GB" sz="3200" b="1" dirty="0" err="1">
                <a:latin typeface="Brush Script MT" pitchFamily="66" charset="0"/>
              </a:rPr>
              <a:t>Diptiranjan</a:t>
            </a:r>
            <a:r>
              <a:rPr lang="en-GB" sz="3200" b="1" dirty="0">
                <a:latin typeface="Brush Script MT" pitchFamily="66" charset="0"/>
              </a:rPr>
              <a:t> </a:t>
            </a:r>
            <a:r>
              <a:rPr lang="en-GB" sz="3200" b="1" dirty="0" err="1">
                <a:latin typeface="Brush Script MT" pitchFamily="66" charset="0"/>
              </a:rPr>
              <a:t>Pradhan</a:t>
            </a:r>
            <a:endParaRPr lang="en-GB" sz="3200" b="1" dirty="0"/>
          </a:p>
        </p:txBody>
      </p:sp>
      <p:sp>
        <p:nvSpPr>
          <p:cNvPr id="6" name="Rectangle 5"/>
          <p:cNvSpPr/>
          <p:nvPr/>
        </p:nvSpPr>
        <p:spPr>
          <a:xfrm>
            <a:off x="7705154" y="3429000"/>
            <a:ext cx="3074881" cy="369332"/>
          </a:xfrm>
          <a:prstGeom prst="rect">
            <a:avLst/>
          </a:prstGeom>
        </p:spPr>
        <p:txBody>
          <a:bodyPr wrap="none">
            <a:spAutoFit/>
          </a:bodyPr>
          <a:lstStyle/>
          <a:p>
            <a:r>
              <a:rPr lang="en-GB" dirty="0"/>
              <a:t> </a:t>
            </a:r>
            <a:r>
              <a:rPr lang="en-GB" dirty="0">
                <a:latin typeface="Bahnschrift SemiCondensed" pitchFamily="34" charset="0"/>
              </a:rPr>
              <a:t>Intern of </a:t>
            </a:r>
            <a:r>
              <a:rPr lang="en-GB" dirty="0" err="1">
                <a:latin typeface="Bahnschrift SemiCondensed" pitchFamily="34" charset="0"/>
              </a:rPr>
              <a:t>FlipRobo</a:t>
            </a:r>
            <a:r>
              <a:rPr lang="en-GB" dirty="0">
                <a:latin typeface="Bahnschrift SemiCondensed" pitchFamily="34" charset="0"/>
              </a:rPr>
              <a:t> Technologies</a:t>
            </a:r>
            <a:endParaRPr lang="en-GB" dirty="0"/>
          </a:p>
        </p:txBody>
      </p:sp>
      <p:sp>
        <p:nvSpPr>
          <p:cNvPr id="7" name="Rectangle 6"/>
          <p:cNvSpPr/>
          <p:nvPr/>
        </p:nvSpPr>
        <p:spPr>
          <a:xfrm>
            <a:off x="2232546" y="4770787"/>
            <a:ext cx="3672408" cy="584775"/>
          </a:xfrm>
          <a:prstGeom prst="rect">
            <a:avLst/>
          </a:prstGeom>
        </p:spPr>
        <p:txBody>
          <a:bodyPr wrap="square">
            <a:spAutoFit/>
          </a:bodyPr>
          <a:lstStyle/>
          <a:p>
            <a:r>
              <a:rPr lang="en-GB" sz="3200" dirty="0">
                <a:latin typeface="Script MT Bold" pitchFamily="66" charset="0"/>
              </a:rPr>
              <a:t>Under Guidance of:-</a:t>
            </a:r>
          </a:p>
        </p:txBody>
      </p:sp>
      <p:sp>
        <p:nvSpPr>
          <p:cNvPr id="8" name="Rectangle 7"/>
          <p:cNvSpPr/>
          <p:nvPr/>
        </p:nvSpPr>
        <p:spPr>
          <a:xfrm>
            <a:off x="4680818" y="5607303"/>
            <a:ext cx="4464496" cy="523220"/>
          </a:xfrm>
          <a:prstGeom prst="rect">
            <a:avLst/>
          </a:prstGeom>
        </p:spPr>
        <p:txBody>
          <a:bodyPr wrap="square">
            <a:spAutoFit/>
          </a:bodyPr>
          <a:lstStyle/>
          <a:p>
            <a:r>
              <a:rPr lang="en-GB" sz="2800" i="1" dirty="0" err="1">
                <a:latin typeface="Algerian" pitchFamily="82" charset="0"/>
              </a:rPr>
              <a:t>Khushboo</a:t>
            </a:r>
            <a:r>
              <a:rPr lang="en-GB" sz="2800" i="1" dirty="0">
                <a:latin typeface="Algerian" pitchFamily="82" charset="0"/>
              </a:rPr>
              <a:t> </a:t>
            </a:r>
            <a:r>
              <a:rPr lang="en-GB" sz="2800" i="1" dirty="0" err="1">
                <a:latin typeface="Algerian" pitchFamily="82" charset="0"/>
              </a:rPr>
              <a:t>Garg</a:t>
            </a:r>
            <a:endParaRPr lang="en-GB" sz="2800" i="1" dirty="0">
              <a:latin typeface="Algerian" pitchFamily="82" charset="0"/>
            </a:endParaRPr>
          </a:p>
        </p:txBody>
      </p:sp>
    </p:spTree>
    <p:extLst>
      <p:ext uri="{BB962C8B-B14F-4D97-AF65-F5344CB8AC3E}">
        <p14:creationId xmlns:p14="http://schemas.microsoft.com/office/powerpoint/2010/main" val="188742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1AC13-5ADE-4C3D-A40B-B84A074851A8}"/>
              </a:ext>
            </a:extLst>
          </p:cNvPr>
          <p:cNvSpPr>
            <a:spLocks noGrp="1"/>
          </p:cNvSpPr>
          <p:nvPr>
            <p:ph type="title"/>
          </p:nvPr>
        </p:nvSpPr>
        <p:spPr>
          <a:xfrm>
            <a:off x="1367159" y="0"/>
            <a:ext cx="8827359" cy="1628800"/>
          </a:xfrm>
        </p:spPr>
        <p:txBody>
          <a:bodyPr>
            <a:normAutofit/>
          </a:bodyPr>
          <a:lstStyle/>
          <a:p>
            <a:r>
              <a:rPr lang="en-IN" dirty="0"/>
              <a:t>Visualization:</a:t>
            </a:r>
          </a:p>
        </p:txBody>
      </p:sp>
      <p:sp>
        <p:nvSpPr>
          <p:cNvPr id="4" name="Content Placeholder 3">
            <a:extLst>
              <a:ext uri="{FF2B5EF4-FFF2-40B4-BE49-F238E27FC236}">
                <a16:creationId xmlns:a16="http://schemas.microsoft.com/office/drawing/2014/main" xmlns="" id="{FE5E8C88-5D24-4AD0-9A19-1F7AD578D561}"/>
              </a:ext>
            </a:extLst>
          </p:cNvPr>
          <p:cNvSpPr>
            <a:spLocks noGrp="1"/>
          </p:cNvSpPr>
          <p:nvPr>
            <p:ph sz="quarter" idx="13"/>
          </p:nvPr>
        </p:nvSpPr>
        <p:spPr>
          <a:xfrm>
            <a:off x="1367159" y="4941168"/>
            <a:ext cx="8827359" cy="1854200"/>
          </a:xfrm>
        </p:spPr>
        <p:txBody>
          <a:bodyPr>
            <a:normAutofit/>
          </a:bodyPr>
          <a:lstStyle/>
          <a:p>
            <a:endParaRPr lang="en-IN" dirty="0"/>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malignant and highly malignant comments respectively.</a:t>
            </a:r>
            <a:endParaRPr lang="en-IN" sz="2000" dirty="0">
              <a:latin typeface="Century" panose="02040604050505020304" pitchFamily="18" charset="0"/>
            </a:endParaRPr>
          </a:p>
          <a:p>
            <a:endParaRPr lang="en-IN" dirty="0"/>
          </a:p>
          <a:p>
            <a:endParaRPr lang="en-IN" dirty="0"/>
          </a:p>
          <a:p>
            <a:endParaRPr lang="en-IN" dirty="0"/>
          </a:p>
          <a:p>
            <a:endParaRPr lang="en-IN" dirty="0"/>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xmlns="" id="{5ADEA348-20BC-42C5-B930-C3377093AA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7157" y="1772816"/>
            <a:ext cx="4309484" cy="3258392"/>
          </a:xfrm>
          <a:prstGeom prst="rect">
            <a:avLst/>
          </a:prstGeom>
          <a:noFill/>
          <a:ln>
            <a:noFill/>
          </a:ln>
        </p:spPr>
      </p:pic>
      <p:pic>
        <p:nvPicPr>
          <p:cNvPr id="7" name="Picture 6">
            <a:extLst>
              <a:ext uri="{FF2B5EF4-FFF2-40B4-BE49-F238E27FC236}">
                <a16:creationId xmlns:a16="http://schemas.microsoft.com/office/drawing/2014/main" xmlns="" id="{CC500D53-1F30-43BB-911F-C3ABFD2755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6982" y="1799805"/>
            <a:ext cx="4397197" cy="3258393"/>
          </a:xfrm>
          <a:prstGeom prst="rect">
            <a:avLst/>
          </a:prstGeom>
          <a:noFill/>
          <a:ln>
            <a:noFill/>
          </a:ln>
        </p:spPr>
      </p:pic>
    </p:spTree>
    <p:extLst>
      <p:ext uri="{BB962C8B-B14F-4D97-AF65-F5344CB8AC3E}">
        <p14:creationId xmlns:p14="http://schemas.microsoft.com/office/powerpoint/2010/main" val="852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B6F3E-917E-4390-8E4E-D52E55B22909}"/>
              </a:ext>
            </a:extLst>
          </p:cNvPr>
          <p:cNvSpPr>
            <a:spLocks noGrp="1"/>
          </p:cNvSpPr>
          <p:nvPr>
            <p:ph type="title"/>
          </p:nvPr>
        </p:nvSpPr>
        <p:spPr>
          <a:xfrm>
            <a:off x="1367159" y="620688"/>
            <a:ext cx="8827359" cy="1080120"/>
          </a:xfrm>
        </p:spPr>
        <p:txBody>
          <a:bodyPr>
            <a:normAutofit/>
          </a:bodyPr>
          <a:lstStyle/>
          <a:p>
            <a:r>
              <a:rPr lang="en-IN" dirty="0"/>
              <a:t>Vizualization:</a:t>
            </a:r>
          </a:p>
        </p:txBody>
      </p:sp>
      <p:sp>
        <p:nvSpPr>
          <p:cNvPr id="4" name="Content Placeholder 3">
            <a:extLst>
              <a:ext uri="{FF2B5EF4-FFF2-40B4-BE49-F238E27FC236}">
                <a16:creationId xmlns:a16="http://schemas.microsoft.com/office/drawing/2014/main" xmlns="" id="{89F4C76E-BF91-4458-B3DE-B595F138FE2E}"/>
              </a:ext>
            </a:extLst>
          </p:cNvPr>
          <p:cNvSpPr>
            <a:spLocks noGrp="1"/>
          </p:cNvSpPr>
          <p:nvPr>
            <p:ph sz="quarter" idx="13"/>
          </p:nvPr>
        </p:nvSpPr>
        <p:spPr>
          <a:xfrm>
            <a:off x="1367159" y="1981200"/>
            <a:ext cx="882735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2000" b="0" i="0" dirty="0">
              <a:solidFill>
                <a:srgbClr val="000000"/>
              </a:solidFill>
              <a:effectLst/>
              <a:latin typeface="Century" panose="02040604050505020304" pitchFamily="18" charset="0"/>
            </a:endParaRPr>
          </a:p>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threat and highly rude comments respectively.</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E99EBD51-BACB-4C5D-96DD-E57C3C901D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3701" y="1963945"/>
            <a:ext cx="4267866" cy="3096344"/>
          </a:xfrm>
          <a:prstGeom prst="rect">
            <a:avLst/>
          </a:prstGeom>
          <a:noFill/>
          <a:ln>
            <a:noFill/>
          </a:ln>
        </p:spPr>
      </p:pic>
      <p:pic>
        <p:nvPicPr>
          <p:cNvPr id="6" name="Picture 5">
            <a:extLst>
              <a:ext uri="{FF2B5EF4-FFF2-40B4-BE49-F238E27FC236}">
                <a16:creationId xmlns:a16="http://schemas.microsoft.com/office/drawing/2014/main" xmlns="" id="{4892F1D6-1538-4EF2-9B55-4FE2759B71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0837" y="1981200"/>
            <a:ext cx="4510221" cy="3079089"/>
          </a:xfrm>
          <a:prstGeom prst="rect">
            <a:avLst/>
          </a:prstGeom>
          <a:noFill/>
          <a:ln>
            <a:noFill/>
          </a:ln>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7EECC-136F-400D-9931-ADFE6E3C31DE}"/>
              </a:ext>
            </a:extLst>
          </p:cNvPr>
          <p:cNvSpPr>
            <a:spLocks noGrp="1"/>
          </p:cNvSpPr>
          <p:nvPr>
            <p:ph type="title"/>
          </p:nvPr>
        </p:nvSpPr>
        <p:spPr>
          <a:xfrm>
            <a:off x="-2808014" y="476672"/>
            <a:ext cx="7795792" cy="1143000"/>
          </a:xfrm>
        </p:spPr>
        <p:txBody>
          <a:bodyPr/>
          <a:lstStyle/>
          <a:p>
            <a:r>
              <a:rPr lang="en-IN" dirty="0"/>
              <a:t>Analysis</a:t>
            </a:r>
            <a:r>
              <a:rPr lang="en-IN" dirty="0" smtClean="0"/>
              <a:t>:-</a:t>
            </a:r>
            <a:endParaRPr lang="en-IN" dirty="0"/>
          </a:p>
        </p:txBody>
      </p:sp>
      <p:sp>
        <p:nvSpPr>
          <p:cNvPr id="3" name="Content Placeholder 2">
            <a:extLst>
              <a:ext uri="{FF2B5EF4-FFF2-40B4-BE49-F238E27FC236}">
                <a16:creationId xmlns:a16="http://schemas.microsoft.com/office/drawing/2014/main" xmlns="" id="{E4B3A8C0-A406-4DA4-8E8C-E4E8E163BC22}"/>
              </a:ext>
            </a:extLst>
          </p:cNvPr>
          <p:cNvSpPr>
            <a:spLocks noGrp="1"/>
          </p:cNvSpPr>
          <p:nvPr>
            <p:ph sz="quarter" idx="13"/>
          </p:nvPr>
        </p:nvSpPr>
        <p:spPr>
          <a:xfrm>
            <a:off x="864394" y="2132856"/>
            <a:ext cx="8827359" cy="4468217"/>
          </a:xfrm>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endParaRPr lang="en-IN" sz="20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Just make the comments more appropriate so that we’ll get less word to process and get more accuracy. </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Comments small and more appropriate as much as it was possible.</a:t>
            </a: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B9AE0-EBE0-4E6E-8A56-FA7EBC81F94A}"/>
              </a:ext>
            </a:extLst>
          </p:cNvPr>
          <p:cNvSpPr>
            <a:spLocks noGrp="1"/>
          </p:cNvSpPr>
          <p:nvPr>
            <p:ph type="title"/>
          </p:nvPr>
        </p:nvSpPr>
        <p:spPr>
          <a:xfrm>
            <a:off x="-2015926" y="188640"/>
            <a:ext cx="7795792" cy="1143000"/>
          </a:xfrm>
        </p:spPr>
        <p:txBody>
          <a:bodyPr/>
          <a:lstStyle/>
          <a:p>
            <a:r>
              <a:rPr lang="en-IN" dirty="0"/>
              <a:t>Model Building</a:t>
            </a:r>
            <a:r>
              <a:rPr lang="en-IN" dirty="0" smtClean="0"/>
              <a:t>:-</a:t>
            </a:r>
            <a:endParaRPr lang="en-IN" dirty="0"/>
          </a:p>
        </p:txBody>
      </p:sp>
      <p:sp>
        <p:nvSpPr>
          <p:cNvPr id="3" name="Content Placeholder 2">
            <a:extLst>
              <a:ext uri="{FF2B5EF4-FFF2-40B4-BE49-F238E27FC236}">
                <a16:creationId xmlns:a16="http://schemas.microsoft.com/office/drawing/2014/main" xmlns="" id="{8B9EA6FF-3AAD-4215-BFEA-1493DEB760E7}"/>
              </a:ext>
            </a:extLst>
          </p:cNvPr>
          <p:cNvSpPr>
            <a:spLocks noGrp="1"/>
          </p:cNvSpPr>
          <p:nvPr>
            <p:ph sz="quarter" idx="13"/>
          </p:nvPr>
        </p:nvSpPr>
        <p:spPr>
          <a:xfrm>
            <a:off x="144314" y="1340768"/>
            <a:ext cx="10657184" cy="5400600"/>
          </a:xfrm>
        </p:spPr>
        <p:txBody>
          <a:bodyPr>
            <a:noAutofit/>
          </a:bodyPr>
          <a:lstStyle/>
          <a:p>
            <a:pPr>
              <a:lnSpc>
                <a:spcPct val="107000"/>
              </a:lnSpc>
              <a:spcAft>
                <a:spcPts val="800"/>
              </a:spcAft>
            </a:pPr>
            <a:r>
              <a:rPr lang="en-IN" sz="20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0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multiple targets which are binary. I have converted the text into vectors using TFIDF vectorizer and separated our feature and labels then build the model using One Vs Rest Classifier.  Among all the algorithms which I have used for this purpose I have chosen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0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0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0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000" dirty="0" err="1">
                <a:effectLst/>
                <a:latin typeface="Century" panose="02040604050505020304" pitchFamily="18" charset="0"/>
                <a:ea typeface="Calibri" panose="020F0502020204030204" pitchFamily="34" charset="0"/>
                <a:cs typeface="Times New Roman" panose="02020603050405020304" pitchFamily="18" charset="0"/>
              </a:rPr>
              <a:t>MultinomialNB</a:t>
            </a:r>
            <a:r>
              <a:rPr lang="en-IN" sz="20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000" dirty="0" err="1">
                <a:effectLst/>
                <a:latin typeface="Century" panose="02040604050505020304" pitchFamily="18" charset="0"/>
                <a:ea typeface="Calibri" panose="020F0502020204030204" pitchFamily="34" charset="0"/>
                <a:cs typeface="Times New Roman" panose="02020603050405020304" pitchFamily="18" charset="0"/>
              </a:rPr>
              <a:t>LightGBMClassifier</a:t>
            </a:r>
            <a:r>
              <a:rPr lang="en-IN" sz="20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0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0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0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0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pPr marL="342900" lvl="0" indent="-342900">
              <a:lnSpc>
                <a:spcPct val="107000"/>
              </a:lnSpc>
              <a:spcBef>
                <a:spcPts val="300"/>
              </a:spcBef>
              <a:spcAft>
                <a:spcPts val="300"/>
              </a:spcAft>
              <a:buFont typeface="Wingdings" panose="05000000000000000000" pitchFamily="2" charset="2"/>
              <a:buChar char=""/>
            </a:pP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5B0F6AB-973D-4695-B6BE-6A883B9C90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9704" y="332657"/>
            <a:ext cx="9053051" cy="4824536"/>
          </a:xfrm>
          <a:prstGeom prst="rect">
            <a:avLst/>
          </a:prstGeom>
          <a:noFill/>
          <a:ln>
            <a:noFill/>
          </a:ln>
        </p:spPr>
      </p:pic>
      <p:sp>
        <p:nvSpPr>
          <p:cNvPr id="3" name="TextBox 2">
            <a:extLst>
              <a:ext uri="{FF2B5EF4-FFF2-40B4-BE49-F238E27FC236}">
                <a16:creationId xmlns:a16="http://schemas.microsoft.com/office/drawing/2014/main" xmlns="" id="{E46E068E-AD78-4353-8794-3E21A8BAF062}"/>
              </a:ext>
            </a:extLst>
          </p:cNvPr>
          <p:cNvSpPr txBox="1"/>
          <p:nvPr/>
        </p:nvSpPr>
        <p:spPr>
          <a:xfrm>
            <a:off x="1787021" y="5517232"/>
            <a:ext cx="8471070" cy="707886"/>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latin typeface="Century" panose="02040604050505020304" pitchFamily="18" charset="0"/>
              </a:rPr>
              <a:t>I got Linear SVC as the best model. So I have to do hyper parameter </a:t>
            </a:r>
            <a:r>
              <a:rPr lang="en-IN" sz="2000" dirty="0" err="1">
                <a:latin typeface="Century" panose="02040604050505020304" pitchFamily="18" charset="0"/>
              </a:rPr>
              <a:t>tunnig</a:t>
            </a:r>
            <a:r>
              <a:rPr lang="en-IN" sz="2000" dirty="0">
                <a:latin typeface="Century" panose="02040604050505020304" pitchFamily="18" charset="0"/>
              </a:rPr>
              <a:t> for this best model.</a:t>
            </a:r>
          </a:p>
        </p:txBody>
      </p:sp>
    </p:spTree>
    <p:extLst>
      <p:ext uri="{BB962C8B-B14F-4D97-AF65-F5344CB8AC3E}">
        <p14:creationId xmlns:p14="http://schemas.microsoft.com/office/powerpoint/2010/main" val="273783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98C0E-0647-4479-BCE6-48C56E91BEE5}"/>
              </a:ext>
            </a:extLst>
          </p:cNvPr>
          <p:cNvSpPr>
            <a:spLocks noGrp="1"/>
          </p:cNvSpPr>
          <p:nvPr>
            <p:ph type="title"/>
          </p:nvPr>
        </p:nvSpPr>
        <p:spPr>
          <a:xfrm>
            <a:off x="1367159" y="44624"/>
            <a:ext cx="8827359" cy="648072"/>
          </a:xfrm>
        </p:spPr>
        <p:txBody>
          <a:bodyPr/>
          <a:lstStyle/>
          <a:p>
            <a:r>
              <a:rPr lang="en-IN" dirty="0"/>
              <a:t>Hyper Parameter Tunning:</a:t>
            </a:r>
          </a:p>
        </p:txBody>
      </p:sp>
      <p:pic>
        <p:nvPicPr>
          <p:cNvPr id="8" name="Content Placeholder 7">
            <a:extLst>
              <a:ext uri="{FF2B5EF4-FFF2-40B4-BE49-F238E27FC236}">
                <a16:creationId xmlns:a16="http://schemas.microsoft.com/office/drawing/2014/main" xmlns="" id="{F206AF18-084F-4F33-88D4-ED25B9D4B8E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269705" y="4509121"/>
            <a:ext cx="6428301" cy="1752381"/>
          </a:xfrm>
          <a:prstGeom prst="rect">
            <a:avLst/>
          </a:prstGeom>
          <a:noFill/>
          <a:ln>
            <a:noFill/>
          </a:ln>
        </p:spPr>
      </p:pic>
      <p:pic>
        <p:nvPicPr>
          <p:cNvPr id="7" name="Picture 6">
            <a:extLst>
              <a:ext uri="{FF2B5EF4-FFF2-40B4-BE49-F238E27FC236}">
                <a16:creationId xmlns:a16="http://schemas.microsoft.com/office/drawing/2014/main" xmlns="" id="{69C02C0E-8ED5-4882-911D-07270DA3CE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9707" y="764704"/>
            <a:ext cx="8924813" cy="3744416"/>
          </a:xfrm>
          <a:prstGeom prst="rect">
            <a:avLst/>
          </a:prstGeom>
          <a:noFill/>
          <a:ln>
            <a:noFill/>
          </a:ln>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C415D3-5AE3-4A97-A0DD-07373C0FCF78}"/>
              </a:ext>
            </a:extLst>
          </p:cNvPr>
          <p:cNvSpPr>
            <a:spLocks noGrp="1"/>
          </p:cNvSpPr>
          <p:nvPr>
            <p:ph type="title"/>
          </p:nvPr>
        </p:nvSpPr>
        <p:spPr>
          <a:xfrm>
            <a:off x="1367159" y="2"/>
            <a:ext cx="8827359" cy="688975"/>
          </a:xfrm>
        </p:spPr>
        <p:txBody>
          <a:bodyPr/>
          <a:lstStyle/>
          <a:p>
            <a:r>
              <a:rPr lang="en-IN" dirty="0"/>
              <a:t>Hyper Parameter Tunning:</a:t>
            </a:r>
          </a:p>
        </p:txBody>
      </p:sp>
      <p:sp>
        <p:nvSpPr>
          <p:cNvPr id="6" name="TextBox 5">
            <a:extLst>
              <a:ext uri="{FF2B5EF4-FFF2-40B4-BE49-F238E27FC236}">
                <a16:creationId xmlns:a16="http://schemas.microsoft.com/office/drawing/2014/main" xmlns="" id="{E67BC49D-BE1B-4638-968E-0A464BE96EC9}"/>
              </a:ext>
            </a:extLst>
          </p:cNvPr>
          <p:cNvSpPr txBox="1"/>
          <p:nvPr/>
        </p:nvSpPr>
        <p:spPr>
          <a:xfrm>
            <a:off x="1463699" y="5373217"/>
            <a:ext cx="8730821" cy="1277786"/>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a:t>
            </a:r>
            <a:r>
              <a:rPr lang="en-IN" sz="1700" dirty="0">
                <a:effectLst/>
                <a:latin typeface="Century" panose="02040604050505020304" pitchFamily="18" charset="0"/>
                <a:ea typeface="Calibri" panose="020F0502020204030204" pitchFamily="34" charset="0"/>
                <a:cs typeface="Times New Roman" panose="02020603050405020304" pitchFamily="18" charset="0"/>
              </a:rPr>
              <a:t>model</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tested my final model using these parameters and got better results compared to earlier results for my final model.</a:t>
            </a:r>
          </a:p>
        </p:txBody>
      </p:sp>
      <p:pic>
        <p:nvPicPr>
          <p:cNvPr id="5" name="Picture 4">
            <a:extLst>
              <a:ext uri="{FF2B5EF4-FFF2-40B4-BE49-F238E27FC236}">
                <a16:creationId xmlns:a16="http://schemas.microsoft.com/office/drawing/2014/main" xmlns="" id="{ACE2F6EF-3BEC-4577-A03D-C7F7EED793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7157" y="679264"/>
            <a:ext cx="8730820" cy="1644650"/>
          </a:xfrm>
          <a:prstGeom prst="rect">
            <a:avLst/>
          </a:prstGeom>
          <a:noFill/>
          <a:ln>
            <a:noFill/>
          </a:ln>
        </p:spPr>
      </p:pic>
      <p:pic>
        <p:nvPicPr>
          <p:cNvPr id="8" name="Picture 7">
            <a:extLst>
              <a:ext uri="{FF2B5EF4-FFF2-40B4-BE49-F238E27FC236}">
                <a16:creationId xmlns:a16="http://schemas.microsoft.com/office/drawing/2014/main" xmlns="" id="{24CAC10D-5DBB-4BCE-A29A-C358351709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22359" y="2415780"/>
            <a:ext cx="1864694" cy="2875280"/>
          </a:xfrm>
          <a:prstGeom prst="rect">
            <a:avLst/>
          </a:prstGeom>
          <a:noFill/>
          <a:ln>
            <a:noFill/>
          </a:ln>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F6DC4A-EAA2-4E00-965C-67003F049E5E}"/>
              </a:ext>
            </a:extLst>
          </p:cNvPr>
          <p:cNvSpPr>
            <a:spLocks noGrp="1"/>
          </p:cNvSpPr>
          <p:nvPr>
            <p:ph type="title"/>
          </p:nvPr>
        </p:nvSpPr>
        <p:spPr/>
        <p:txBody>
          <a:bodyPr>
            <a:normAutofit/>
          </a:bodyPr>
          <a:lstStyle/>
          <a:p>
            <a:r>
              <a:rPr lang="en-IN" sz="3200" dirty="0"/>
              <a:t>Saving the model and predictions for test dataset using saved model:</a:t>
            </a:r>
          </a:p>
        </p:txBody>
      </p:sp>
      <p:sp>
        <p:nvSpPr>
          <p:cNvPr id="6" name="Content Placeholder 5">
            <a:extLst>
              <a:ext uri="{FF2B5EF4-FFF2-40B4-BE49-F238E27FC236}">
                <a16:creationId xmlns:a16="http://schemas.microsoft.com/office/drawing/2014/main" xmlns="" id="{BA3609A6-9419-4DB3-B725-DA4BF3C4D0DD}"/>
              </a:ext>
            </a:extLst>
          </p:cNvPr>
          <p:cNvSpPr>
            <a:spLocks noGrp="1"/>
          </p:cNvSpPr>
          <p:nvPr>
            <p:ph sz="quarter" idx="13"/>
          </p:nvPr>
        </p:nvSpPr>
        <p:spPr>
          <a:xfrm>
            <a:off x="1367159" y="1700809"/>
            <a:ext cx="8827359" cy="4468217"/>
          </a:xfrm>
        </p:spPr>
        <p:txBody>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xmlns="" id="{E681DA89-A5EE-4ED7-B816-E80ADAE3AFFD}"/>
              </a:ext>
            </a:extLst>
          </p:cNvPr>
          <p:cNvSpPr txBox="1"/>
          <p:nvPr/>
        </p:nvSpPr>
        <p:spPr>
          <a:xfrm>
            <a:off x="1463698" y="5669558"/>
            <a:ext cx="8730820" cy="388696"/>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a:t>
            </a:r>
            <a:r>
              <a:rPr lang="en-IN" b="1" dirty="0">
                <a:latin typeface="Calibri" panose="020F0502020204030204" pitchFamily="34" charset="0"/>
                <a:ea typeface="Calibri" panose="020F0502020204030204" pitchFamily="34" charset="0"/>
                <a:cs typeface="Calibri" panose="020F0502020204030204" pitchFamily="34" charset="0"/>
              </a:rPr>
              <a:t>malignance</a:t>
            </a:r>
            <a:r>
              <a:rPr lang="en-IN" sz="1800" b="1" dirty="0">
                <a:effectLst/>
                <a:latin typeface="Calibri" panose="020F0502020204030204" pitchFamily="34" charset="0"/>
                <a:ea typeface="Calibri" panose="020F0502020204030204" pitchFamily="34" charset="0"/>
                <a:cs typeface="Calibri" panose="020F0502020204030204" pitchFamily="34" charset="0"/>
              </a:rPr>
              <a:t> using saved model, and the predictions look good.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xmlns="" id="{7FCF0AEE-A252-44B4-BEAA-FD653A6BC9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6008" y="2617292"/>
            <a:ext cx="8730818" cy="2951659"/>
          </a:xfrm>
          <a:prstGeom prst="rect">
            <a:avLst/>
          </a:prstGeom>
          <a:noFill/>
          <a:ln>
            <a:noFill/>
          </a:ln>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AFB10-4610-4E90-B036-2E46D20B25E5}"/>
              </a:ext>
            </a:extLst>
          </p:cNvPr>
          <p:cNvSpPr>
            <a:spLocks noGrp="1"/>
          </p:cNvSpPr>
          <p:nvPr>
            <p:ph type="title"/>
          </p:nvPr>
        </p:nvSpPr>
        <p:spPr>
          <a:xfrm>
            <a:off x="13677" y="404664"/>
            <a:ext cx="5184576" cy="1224136"/>
          </a:xfrm>
        </p:spPr>
        <p:txBody>
          <a:bodyPr>
            <a:normAutofit/>
          </a:bodyPr>
          <a:lstStyle/>
          <a:p>
            <a:r>
              <a:rPr lang="en-IN" dirty="0"/>
              <a:t>Conclusion</a:t>
            </a:r>
            <a:r>
              <a:rPr lang="en-IN" dirty="0" smtClean="0"/>
              <a:t>:-</a:t>
            </a:r>
            <a:endParaRPr lang="en-IN" dirty="0"/>
          </a:p>
        </p:txBody>
      </p:sp>
      <p:sp>
        <p:nvSpPr>
          <p:cNvPr id="3" name="Content Placeholder 2">
            <a:extLst>
              <a:ext uri="{FF2B5EF4-FFF2-40B4-BE49-F238E27FC236}">
                <a16:creationId xmlns:a16="http://schemas.microsoft.com/office/drawing/2014/main" xmlns="" id="{BEF0F46B-4525-402B-8B70-52F18F4FC22F}"/>
              </a:ext>
            </a:extLst>
          </p:cNvPr>
          <p:cNvSpPr>
            <a:spLocks noGrp="1"/>
          </p:cNvSpPr>
          <p:nvPr>
            <p:ph sz="quarter" idx="13"/>
          </p:nvPr>
        </p:nvSpPr>
        <p:spPr>
          <a:xfrm>
            <a:off x="1367159" y="1772817"/>
            <a:ext cx="8827359" cy="4968552"/>
          </a:xfrm>
        </p:spPr>
        <p:txBody>
          <a:bodyPr>
            <a:noAutofit/>
          </a:bodyPr>
          <a:lstStyle/>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Malignant Comment Classifier. We have mentioned the step by step procedure 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stop words. </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five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label.</a:t>
            </a: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36403" y="731838"/>
            <a:ext cx="9145016" cy="5361458"/>
          </a:xfrm>
        </p:spPr>
      </p:pic>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76BEB-2FB6-4A8F-B7F5-430BEC94042C}"/>
              </a:ext>
            </a:extLst>
          </p:cNvPr>
          <p:cNvSpPr>
            <a:spLocks noGrp="1"/>
          </p:cNvSpPr>
          <p:nvPr>
            <p:ph type="title"/>
          </p:nvPr>
        </p:nvSpPr>
        <p:spPr>
          <a:xfrm>
            <a:off x="576362" y="404664"/>
            <a:ext cx="3384376" cy="1070992"/>
          </a:xfrm>
        </p:spPr>
        <p:txBody>
          <a:bodyPr/>
          <a:lstStyle/>
          <a:p>
            <a:pPr marL="0" indent="0">
              <a:buNone/>
            </a:pPr>
            <a:r>
              <a:rPr lang="en-IN" dirty="0"/>
              <a:t>Agenda</a:t>
            </a:r>
            <a:r>
              <a:rPr lang="en-IN" dirty="0" smtClean="0"/>
              <a:t>:-</a:t>
            </a:r>
            <a:endParaRPr lang="en-IN" dirty="0"/>
          </a:p>
        </p:txBody>
      </p:sp>
      <p:sp>
        <p:nvSpPr>
          <p:cNvPr id="3" name="Content Placeholder 2">
            <a:extLst>
              <a:ext uri="{FF2B5EF4-FFF2-40B4-BE49-F238E27FC236}">
                <a16:creationId xmlns:a16="http://schemas.microsoft.com/office/drawing/2014/main" xmlns="" id="{EA411BC3-7B52-4E0A-8AC4-EA2965D262F3}"/>
              </a:ext>
            </a:extLst>
          </p:cNvPr>
          <p:cNvSpPr>
            <a:spLocks noGrp="1"/>
          </p:cNvSpPr>
          <p:nvPr>
            <p:ph sz="quarter" idx="13"/>
          </p:nvPr>
        </p:nvSpPr>
        <p:spPr>
          <a:xfrm>
            <a:off x="1367159" y="1700808"/>
            <a:ext cx="8827359" cy="4968552"/>
          </a:xfrm>
        </p:spPr>
        <p:txBody>
          <a:bodyPr>
            <a:noAutofit/>
          </a:bodyPr>
          <a:lstStyle/>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What is Malignant Comment Classifier?</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Importance of Malignant Comment Classifier.</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Saving the model and predictions for test dataset from saved best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Conclusion.</a:t>
            </a: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CA6D4-2574-4EE8-A827-017D639C7FC7}"/>
              </a:ext>
            </a:extLst>
          </p:cNvPr>
          <p:cNvSpPr>
            <a:spLocks noGrp="1"/>
          </p:cNvSpPr>
          <p:nvPr>
            <p:ph type="title"/>
          </p:nvPr>
        </p:nvSpPr>
        <p:spPr>
          <a:xfrm>
            <a:off x="-5562" y="332656"/>
            <a:ext cx="4397535" cy="1143000"/>
          </a:xfrm>
        </p:spPr>
        <p:txBody>
          <a:bodyPr/>
          <a:lstStyle/>
          <a:p>
            <a:r>
              <a:rPr lang="en-IN" dirty="0"/>
              <a:t>Overview</a:t>
            </a:r>
            <a:r>
              <a:rPr lang="en-IN" dirty="0" smtClean="0"/>
              <a:t>:-</a:t>
            </a:r>
            <a:endParaRPr lang="en-IN" dirty="0"/>
          </a:p>
        </p:txBody>
      </p:sp>
      <p:sp>
        <p:nvSpPr>
          <p:cNvPr id="3" name="Content Placeholder 2">
            <a:extLst>
              <a:ext uri="{FF2B5EF4-FFF2-40B4-BE49-F238E27FC236}">
                <a16:creationId xmlns:a16="http://schemas.microsoft.com/office/drawing/2014/main" xmlns="" id="{8A9EA786-E6B5-4CB5-9D6D-FE86AD033231}"/>
              </a:ext>
            </a:extLst>
          </p:cNvPr>
          <p:cNvSpPr>
            <a:spLocks noGrp="1"/>
          </p:cNvSpPr>
          <p:nvPr>
            <p:ph sz="quarter" idx="13"/>
          </p:nvPr>
        </p:nvSpPr>
        <p:spPr>
          <a:xfrm>
            <a:off x="1224434" y="1772816"/>
            <a:ext cx="7662069" cy="3474720"/>
          </a:xfrm>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Malignant Comment Classifier.</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Predictions for test dataset from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996A01-906C-4F39-89D2-6A73C0000004}"/>
              </a:ext>
            </a:extLst>
          </p:cNvPr>
          <p:cNvSpPr>
            <a:spLocks noGrp="1"/>
          </p:cNvSpPr>
          <p:nvPr>
            <p:ph type="title"/>
          </p:nvPr>
        </p:nvSpPr>
        <p:spPr>
          <a:xfrm>
            <a:off x="-143718" y="332656"/>
            <a:ext cx="6953860" cy="671736"/>
          </a:xfrm>
        </p:spPr>
        <p:txBody>
          <a:bodyPr>
            <a:normAutofit fontScale="90000"/>
          </a:bodyPr>
          <a:lstStyle/>
          <a:p>
            <a:r>
              <a:rPr lang="en-IN" dirty="0"/>
              <a:t>Problem Statement</a:t>
            </a:r>
            <a:r>
              <a:rPr lang="en-IN" dirty="0" smtClean="0"/>
              <a:t>:-</a:t>
            </a:r>
            <a:endParaRPr lang="en-IN" dirty="0"/>
          </a:p>
        </p:txBody>
      </p:sp>
      <p:sp>
        <p:nvSpPr>
          <p:cNvPr id="3" name="Content Placeholder 2">
            <a:extLst>
              <a:ext uri="{FF2B5EF4-FFF2-40B4-BE49-F238E27FC236}">
                <a16:creationId xmlns:a16="http://schemas.microsoft.com/office/drawing/2014/main" xmlns="" id="{E09D721E-6BEE-479A-9984-32A1EC00F53D}"/>
              </a:ext>
            </a:extLst>
          </p:cNvPr>
          <p:cNvSpPr>
            <a:spLocks noGrp="1"/>
          </p:cNvSpPr>
          <p:nvPr>
            <p:ph sz="quarter" idx="13"/>
          </p:nvPr>
        </p:nvSpPr>
        <p:spPr>
          <a:xfrm>
            <a:off x="1367159" y="1052736"/>
            <a:ext cx="8827359" cy="5805264"/>
          </a:xfrm>
        </p:spPr>
        <p:txBody>
          <a:bodyPr>
            <a:noAutofit/>
          </a:bodyPr>
          <a:lstStyle/>
          <a:p>
            <a:pPr marL="0" indent="0">
              <a:lnSpc>
                <a:spcPct val="107000"/>
              </a:lnSpc>
              <a:spcAft>
                <a:spcPts val="800"/>
              </a:spcAft>
              <a:buNone/>
            </a:pPr>
            <a:r>
              <a:rPr lang="en-IN" sz="1800" dirty="0" smtClean="0">
                <a:effectLst/>
                <a:latin typeface="Century" panose="02040604050505020304" pitchFamily="18" charset="0"/>
                <a:ea typeface="Calibri" panose="020F0502020204030204" pitchFamily="34" charset="0"/>
                <a:cs typeface="Times New Roman" panose="02020603050405020304" pitchFamily="18" charset="0"/>
              </a:rPr>
              <a:t>                   The </a:t>
            </a:r>
            <a:r>
              <a:rPr lang="en-IN" sz="1800" dirty="0">
                <a:effectLst/>
                <a:latin typeface="Century" panose="02040604050505020304" pitchFamily="18" charset="0"/>
                <a:ea typeface="Calibri" panose="020F0502020204030204" pitchFamily="34" charset="0"/>
                <a:cs typeface="Times New Roman" panose="02020603050405020304" pitchFamily="18" charset="0"/>
              </a:rPr>
              <a:t>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cyberbullying. </a:t>
            </a:r>
          </a:p>
          <a:p>
            <a:pPr marL="0" indent="0">
              <a:lnSpc>
                <a:spcPct val="107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FEE7FC-150C-494B-AD00-461839A281EE}"/>
              </a:ext>
            </a:extLst>
          </p:cNvPr>
          <p:cNvSpPr>
            <a:spLocks noGrp="1"/>
          </p:cNvSpPr>
          <p:nvPr>
            <p:ph type="title"/>
          </p:nvPr>
        </p:nvSpPr>
        <p:spPr>
          <a:xfrm>
            <a:off x="144314" y="188640"/>
            <a:ext cx="7795792" cy="1143000"/>
          </a:xfrm>
        </p:spPr>
        <p:txBody>
          <a:bodyPr/>
          <a:lstStyle/>
          <a:p>
            <a:r>
              <a:rPr lang="en-IN" dirty="0"/>
              <a:t>Problem Understanding</a:t>
            </a:r>
            <a:r>
              <a:rPr lang="en-IN" dirty="0" smtClean="0"/>
              <a:t>:-</a:t>
            </a:r>
            <a:endParaRPr lang="en-IN" dirty="0"/>
          </a:p>
        </p:txBody>
      </p:sp>
      <p:sp>
        <p:nvSpPr>
          <p:cNvPr id="3" name="Content Placeholder 2">
            <a:extLst>
              <a:ext uri="{FF2B5EF4-FFF2-40B4-BE49-F238E27FC236}">
                <a16:creationId xmlns:a16="http://schemas.microsoft.com/office/drawing/2014/main" xmlns="" id="{0A8206DD-0782-4390-A86F-20EA444B06AC}"/>
              </a:ext>
            </a:extLst>
          </p:cNvPr>
          <p:cNvSpPr>
            <a:spLocks noGrp="1"/>
          </p:cNvSpPr>
          <p:nvPr>
            <p:ph sz="quarter" idx="13"/>
          </p:nvPr>
        </p:nvSpPr>
        <p:spPr>
          <a:xfrm>
            <a:off x="720378" y="1556792"/>
            <a:ext cx="8827359" cy="5112568"/>
          </a:xfrm>
        </p:spPr>
        <p:txBody>
          <a:bodyPr>
            <a:noAutofit/>
          </a:bodyPr>
          <a:lstStyle/>
          <a:p>
            <a:pPr marL="0" indent="0" algn="just">
              <a:lnSpc>
                <a:spcPct val="106000"/>
              </a:lnSpc>
              <a:spcAft>
                <a:spcPts val="800"/>
              </a:spcAft>
              <a:buNone/>
            </a:pPr>
            <a:r>
              <a:rPr lang="en-IN" sz="1800" dirty="0" smtClean="0">
                <a:effectLst/>
                <a:latin typeface="Century" panose="02040604050505020304" pitchFamily="18" charset="0"/>
                <a:ea typeface="Calibri" panose="020F0502020204030204" pitchFamily="34" charset="0"/>
                <a:cs typeface="Times New Roman" panose="02020603050405020304" pitchFamily="18" charset="0"/>
              </a:rPr>
              <a:t>                      In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past few years its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 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16372-B5D6-450C-9D30-0ED2779B89D7}"/>
              </a:ext>
            </a:extLst>
          </p:cNvPr>
          <p:cNvSpPr>
            <a:spLocks noGrp="1"/>
          </p:cNvSpPr>
          <p:nvPr>
            <p:ph type="title"/>
          </p:nvPr>
        </p:nvSpPr>
        <p:spPr>
          <a:xfrm>
            <a:off x="1367159" y="404664"/>
            <a:ext cx="8827359" cy="1296144"/>
          </a:xfrm>
        </p:spPr>
        <p:txBody>
          <a:bodyPr/>
          <a:lstStyle/>
          <a:p>
            <a:r>
              <a:rPr lang="en-IN" dirty="0"/>
              <a:t>What is Malignant Comment?</a:t>
            </a:r>
          </a:p>
        </p:txBody>
      </p:sp>
      <p:sp>
        <p:nvSpPr>
          <p:cNvPr id="3" name="Content Placeholder 2">
            <a:extLst>
              <a:ext uri="{FF2B5EF4-FFF2-40B4-BE49-F238E27FC236}">
                <a16:creationId xmlns:a16="http://schemas.microsoft.com/office/drawing/2014/main" xmlns="" id="{ED5FB2BD-30CF-4FFB-A9EF-5F58929C1DFC}"/>
              </a:ext>
            </a:extLst>
          </p:cNvPr>
          <p:cNvSpPr>
            <a:spLocks noGrp="1"/>
          </p:cNvSpPr>
          <p:nvPr>
            <p:ph sz="quarter" idx="13"/>
          </p:nvPr>
        </p:nvSpPr>
        <p:spPr>
          <a:xfrm>
            <a:off x="1336407" y="1984248"/>
            <a:ext cx="8827358" cy="1084712"/>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Malignant Comment Classification: A </a:t>
            </a:r>
            <a:r>
              <a:rPr lang="en-US" sz="2000" b="1" i="0" dirty="0">
                <a:solidFill>
                  <a:srgbClr val="202124"/>
                </a:solidFill>
                <a:effectLst/>
                <a:latin typeface="Century" panose="02040604050505020304" pitchFamily="18" charset="0"/>
              </a:rPr>
              <a:t>Classification model designed to detect the type of toxic comments to detect and prevent online bullying.</a:t>
            </a:r>
            <a:endParaRPr lang="en-IN" sz="2000" dirty="0">
              <a:latin typeface="Century" panose="02040604050505020304" pitchFamily="18" charset="0"/>
            </a:endParaRPr>
          </a:p>
        </p:txBody>
      </p:sp>
      <p:pic>
        <p:nvPicPr>
          <p:cNvPr id="7" name="Picture 6">
            <a:extLst>
              <a:ext uri="{FF2B5EF4-FFF2-40B4-BE49-F238E27FC236}">
                <a16:creationId xmlns:a16="http://schemas.microsoft.com/office/drawing/2014/main" xmlns="" id="{FDB4A409-D581-4C3C-9331-9E0B63DD5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680" y="2780928"/>
            <a:ext cx="7242441" cy="4005064"/>
          </a:xfrm>
          <a:prstGeom prst="rect">
            <a:avLst/>
          </a:prstGeo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8D798F-E19B-48AC-B134-262B990D5F66}"/>
              </a:ext>
            </a:extLst>
          </p:cNvPr>
          <p:cNvSpPr>
            <a:spLocks noGrp="1"/>
          </p:cNvSpPr>
          <p:nvPr>
            <p:ph type="title"/>
          </p:nvPr>
        </p:nvSpPr>
        <p:spPr>
          <a:xfrm>
            <a:off x="-11672" y="116632"/>
            <a:ext cx="7272808" cy="1143000"/>
          </a:xfrm>
        </p:spPr>
        <p:txBody>
          <a:bodyPr>
            <a:normAutofit fontScale="90000"/>
          </a:bodyPr>
          <a:lstStyle/>
          <a:p>
            <a:r>
              <a:rPr lang="en-IN" dirty="0"/>
              <a:t>Importance of Malignant Comment Classifier.</a:t>
            </a:r>
          </a:p>
        </p:txBody>
      </p:sp>
      <p:sp>
        <p:nvSpPr>
          <p:cNvPr id="3" name="Content Placeholder 2">
            <a:extLst>
              <a:ext uri="{FF2B5EF4-FFF2-40B4-BE49-F238E27FC236}">
                <a16:creationId xmlns:a16="http://schemas.microsoft.com/office/drawing/2014/main" xmlns="" id="{C22A4B34-FEA9-4437-9DD0-30A876103DF4}"/>
              </a:ext>
            </a:extLst>
          </p:cNvPr>
          <p:cNvSpPr>
            <a:spLocks noGrp="1"/>
          </p:cNvSpPr>
          <p:nvPr>
            <p:ph sz="quarter" idx="13"/>
          </p:nvPr>
        </p:nvSpPr>
        <p:spPr>
          <a:xfrm>
            <a:off x="504354" y="1628800"/>
            <a:ext cx="8827359" cy="5328592"/>
          </a:xfrm>
        </p:spPr>
        <p:txBody>
          <a:bodyPr>
            <a:normAutofit fontScale="92500" lnSpcReduction="10000"/>
          </a:bodyPr>
          <a:lstStyle/>
          <a:p>
            <a:pPr>
              <a:buFont typeface="Wingdings" panose="05000000000000000000" pitchFamily="2" charset="2"/>
              <a:buChar char="ü"/>
            </a:pPr>
            <a:r>
              <a:rPr lang="en-IN" sz="22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Nowadays users leave numerous comments on different social networks, news portals, and forums. Some of the comments are toxic or abusive. Due to numbers of comments, it is unfeasible to manually moderate them, so most of the systems use some kind of automatic discovery of toxicity using machine learning models. In this work, we performed a systematic review of the state-of-the-art in toxic comment classification using machine learning methods. First, we have investigated when and where the papers were published and their maturity level. In our analysis of every primary study we investigated: data set used, evaluation metric, used machine learning methods, classes of toxicity, and comment language</a:t>
            </a:r>
            <a:r>
              <a:rPr lang="en-US" sz="2000" dirty="0">
                <a:latin typeface="Century" panose="02040604050505020304" pitchFamily="18" charset="0"/>
              </a:rPr>
              <a:t>.</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 bullying.</a:t>
            </a:r>
            <a:endParaRPr lang="en-IN" sz="2000" dirty="0">
              <a:latin typeface="Century" panose="02040604050505020304" pitchFamily="18" charset="0"/>
            </a:endParaRPr>
          </a:p>
        </p:txBody>
      </p:sp>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40425-56F5-4ED4-BC84-D0D948728B53}"/>
              </a:ext>
            </a:extLst>
          </p:cNvPr>
          <p:cNvSpPr>
            <a:spLocks noGrp="1"/>
          </p:cNvSpPr>
          <p:nvPr>
            <p:ph type="title"/>
          </p:nvPr>
        </p:nvSpPr>
        <p:spPr>
          <a:xfrm>
            <a:off x="-1079822" y="260648"/>
            <a:ext cx="9649072" cy="1143000"/>
          </a:xfrm>
        </p:spPr>
        <p:txBody>
          <a:bodyPr/>
          <a:lstStyle/>
          <a:p>
            <a:r>
              <a:rPr lang="en-IN" dirty="0"/>
              <a:t>Exploratory Data Analysis</a:t>
            </a:r>
            <a:r>
              <a:rPr lang="en-IN" dirty="0" smtClean="0"/>
              <a:t>:-</a:t>
            </a:r>
            <a:endParaRPr lang="en-IN" dirty="0"/>
          </a:p>
        </p:txBody>
      </p:sp>
      <p:sp>
        <p:nvSpPr>
          <p:cNvPr id="3" name="Content Placeholder 2">
            <a:extLst>
              <a:ext uri="{FF2B5EF4-FFF2-40B4-BE49-F238E27FC236}">
                <a16:creationId xmlns:a16="http://schemas.microsoft.com/office/drawing/2014/main" xmlns="" id="{F0E5FD44-C34C-44B0-9780-EB76B2438FED}"/>
              </a:ext>
            </a:extLst>
          </p:cNvPr>
          <p:cNvSpPr>
            <a:spLocks noGrp="1"/>
          </p:cNvSpPr>
          <p:nvPr>
            <p:ph sz="quarter" idx="13"/>
          </p:nvPr>
        </p:nvSpPr>
        <p:spPr>
          <a:xfrm>
            <a:off x="576362" y="1484784"/>
            <a:ext cx="8827359" cy="4824536"/>
          </a:xfrm>
        </p:spPr>
        <p:txBody>
          <a:bodyPr>
            <a:no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As a first step I have imported required libraries and I have imported the dataset which was in csv format.</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Cleaned the data from junk values. Replace multiple spaces with single space So that it will be easy to classify it.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am creating a function for feature engineering and making three different columns using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comment_text</a:t>
            </a:r>
            <a:r>
              <a:rPr lang="en-IN" sz="2000" dirty="0">
                <a:effectLst/>
                <a:latin typeface="Century" panose="02040604050505020304" pitchFamily="18" charset="0"/>
                <a:ea typeface="Calibri" panose="020F0502020204030204" pitchFamily="34" charset="0"/>
                <a:cs typeface="Times New Roman" panose="02020603050405020304" pitchFamily="18" charset="0"/>
              </a:rPr>
              <a:t> column Length: indicating the length of the text. Exclamation: indicates whether ‘!’ is present in the text or not. Question: indicates whether ‘?’ is present in the text or not.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By observing these comments we can say that we need to do lot of text processing as there are many words which are not important for prediction, as well as numbers and other stuff.</a:t>
            </a: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5AA67E-7C9F-4E66-93A5-3B34B52D1366}"/>
              </a:ext>
            </a:extLst>
          </p:cNvPr>
          <p:cNvSpPr>
            <a:spLocks noGrp="1"/>
          </p:cNvSpPr>
          <p:nvPr>
            <p:ph type="title"/>
          </p:nvPr>
        </p:nvSpPr>
        <p:spPr>
          <a:xfrm>
            <a:off x="144314" y="260648"/>
            <a:ext cx="5513700" cy="1584176"/>
          </a:xfrm>
        </p:spPr>
        <p:txBody>
          <a:bodyPr>
            <a:normAutofit/>
          </a:bodyPr>
          <a:lstStyle/>
          <a:p>
            <a:r>
              <a:rPr lang="en-IN" dirty="0"/>
              <a:t>Visualization</a:t>
            </a:r>
            <a:r>
              <a:rPr lang="en-IN" dirty="0" smtClean="0"/>
              <a:t>:-</a:t>
            </a:r>
            <a:endParaRPr lang="en-IN" dirty="0"/>
          </a:p>
        </p:txBody>
      </p:sp>
      <p:pic>
        <p:nvPicPr>
          <p:cNvPr id="4" name="Picture 3">
            <a:extLst>
              <a:ext uri="{FF2B5EF4-FFF2-40B4-BE49-F238E27FC236}">
                <a16:creationId xmlns:a16="http://schemas.microsoft.com/office/drawing/2014/main" xmlns="" id="{D6613213-4DEA-4E87-B408-E8F839DCD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662" y="2204865"/>
            <a:ext cx="5119905" cy="2648123"/>
          </a:xfrm>
          <a:prstGeom prst="rect">
            <a:avLst/>
          </a:prstGeom>
          <a:noFill/>
          <a:ln>
            <a:noFill/>
          </a:ln>
        </p:spPr>
      </p:pic>
      <p:sp>
        <p:nvSpPr>
          <p:cNvPr id="6" name="TextBox 5">
            <a:extLst>
              <a:ext uri="{FF2B5EF4-FFF2-40B4-BE49-F238E27FC236}">
                <a16:creationId xmlns:a16="http://schemas.microsoft.com/office/drawing/2014/main" xmlns="" id="{8FD2DF40-19D0-4FB0-A22F-07C102849CED}"/>
              </a:ext>
            </a:extLst>
          </p:cNvPr>
          <p:cNvSpPr txBox="1"/>
          <p:nvPr/>
        </p:nvSpPr>
        <p:spPr>
          <a:xfrm>
            <a:off x="1388614" y="5229200"/>
            <a:ext cx="8805907" cy="1323439"/>
          </a:xfrm>
          <a:prstGeom prst="rect">
            <a:avLst/>
          </a:prstGeom>
          <a:noFill/>
        </p:spPr>
        <p:txBody>
          <a:bodyPr wrap="square">
            <a:spAutoFit/>
          </a:bodyPr>
          <a:lstStyle/>
          <a:p>
            <a:pPr marL="285750" indent="-285750">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The above figure represents count plot for all our labels. Looking at this plot we can conclude that more number of comments has been labelled as malignant compared to others. Very less number of comments has been labelled as threat.</a:t>
            </a:r>
            <a:endParaRPr lang="en-IN" sz="2000" dirty="0">
              <a:latin typeface="Century" panose="02040604050505020304" pitchFamily="18" charset="0"/>
            </a:endParaRPr>
          </a:p>
        </p:txBody>
      </p:sp>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490</TotalTime>
  <Words>1635</Words>
  <Application>Microsoft Office PowerPoint</Application>
  <PresentationFormat>Custom</PresentationFormat>
  <Paragraphs>87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Slipstream</vt:lpstr>
      <vt:lpstr>Malignant Comment Classification</vt:lpstr>
      <vt:lpstr>Agenda:-</vt:lpstr>
      <vt:lpstr>Overview:-</vt:lpstr>
      <vt:lpstr>Problem Statement:-</vt:lpstr>
      <vt:lpstr>Problem Understanding:-</vt:lpstr>
      <vt:lpstr>What is Malignant Comment?</vt:lpstr>
      <vt:lpstr>Importance of Malignant Comment Classifier.</vt:lpstr>
      <vt:lpstr>Exploratory Data Analysis:-</vt:lpstr>
      <vt:lpstr>Visualization:-</vt:lpstr>
      <vt:lpstr>Visualization:</vt:lpstr>
      <vt:lpstr>Vizualization:</vt:lpstr>
      <vt:lpstr>Analysis:-</vt:lpstr>
      <vt:lpstr>Model Building:-</vt:lpstr>
      <vt:lpstr>PowerPoint Presentation</vt:lpstr>
      <vt:lpstr>Hyper Parameter Tunning:</vt:lpstr>
      <vt:lpstr>Hyper Parameter Tunning:</vt:lpstr>
      <vt:lpstr>Saving the model and predictions for test dataset using saved model:</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cp:lastModifiedBy>sony</cp:lastModifiedBy>
  <cp:revision>12</cp:revision>
  <dcterms:created xsi:type="dcterms:W3CDTF">2021-10-01T13:22:47Z</dcterms:created>
  <dcterms:modified xsi:type="dcterms:W3CDTF">2022-09-26T11:22:23Z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