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6" r:id="rId5"/>
    <p:sldId id="265" r:id="rId6"/>
    <p:sldId id="259" r:id="rId7"/>
    <p:sldId id="263" r:id="rId8"/>
    <p:sldId id="258" r:id="rId9"/>
    <p:sldId id="262" r:id="rId10"/>
    <p:sldId id="261" r:id="rId11"/>
    <p:sldId id="260" r:id="rId12"/>
    <p:sldId id="269" r:id="rId13"/>
    <p:sldId id="267" r:id="rId14"/>
    <p:sldId id="271" r:id="rId15"/>
    <p:sldId id="270"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46844-D4D9-467A-B56D-CB504FD96E34}" type="datetimeFigureOut">
              <a:rPr lang="en-GB" smtClean="0"/>
              <a:t>09/09/2022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5A86B-24DC-48D6-9C1C-B7FB6AE57879}" type="slidenum">
              <a:rPr lang="en-GB" smtClean="0"/>
              <a:t>‹#›</a:t>
            </a:fld>
            <a:endParaRPr lang="en-GB"/>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46844-D4D9-467A-B56D-CB504FD96E34}" type="datetimeFigureOut">
              <a:rPr lang="en-GB" smtClean="0"/>
              <a:t>09/09/2022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46844-D4D9-467A-B56D-CB504FD96E34}" type="datetimeFigureOut">
              <a:rPr lang="en-GB" smtClean="0"/>
              <a:t>09/09/2022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446844-D4D9-467A-B56D-CB504FD96E34}" type="datetimeFigureOut">
              <a:rPr lang="en-GB" smtClean="0"/>
              <a:t>09/09/2022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5A86B-24DC-48D6-9C1C-B7FB6AE57879}"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446844-D4D9-467A-B56D-CB504FD96E34}" type="datetimeFigureOut">
              <a:rPr lang="en-GB" smtClean="0"/>
              <a:t>09/09/2022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446844-D4D9-467A-B56D-CB504FD96E34}" type="datetimeFigureOut">
              <a:rPr lang="en-GB" smtClean="0"/>
              <a:t>09/09/2022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5A86B-24DC-48D6-9C1C-B7FB6AE57879}"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446844-D4D9-467A-B56D-CB504FD96E34}" type="datetimeFigureOut">
              <a:rPr lang="en-GB" smtClean="0"/>
              <a:t>09/09/2022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95A86B-24DC-48D6-9C1C-B7FB6AE57879}"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446844-D4D9-467A-B56D-CB504FD96E34}" type="datetimeFigureOut">
              <a:rPr lang="en-GB" smtClean="0"/>
              <a:t>09/09/2022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46844-D4D9-467A-B56D-CB504FD96E34}" type="datetimeFigureOut">
              <a:rPr lang="en-GB" smtClean="0"/>
              <a:t>09/09/2022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46844-D4D9-467A-B56D-CB504FD96E34}" type="datetimeFigureOut">
              <a:rPr lang="en-GB" smtClean="0"/>
              <a:t>09/09/2022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5A86B-24DC-48D6-9C1C-B7FB6AE57879}"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46844-D4D9-467A-B56D-CB504FD96E34}" type="datetimeFigureOut">
              <a:rPr lang="en-GB" smtClean="0"/>
              <a:t>09/09/2022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5A86B-24DC-48D6-9C1C-B7FB6AE57879}" type="slidenum">
              <a:rPr lang="en-GB" smtClean="0"/>
              <a:t>‹#›</a:t>
            </a:fld>
            <a:endParaRPr lang="en-GB"/>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1446844-D4D9-467A-B56D-CB504FD96E34}" type="datetimeFigureOut">
              <a:rPr lang="en-GB" smtClean="0"/>
              <a:t>09/09/2022</a:t>
            </a:fld>
            <a:endParaRPr lang="en-GB"/>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B95A86B-24DC-48D6-9C1C-B7FB6AE5787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GB" sz="3000" dirty="0">
                <a:latin typeface="Script MT Bold" pitchFamily="66" charset="0"/>
              </a:rPr>
              <a:t>Under Guidance of:-</a:t>
            </a:r>
          </a:p>
          <a:p>
            <a:r>
              <a:rPr lang="en-GB" dirty="0" smtClean="0"/>
              <a:t>                      </a:t>
            </a:r>
            <a:r>
              <a:rPr lang="en-GB" sz="2600" i="1" dirty="0" err="1" smtClean="0">
                <a:latin typeface="Algerian" pitchFamily="82" charset="0"/>
              </a:rPr>
              <a:t>Khushboo</a:t>
            </a:r>
            <a:r>
              <a:rPr lang="en-GB" sz="2600" i="1" dirty="0" smtClean="0">
                <a:latin typeface="Algerian" pitchFamily="82" charset="0"/>
              </a:rPr>
              <a:t> </a:t>
            </a:r>
            <a:r>
              <a:rPr lang="en-GB" sz="2600" i="1" dirty="0" err="1" smtClean="0">
                <a:latin typeface="Algerian" pitchFamily="82" charset="0"/>
              </a:rPr>
              <a:t>Garg</a:t>
            </a:r>
            <a:endParaRPr lang="en-GB" sz="2600" i="1" dirty="0"/>
          </a:p>
          <a:p>
            <a:endParaRPr lang="en-GB" dirty="0"/>
          </a:p>
        </p:txBody>
      </p:sp>
      <p:sp>
        <p:nvSpPr>
          <p:cNvPr id="2" name="Title 1"/>
          <p:cNvSpPr>
            <a:spLocks noGrp="1"/>
          </p:cNvSpPr>
          <p:nvPr>
            <p:ph type="ctrTitle"/>
          </p:nvPr>
        </p:nvSpPr>
        <p:spPr>
          <a:xfrm>
            <a:off x="899592" y="476672"/>
            <a:ext cx="7175351" cy="1505135"/>
          </a:xfrm>
        </p:spPr>
        <p:txBody>
          <a:bodyPr/>
          <a:lstStyle/>
          <a:p>
            <a:pPr marL="182880" indent="0">
              <a:buNone/>
            </a:pPr>
            <a:r>
              <a:rPr lang="en-IN" sz="3200" dirty="0">
                <a:solidFill>
                  <a:schemeClr val="tx1">
                    <a:lumMod val="85000"/>
                    <a:lumOff val="15000"/>
                  </a:schemeClr>
                </a:solidFill>
                <a:latin typeface="Algerian" pitchFamily="82" charset="0"/>
              </a:rPr>
              <a:t>“Micro-Credit Defaulter Model”</a:t>
            </a:r>
            <a:endParaRPr lang="en-GB" sz="3200" dirty="0">
              <a:solidFill>
                <a:schemeClr val="tx1">
                  <a:lumMod val="85000"/>
                  <a:lumOff val="15000"/>
                </a:schemeClr>
              </a:solidFill>
              <a:latin typeface="Algerian" pitchFamily="82" charset="0"/>
            </a:endParaRPr>
          </a:p>
        </p:txBody>
      </p:sp>
      <p:pic>
        <p:nvPicPr>
          <p:cNvPr id="1030" name="Picture 6" descr="banga Bedarbiai Armija micro credit - wa-redmondlocksmit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4644008" cy="2895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0" y="1844824"/>
            <a:ext cx="4572000" cy="954107"/>
          </a:xfrm>
          <a:prstGeom prst="rect">
            <a:avLst/>
          </a:prstGeom>
        </p:spPr>
        <p:txBody>
          <a:bodyPr>
            <a:spAutoFit/>
          </a:bodyPr>
          <a:lstStyle/>
          <a:p>
            <a:r>
              <a:rPr lang="en-GB" sz="3200" dirty="0" smtClean="0">
                <a:latin typeface="Brush Script MT" pitchFamily="66" charset="0"/>
              </a:rPr>
              <a:t>PPT presented by:-</a:t>
            </a:r>
          </a:p>
          <a:p>
            <a:r>
              <a:rPr lang="en-GB" dirty="0" smtClean="0">
                <a:latin typeface="Brush Script MT" pitchFamily="66" charset="0"/>
              </a:rPr>
              <a:t>           </a:t>
            </a:r>
            <a:r>
              <a:rPr lang="en-GB" sz="2400" i="1" dirty="0" err="1" smtClean="0">
                <a:latin typeface="Algerian" pitchFamily="82" charset="0"/>
              </a:rPr>
              <a:t>Diptiranjan</a:t>
            </a:r>
            <a:r>
              <a:rPr lang="en-GB" sz="2400" i="1" dirty="0" smtClean="0">
                <a:latin typeface="Algerian" pitchFamily="82" charset="0"/>
              </a:rPr>
              <a:t>  </a:t>
            </a:r>
            <a:r>
              <a:rPr lang="en-GB" sz="2400" i="1" dirty="0" err="1" smtClean="0">
                <a:latin typeface="Algerian" pitchFamily="82" charset="0"/>
              </a:rPr>
              <a:t>Pradhan</a:t>
            </a:r>
            <a:endParaRPr lang="en-GB" sz="2400" i="1" dirty="0">
              <a:latin typeface="Algerian" pitchFamily="82" charset="0"/>
            </a:endParaRPr>
          </a:p>
        </p:txBody>
      </p:sp>
      <p:sp>
        <p:nvSpPr>
          <p:cNvPr id="5" name="Rectangle 4"/>
          <p:cNvSpPr/>
          <p:nvPr/>
        </p:nvSpPr>
        <p:spPr>
          <a:xfrm>
            <a:off x="6084491" y="3158974"/>
            <a:ext cx="3005951" cy="369332"/>
          </a:xfrm>
          <a:prstGeom prst="rect">
            <a:avLst/>
          </a:prstGeom>
        </p:spPr>
        <p:txBody>
          <a:bodyPr wrap="none">
            <a:spAutoFit/>
          </a:bodyPr>
          <a:lstStyle/>
          <a:p>
            <a:r>
              <a:rPr lang="en-GB" dirty="0" smtClean="0">
                <a:latin typeface="Bahnschrift SemiCondensed" pitchFamily="34" charset="0"/>
              </a:rPr>
              <a:t>Intern of </a:t>
            </a:r>
            <a:r>
              <a:rPr lang="en-GB" dirty="0" err="1" smtClean="0">
                <a:latin typeface="Bahnschrift SemiCondensed" pitchFamily="34" charset="0"/>
              </a:rPr>
              <a:t>FlipRobo</a:t>
            </a:r>
            <a:r>
              <a:rPr lang="en-GB" dirty="0" smtClean="0">
                <a:latin typeface="Bahnschrift SemiCondensed" pitchFamily="34" charset="0"/>
              </a:rPr>
              <a:t> Technologies</a:t>
            </a:r>
            <a:endParaRPr lang="en-GB" dirty="0"/>
          </a:p>
        </p:txBody>
      </p:sp>
    </p:spTree>
    <p:extLst>
      <p:ext uri="{BB962C8B-B14F-4D97-AF65-F5344CB8AC3E}">
        <p14:creationId xmlns:p14="http://schemas.microsoft.com/office/powerpoint/2010/main" val="141881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14777"/>
            <a:ext cx="5245968" cy="1143000"/>
          </a:xfrm>
        </p:spPr>
        <p:txBody>
          <a:bodyPr/>
          <a:lstStyle/>
          <a:p>
            <a:r>
              <a:rPr lang="en-IN" dirty="0"/>
              <a:t>Model Building</a:t>
            </a:r>
            <a:r>
              <a:rPr lang="en-IN" dirty="0" smtClean="0"/>
              <a:t>:-</a:t>
            </a:r>
            <a:endParaRPr lang="en-GB" dirty="0"/>
          </a:p>
        </p:txBody>
      </p:sp>
      <p:sp>
        <p:nvSpPr>
          <p:cNvPr id="3" name="Content Placeholder 2"/>
          <p:cNvSpPr>
            <a:spLocks noGrp="1"/>
          </p:cNvSpPr>
          <p:nvPr>
            <p:ph sz="quarter" idx="13"/>
          </p:nvPr>
        </p:nvSpPr>
        <p:spPr>
          <a:xfrm>
            <a:off x="179512" y="1196752"/>
            <a:ext cx="9145016" cy="5661248"/>
          </a:xfrm>
        </p:spPr>
        <p:txBody>
          <a:bodyPr/>
          <a:lstStyle/>
          <a:p>
            <a:pPr marL="45720" indent="0">
              <a:buNone/>
            </a:pPr>
            <a:r>
              <a:rPr lang="en-IN" sz="2400" dirty="0" smtClean="0">
                <a:latin typeface="Century" panose="02040604050505020304" pitchFamily="18" charset="0"/>
                <a:ea typeface="Calibri" panose="020F0502020204030204" pitchFamily="34" charset="0"/>
                <a:cs typeface="Times New Roman" panose="02020603050405020304" pitchFamily="18" charset="0"/>
              </a:rPr>
              <a:t>       Since </a:t>
            </a:r>
            <a:r>
              <a:rPr lang="en-IN" sz="2400" dirty="0">
                <a:latin typeface="Century" panose="02040604050505020304" pitchFamily="18" charset="0"/>
                <a:ea typeface="Calibri" panose="020F0502020204030204" pitchFamily="34" charset="0"/>
                <a:cs typeface="Times New Roman" panose="02020603050405020304" pitchFamily="18" charset="0"/>
              </a:rPr>
              <a:t>Label was my target and it was a Categorical column, so this </a:t>
            </a:r>
            <a:r>
              <a:rPr lang="en-IN" sz="2400" dirty="0" err="1">
                <a:latin typeface="Century" panose="02040604050505020304" pitchFamily="18" charset="0"/>
                <a:ea typeface="Calibri" panose="020F0502020204030204" pitchFamily="34" charset="0"/>
                <a:cs typeface="Times New Roman" panose="02020603050405020304" pitchFamily="18" charset="0"/>
              </a:rPr>
              <a:t>perticular</a:t>
            </a:r>
            <a:r>
              <a:rPr lang="en-IN" sz="2400" dirty="0">
                <a:latin typeface="Century" panose="02040604050505020304" pitchFamily="18" charset="0"/>
                <a:ea typeface="Calibri" panose="020F0502020204030204" pitchFamily="34" charset="0"/>
                <a:cs typeface="Times New Roman" panose="02020603050405020304" pitchFamily="18" charset="0"/>
              </a:rPr>
              <a:t> problem was Classification problem. And I have used all Classification algorithms to build my model. By looking into the difference of accuracy score and cross validation score I found </a:t>
            </a:r>
            <a:r>
              <a:rPr lang="en-IN" sz="2400" dirty="0" err="1">
                <a:latin typeface="Century" panose="02040604050505020304" pitchFamily="18" charset="0"/>
                <a:ea typeface="Calibri" panose="020F0502020204030204" pitchFamily="34" charset="0"/>
                <a:cs typeface="Times New Roman" panose="02020603050405020304" pitchFamily="18" charset="0"/>
              </a:rPr>
              <a:t>BaggingClassifier</a:t>
            </a:r>
            <a:r>
              <a:rPr lang="en-IN" sz="2400"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a:t>
            </a:r>
            <a:r>
              <a:rPr lang="en-IN" sz="2400" dirty="0" err="1">
                <a:latin typeface="Century" panose="02040604050505020304" pitchFamily="18" charset="0"/>
                <a:ea typeface="Calibri" panose="020F0502020204030204" pitchFamily="34" charset="0"/>
                <a:cs typeface="Times New Roman" panose="02020603050405020304" pitchFamily="18" charset="0"/>
              </a:rPr>
              <a:t>overfitting</a:t>
            </a:r>
            <a:r>
              <a:rPr lang="en-IN" sz="2400" dirty="0">
                <a:latin typeface="Century" panose="02040604050505020304" pitchFamily="18" charset="0"/>
                <a:ea typeface="Calibri" panose="020F0502020204030204" pitchFamily="34" charset="0"/>
                <a:cs typeface="Times New Roman" panose="02020603050405020304" pitchFamily="18" charset="0"/>
              </a:rPr>
              <a:t> we have go through cross validation. Below are the list of Classification algorithms I have used in my project</a:t>
            </a:r>
            <a:r>
              <a:rPr lang="en-IN" sz="2400" dirty="0" smtClean="0">
                <a:latin typeface="Century" panose="02040604050505020304" pitchFamily="18" charset="0"/>
                <a:ea typeface="Calibri" panose="020F0502020204030204" pitchFamily="34" charset="0"/>
                <a:cs typeface="Times New Roman" panose="02020603050405020304" pitchFamily="18" charset="0"/>
              </a:rPr>
              <a:t>.</a:t>
            </a:r>
          </a:p>
          <a:p>
            <a:pPr marL="45720" indent="0">
              <a:buNone/>
            </a:pP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GB" dirty="0" smtClean="0"/>
              <a:t>DT=</a:t>
            </a:r>
            <a:r>
              <a:rPr lang="en-GB" dirty="0" err="1" smtClean="0"/>
              <a:t>DecisionTreeClassifier</a:t>
            </a:r>
            <a:endParaRPr lang="en-GB" dirty="0"/>
          </a:p>
          <a:p>
            <a:pPr>
              <a:buFont typeface="Wingdings" pitchFamily="2" charset="2"/>
              <a:buChar char="Ø"/>
            </a:pPr>
            <a:r>
              <a:rPr lang="en-GB" dirty="0" smtClean="0"/>
              <a:t>XGBC=</a:t>
            </a:r>
            <a:r>
              <a:rPr lang="en-GB" dirty="0" err="1" smtClean="0"/>
              <a:t>GradientBoostingClassifier</a:t>
            </a:r>
            <a:endParaRPr lang="en-GB" dirty="0"/>
          </a:p>
          <a:p>
            <a:pPr>
              <a:buFont typeface="Wingdings" pitchFamily="2" charset="2"/>
              <a:buChar char="Ø"/>
            </a:pPr>
            <a:r>
              <a:rPr lang="en-GB" dirty="0" smtClean="0"/>
              <a:t>RFC=</a:t>
            </a:r>
            <a:r>
              <a:rPr lang="en-GB" dirty="0" err="1" smtClean="0"/>
              <a:t>RandomForestClassifier</a:t>
            </a:r>
            <a:endParaRPr lang="en-GB" dirty="0"/>
          </a:p>
        </p:txBody>
      </p:sp>
    </p:spTree>
    <p:extLst>
      <p:ext uri="{BB962C8B-B14F-4D97-AF65-F5344CB8AC3E}">
        <p14:creationId xmlns:p14="http://schemas.microsoft.com/office/powerpoint/2010/main" val="224075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1" y="116632"/>
            <a:ext cx="8352928" cy="6480720"/>
          </a:xfrm>
        </p:spPr>
      </p:pic>
    </p:spTree>
    <p:extLst>
      <p:ext uri="{BB962C8B-B14F-4D97-AF65-F5344CB8AC3E}">
        <p14:creationId xmlns:p14="http://schemas.microsoft.com/office/powerpoint/2010/main" val="251159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9612" y="3501008"/>
            <a:ext cx="6912768" cy="31805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45484"/>
            <a:ext cx="6840760" cy="2767492"/>
          </a:xfrm>
          <a:prstGeom prst="rect">
            <a:avLst/>
          </a:prstGeom>
        </p:spPr>
      </p:pic>
    </p:spTree>
    <p:extLst>
      <p:ext uri="{BB962C8B-B14F-4D97-AF65-F5344CB8AC3E}">
        <p14:creationId xmlns:p14="http://schemas.microsoft.com/office/powerpoint/2010/main" val="212890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856984"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83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7584" y="3356992"/>
            <a:ext cx="7776864" cy="31615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76672"/>
            <a:ext cx="7776864" cy="2736304"/>
          </a:xfrm>
          <a:prstGeom prst="rect">
            <a:avLst/>
          </a:prstGeom>
        </p:spPr>
      </p:pic>
    </p:spTree>
    <p:extLst>
      <p:ext uri="{BB962C8B-B14F-4D97-AF65-F5344CB8AC3E}">
        <p14:creationId xmlns:p14="http://schemas.microsoft.com/office/powerpoint/2010/main" val="193218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84976"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12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9552" y="3501008"/>
            <a:ext cx="7992888" cy="302433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76672"/>
            <a:ext cx="7992888" cy="2808312"/>
          </a:xfrm>
          <a:prstGeom prst="rect">
            <a:avLst/>
          </a:prstGeom>
        </p:spPr>
      </p:pic>
    </p:spTree>
    <p:extLst>
      <p:ext uri="{BB962C8B-B14F-4D97-AF65-F5344CB8AC3E}">
        <p14:creationId xmlns:p14="http://schemas.microsoft.com/office/powerpoint/2010/main" val="169511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3" y="404664"/>
            <a:ext cx="6818281" cy="1143000"/>
          </a:xfrm>
        </p:spPr>
        <p:txBody>
          <a:bodyPr/>
          <a:lstStyle/>
          <a:p>
            <a:r>
              <a:rPr lang="en-GB" dirty="0" smtClean="0"/>
              <a:t>Best parameters:-</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9552" y="1577282"/>
            <a:ext cx="8136904" cy="4371998"/>
          </a:xfrm>
        </p:spPr>
      </p:pic>
    </p:spTree>
    <p:extLst>
      <p:ext uri="{BB962C8B-B14F-4D97-AF65-F5344CB8AC3E}">
        <p14:creationId xmlns:p14="http://schemas.microsoft.com/office/powerpoint/2010/main" val="79294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76672"/>
            <a:ext cx="6012160" cy="1143000"/>
          </a:xfrm>
        </p:spPr>
        <p:txBody>
          <a:bodyPr/>
          <a:lstStyle/>
          <a:p>
            <a:r>
              <a:rPr lang="en-GB" dirty="0" smtClean="0"/>
              <a:t>Cross validation:-</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1988840"/>
            <a:ext cx="7416824" cy="2592288"/>
          </a:xfrm>
        </p:spPr>
      </p:pic>
    </p:spTree>
    <p:extLst>
      <p:ext uri="{BB962C8B-B14F-4D97-AF65-F5344CB8AC3E}">
        <p14:creationId xmlns:p14="http://schemas.microsoft.com/office/powerpoint/2010/main" val="358625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6512511" cy="1143000"/>
          </a:xfrm>
        </p:spPr>
        <p:txBody>
          <a:bodyPr/>
          <a:lstStyle/>
          <a:p>
            <a:pPr marL="0" indent="0">
              <a:buNone/>
            </a:pPr>
            <a:r>
              <a:rPr lang="en-IN" sz="2800" dirty="0"/>
              <a:t>Saving the model and predictions using saved </a:t>
            </a:r>
            <a:r>
              <a:rPr lang="en-IN" sz="2800" dirty="0" smtClean="0"/>
              <a:t>model</a:t>
            </a:r>
            <a:r>
              <a:rPr lang="en-IN" sz="4800" dirty="0" smtClean="0"/>
              <a:t>:-</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0" y="2060848"/>
            <a:ext cx="6840760" cy="2057400"/>
          </a:xfrm>
        </p:spPr>
      </p:pic>
    </p:spTree>
    <p:extLst>
      <p:ext uri="{BB962C8B-B14F-4D97-AF65-F5344CB8AC3E}">
        <p14:creationId xmlns:p14="http://schemas.microsoft.com/office/powerpoint/2010/main" val="82782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3600400" cy="1143000"/>
          </a:xfrm>
        </p:spPr>
        <p:txBody>
          <a:bodyPr/>
          <a:lstStyle/>
          <a:p>
            <a:r>
              <a:rPr lang="en-IN" dirty="0"/>
              <a:t>Overview</a:t>
            </a:r>
            <a:r>
              <a:rPr lang="en-IN" dirty="0" smtClean="0"/>
              <a:t>:-</a:t>
            </a:r>
            <a:endParaRPr lang="en-GB" dirty="0"/>
          </a:p>
        </p:txBody>
      </p:sp>
      <p:sp>
        <p:nvSpPr>
          <p:cNvPr id="3" name="Content Placeholder 2"/>
          <p:cNvSpPr>
            <a:spLocks noGrp="1"/>
          </p:cNvSpPr>
          <p:nvPr>
            <p:ph sz="quarter" idx="13"/>
          </p:nvPr>
        </p:nvSpPr>
        <p:spPr>
          <a:xfrm>
            <a:off x="323528" y="1628800"/>
            <a:ext cx="7848872" cy="4032448"/>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GB" dirty="0"/>
          </a:p>
        </p:txBody>
      </p:sp>
    </p:spTree>
    <p:extLst>
      <p:ext uri="{BB962C8B-B14F-4D97-AF65-F5344CB8AC3E}">
        <p14:creationId xmlns:p14="http://schemas.microsoft.com/office/powerpoint/2010/main" val="2701578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42447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6512511" cy="1143000"/>
          </a:xfrm>
        </p:spPr>
        <p:txBody>
          <a:bodyPr/>
          <a:lstStyle/>
          <a:p>
            <a:r>
              <a:rPr lang="en-IN" dirty="0"/>
              <a:t>Problem Statement</a:t>
            </a:r>
            <a:r>
              <a:rPr lang="en-IN" dirty="0" smtClean="0"/>
              <a:t>:-</a:t>
            </a:r>
            <a:endParaRPr lang="en-GB" dirty="0"/>
          </a:p>
        </p:txBody>
      </p:sp>
      <p:sp>
        <p:nvSpPr>
          <p:cNvPr id="3" name="Content Placeholder 2"/>
          <p:cNvSpPr>
            <a:spLocks noGrp="1"/>
          </p:cNvSpPr>
          <p:nvPr>
            <p:ph sz="quarter" idx="13"/>
          </p:nvPr>
        </p:nvSpPr>
        <p:spPr>
          <a:xfrm>
            <a:off x="971600" y="1196752"/>
            <a:ext cx="7416824" cy="5328592"/>
          </a:xfrm>
        </p:spPr>
        <p:txBody>
          <a:bodyPr>
            <a:normAutofit fontScale="62500" lnSpcReduction="20000"/>
          </a:bodyPr>
          <a:lstStyle/>
          <a:p>
            <a:r>
              <a:rPr lang="en-US" sz="25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GB" sz="2500" dirty="0"/>
          </a:p>
          <a:p>
            <a:r>
              <a:rPr lang="en-US" sz="25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GB" sz="2500" dirty="0"/>
          </a:p>
          <a:p>
            <a:r>
              <a:rPr lang="en-US" sz="2500" dirty="0"/>
              <a:t>Today, microfinance is widely accepted as a poverty-reduction tool, representing $70 billion in outstanding loans and a global outreach of 200 million clients.</a:t>
            </a:r>
            <a:endParaRPr lang="en-GB" sz="2500" dirty="0"/>
          </a:p>
          <a:p>
            <a:r>
              <a:rPr lang="en-US" sz="25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GB" sz="2500" dirty="0"/>
          </a:p>
        </p:txBody>
      </p:sp>
    </p:spTree>
    <p:extLst>
      <p:ext uri="{BB962C8B-B14F-4D97-AF65-F5344CB8AC3E}">
        <p14:creationId xmlns:p14="http://schemas.microsoft.com/office/powerpoint/2010/main" val="262971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1143000" y="731520"/>
            <a:ext cx="6400800" cy="5361776"/>
          </a:xfrm>
        </p:spPr>
        <p:txBody>
          <a:bodyPr>
            <a:normAutofit fontScale="85000" lnSpcReduction="20000"/>
          </a:bodyPr>
          <a:lstStyle/>
          <a:p>
            <a:r>
              <a:rPr lang="en-US" dirty="0"/>
              <a:t>They understand the importance of communication and how it affects a person’s life, thus, focusing on providing their services and products to low income families and poor customers that can help them in the need of hour. </a:t>
            </a:r>
            <a:endParaRPr lang="en-GB" dirty="0"/>
          </a:p>
          <a:p>
            <a:r>
              <a:rPr lang="en-US"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GB" dirty="0"/>
          </a:p>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GB" dirty="0"/>
          </a:p>
          <a:p>
            <a:endParaRPr lang="en-GB" dirty="0"/>
          </a:p>
        </p:txBody>
      </p:sp>
    </p:spTree>
    <p:extLst>
      <p:ext uri="{BB962C8B-B14F-4D97-AF65-F5344CB8AC3E}">
        <p14:creationId xmlns:p14="http://schemas.microsoft.com/office/powerpoint/2010/main" val="425805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4608512" cy="1073056"/>
          </a:xfrm>
        </p:spPr>
        <p:txBody>
          <a:bodyPr/>
          <a:lstStyle/>
          <a:p>
            <a:pPr marL="0" indent="0">
              <a:buNone/>
            </a:pPr>
            <a:r>
              <a:rPr lang="en-IN" sz="2800" dirty="0"/>
              <a:t>Problem Understanding</a:t>
            </a:r>
            <a:r>
              <a:rPr lang="en-IN" sz="2800" dirty="0" smtClean="0"/>
              <a:t>:-</a:t>
            </a:r>
            <a:endParaRPr lang="en-GB" sz="2800" dirty="0"/>
          </a:p>
        </p:txBody>
      </p:sp>
      <p:sp>
        <p:nvSpPr>
          <p:cNvPr id="3" name="Content Placeholder 2"/>
          <p:cNvSpPr>
            <a:spLocks noGrp="1"/>
          </p:cNvSpPr>
          <p:nvPr>
            <p:ph sz="quarter" idx="13"/>
          </p:nvPr>
        </p:nvSpPr>
        <p:spPr>
          <a:xfrm>
            <a:off x="1187624" y="1412776"/>
            <a:ext cx="7632848" cy="5688632"/>
          </a:xfrm>
        </p:spPr>
        <p:txBody>
          <a:bodyPr>
            <a:normAutofit fontScale="77500" lnSpcReduction="20000"/>
          </a:bodyPr>
          <a:lstStyle/>
          <a:p>
            <a:r>
              <a:rPr lang="en-GB" dirty="0" smtClean="0"/>
              <a:t>        </a:t>
            </a:r>
            <a:r>
              <a:rPr lang="en-IN" sz="2400" dirty="0">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400" dirty="0" err="1">
                <a:latin typeface="Century" panose="02040604050505020304" pitchFamily="18" charset="0"/>
                <a:ea typeface="Calibri" panose="020F0502020204030204" pitchFamily="34" charset="0"/>
                <a:cs typeface="Times New Roman" panose="02020603050405020304" pitchFamily="18" charset="0"/>
              </a:rPr>
              <a:t>payed</a:t>
            </a:r>
            <a:r>
              <a:rPr lang="en-IN" sz="2400" dirty="0">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2400" dirty="0" err="1">
                <a:latin typeface="Century" panose="02040604050505020304" pitchFamily="18" charset="0"/>
                <a:ea typeface="Calibri" panose="020F0502020204030204" pitchFamily="34" charset="0"/>
                <a:cs typeface="Times New Roman" panose="02020603050405020304" pitchFamily="18" charset="0"/>
              </a:rPr>
              <a:t>payed</a:t>
            </a:r>
            <a:r>
              <a:rPr lang="en-IN" sz="2400" dirty="0">
                <a:latin typeface="Century" panose="02040604050505020304" pitchFamily="18" charset="0"/>
                <a:ea typeface="Calibri" panose="020F0502020204030204" pitchFamily="34" charset="0"/>
                <a:cs typeface="Times New Roman" panose="02020603050405020304" pitchFamily="18" charset="0"/>
              </a:rPr>
              <a:t> i.e. defaulter.  </a:t>
            </a:r>
          </a:p>
          <a:p>
            <a:endParaRPr lang="en-GB" dirty="0"/>
          </a:p>
        </p:txBody>
      </p:sp>
    </p:spTree>
    <p:extLst>
      <p:ext uri="{BB962C8B-B14F-4D97-AF65-F5344CB8AC3E}">
        <p14:creationId xmlns:p14="http://schemas.microsoft.com/office/powerpoint/2010/main" val="194074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5010959" cy="1143000"/>
          </a:xfrm>
        </p:spPr>
        <p:txBody>
          <a:bodyPr/>
          <a:lstStyle/>
          <a:p>
            <a:pPr marL="0" indent="0">
              <a:buNone/>
            </a:pPr>
            <a:r>
              <a:rPr lang="en-IN" sz="3600" dirty="0"/>
              <a:t>What is Micro Credit?</a:t>
            </a:r>
            <a:endParaRPr lang="en-GB" sz="3600" dirty="0"/>
          </a:p>
        </p:txBody>
      </p:sp>
      <p:sp>
        <p:nvSpPr>
          <p:cNvPr id="3" name="Content Placeholder 2"/>
          <p:cNvSpPr>
            <a:spLocks noGrp="1"/>
          </p:cNvSpPr>
          <p:nvPr>
            <p:ph sz="quarter" idx="13"/>
          </p:nvPr>
        </p:nvSpPr>
        <p:spPr>
          <a:xfrm>
            <a:off x="539552" y="3212976"/>
            <a:ext cx="8352928" cy="2808312"/>
          </a:xfrm>
        </p:spPr>
        <p:txBody>
          <a:bodyPr/>
          <a:lstStyle/>
          <a:p>
            <a:r>
              <a:rPr lang="en-IN" sz="2800" dirty="0" smtClean="0"/>
              <a:t>         </a:t>
            </a:r>
            <a:r>
              <a:rPr lang="en-US" sz="2400" dirty="0">
                <a:solidFill>
                  <a:srgbClr val="202124"/>
                </a:solidFill>
                <a:latin typeface="Century" panose="02040604050505020304" pitchFamily="18" charset="0"/>
              </a:rPr>
              <a:t>Microcredit is an </a:t>
            </a:r>
            <a:r>
              <a:rPr lang="en-US" sz="2400" b="1" dirty="0">
                <a:solidFill>
                  <a:srgbClr val="202124"/>
                </a:solidFill>
                <a:latin typeface="Century" panose="02040604050505020304" pitchFamily="18" charset="0"/>
              </a:rPr>
              <a:t>extremely small loan given to those who lack a steady source of income</a:t>
            </a:r>
            <a:r>
              <a:rPr lang="en-US" sz="2400" dirty="0">
                <a:solidFill>
                  <a:srgbClr val="202124"/>
                </a:solidFill>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400" dirty="0">
              <a:latin typeface="Century" panose="02040604050505020304" pitchFamily="18" charset="0"/>
            </a:endParaRPr>
          </a:p>
          <a:p>
            <a:endParaRPr lang="en-GB" dirty="0"/>
          </a:p>
        </p:txBody>
      </p:sp>
      <p:sp>
        <p:nvSpPr>
          <p:cNvPr id="4" name="AutoShape 2" descr="194 Microcredit Stock Photos, Pictures &amp; Royalty-Free Images - i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34481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28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280920" cy="854968"/>
          </a:xfrm>
        </p:spPr>
        <p:txBody>
          <a:bodyPr/>
          <a:lstStyle/>
          <a:p>
            <a:r>
              <a:rPr lang="en-IN" sz="2800" dirty="0"/>
              <a:t>Importance of Micro Credit Defaulters </a:t>
            </a:r>
            <a:r>
              <a:rPr lang="en-IN" sz="2800" dirty="0" smtClean="0"/>
              <a:t>Model:-</a:t>
            </a:r>
            <a:endParaRPr lang="en-GB" sz="2800" dirty="0"/>
          </a:p>
        </p:txBody>
      </p:sp>
      <p:sp>
        <p:nvSpPr>
          <p:cNvPr id="3" name="Content Placeholder 2"/>
          <p:cNvSpPr>
            <a:spLocks noGrp="1"/>
          </p:cNvSpPr>
          <p:nvPr>
            <p:ph sz="quarter" idx="13"/>
          </p:nvPr>
        </p:nvSpPr>
        <p:spPr>
          <a:xfrm>
            <a:off x="323528" y="1628800"/>
            <a:ext cx="5472608" cy="4536504"/>
          </a:xfrm>
        </p:spPr>
        <p:txBody>
          <a:bodyPr>
            <a:normAutofit fontScale="85000" lnSpcReduction="10000"/>
          </a:bodyPr>
          <a:lstStyle/>
          <a:p>
            <a:pPr marL="45720" indent="0">
              <a:buNone/>
            </a:pPr>
            <a:r>
              <a:rPr lang="en-US" sz="2400" dirty="0" smtClean="0">
                <a:latin typeface="Century" panose="02040604050505020304" pitchFamily="18" charset="0"/>
              </a:rPr>
              <a:t>             Poverty </a:t>
            </a:r>
            <a:r>
              <a:rPr lang="en-US" sz="2400" dirty="0">
                <a:latin typeface="Century" panose="02040604050505020304" pitchFamily="18" charset="0"/>
              </a:rPr>
              <a:t>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GB" dirty="0"/>
          </a:p>
        </p:txBody>
      </p:sp>
      <p:sp>
        <p:nvSpPr>
          <p:cNvPr id="4" name="AutoShape 2" descr="Microcredit - Free business and finance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412776"/>
            <a:ext cx="295232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38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188640"/>
            <a:ext cx="7046168" cy="1143000"/>
          </a:xfrm>
        </p:spPr>
        <p:txBody>
          <a:bodyPr/>
          <a:lstStyle/>
          <a:p>
            <a:pPr marL="0" indent="0">
              <a:buNone/>
            </a:pPr>
            <a:r>
              <a:rPr lang="en-IN" sz="3200" dirty="0"/>
              <a:t>Exploratory Data Analysis</a:t>
            </a:r>
            <a:r>
              <a:rPr lang="en-IN" sz="3200" dirty="0" smtClean="0"/>
              <a:t>:-</a:t>
            </a:r>
            <a:endParaRPr lang="en-GB" sz="3200" dirty="0"/>
          </a:p>
        </p:txBody>
      </p:sp>
      <p:sp>
        <p:nvSpPr>
          <p:cNvPr id="3" name="Content Placeholder 2"/>
          <p:cNvSpPr>
            <a:spLocks noGrp="1"/>
          </p:cNvSpPr>
          <p:nvPr>
            <p:ph sz="quarter" idx="13"/>
          </p:nvPr>
        </p:nvSpPr>
        <p:spPr>
          <a:xfrm>
            <a:off x="899592" y="1124744"/>
            <a:ext cx="8064896" cy="5400600"/>
          </a:xfrm>
        </p:spPr>
        <p:txBody>
          <a:bodyPr>
            <a:normAutofit lnSpcReduction="10000"/>
          </a:bodyPr>
          <a:lstStyle/>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a:latin typeface="Century" panose="02040604050505020304" pitchFamily="18" charset="0"/>
                <a:ea typeface="Calibri" panose="020F0502020204030204" pitchFamily="34" charset="0"/>
                <a:cs typeface="Times New Roman" panose="02020603050405020304" pitchFamily="18" charset="0"/>
              </a:rPr>
              <a:t>csv</a:t>
            </a:r>
            <a:r>
              <a:rPr lang="en-IN" dirty="0">
                <a:latin typeface="Century" panose="02040604050505020304" pitchFamily="18" charset="0"/>
                <a:ea typeface="Calibri" panose="020F0502020204030204" pitchFamily="34" charset="0"/>
                <a:cs typeface="Times New Roman" panose="02020603050405020304" pitchFamily="18" charset="0"/>
              </a:rPr>
              <a:t> format. </a:t>
            </a: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Then I did all th</a:t>
            </a:r>
            <a:r>
              <a:rPr lang="en-IN" dirty="0">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latin typeface="Century" panose="02040604050505020304" pitchFamily="18" charset="0"/>
                <a:ea typeface="Calibri" panose="020F0502020204030204" pitchFamily="34" charset="0"/>
                <a:cs typeface="Calibri" panose="020F0502020204030204" pitchFamily="34" charset="0"/>
              </a:rPr>
              <a:t>nunique</a:t>
            </a:r>
            <a:r>
              <a:rPr lang="en-IN" dirty="0">
                <a:latin typeface="Century" panose="02040604050505020304" pitchFamily="18" charset="0"/>
                <a:ea typeface="Calibri" panose="020F0502020204030204" pitchFamily="34" charset="0"/>
                <a:cs typeface="Calibri" panose="020F0502020204030204" pitchFamily="34" charset="0"/>
              </a:rPr>
              <a:t>, value counts, info etc….. </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While checking the value counts of the datasets I found some columns with more than 90% zero values, so these columns will create </a:t>
            </a:r>
            <a:r>
              <a:rPr lang="en-IN" dirty="0" err="1">
                <a:latin typeface="Century" panose="02040604050505020304" pitchFamily="18" charset="0"/>
                <a:ea typeface="Calibri" panose="020F0502020204030204" pitchFamily="34" charset="0"/>
                <a:cs typeface="Calibri" panose="020F0502020204030204" pitchFamily="34" charset="0"/>
              </a:rPr>
              <a:t>skewness</a:t>
            </a:r>
            <a:r>
              <a:rPr lang="en-IN" dirty="0">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342900" lvl="0" indent="-342900">
              <a:lnSpc>
                <a:spcPct val="107000"/>
              </a:lnSpc>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Then I have extracted day, month, year from </a:t>
            </a:r>
            <a:r>
              <a:rPr lang="en-IN" dirty="0" err="1">
                <a:latin typeface="Century" panose="02040604050505020304" pitchFamily="18" charset="0"/>
                <a:ea typeface="Calibri" panose="020F0502020204030204" pitchFamily="34" charset="0"/>
                <a:cs typeface="Calibri" panose="020F0502020204030204" pitchFamily="34" charset="0"/>
              </a:rPr>
              <a:t>pdate</a:t>
            </a:r>
            <a:r>
              <a:rPr lang="en-IN" dirty="0">
                <a:latin typeface="Century" panose="02040604050505020304" pitchFamily="18" charset="0"/>
                <a:ea typeface="Calibri" panose="020F0502020204030204" pitchFamily="34" charset="0"/>
                <a:cs typeface="Calibri" panose="020F0502020204030204" pitchFamily="34" charset="0"/>
              </a:rPr>
              <a:t>.</a:t>
            </a: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8195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68" y="0"/>
            <a:ext cx="7622232" cy="1143000"/>
          </a:xfrm>
        </p:spPr>
        <p:txBody>
          <a:bodyPr/>
          <a:lstStyle/>
          <a:p>
            <a:pPr marL="0" indent="0">
              <a:buNone/>
            </a:pPr>
            <a:r>
              <a:rPr lang="en-IN" sz="3200" dirty="0" err="1"/>
              <a:t>Vizualization</a:t>
            </a:r>
            <a:r>
              <a:rPr lang="en-IN" sz="3200" dirty="0"/>
              <a:t>[</a:t>
            </a:r>
            <a:r>
              <a:rPr lang="en-IN" sz="3200" dirty="0" err="1"/>
              <a:t>Univariate</a:t>
            </a:r>
            <a:r>
              <a:rPr lang="en-IN" sz="3200" dirty="0"/>
              <a:t>-Target</a:t>
            </a:r>
            <a:r>
              <a:rPr lang="en-IN" sz="3200" dirty="0" smtClean="0"/>
              <a:t>]:-</a:t>
            </a:r>
            <a:endParaRPr lang="en-GB" sz="3200" dirty="0"/>
          </a:p>
        </p:txBody>
      </p:sp>
      <p:pic>
        <p:nvPicPr>
          <p:cNvPr id="4" name="Content Placeholder 3">
            <a:extLst>
              <a:ext uri="{FF2B5EF4-FFF2-40B4-BE49-F238E27FC236}">
                <a16:creationId xmlns="" xmlns:a16="http://schemas.microsoft.com/office/drawing/2014/main" xmlns:lc="http://schemas.openxmlformats.org/drawingml/2006/lockedCanvas" id="{70EA96CF-C183-4C26-A87D-5EBE3E0373B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7374" y="766176"/>
            <a:ext cx="5180952" cy="36709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4437112"/>
            <a:ext cx="8892480" cy="707886"/>
          </a:xfrm>
          <a:prstGeom prst="rect">
            <a:avLst/>
          </a:prstGeom>
        </p:spPr>
        <p:txBody>
          <a:bodyPr wrap="square">
            <a:spAutoFit/>
          </a:bodyPr>
          <a:lstStyle/>
          <a:p>
            <a:r>
              <a:rPr lang="en-US" b="0" i="0" dirty="0" smtClean="0">
                <a:solidFill>
                  <a:srgbClr val="000000"/>
                </a:solidFill>
                <a:effectLst/>
                <a:latin typeface="Century" panose="02040604050505020304" pitchFamily="18" charset="0"/>
              </a:rPr>
              <a:t>      </a:t>
            </a:r>
            <a:r>
              <a:rPr lang="en-US" sz="2000" b="0" i="0" dirty="0" smtClean="0">
                <a:solidFill>
                  <a:srgbClr val="000000"/>
                </a:solidFill>
                <a:effectLst/>
                <a:latin typeface="Century" panose="02040604050505020304" pitchFamily="18" charset="0"/>
              </a:rPr>
              <a:t>There is a data </a:t>
            </a:r>
            <a:r>
              <a:rPr lang="en-US" sz="2000" b="0" i="0" dirty="0" err="1" smtClean="0">
                <a:solidFill>
                  <a:srgbClr val="000000"/>
                </a:solidFill>
                <a:effectLst/>
                <a:latin typeface="Century" panose="02040604050505020304" pitchFamily="18" charset="0"/>
              </a:rPr>
              <a:t>imbalancing</a:t>
            </a:r>
            <a:r>
              <a:rPr lang="en-US" sz="2000" b="0" i="0" dirty="0" smtClean="0">
                <a:solidFill>
                  <a:srgbClr val="000000"/>
                </a:solidFill>
                <a:effectLst/>
                <a:latin typeface="Century" panose="02040604050505020304" pitchFamily="18" charset="0"/>
              </a:rPr>
              <a:t> issue so we have to treat this by using oversampling or </a:t>
            </a:r>
            <a:r>
              <a:rPr lang="en-US" sz="2000" b="0" i="0" dirty="0" err="1" smtClean="0">
                <a:solidFill>
                  <a:srgbClr val="000000"/>
                </a:solidFill>
                <a:effectLst/>
                <a:latin typeface="Century" panose="02040604050505020304" pitchFamily="18" charset="0"/>
              </a:rPr>
              <a:t>undersampling</a:t>
            </a:r>
            <a:r>
              <a:rPr lang="en-US" sz="2000" b="0" i="0" dirty="0" smtClean="0">
                <a:solidFill>
                  <a:srgbClr val="000000"/>
                </a:solidFill>
                <a:effectLst/>
                <a:latin typeface="Century" panose="02040604050505020304" pitchFamily="18" charset="0"/>
              </a:rPr>
              <a:t>.</a:t>
            </a:r>
            <a:endParaRPr lang="en-GB" sz="2000" dirty="0"/>
          </a:p>
        </p:txBody>
      </p:sp>
    </p:spTree>
    <p:extLst>
      <p:ext uri="{BB962C8B-B14F-4D97-AF65-F5344CB8AC3E}">
        <p14:creationId xmlns:p14="http://schemas.microsoft.com/office/powerpoint/2010/main" val="1580476321"/>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82</TotalTime>
  <Words>1158</Words>
  <Application>Microsoft Office PowerPoint</Application>
  <PresentationFormat>On-screen Show (4:3)</PresentationFormat>
  <Paragraphs>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Slipstream</vt:lpstr>
      <vt:lpstr>“Micro-Credit Defaulter Model”</vt:lpstr>
      <vt:lpstr>Overview:-</vt:lpstr>
      <vt:lpstr>Problem Statement:-</vt:lpstr>
      <vt:lpstr>PowerPoint Presentation</vt:lpstr>
      <vt:lpstr>Problem Understanding:-</vt:lpstr>
      <vt:lpstr>What is Micro Credit?</vt:lpstr>
      <vt:lpstr>Importance of Micro Credit Defaulters Model:-</vt:lpstr>
      <vt:lpstr>Exploratory Data Analysis:-</vt:lpstr>
      <vt:lpstr>Vizualization[Univariate-Target]:-</vt:lpstr>
      <vt:lpstr>Model Building:-</vt:lpstr>
      <vt:lpstr>PowerPoint Presentation</vt:lpstr>
      <vt:lpstr>PowerPoint Presentation</vt:lpstr>
      <vt:lpstr>PowerPoint Presentation</vt:lpstr>
      <vt:lpstr>PowerPoint Presentation</vt:lpstr>
      <vt:lpstr>PowerPoint Presentation</vt:lpstr>
      <vt:lpstr>PowerPoint Presentation</vt:lpstr>
      <vt:lpstr>Best parameters:-</vt:lpstr>
      <vt:lpstr>Cross validation:-</vt:lpstr>
      <vt:lpstr>Saving the model and predictions using saved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sony</dc:creator>
  <cp:lastModifiedBy>sony</cp:lastModifiedBy>
  <cp:revision>7</cp:revision>
  <dcterms:created xsi:type="dcterms:W3CDTF">2022-09-09T13:00:55Z</dcterms:created>
  <dcterms:modified xsi:type="dcterms:W3CDTF">2022-09-09T14:23:43Z</dcterms:modified>
</cp:coreProperties>
</file>