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0" r:id="rId5"/>
    <p:sldId id="263" r:id="rId6"/>
    <p:sldId id="262" r:id="rId7"/>
    <p:sldId id="261" r:id="rId8"/>
    <p:sldId id="265" r:id="rId9"/>
    <p:sldId id="264" r:id="rId10"/>
    <p:sldId id="266" r:id="rId11"/>
    <p:sldId id="267" r:id="rId12"/>
    <p:sldId id="268" r:id="rId13"/>
    <p:sldId id="270" r:id="rId14"/>
    <p:sldId id="269" r:id="rId15"/>
    <p:sldId id="259" r:id="rId16"/>
    <p:sldId id="271" r:id="rId17"/>
    <p:sldId id="272" r:id="rId18"/>
    <p:sldId id="273" r:id="rId19"/>
    <p:sldId id="278" r:id="rId20"/>
    <p:sldId id="277" r:id="rId21"/>
    <p:sldId id="276"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156105-C159-4EA9-8FDA-583C931574A5}" type="datetimeFigureOut">
              <a:rPr lang="en-GB" smtClean="0"/>
              <a:t>27/08/2022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EE04D-C495-4EFC-B1CC-8FE0B0943372}"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56105-C159-4EA9-8FDA-583C931574A5}" type="datetimeFigureOut">
              <a:rPr lang="en-GB" smtClean="0"/>
              <a:t>27/08/2022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EE04D-C495-4EFC-B1CC-8FE0B094337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6156105-C159-4EA9-8FDA-583C931574A5}" type="datetimeFigureOut">
              <a:rPr lang="en-GB" smtClean="0"/>
              <a:t>27/08/2022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EE04D-C495-4EFC-B1CC-8FE0B0943372}" type="slidenum">
              <a:rPr lang="en-GB" smtClean="0"/>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56105-C159-4EA9-8FDA-583C931574A5}" type="datetimeFigureOut">
              <a:rPr lang="en-GB" smtClean="0"/>
              <a:t>27/08/2022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EE04D-C495-4EFC-B1CC-8FE0B0943372}" type="slidenum">
              <a:rPr lang="en-GB" smtClean="0"/>
              <a:t>‹#›</a:t>
            </a:fld>
            <a:endParaRPr lang="en-GB"/>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156105-C159-4EA9-8FDA-583C931574A5}" type="datetimeFigureOut">
              <a:rPr lang="en-GB" smtClean="0"/>
              <a:t>27/08/2022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EE04D-C495-4EFC-B1CC-8FE0B0943372}"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6156105-C159-4EA9-8FDA-583C931574A5}" type="datetimeFigureOut">
              <a:rPr lang="en-GB" smtClean="0"/>
              <a:t>27/08/2022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EE04D-C495-4EFC-B1CC-8FE0B0943372}" type="slidenum">
              <a:rPr lang="en-GB" smtClean="0"/>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156105-C159-4EA9-8FDA-583C931574A5}" type="datetimeFigureOut">
              <a:rPr lang="en-GB" smtClean="0"/>
              <a:t>27/08/2022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EE04D-C495-4EFC-B1CC-8FE0B0943372}"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156105-C159-4EA9-8FDA-583C931574A5}" type="datetimeFigureOut">
              <a:rPr lang="en-GB" smtClean="0"/>
              <a:t>27/08/2022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CEE04D-C495-4EFC-B1CC-8FE0B094337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6156105-C159-4EA9-8FDA-583C931574A5}" type="datetimeFigureOut">
              <a:rPr lang="en-GB" smtClean="0"/>
              <a:t>27/08/2022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CEE04D-C495-4EFC-B1CC-8FE0B094337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6156105-C159-4EA9-8FDA-583C931574A5}" type="datetimeFigureOut">
              <a:rPr lang="en-GB" smtClean="0"/>
              <a:t>27/08/2022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EE04D-C495-4EFC-B1CC-8FE0B0943372}" type="slidenum">
              <a:rPr lang="en-GB" smtClean="0"/>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56105-C159-4EA9-8FDA-583C931574A5}" type="datetimeFigureOut">
              <a:rPr lang="en-GB" smtClean="0"/>
              <a:t>27/08/2022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EE04D-C495-4EFC-B1CC-8FE0B0943372}" type="slidenum">
              <a:rPr lang="en-GB" smtClean="0"/>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6156105-C159-4EA9-8FDA-583C931574A5}" type="datetimeFigureOut">
              <a:rPr lang="en-GB" smtClean="0"/>
              <a:t>27/08/2022</a:t>
            </a:fld>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0CEE04D-C495-4EFC-B1CC-8FE0B0943372}" type="slidenum">
              <a:rPr lang="en-GB" smtClean="0"/>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31" y="332656"/>
            <a:ext cx="8892480" cy="720080"/>
          </a:xfrm>
          <a:solidFill>
            <a:schemeClr val="accent2">
              <a:lumMod val="60000"/>
              <a:lumOff val="40000"/>
            </a:schemeClr>
          </a:solidFill>
          <a:ln>
            <a:solidFill>
              <a:schemeClr val="accent1"/>
            </a:solidFill>
          </a:ln>
        </p:spPr>
        <p:txBody>
          <a:bodyPr>
            <a:normAutofit fontScale="90000"/>
          </a:bodyPr>
          <a:lstStyle/>
          <a:p>
            <a:r>
              <a:rPr lang="en-US" sz="4400" i="1" u="sng" dirty="0">
                <a:ln w="9525">
                  <a:solidFill>
                    <a:schemeClr val="bg1"/>
                  </a:solidFill>
                  <a:prstDash val="solid"/>
                </a:ln>
                <a:solidFill>
                  <a:schemeClr val="tx1">
                    <a:lumMod val="95000"/>
                  </a:schemeClr>
                </a:solidFill>
                <a:effectLst>
                  <a:outerShdw blurRad="12700" dist="38100" dir="2700000" algn="tl" rotWithShape="0">
                    <a:schemeClr val="bg1">
                      <a:lumMod val="50000"/>
                    </a:schemeClr>
                  </a:outerShdw>
                </a:effectLst>
                <a:latin typeface="Algerian" pitchFamily="82" charset="0"/>
              </a:rPr>
              <a:t>Rating </a:t>
            </a:r>
            <a:r>
              <a:rPr lang="en-US" sz="4400" i="1" u="sng" dirty="0" smtClean="0">
                <a:ln w="9525">
                  <a:solidFill>
                    <a:schemeClr val="bg1"/>
                  </a:solidFill>
                  <a:prstDash val="solid"/>
                </a:ln>
                <a:solidFill>
                  <a:schemeClr val="tx1">
                    <a:lumMod val="95000"/>
                  </a:schemeClr>
                </a:solidFill>
                <a:effectLst>
                  <a:outerShdw blurRad="12700" dist="38100" dir="2700000" algn="tl" rotWithShape="0">
                    <a:schemeClr val="bg1">
                      <a:lumMod val="50000"/>
                    </a:schemeClr>
                  </a:outerShdw>
                </a:effectLst>
                <a:latin typeface="Algerian" pitchFamily="82" charset="0"/>
              </a:rPr>
              <a:t> Prediction  Project</a:t>
            </a:r>
            <a:endParaRPr lang="en-GB" sz="4400" i="1" dirty="0">
              <a:solidFill>
                <a:schemeClr val="tx1">
                  <a:lumMod val="95000"/>
                </a:schemeClr>
              </a:solidFill>
              <a:latin typeface="Algerian" pitchFamily="82" charset="0"/>
            </a:endParaRPr>
          </a:p>
        </p:txBody>
      </p:sp>
      <p:sp>
        <p:nvSpPr>
          <p:cNvPr id="3" name="Subtitle 2"/>
          <p:cNvSpPr>
            <a:spLocks noGrp="1"/>
          </p:cNvSpPr>
          <p:nvPr>
            <p:ph type="subTitle" idx="1"/>
          </p:nvPr>
        </p:nvSpPr>
        <p:spPr>
          <a:xfrm>
            <a:off x="0" y="5589240"/>
            <a:ext cx="4013200" cy="428625"/>
          </a:xfrm>
        </p:spPr>
        <p:txBody>
          <a:bodyPr>
            <a:normAutofit/>
          </a:bodyPr>
          <a:lstStyle/>
          <a:p>
            <a:endParaRPr lang="en-GB" dirty="0"/>
          </a:p>
        </p:txBody>
      </p:sp>
      <p:pic>
        <p:nvPicPr>
          <p:cNvPr id="1026" name="Picture 2" descr="5 major risks credit rating agencies evaluate about companies and why you  should know th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2" y="1070589"/>
            <a:ext cx="4488338" cy="57332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08910" y="1526014"/>
            <a:ext cx="4572000" cy="1015663"/>
          </a:xfrm>
          <a:prstGeom prst="rect">
            <a:avLst/>
          </a:prstGeom>
        </p:spPr>
        <p:txBody>
          <a:bodyPr>
            <a:spAutoFit/>
          </a:bodyPr>
          <a:lstStyle/>
          <a:p>
            <a:r>
              <a:rPr lang="en-GB" sz="3600" dirty="0" err="1" smtClean="0">
                <a:latin typeface="Brush Script MT" pitchFamily="66" charset="0"/>
              </a:rPr>
              <a:t>PPt</a:t>
            </a:r>
            <a:r>
              <a:rPr lang="en-GB" sz="3600" dirty="0" smtClean="0">
                <a:latin typeface="Brush Script MT" pitchFamily="66" charset="0"/>
              </a:rPr>
              <a:t> presented by:-</a:t>
            </a:r>
          </a:p>
          <a:p>
            <a:r>
              <a:rPr lang="en-GB" sz="2400" dirty="0" smtClean="0">
                <a:latin typeface="Algerian" pitchFamily="82" charset="0"/>
              </a:rPr>
              <a:t>           </a:t>
            </a:r>
            <a:r>
              <a:rPr lang="en-GB" sz="2400" dirty="0" err="1" smtClean="0">
                <a:latin typeface="Algerian" pitchFamily="82" charset="0"/>
              </a:rPr>
              <a:t>Diptiranjan</a:t>
            </a:r>
            <a:r>
              <a:rPr lang="en-GB" sz="2400" dirty="0" smtClean="0">
                <a:latin typeface="Algerian" pitchFamily="82" charset="0"/>
              </a:rPr>
              <a:t>  </a:t>
            </a:r>
            <a:r>
              <a:rPr lang="en-GB" sz="2400" dirty="0" err="1" smtClean="0">
                <a:latin typeface="Algerian" pitchFamily="82" charset="0"/>
              </a:rPr>
              <a:t>Pradhan</a:t>
            </a:r>
            <a:endParaRPr lang="en-GB" sz="2400" dirty="0" smtClean="0">
              <a:latin typeface="Algerian" pitchFamily="82" charset="0"/>
            </a:endParaRPr>
          </a:p>
        </p:txBody>
      </p:sp>
      <p:sp>
        <p:nvSpPr>
          <p:cNvPr id="6" name="Rectangle 5"/>
          <p:cNvSpPr/>
          <p:nvPr/>
        </p:nvSpPr>
        <p:spPr>
          <a:xfrm>
            <a:off x="6053165" y="2692429"/>
            <a:ext cx="3137397" cy="369332"/>
          </a:xfrm>
          <a:prstGeom prst="rect">
            <a:avLst/>
          </a:prstGeom>
        </p:spPr>
        <p:txBody>
          <a:bodyPr wrap="none">
            <a:spAutoFit/>
          </a:bodyPr>
          <a:lstStyle/>
          <a:p>
            <a:r>
              <a:rPr lang="en-GB" dirty="0" smtClean="0">
                <a:latin typeface="Bahnschrift SemiCondensed" pitchFamily="34" charset="0"/>
              </a:rPr>
              <a:t>(Intern of </a:t>
            </a:r>
            <a:r>
              <a:rPr lang="en-GB" dirty="0" err="1" smtClean="0">
                <a:latin typeface="Bahnschrift SemiCondensed" pitchFamily="34" charset="0"/>
              </a:rPr>
              <a:t>FlipRobo</a:t>
            </a:r>
            <a:r>
              <a:rPr lang="en-GB" dirty="0" smtClean="0">
                <a:latin typeface="Bahnschrift SemiCondensed" pitchFamily="34" charset="0"/>
              </a:rPr>
              <a:t> Technologies)</a:t>
            </a:r>
            <a:endParaRPr lang="en-GB" dirty="0"/>
          </a:p>
        </p:txBody>
      </p:sp>
      <p:sp>
        <p:nvSpPr>
          <p:cNvPr id="7" name="Rectangle 6"/>
          <p:cNvSpPr/>
          <p:nvPr/>
        </p:nvSpPr>
        <p:spPr>
          <a:xfrm>
            <a:off x="4491251" y="4417948"/>
            <a:ext cx="3871308" cy="523220"/>
          </a:xfrm>
          <a:prstGeom prst="rect">
            <a:avLst/>
          </a:prstGeom>
        </p:spPr>
        <p:txBody>
          <a:bodyPr wrap="square">
            <a:spAutoFit/>
          </a:bodyPr>
          <a:lstStyle/>
          <a:p>
            <a:r>
              <a:rPr lang="en-GB" sz="2800" dirty="0" smtClean="0">
                <a:latin typeface="Script MT Bold" pitchFamily="66" charset="0"/>
              </a:rPr>
              <a:t>Under Guidance of</a:t>
            </a:r>
            <a:r>
              <a:rPr lang="en-GB" sz="2800" baseline="0" dirty="0" smtClean="0">
                <a:latin typeface="Script MT Bold" pitchFamily="66" charset="0"/>
              </a:rPr>
              <a:t>:-</a:t>
            </a:r>
            <a:endParaRPr lang="en-GB" sz="2800" baseline="0" dirty="0" smtClean="0">
              <a:latin typeface="Script MT Bold" pitchFamily="66" charset="0"/>
            </a:endParaRPr>
          </a:p>
        </p:txBody>
      </p:sp>
      <p:sp>
        <p:nvSpPr>
          <p:cNvPr id="8" name="Rectangle 7"/>
          <p:cNvSpPr/>
          <p:nvPr/>
        </p:nvSpPr>
        <p:spPr>
          <a:xfrm>
            <a:off x="5364088" y="4941168"/>
            <a:ext cx="3779912" cy="523220"/>
          </a:xfrm>
          <a:prstGeom prst="rect">
            <a:avLst/>
          </a:prstGeom>
        </p:spPr>
        <p:txBody>
          <a:bodyPr wrap="square">
            <a:spAutoFit/>
          </a:bodyPr>
          <a:lstStyle/>
          <a:p>
            <a:r>
              <a:rPr lang="en-GB" sz="2800" i="1" dirty="0" smtClean="0">
                <a:latin typeface="Algerian" pitchFamily="82" charset="0"/>
              </a:rPr>
              <a:t>Swati </a:t>
            </a:r>
            <a:r>
              <a:rPr lang="en-GB" sz="2800" i="1" dirty="0" err="1" smtClean="0">
                <a:latin typeface="Algerian" pitchFamily="82" charset="0"/>
              </a:rPr>
              <a:t>mahaseth</a:t>
            </a:r>
            <a:endParaRPr lang="en-GB" sz="2800" dirty="0"/>
          </a:p>
        </p:txBody>
      </p:sp>
    </p:spTree>
    <p:extLst>
      <p:ext uri="{BB962C8B-B14F-4D97-AF65-F5344CB8AC3E}">
        <p14:creationId xmlns:p14="http://schemas.microsoft.com/office/powerpoint/2010/main" val="61164229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a:p>
        </p:txBody>
      </p:sp>
      <p:sp>
        <p:nvSpPr>
          <p:cNvPr id="4" name="Rectangle 3"/>
          <p:cNvSpPr/>
          <p:nvPr/>
        </p:nvSpPr>
        <p:spPr>
          <a:xfrm>
            <a:off x="19681" y="1488705"/>
            <a:ext cx="8352928" cy="923330"/>
          </a:xfrm>
          <a:prstGeom prst="rect">
            <a:avLst/>
          </a:prstGeom>
        </p:spPr>
        <p:txBody>
          <a:bodyPr wrap="square">
            <a:spAutoFit/>
          </a:bodyPr>
          <a:lstStyle/>
          <a:p>
            <a:pPr marL="285750" indent="-285750">
              <a:buFont typeface="Wingdings" panose="05000000000000000000" pitchFamily="2" charset="2"/>
              <a:buChar char="ü"/>
            </a:pPr>
            <a:r>
              <a:rPr lang="en-IN" dirty="0">
                <a:solidFill>
                  <a:srgbClr val="000000"/>
                </a:solidFill>
                <a:latin typeface="Century" panose="02040604050505020304" pitchFamily="18" charset="0"/>
                <a:ea typeface="Calibri" panose="020F0502020204030204" pitchFamily="34" charset="0"/>
              </a:rPr>
              <a:t>As we know that some of the review are too lengthy, so i have to treat them as outliers and remove them using </a:t>
            </a:r>
            <a:r>
              <a:rPr lang="en-IN" dirty="0" err="1">
                <a:solidFill>
                  <a:srgbClr val="000000"/>
                </a:solidFill>
                <a:latin typeface="Century" panose="02040604050505020304" pitchFamily="18" charset="0"/>
                <a:ea typeface="Calibri" panose="020F0502020204030204" pitchFamily="34" charset="0"/>
              </a:rPr>
              <a:t>z_score</a:t>
            </a:r>
            <a:r>
              <a:rPr lang="en-IN" dirty="0">
                <a:solidFill>
                  <a:srgbClr val="000000"/>
                </a:solidFill>
                <a:latin typeface="Century" panose="02040604050505020304" pitchFamily="18" charset="0"/>
                <a:ea typeface="Calibri" panose="020F0502020204030204" pitchFamily="34" charset="0"/>
              </a:rPr>
              <a:t> method.</a:t>
            </a:r>
            <a:r>
              <a:rPr lang="en-IN" dirty="0" smtClean="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pic>
        <p:nvPicPr>
          <p:cNvPr id="5" name="Content Placeholder 4">
            <a:extLst>
              <a:ext uri="{FF2B5EF4-FFF2-40B4-BE49-F238E27FC236}">
                <a16:creationId xmlns="" xmlns:a16="http://schemas.microsoft.com/office/drawing/2014/main" xmlns:lc="http://schemas.openxmlformats.org/drawingml/2006/lockedCanvas"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2678690"/>
            <a:ext cx="4464496" cy="2118462"/>
          </a:xfrm>
          <a:prstGeom prst="rect">
            <a:avLst/>
          </a:prstGeom>
          <a:noFill/>
          <a:ln>
            <a:noFill/>
          </a:ln>
        </p:spPr>
      </p:pic>
      <p:pic>
        <p:nvPicPr>
          <p:cNvPr id="6" name="Picture 5">
            <a:extLst>
              <a:ext uri="{FF2B5EF4-FFF2-40B4-BE49-F238E27FC236}">
                <a16:creationId xmlns="" xmlns:a16="http://schemas.microsoft.com/office/drawing/2014/main" xmlns:lc="http://schemas.openxmlformats.org/drawingml/2006/lockedCanvas"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2617" y="2412035"/>
            <a:ext cx="4356281" cy="2400300"/>
          </a:xfrm>
          <a:prstGeom prst="rect">
            <a:avLst/>
          </a:prstGeom>
          <a:noFill/>
          <a:ln>
            <a:noFill/>
          </a:ln>
        </p:spPr>
      </p:pic>
      <p:sp>
        <p:nvSpPr>
          <p:cNvPr id="7" name="Rectangle 6"/>
          <p:cNvSpPr/>
          <p:nvPr/>
        </p:nvSpPr>
        <p:spPr>
          <a:xfrm>
            <a:off x="230882" y="5085184"/>
            <a:ext cx="8517581" cy="981423"/>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101047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dirty="0">
                <a:latin typeface="Century" panose="02040604050505020304" pitchFamily="18" charset="0"/>
                <a:ea typeface="Calibri" panose="020F0502020204030204" pitchFamily="34" charset="0"/>
                <a:cs typeface="Times New Roman" panose="02020603050405020304" pitchFamily="18" charset="0"/>
              </a:rPr>
              <a:t> And the second plot shows rarely </a:t>
            </a:r>
            <a:r>
              <a:rPr lang="en-IN" dirty="0" err="1">
                <a:latin typeface="Century" panose="02040604050505020304" pitchFamily="18" charset="0"/>
                <a:ea typeface="Calibri" panose="020F0502020204030204" pitchFamily="34" charset="0"/>
                <a:cs typeface="Times New Roman" panose="02020603050405020304" pitchFamily="18" charset="0"/>
              </a:rPr>
              <a:t>occuring</a:t>
            </a:r>
            <a:r>
              <a:rPr lang="en-IN" dirty="0">
                <a:latin typeface="Century" panose="02040604050505020304" pitchFamily="18" charset="0"/>
                <a:ea typeface="Calibri" panose="020F0502020204030204" pitchFamily="34" charset="0"/>
                <a:cs typeface="Times New Roman" panose="02020603050405020304" pitchFamily="18" charset="0"/>
              </a:rPr>
              <a:t> words. </a:t>
            </a:r>
          </a:p>
          <a:p>
            <a:endParaRPr lang="en-GB" dirty="0"/>
          </a:p>
        </p:txBody>
      </p:sp>
      <p:sp>
        <p:nvSpPr>
          <p:cNvPr id="3" name="Title 2"/>
          <p:cNvSpPr>
            <a:spLocks noGrp="1"/>
          </p:cNvSpPr>
          <p:nvPr>
            <p:ph type="title"/>
          </p:nvPr>
        </p:nvSpPr>
        <p:spPr/>
        <p:txBody>
          <a:bodyPr/>
          <a:lstStyle/>
          <a:p>
            <a:endParaRPr lang="en-GB" dirty="0"/>
          </a:p>
        </p:txBody>
      </p:sp>
      <p:pic>
        <p:nvPicPr>
          <p:cNvPr id="4" name="Content Placeholder 3">
            <a:extLst>
              <a:ext uri="{FF2B5EF4-FFF2-40B4-BE49-F238E27FC236}">
                <a16:creationId xmlns="" xmlns:a16="http://schemas.microsoft.com/office/drawing/2014/main" xmlns:lc="http://schemas.openxmlformats.org/drawingml/2006/lockedCanvas" id="{8A05F0AA-CFCD-47B7-A1F3-2E18D4102B8D}"/>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4772747" cy="3780881"/>
          </a:xfrm>
          <a:prstGeom prst="rect">
            <a:avLst/>
          </a:prstGeom>
          <a:noFill/>
          <a:ln>
            <a:noFill/>
          </a:ln>
        </p:spPr>
      </p:pic>
      <p:pic>
        <p:nvPicPr>
          <p:cNvPr id="5" name="Picture 4">
            <a:extLst>
              <a:ext uri="{FF2B5EF4-FFF2-40B4-BE49-F238E27FC236}">
                <a16:creationId xmlns="" xmlns:a16="http://schemas.microsoft.com/office/drawing/2014/main" xmlns:lc="http://schemas.openxmlformats.org/drawingml/2006/lockedCanvas"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2319" y="188641"/>
            <a:ext cx="4693921" cy="3780880"/>
          </a:xfrm>
          <a:prstGeom prst="rect">
            <a:avLst/>
          </a:prstGeom>
          <a:noFill/>
          <a:ln>
            <a:noFill/>
          </a:ln>
        </p:spPr>
      </p:pic>
      <p:sp>
        <p:nvSpPr>
          <p:cNvPr id="6" name="Rectangle 5"/>
          <p:cNvSpPr/>
          <p:nvPr/>
        </p:nvSpPr>
        <p:spPr>
          <a:xfrm>
            <a:off x="539552" y="4581128"/>
            <a:ext cx="8136904" cy="685059"/>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IN" dirty="0" smtClean="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And the second plot shows rarely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occuring</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words.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34715"/>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32656"/>
            <a:ext cx="2286000" cy="570392"/>
          </a:xfrm>
        </p:spPr>
        <p:txBody>
          <a:bodyPr>
            <a:normAutofit fontScale="90000"/>
          </a:bodyPr>
          <a:lstStyle/>
          <a:p>
            <a:endParaRPr lang="en-GB" dirty="0">
              <a:solidFill>
                <a:schemeClr val="tx1">
                  <a:lumMod val="95000"/>
                  <a:lumOff val="5000"/>
                </a:schemeClr>
              </a:solidFill>
            </a:endParaRPr>
          </a:p>
        </p:txBody>
      </p:sp>
      <p:sp>
        <p:nvSpPr>
          <p:cNvPr id="4" name="Rectangle 3"/>
          <p:cNvSpPr/>
          <p:nvPr/>
        </p:nvSpPr>
        <p:spPr>
          <a:xfrm>
            <a:off x="2286000" y="2790107"/>
            <a:ext cx="4572000" cy="364395"/>
          </a:xfrm>
          <a:prstGeom prst="rect">
            <a:avLst/>
          </a:prstGeom>
        </p:spPr>
        <p:txBody>
          <a:bodyPr>
            <a:spAutoFit/>
          </a:bodyPr>
          <a:lstStyle/>
          <a:p>
            <a:pPr marL="342900" lvl="0" indent="-342900">
              <a:lnSpc>
                <a:spcPct val="107000"/>
              </a:lnSpc>
              <a:spcAft>
                <a:spcPts val="800"/>
              </a:spcAft>
              <a:buFont typeface="Wingdings" panose="05000000000000000000" pitchFamily="2" charset="2"/>
              <a:buChar char=""/>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Content Placeholder 3">
            <a:extLst>
              <a:ext uri="{FF2B5EF4-FFF2-40B4-BE49-F238E27FC236}">
                <a16:creationId xmlns="" xmlns:a16="http://schemas.microsoft.com/office/drawing/2014/main" xmlns:lc="http://schemas.openxmlformats.org/drawingml/2006/lockedCanvas" id="{CA0F1EED-3DF7-4B13-A468-899E7B8FCC9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132754"/>
            <a:ext cx="2664296" cy="2173774"/>
          </a:xfrm>
          <a:prstGeom prst="rect">
            <a:avLst/>
          </a:prstGeom>
          <a:noFill/>
          <a:ln>
            <a:noFill/>
          </a:ln>
        </p:spPr>
      </p:pic>
      <p:pic>
        <p:nvPicPr>
          <p:cNvPr id="6" name="Picture 5">
            <a:extLst>
              <a:ext uri="{FF2B5EF4-FFF2-40B4-BE49-F238E27FC236}">
                <a16:creationId xmlns="" xmlns:a16="http://schemas.microsoft.com/office/drawing/2014/main" xmlns:lc="http://schemas.openxmlformats.org/drawingml/2006/lockedCanvas" id="{35DE26E4-5461-411A-A61F-9FCEC7F572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8540" y="1132754"/>
            <a:ext cx="2727342" cy="2152230"/>
          </a:xfrm>
          <a:prstGeom prst="rect">
            <a:avLst/>
          </a:prstGeom>
          <a:noFill/>
          <a:ln>
            <a:noFill/>
          </a:ln>
        </p:spPr>
      </p:pic>
      <p:sp>
        <p:nvSpPr>
          <p:cNvPr id="7" name="Rectangle 6"/>
          <p:cNvSpPr/>
          <p:nvPr/>
        </p:nvSpPr>
        <p:spPr>
          <a:xfrm>
            <a:off x="3408642" y="548680"/>
            <a:ext cx="1353569" cy="369332"/>
          </a:xfrm>
          <a:prstGeom prst="rect">
            <a:avLst/>
          </a:prstGeom>
        </p:spPr>
        <p:txBody>
          <a:bodyPr wrap="square">
            <a:spAutoFit/>
          </a:bodyPr>
          <a:lstStyle/>
          <a:p>
            <a:r>
              <a:rPr lang="en-GB" b="1" dirty="0" smtClean="0">
                <a:solidFill>
                  <a:schemeClr val="tx1">
                    <a:lumMod val="95000"/>
                    <a:lumOff val="5000"/>
                  </a:schemeClr>
                </a:solidFill>
              </a:rPr>
              <a:t>Rating 2:-</a:t>
            </a:r>
            <a:endParaRPr lang="en-GB" b="1" dirty="0"/>
          </a:p>
        </p:txBody>
      </p:sp>
      <p:sp>
        <p:nvSpPr>
          <p:cNvPr id="8" name="Rectangle 7"/>
          <p:cNvSpPr/>
          <p:nvPr/>
        </p:nvSpPr>
        <p:spPr>
          <a:xfrm>
            <a:off x="323528" y="548680"/>
            <a:ext cx="1066318" cy="369332"/>
          </a:xfrm>
          <a:prstGeom prst="rect">
            <a:avLst/>
          </a:prstGeom>
        </p:spPr>
        <p:txBody>
          <a:bodyPr wrap="none">
            <a:spAutoFit/>
          </a:bodyPr>
          <a:lstStyle/>
          <a:p>
            <a:r>
              <a:rPr lang="en-GB" b="1" dirty="0" smtClean="0">
                <a:solidFill>
                  <a:schemeClr val="tx1">
                    <a:lumMod val="95000"/>
                    <a:lumOff val="5000"/>
                  </a:schemeClr>
                </a:solidFill>
              </a:rPr>
              <a:t>Rating 1:-</a:t>
            </a:r>
            <a:endParaRPr lang="en-GB" b="1" dirty="0"/>
          </a:p>
        </p:txBody>
      </p:sp>
      <p:sp>
        <p:nvSpPr>
          <p:cNvPr id="9" name="Rectangle 8"/>
          <p:cNvSpPr/>
          <p:nvPr/>
        </p:nvSpPr>
        <p:spPr>
          <a:xfrm>
            <a:off x="6660232" y="546310"/>
            <a:ext cx="1098378" cy="369332"/>
          </a:xfrm>
          <a:prstGeom prst="rect">
            <a:avLst/>
          </a:prstGeom>
        </p:spPr>
        <p:txBody>
          <a:bodyPr wrap="none">
            <a:spAutoFit/>
          </a:bodyPr>
          <a:lstStyle/>
          <a:p>
            <a:r>
              <a:rPr lang="en-GB" b="1" dirty="0" smtClean="0">
                <a:solidFill>
                  <a:schemeClr val="tx1">
                    <a:lumMod val="95000"/>
                    <a:lumOff val="5000"/>
                  </a:schemeClr>
                </a:solidFill>
              </a:rPr>
              <a:t>Rating 3:-</a:t>
            </a:r>
            <a:endParaRPr lang="en-GB" b="1" dirty="0"/>
          </a:p>
        </p:txBody>
      </p:sp>
      <p:pic>
        <p:nvPicPr>
          <p:cNvPr id="10" name="Picture 9">
            <a:extLst>
              <a:ext uri="{FF2B5EF4-FFF2-40B4-BE49-F238E27FC236}">
                <a16:creationId xmlns="" xmlns:a16="http://schemas.microsoft.com/office/drawing/2014/main" xmlns:lc="http://schemas.openxmlformats.org/drawingml/2006/lockedCanvas" id="{7641D26E-9A0E-46B2-B5C3-5F00CBDCE64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1132754"/>
            <a:ext cx="2727342" cy="2152230"/>
          </a:xfrm>
          <a:prstGeom prst="rect">
            <a:avLst/>
          </a:prstGeom>
          <a:noFill/>
          <a:ln>
            <a:noFill/>
          </a:ln>
        </p:spPr>
      </p:pic>
      <p:sp>
        <p:nvSpPr>
          <p:cNvPr id="11" name="Rectangle 10"/>
          <p:cNvSpPr/>
          <p:nvPr/>
        </p:nvSpPr>
        <p:spPr>
          <a:xfrm>
            <a:off x="397371" y="3319442"/>
            <a:ext cx="1119217" cy="369332"/>
          </a:xfrm>
          <a:prstGeom prst="rect">
            <a:avLst/>
          </a:prstGeom>
        </p:spPr>
        <p:txBody>
          <a:bodyPr wrap="none">
            <a:spAutoFit/>
          </a:bodyPr>
          <a:lstStyle/>
          <a:p>
            <a:r>
              <a:rPr lang="en-GB" b="1" dirty="0" smtClean="0">
                <a:solidFill>
                  <a:schemeClr val="tx1">
                    <a:lumMod val="95000"/>
                    <a:lumOff val="5000"/>
                  </a:schemeClr>
                </a:solidFill>
              </a:rPr>
              <a:t>Rating 4:-</a:t>
            </a:r>
            <a:endParaRPr lang="en-GB" b="1" dirty="0"/>
          </a:p>
        </p:txBody>
      </p:sp>
      <p:pic>
        <p:nvPicPr>
          <p:cNvPr id="12" name="Picture 11">
            <a:extLst>
              <a:ext uri="{FF2B5EF4-FFF2-40B4-BE49-F238E27FC236}">
                <a16:creationId xmlns="" xmlns:a16="http://schemas.microsoft.com/office/drawing/2014/main" xmlns:lc="http://schemas.openxmlformats.org/drawingml/2006/lockedCanvas"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4775" y="3686961"/>
            <a:ext cx="2822644" cy="2266951"/>
          </a:xfrm>
          <a:prstGeom prst="rect">
            <a:avLst/>
          </a:prstGeom>
          <a:noFill/>
          <a:ln>
            <a:noFill/>
          </a:ln>
        </p:spPr>
      </p:pic>
      <p:sp>
        <p:nvSpPr>
          <p:cNvPr id="13" name="Rectangle 12"/>
          <p:cNvSpPr/>
          <p:nvPr/>
        </p:nvSpPr>
        <p:spPr>
          <a:xfrm>
            <a:off x="4209816" y="3284984"/>
            <a:ext cx="1104790" cy="369332"/>
          </a:xfrm>
          <a:prstGeom prst="rect">
            <a:avLst/>
          </a:prstGeom>
        </p:spPr>
        <p:txBody>
          <a:bodyPr wrap="none">
            <a:spAutoFit/>
          </a:bodyPr>
          <a:lstStyle/>
          <a:p>
            <a:r>
              <a:rPr lang="en-GB" b="1" dirty="0" smtClean="0">
                <a:solidFill>
                  <a:schemeClr val="tx1">
                    <a:lumMod val="95000"/>
                    <a:lumOff val="5000"/>
                  </a:schemeClr>
                </a:solidFill>
              </a:rPr>
              <a:t>Rating 5:-</a:t>
            </a:r>
            <a:endParaRPr lang="en-GB" b="1" dirty="0"/>
          </a:p>
        </p:txBody>
      </p:sp>
      <p:pic>
        <p:nvPicPr>
          <p:cNvPr id="14" name="Picture 13">
            <a:extLst>
              <a:ext uri="{FF2B5EF4-FFF2-40B4-BE49-F238E27FC236}">
                <a16:creationId xmlns="" xmlns:a16="http://schemas.microsoft.com/office/drawing/2014/main" xmlns:lc="http://schemas.openxmlformats.org/drawingml/2006/lockedCanvas"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83680" y="3681312"/>
            <a:ext cx="2742202" cy="2266951"/>
          </a:xfrm>
          <a:prstGeom prst="rect">
            <a:avLst/>
          </a:prstGeom>
          <a:noFill/>
          <a:ln>
            <a:noFill/>
          </a:ln>
        </p:spPr>
      </p:pic>
      <p:sp>
        <p:nvSpPr>
          <p:cNvPr id="15" name="Rectangle 14"/>
          <p:cNvSpPr/>
          <p:nvPr/>
        </p:nvSpPr>
        <p:spPr>
          <a:xfrm>
            <a:off x="6125883" y="3654316"/>
            <a:ext cx="3026432" cy="3158557"/>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191213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3608" y="2348880"/>
            <a:ext cx="7408333" cy="3450696"/>
          </a:xfrm>
        </p:spPr>
        <p:txBody>
          <a:bodyPr/>
          <a:lstStyle/>
          <a:p>
            <a:endParaRPr lang="en-GB"/>
          </a:p>
        </p:txBody>
      </p:sp>
      <p:sp>
        <p:nvSpPr>
          <p:cNvPr id="3" name="Title 2"/>
          <p:cNvSpPr>
            <a:spLocks noGrp="1"/>
          </p:cNvSpPr>
          <p:nvPr>
            <p:ph type="title"/>
          </p:nvPr>
        </p:nvSpPr>
        <p:spPr>
          <a:xfrm>
            <a:off x="-252536" y="332656"/>
            <a:ext cx="4176464" cy="1252728"/>
          </a:xfrm>
        </p:spPr>
        <p:txBody>
          <a:bodyPr/>
          <a:lstStyle/>
          <a:p>
            <a:r>
              <a:rPr lang="en-IN" dirty="0">
                <a:ln w="0"/>
                <a:solidFill>
                  <a:schemeClr val="tx1">
                    <a:lumMod val="95000"/>
                    <a:lumOff val="5000"/>
                  </a:schemeClr>
                </a:solidFill>
                <a:effectLst>
                  <a:reflection blurRad="6350" stA="53000" endA="300" endPos="35500" dir="5400000" sy="-90000" algn="bl" rotWithShape="0"/>
                </a:effectLst>
                <a:latin typeface="Algerian" pitchFamily="82" charset="0"/>
              </a:rPr>
              <a:t>Analysis</a:t>
            </a:r>
            <a:r>
              <a:rPr lang="en-IN" dirty="0" smtClean="0">
                <a:ln w="0"/>
                <a:solidFill>
                  <a:schemeClr val="tx1">
                    <a:lumMod val="95000"/>
                    <a:lumOff val="5000"/>
                  </a:schemeClr>
                </a:solidFill>
                <a:effectLst>
                  <a:reflection blurRad="6350" stA="53000" endA="300" endPos="35500" dir="5400000" sy="-90000" algn="bl" rotWithShape="0"/>
                </a:effectLst>
                <a:latin typeface="Algerian" pitchFamily="82" charset="0"/>
              </a:rPr>
              <a:t>:-</a:t>
            </a:r>
            <a:endParaRPr lang="en-GB" dirty="0">
              <a:solidFill>
                <a:schemeClr val="tx1">
                  <a:lumMod val="95000"/>
                  <a:lumOff val="5000"/>
                </a:schemeClr>
              </a:solidFill>
              <a:latin typeface="Algerian" pitchFamily="82" charset="0"/>
            </a:endParaRPr>
          </a:p>
        </p:txBody>
      </p:sp>
      <p:sp>
        <p:nvSpPr>
          <p:cNvPr id="4" name="Rectangle 3"/>
          <p:cNvSpPr/>
          <p:nvPr/>
        </p:nvSpPr>
        <p:spPr>
          <a:xfrm>
            <a:off x="251520" y="1700808"/>
            <a:ext cx="8496944" cy="4834144"/>
          </a:xfrm>
          <a:prstGeom prst="rect">
            <a:avLst/>
          </a:prstGeom>
        </p:spPr>
        <p:txBody>
          <a:bodyPr wrap="square">
            <a:spAutoFit/>
          </a:bodyPr>
          <a:lstStyle/>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multiclassification</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of ratings, we can do good amount of data exploration and derive some interesting features using the review text column available. </a:t>
            </a: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After getting a cleaned data used TF-IDF </a:t>
            </a:r>
            <a:r>
              <a:rPr lang="en-IN" dirty="0" err="1" smtClean="0">
                <a:effectLst/>
                <a:latin typeface="Century" panose="02040604050505020304" pitchFamily="18" charset="0"/>
                <a:ea typeface="Calibri" panose="020F0502020204030204" pitchFamily="34" charset="0"/>
                <a:cs typeface="Calibri" panose="020F0502020204030204" pitchFamily="34" charset="0"/>
              </a:rPr>
              <a:t>vectorizer</a:t>
            </a:r>
            <a:r>
              <a:rPr lang="en-IN" dirty="0" smtClean="0">
                <a:effectLst/>
                <a:latin typeface="Century" panose="02040604050505020304" pitchFamily="18" charset="0"/>
                <a:ea typeface="Calibri" panose="020F0502020204030204" pitchFamily="34" charset="0"/>
                <a:cs typeface="Calibri" panose="020F0502020204030204" pitchFamily="34" charset="0"/>
              </a:rPr>
              <a:t>.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dirty="0" smtClean="0">
                <a:latin typeface="Century" panose="02040604050505020304" pitchFamily="18" charset="0"/>
              </a:rPr>
              <a:t>Balanced the data using SMOTE mechanism</a:t>
            </a:r>
            <a:endParaRPr lang="en-GB" dirty="0"/>
          </a:p>
        </p:txBody>
      </p:sp>
    </p:spTree>
    <p:extLst>
      <p:ext uri="{BB962C8B-B14F-4D97-AF65-F5344CB8AC3E}">
        <p14:creationId xmlns:p14="http://schemas.microsoft.com/office/powerpoint/2010/main" val="359603678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484784"/>
            <a:ext cx="8892480" cy="5373216"/>
          </a:xfrm>
        </p:spPr>
        <p:txBody>
          <a:bodyPr>
            <a:normAutofit fontScale="85000" lnSpcReduction="20000"/>
          </a:bodyPr>
          <a:lstStyle/>
          <a:p>
            <a:pPr>
              <a:lnSpc>
                <a:spcPct val="107000"/>
              </a:lnSpc>
              <a:spcAft>
                <a:spcPts val="800"/>
              </a:spcAft>
            </a:pPr>
            <a:r>
              <a:rPr lang="en-IN" dirty="0" smtClean="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In </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this </a:t>
            </a: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nlp</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multiclassifiers</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a:t>
            </a: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vectorizer</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and separated our feature and labels then build the model using One </a:t>
            </a: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Vs</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Rest Classifier.  Among all the algorithms which I have used for this purpose I have chosen </a:t>
            </a: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SGDClassifier</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LinearSVC</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buFont typeface="Wingdings" pitchFamily="2" charset="2"/>
              <a:buChar char="Ø"/>
            </a:pP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LogisticRegression</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DecisionTreeClassifier</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RandomForestClassifier</a:t>
            </a: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XGBClassifier</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SGDClassifier</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dirty="0" err="1">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SGDClassifier</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was giving me good performance.</a:t>
            </a: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457200" y="338328"/>
            <a:ext cx="5194920" cy="1252728"/>
          </a:xfrm>
        </p:spPr>
        <p:txBody>
          <a:bodyPr/>
          <a:lstStyle/>
          <a:p>
            <a:r>
              <a:rPr lang="en-IN" b="1" dirty="0">
                <a:ln w="0"/>
                <a:solidFill>
                  <a:schemeClr val="tx1">
                    <a:lumMod val="95000"/>
                    <a:lumOff val="5000"/>
                  </a:schemeClr>
                </a:solidFill>
                <a:effectLst>
                  <a:reflection blurRad="6350" stA="53000" endA="300" endPos="35500" dir="5400000" sy="-90000" algn="bl" rotWithShape="0"/>
                </a:effectLst>
                <a:latin typeface="Algerian" pitchFamily="82" charset="0"/>
              </a:rPr>
              <a:t>Model Building</a:t>
            </a:r>
            <a:r>
              <a:rPr lang="en-IN" b="1" dirty="0" smtClean="0">
                <a:ln w="0"/>
                <a:solidFill>
                  <a:schemeClr val="tx1">
                    <a:lumMod val="95000"/>
                    <a:lumOff val="5000"/>
                  </a:schemeClr>
                </a:solidFill>
                <a:effectLst>
                  <a:reflection blurRad="6350" stA="53000" endA="300" endPos="35500" dir="5400000" sy="-90000" algn="bl" rotWithShape="0"/>
                </a:effectLst>
                <a:latin typeface="Algerian" pitchFamily="82" charset="0"/>
              </a:rPr>
              <a:t>:-</a:t>
            </a:r>
            <a:endParaRPr lang="en-GB" b="1" dirty="0">
              <a:solidFill>
                <a:schemeClr val="tx1">
                  <a:lumMod val="95000"/>
                  <a:lumOff val="5000"/>
                </a:schemeClr>
              </a:solidFill>
              <a:latin typeface="Algerian" pitchFamily="82" charset="0"/>
            </a:endParaRPr>
          </a:p>
        </p:txBody>
      </p:sp>
    </p:spTree>
    <p:extLst>
      <p:ext uri="{BB962C8B-B14F-4D97-AF65-F5344CB8AC3E}">
        <p14:creationId xmlns:p14="http://schemas.microsoft.com/office/powerpoint/2010/main" val="425183625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837" y="2636912"/>
            <a:ext cx="7408333" cy="3450696"/>
          </a:xfrm>
        </p:spPr>
        <p:txBody>
          <a:bodyPr/>
          <a:lstStyle/>
          <a:p>
            <a:endParaRPr lang="en-GB" dirty="0"/>
          </a:p>
        </p:txBody>
      </p:sp>
      <p:sp>
        <p:nvSpPr>
          <p:cNvPr id="3" name="Title 2"/>
          <p:cNvSpPr>
            <a:spLocks noGrp="1"/>
          </p:cNvSpPr>
          <p:nvPr>
            <p:ph type="title"/>
          </p:nvPr>
        </p:nvSpPr>
        <p:spPr/>
        <p:txBody>
          <a:bodyPr/>
          <a:lstStyle/>
          <a:p>
            <a:endParaRPr lang="en-GB"/>
          </a:p>
        </p:txBody>
      </p:sp>
      <p:sp>
        <p:nvSpPr>
          <p:cNvPr id="4" name="Rectangle 3"/>
          <p:cNvSpPr/>
          <p:nvPr/>
        </p:nvSpPr>
        <p:spPr>
          <a:xfrm>
            <a:off x="251520" y="1259176"/>
            <a:ext cx="8712968" cy="1200329"/>
          </a:xfrm>
          <a:prstGeom prst="rect">
            <a:avLst/>
          </a:prstGeom>
        </p:spPr>
        <p:txBody>
          <a:bodyPr wrap="square">
            <a:spAutoFit/>
          </a:bodyPr>
          <a:lstStyle/>
          <a:p>
            <a:r>
              <a:rPr lang="en-IN" dirty="0" smtClean="0">
                <a:latin typeface="Century" panose="02040604050505020304" pitchFamily="18" charset="0"/>
                <a:ea typeface="Calibri" panose="020F0502020204030204" pitchFamily="34" charset="0"/>
                <a:cs typeface="Times New Roman" panose="02020603050405020304" pitchFamily="18" charset="0"/>
              </a:rPr>
              <a:t>     I </a:t>
            </a:r>
            <a:r>
              <a:rPr lang="en-IN" dirty="0">
                <a:latin typeface="Century" panose="02040604050505020304" pitchFamily="18" charset="0"/>
                <a:ea typeface="Calibri" panose="020F0502020204030204" pitchFamily="34" charset="0"/>
                <a:cs typeface="Times New Roman" panose="02020603050405020304" pitchFamily="18" charset="0"/>
              </a:rPr>
              <a:t>have used 6 classification algorithms. First, I have created 6 different classification algorithms and are appended in the variable models. Followed by TFIDF </a:t>
            </a:r>
            <a:r>
              <a:rPr lang="en-IN" dirty="0" err="1">
                <a:latin typeface="Century" panose="02040604050505020304" pitchFamily="18" charset="0"/>
                <a:ea typeface="Calibri" panose="020F0502020204030204" pitchFamily="34" charset="0"/>
                <a:cs typeface="Times New Roman" panose="02020603050405020304" pitchFamily="18" charset="0"/>
              </a:rPr>
              <a:t>vectorization</a:t>
            </a:r>
            <a:r>
              <a:rPr lang="en-IN" dirty="0">
                <a:latin typeface="Century" panose="02040604050505020304" pitchFamily="18" charset="0"/>
                <a:ea typeface="Calibri" panose="020F0502020204030204" pitchFamily="34" charset="0"/>
                <a:cs typeface="Times New Roman" panose="02020603050405020304" pitchFamily="18" charset="0"/>
              </a:rPr>
              <a:t> and data balancing. Then, ran a for loop which contained the accuracy of the models along with different evaluation metrics.</a:t>
            </a:r>
            <a:endParaRPr lang="en-GB" dirty="0"/>
          </a:p>
        </p:txBody>
      </p:sp>
      <p:pic>
        <p:nvPicPr>
          <p:cNvPr id="5" name="Content Placeholder 3">
            <a:extLst>
              <a:ext uri="{FF2B5EF4-FFF2-40B4-BE49-F238E27FC236}">
                <a16:creationId xmlns="" xmlns:a16="http://schemas.microsoft.com/office/drawing/2014/main" xmlns:lc="http://schemas.openxmlformats.org/drawingml/2006/lockedCanvas" id="{CD0E0D8B-1962-44D6-96C2-3D490D2FD411}"/>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600" y="2442171"/>
            <a:ext cx="9289032" cy="2931045"/>
          </a:xfrm>
          <a:prstGeom prst="rect">
            <a:avLst/>
          </a:prstGeom>
          <a:noFill/>
          <a:ln>
            <a:noFill/>
          </a:ln>
        </p:spPr>
      </p:pic>
      <p:pic>
        <p:nvPicPr>
          <p:cNvPr id="6" name="Picture 5">
            <a:extLst>
              <a:ext uri="{FF2B5EF4-FFF2-40B4-BE49-F238E27FC236}">
                <a16:creationId xmlns="" xmlns:a16="http://schemas.microsoft.com/office/drawing/2014/main" xmlns:lc="http://schemas.openxmlformats.org/drawingml/2006/lockedCanvas"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446" y="5661248"/>
            <a:ext cx="8856984" cy="692150"/>
          </a:xfrm>
          <a:prstGeom prst="rect">
            <a:avLst/>
          </a:prstGeom>
          <a:noFill/>
          <a:ln>
            <a:noFill/>
          </a:ln>
        </p:spPr>
      </p:pic>
    </p:spTree>
    <p:extLst>
      <p:ext uri="{BB962C8B-B14F-4D97-AF65-F5344CB8AC3E}">
        <p14:creationId xmlns:p14="http://schemas.microsoft.com/office/powerpoint/2010/main" val="278633006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a:p>
        </p:txBody>
      </p:sp>
      <p:pic>
        <p:nvPicPr>
          <p:cNvPr id="4" name="Content Placeholder 3">
            <a:extLst>
              <a:ext uri="{FF2B5EF4-FFF2-40B4-BE49-F238E27FC236}">
                <a16:creationId xmlns="" xmlns:a16="http://schemas.microsoft.com/office/drawing/2014/main" xmlns:lc="http://schemas.openxmlformats.org/drawingml/2006/lockedCanvas" id="{1A17F331-DAA0-4C9F-A431-35AB40D4ED87}"/>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3" y="88450"/>
            <a:ext cx="4464496" cy="3361509"/>
          </a:xfrm>
          <a:prstGeom prst="rect">
            <a:avLst/>
          </a:prstGeom>
          <a:noFill/>
          <a:ln w="28575">
            <a:solidFill>
              <a:srgbClr val="CC00CC"/>
            </a:solidFill>
          </a:ln>
        </p:spPr>
      </p:pic>
      <p:pic>
        <p:nvPicPr>
          <p:cNvPr id="5" name="Picture 4">
            <a:extLst>
              <a:ext uri="{FF2B5EF4-FFF2-40B4-BE49-F238E27FC236}">
                <a16:creationId xmlns="" xmlns:a16="http://schemas.microsoft.com/office/drawing/2014/main" xmlns:lc="http://schemas.openxmlformats.org/drawingml/2006/lockedCanvas"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0026" y="0"/>
            <a:ext cx="5191837" cy="3465419"/>
          </a:xfrm>
          <a:prstGeom prst="rect">
            <a:avLst/>
          </a:prstGeom>
          <a:noFill/>
          <a:ln w="28575">
            <a:solidFill>
              <a:srgbClr val="CC00CC"/>
            </a:solidFill>
          </a:ln>
        </p:spPr>
      </p:pic>
      <p:pic>
        <p:nvPicPr>
          <p:cNvPr id="6" name="Content Placeholder 5">
            <a:extLst>
              <a:ext uri="{FF2B5EF4-FFF2-40B4-BE49-F238E27FC236}">
                <a16:creationId xmlns="" xmlns:a16="http://schemas.microsoft.com/office/drawing/2014/main" xmlns:lc="http://schemas.openxmlformats.org/drawingml/2006/lockedCanvas" id="{7D20A002-7DBE-4931-83A8-732DA1C2F966}"/>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259632" y="3789040"/>
            <a:ext cx="7200800" cy="2947169"/>
          </a:xfrm>
          <a:prstGeom prst="rect">
            <a:avLst/>
          </a:prstGeom>
          <a:noFill/>
          <a:ln w="28575">
            <a:solidFill>
              <a:srgbClr val="CC00CC"/>
            </a:solidFill>
          </a:ln>
        </p:spPr>
      </p:pic>
    </p:spTree>
    <p:extLst>
      <p:ext uri="{BB962C8B-B14F-4D97-AF65-F5344CB8AC3E}">
        <p14:creationId xmlns:p14="http://schemas.microsoft.com/office/powerpoint/2010/main" val="427188129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a:p>
        </p:txBody>
      </p:sp>
      <p:pic>
        <p:nvPicPr>
          <p:cNvPr id="4" name="Content Placeholder 3">
            <a:extLst>
              <a:ext uri="{FF2B5EF4-FFF2-40B4-BE49-F238E27FC236}">
                <a16:creationId xmlns="" xmlns:a16="http://schemas.microsoft.com/office/drawing/2014/main" xmlns:lc="http://schemas.openxmlformats.org/drawingml/2006/lockedCanvas" id="{2011327A-BB2A-4F33-926A-E8CB3D483015}"/>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6252"/>
            <a:ext cx="5147129" cy="3213463"/>
          </a:xfrm>
          <a:prstGeom prst="rect">
            <a:avLst/>
          </a:prstGeom>
          <a:noFill/>
          <a:ln w="28575">
            <a:solidFill>
              <a:srgbClr val="CC00CC"/>
            </a:solidFill>
          </a:ln>
        </p:spPr>
      </p:pic>
      <p:pic>
        <p:nvPicPr>
          <p:cNvPr id="5" name="Content Placeholder 4">
            <a:extLst>
              <a:ext uri="{FF2B5EF4-FFF2-40B4-BE49-F238E27FC236}">
                <a16:creationId xmlns="" xmlns:a16="http://schemas.microsoft.com/office/drawing/2014/main" xmlns:lc="http://schemas.openxmlformats.org/drawingml/2006/lockedCanvas" id="{B4766D59-E82F-42A3-A129-7E56AE0DD7E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88024" y="26252"/>
            <a:ext cx="5466892" cy="3213463"/>
          </a:xfrm>
          <a:prstGeom prst="rect">
            <a:avLst/>
          </a:prstGeom>
          <a:noFill/>
          <a:ln w="28575">
            <a:solidFill>
              <a:srgbClr val="CC00CC"/>
            </a:solidFill>
          </a:ln>
        </p:spPr>
      </p:pic>
      <p:pic>
        <p:nvPicPr>
          <p:cNvPr id="6" name="Picture 5">
            <a:extLst>
              <a:ext uri="{FF2B5EF4-FFF2-40B4-BE49-F238E27FC236}">
                <a16:creationId xmlns="" xmlns:a16="http://schemas.microsoft.com/office/drawing/2014/main" xmlns:lc="http://schemas.openxmlformats.org/drawingml/2006/lockedCanvas"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429000"/>
            <a:ext cx="4841966" cy="3234585"/>
          </a:xfrm>
          <a:prstGeom prst="rect">
            <a:avLst/>
          </a:prstGeom>
          <a:noFill/>
          <a:ln w="28575">
            <a:solidFill>
              <a:srgbClr val="CC00CC"/>
            </a:solidFill>
          </a:ln>
        </p:spPr>
      </p:pic>
    </p:spTree>
    <p:extLst>
      <p:ext uri="{BB962C8B-B14F-4D97-AF65-F5344CB8AC3E}">
        <p14:creationId xmlns:p14="http://schemas.microsoft.com/office/powerpoint/2010/main" val="2593105482"/>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buNone/>
            </a:pPr>
            <a:endParaRPr lang="en-IN" sz="1800" dirty="0">
              <a:latin typeface="Century" panose="02040604050505020304" pitchFamily="18"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endParaRPr lang="en-GB"/>
          </a:p>
        </p:txBody>
      </p:sp>
      <p:pic>
        <p:nvPicPr>
          <p:cNvPr id="4" name="Content Placeholder 3">
            <a:extLst>
              <a:ext uri="{FF2B5EF4-FFF2-40B4-BE49-F238E27FC236}">
                <a16:creationId xmlns="" xmlns:a16="http://schemas.microsoft.com/office/drawing/2014/main" xmlns:lc="http://schemas.openxmlformats.org/drawingml/2006/lockedCanvas" id="{858E4082-CB50-47A5-AA14-6950F122B85D}"/>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615" y="116632"/>
            <a:ext cx="9937104" cy="4248472"/>
          </a:xfrm>
          <a:prstGeom prst="rect">
            <a:avLst/>
          </a:prstGeom>
          <a:noFill/>
          <a:ln w="28575">
            <a:noFill/>
          </a:ln>
        </p:spPr>
      </p:pic>
      <p:sp>
        <p:nvSpPr>
          <p:cNvPr id="5" name="Rectangle 4"/>
          <p:cNvSpPr/>
          <p:nvPr/>
        </p:nvSpPr>
        <p:spPr>
          <a:xfrm>
            <a:off x="323528" y="4797152"/>
            <a:ext cx="8136904" cy="1277786"/>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IN" b="1" dirty="0">
                <a:solidFill>
                  <a:srgbClr val="000000"/>
                </a:solidFill>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121205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IN" b="1" dirty="0">
                <a:ln w="0"/>
                <a:solidFill>
                  <a:schemeClr val="tx1">
                    <a:lumMod val="95000"/>
                    <a:lumOff val="5000"/>
                  </a:schemeClr>
                </a:solidFill>
                <a:effectLst>
                  <a:reflection blurRad="6350" stA="53000" endA="300" endPos="35500" dir="5400000" sy="-90000" algn="bl" rotWithShape="0"/>
                </a:effectLst>
                <a:latin typeface="Algerian" pitchFamily="82" charset="0"/>
              </a:rPr>
              <a:t>Hyper Parameter </a:t>
            </a:r>
            <a:r>
              <a:rPr lang="en-IN" b="1" dirty="0" err="1">
                <a:ln w="0"/>
                <a:solidFill>
                  <a:schemeClr val="tx1">
                    <a:lumMod val="95000"/>
                    <a:lumOff val="5000"/>
                  </a:schemeClr>
                </a:solidFill>
                <a:effectLst>
                  <a:reflection blurRad="6350" stA="53000" endA="300" endPos="35500" dir="5400000" sy="-90000" algn="bl" rotWithShape="0"/>
                </a:effectLst>
                <a:latin typeface="Algerian" pitchFamily="82" charset="0"/>
              </a:rPr>
              <a:t>Tunning</a:t>
            </a:r>
            <a:r>
              <a:rPr lang="en-IN" b="1" dirty="0" smtClean="0">
                <a:ln w="0"/>
                <a:solidFill>
                  <a:schemeClr val="tx1">
                    <a:lumMod val="95000"/>
                    <a:lumOff val="5000"/>
                  </a:schemeClr>
                </a:solidFill>
                <a:effectLst>
                  <a:reflection blurRad="6350" stA="53000" endA="300" endPos="35500" dir="5400000" sy="-90000" algn="bl" rotWithShape="0"/>
                </a:effectLst>
                <a:latin typeface="Algerian" pitchFamily="82" charset="0"/>
              </a:rPr>
              <a:t>:-</a:t>
            </a:r>
            <a:endParaRPr lang="en-GB" b="1" dirty="0">
              <a:solidFill>
                <a:schemeClr val="tx1">
                  <a:lumMod val="95000"/>
                  <a:lumOff val="5000"/>
                </a:schemeClr>
              </a:solidFill>
              <a:latin typeface="Algerian" pitchFamily="82" charset="0"/>
            </a:endParaRPr>
          </a:p>
        </p:txBody>
      </p:sp>
      <p:pic>
        <p:nvPicPr>
          <p:cNvPr id="4" name="Picture 3">
            <a:extLst>
              <a:ext uri="{FF2B5EF4-FFF2-40B4-BE49-F238E27FC236}">
                <a16:creationId xmlns="" xmlns:a16="http://schemas.microsoft.com/office/drawing/2014/main" xmlns:lc="http://schemas.openxmlformats.org/drawingml/2006/lockedCanvas" id="{F5A98DF2-1951-48CA-963E-C00E3D02AC42}"/>
              </a:ext>
            </a:extLst>
          </p:cNvPr>
          <p:cNvPicPr>
            <a:picLocks noChangeAspect="1"/>
          </p:cNvPicPr>
          <p:nvPr/>
        </p:nvPicPr>
        <p:blipFill>
          <a:blip r:embed="rId2"/>
          <a:stretch>
            <a:fillRect/>
          </a:stretch>
        </p:blipFill>
        <p:spPr>
          <a:xfrm>
            <a:off x="-1332656" y="1401257"/>
            <a:ext cx="10153128" cy="2054352"/>
          </a:xfrm>
          <a:prstGeom prst="rect">
            <a:avLst/>
          </a:prstGeom>
        </p:spPr>
      </p:pic>
      <p:pic>
        <p:nvPicPr>
          <p:cNvPr id="5" name="Picture 4">
            <a:extLst>
              <a:ext uri="{FF2B5EF4-FFF2-40B4-BE49-F238E27FC236}">
                <a16:creationId xmlns="" xmlns:a16="http://schemas.microsoft.com/office/drawing/2014/main" xmlns:lc="http://schemas.openxmlformats.org/drawingml/2006/lockedCanvas" id="{5E7C336C-29B7-49A3-9EDE-A3945C222D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8680" y="3645024"/>
            <a:ext cx="10116616" cy="1016000"/>
          </a:xfrm>
          <a:prstGeom prst="rect">
            <a:avLst/>
          </a:prstGeom>
          <a:noFill/>
          <a:ln>
            <a:noFill/>
          </a:ln>
        </p:spPr>
      </p:pic>
      <p:sp>
        <p:nvSpPr>
          <p:cNvPr id="6" name="Rectangle 5"/>
          <p:cNvSpPr/>
          <p:nvPr/>
        </p:nvSpPr>
        <p:spPr>
          <a:xfrm>
            <a:off x="0" y="5013176"/>
            <a:ext cx="8208912" cy="1277786"/>
          </a:xfrm>
          <a:prstGeom prst="rect">
            <a:avLst/>
          </a:prstGeom>
        </p:spPr>
        <p:txBody>
          <a:bodyPr wrap="square">
            <a:spAutoFit/>
          </a:bodyPr>
          <a:lstStyle/>
          <a:p>
            <a:pPr marL="342900" lvl="0" indent="-34290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And after doing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hyperparameter</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09041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700808"/>
            <a:ext cx="8496944" cy="4968552"/>
          </a:xfrm>
        </p:spPr>
        <p:txBody>
          <a:bodyPr>
            <a:normAutofit lnSpcReduction="10000"/>
          </a:bodyPr>
          <a:lstStyle/>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Hyper Parameter </a:t>
            </a:r>
            <a:r>
              <a:rPr lang="en-US" dirty="0" err="1">
                <a:solidFill>
                  <a:schemeClr val="tx1"/>
                </a:solidFill>
                <a:latin typeface="Century" panose="02040604050505020304" pitchFamily="18" charset="0"/>
              </a:rPr>
              <a:t>Tunning</a:t>
            </a:r>
            <a:r>
              <a:rPr lang="en-US" dirty="0">
                <a:solidFill>
                  <a:schemeClr val="tx1"/>
                </a:solidFill>
                <a:latin typeface="Century" panose="02040604050505020304" pitchFamily="18" charset="0"/>
              </a:rPr>
              <a:t>.</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Conclusion.</a:t>
            </a:r>
            <a:endParaRPr lang="en-US" dirty="0">
              <a:solidFill>
                <a:schemeClr val="tx1"/>
              </a:solidFill>
              <a:latin typeface="Century" panose="02040604050505020304" pitchFamily="18" charset="0"/>
            </a:endParaRPr>
          </a:p>
        </p:txBody>
      </p:sp>
      <p:sp>
        <p:nvSpPr>
          <p:cNvPr id="3" name="Title 2"/>
          <p:cNvSpPr>
            <a:spLocks noGrp="1"/>
          </p:cNvSpPr>
          <p:nvPr>
            <p:ph type="title"/>
          </p:nvPr>
        </p:nvSpPr>
        <p:spPr>
          <a:xfrm>
            <a:off x="457200" y="620688"/>
            <a:ext cx="2890664" cy="970368"/>
          </a:xfrm>
        </p:spPr>
        <p:txBody>
          <a:bodyPr>
            <a:normAutofit/>
          </a:bodyPr>
          <a:lstStyle/>
          <a:p>
            <a:r>
              <a:rPr lang="en-US" b="1" dirty="0">
                <a:ln w="0"/>
                <a:solidFill>
                  <a:schemeClr val="tx1">
                    <a:lumMod val="85000"/>
                    <a:lumOff val="15000"/>
                  </a:schemeClr>
                </a:solidFill>
                <a:effectLst>
                  <a:reflection blurRad="6350" stA="53000" endA="300" endPos="35500" dir="5400000" sy="-90000" algn="bl" rotWithShape="0"/>
                </a:effectLst>
                <a:latin typeface="Algerian" pitchFamily="82" charset="0"/>
              </a:rPr>
              <a:t>Agenda</a:t>
            </a:r>
            <a:r>
              <a:rPr lang="en-US" b="1" dirty="0" smtClean="0">
                <a:ln w="0"/>
                <a:solidFill>
                  <a:schemeClr val="tx1">
                    <a:lumMod val="85000"/>
                    <a:lumOff val="15000"/>
                  </a:schemeClr>
                </a:solidFill>
                <a:effectLst>
                  <a:reflection blurRad="6350" stA="53000" endA="300" endPos="35500" dir="5400000" sy="-90000" algn="bl" rotWithShape="0"/>
                </a:effectLst>
                <a:latin typeface="Algerian" pitchFamily="82" charset="0"/>
              </a:rPr>
              <a:t>:-</a:t>
            </a:r>
            <a:endParaRPr lang="en-GB" b="1" dirty="0">
              <a:solidFill>
                <a:schemeClr val="tx1">
                  <a:lumMod val="85000"/>
                  <a:lumOff val="15000"/>
                </a:schemeClr>
              </a:solidFill>
              <a:latin typeface="Algerian" pitchFamily="82" charset="0"/>
            </a:endParaRPr>
          </a:p>
        </p:txBody>
      </p:sp>
    </p:spTree>
    <p:extLst>
      <p:ext uri="{BB962C8B-B14F-4D97-AF65-F5344CB8AC3E}">
        <p14:creationId xmlns:p14="http://schemas.microsoft.com/office/powerpoint/2010/main" val="2056770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endParaRPr lang="en-GB"/>
          </a:p>
        </p:txBody>
      </p:sp>
      <p:pic>
        <p:nvPicPr>
          <p:cNvPr id="4" name="Content Placeholder 3">
            <a:extLst>
              <a:ext uri="{FF2B5EF4-FFF2-40B4-BE49-F238E27FC236}">
                <a16:creationId xmlns="" xmlns:a16="http://schemas.microsoft.com/office/drawing/2014/main" xmlns:lc="http://schemas.openxmlformats.org/drawingml/2006/lockedCanvas" id="{30868985-91E5-47E3-87DC-A66B00BD8C83}"/>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608" y="260648"/>
            <a:ext cx="9865096" cy="2502029"/>
          </a:xfrm>
          <a:prstGeom prst="rect">
            <a:avLst/>
          </a:prstGeom>
          <a:noFill/>
          <a:ln>
            <a:noFill/>
          </a:ln>
        </p:spPr>
      </p:pic>
      <p:pic>
        <p:nvPicPr>
          <p:cNvPr id="5" name="Picture 4">
            <a:extLst>
              <a:ext uri="{FF2B5EF4-FFF2-40B4-BE49-F238E27FC236}">
                <a16:creationId xmlns="" xmlns:a16="http://schemas.microsoft.com/office/drawing/2014/main" xmlns:lc="http://schemas.openxmlformats.org/drawingml/2006/lockedCanvas"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96952"/>
            <a:ext cx="9144000" cy="2882900"/>
          </a:xfrm>
          <a:prstGeom prst="rect">
            <a:avLst/>
          </a:prstGeom>
          <a:noFill/>
          <a:ln>
            <a:noFill/>
          </a:ln>
        </p:spPr>
      </p:pic>
      <p:sp>
        <p:nvSpPr>
          <p:cNvPr id="6" name="Rectangle 5"/>
          <p:cNvSpPr/>
          <p:nvPr/>
        </p:nvSpPr>
        <p:spPr>
          <a:xfrm>
            <a:off x="179512" y="6021288"/>
            <a:ext cx="8568952" cy="364395"/>
          </a:xfrm>
          <a:prstGeom prst="rect">
            <a:avLst/>
          </a:prstGeom>
        </p:spPr>
        <p:txBody>
          <a:bodyPr wrap="square">
            <a:spAutoFit/>
          </a:bodyPr>
          <a:lstStyle/>
          <a:p>
            <a:pPr lvl="0">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dirty="0" err="1">
                <a:latin typeface="Century" panose="02040604050505020304" pitchFamily="18" charset="0"/>
                <a:ea typeface="Calibri" panose="020F0502020204030204" pitchFamily="34" charset="0"/>
                <a:cs typeface="Times New Roman" panose="02020603050405020304" pitchFamily="18" charset="0"/>
              </a:rPr>
              <a:t>pkl</a:t>
            </a:r>
            <a:r>
              <a:rPr lang="en-IN" dirty="0">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992156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a:xfrm>
            <a:off x="457200" y="338328"/>
            <a:ext cx="4618856" cy="1252728"/>
          </a:xfrm>
        </p:spPr>
        <p:txBody>
          <a:bodyPr/>
          <a:lstStyle/>
          <a:p>
            <a:r>
              <a:rPr lang="en-IN" b="1" dirty="0">
                <a:ln w="0"/>
                <a:solidFill>
                  <a:schemeClr val="tx1">
                    <a:lumMod val="95000"/>
                    <a:lumOff val="5000"/>
                  </a:schemeClr>
                </a:solidFill>
                <a:effectLst>
                  <a:reflection blurRad="6350" stA="53000" endA="300" endPos="35500" dir="5400000" sy="-90000" algn="bl" rotWithShape="0"/>
                </a:effectLst>
                <a:latin typeface="Algerian" pitchFamily="82" charset="0"/>
              </a:rPr>
              <a:t>Conclusion</a:t>
            </a:r>
            <a:r>
              <a:rPr lang="en-IN" b="1" dirty="0" smtClean="0">
                <a:ln w="0"/>
                <a:solidFill>
                  <a:schemeClr val="tx1">
                    <a:lumMod val="95000"/>
                    <a:lumOff val="5000"/>
                  </a:schemeClr>
                </a:solidFill>
                <a:effectLst>
                  <a:reflection blurRad="6350" stA="53000" endA="300" endPos="35500" dir="5400000" sy="-90000" algn="bl" rotWithShape="0"/>
                </a:effectLst>
                <a:latin typeface="Algerian" pitchFamily="82" charset="0"/>
              </a:rPr>
              <a:t>:-</a:t>
            </a:r>
            <a:endParaRPr lang="en-GB" b="1" dirty="0">
              <a:solidFill>
                <a:schemeClr val="tx1">
                  <a:lumMod val="95000"/>
                  <a:lumOff val="5000"/>
                </a:schemeClr>
              </a:solidFill>
              <a:latin typeface="Algerian" pitchFamily="82" charset="0"/>
            </a:endParaRPr>
          </a:p>
        </p:txBody>
      </p:sp>
      <p:sp>
        <p:nvSpPr>
          <p:cNvPr id="4" name="Rectangle 3"/>
          <p:cNvSpPr/>
          <p:nvPr/>
        </p:nvSpPr>
        <p:spPr>
          <a:xfrm>
            <a:off x="467544" y="1772816"/>
            <a:ext cx="8568952" cy="4549194"/>
          </a:xfrm>
          <a:prstGeom prst="rect">
            <a:avLst/>
          </a:prstGeom>
        </p:spPr>
        <p:txBody>
          <a:bodyPr wrap="square">
            <a:spAutoFit/>
          </a:bodyPr>
          <a:lstStyle/>
          <a:p>
            <a:pPr>
              <a:lnSpc>
                <a:spcPct val="107000"/>
              </a:lnSpc>
              <a:spcBef>
                <a:spcPts val="300"/>
              </a:spcBef>
              <a:spcAft>
                <a:spcPts val="300"/>
              </a:spcAft>
              <a:buFont typeface="Wingdings" panose="05000000000000000000" pitchFamily="2" charset="2"/>
              <a:buChar char="ü"/>
            </a:pPr>
            <a:r>
              <a:rPr lang="en-IN" dirty="0" smtClean="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analyze</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dirty="0" smtClean="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punctuatuions</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urls</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tunning</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dirty="0" smtClean="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4883734"/>
      </p:ext>
    </p:extLst>
  </p:cSld>
  <p:clrMapOvr>
    <a:masterClrMapping/>
  </p:clrMapOvr>
  <p:transition spd="slow">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endParaRPr lang="en-GB"/>
          </a:p>
        </p:txBody>
      </p:sp>
      <p:pic>
        <p:nvPicPr>
          <p:cNvPr id="4098" name="Picture 2" descr="Thank you for letting me know&quot; in (Business) Correspond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98676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2276872"/>
            <a:ext cx="8856984" cy="4248472"/>
          </a:xfrm>
        </p:spPr>
        <p:txBody>
          <a:bodyPr/>
          <a:lstStyle/>
          <a:p>
            <a:pPr>
              <a:buFont typeface="Wingdings" panose="05000000000000000000" pitchFamily="2" charset="2"/>
              <a:buChar char="ü"/>
            </a:pPr>
            <a:r>
              <a:rPr lang="en-US"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endParaRPr lang="en-GB" dirty="0"/>
          </a:p>
        </p:txBody>
      </p:sp>
      <p:sp>
        <p:nvSpPr>
          <p:cNvPr id="3" name="Title 2"/>
          <p:cNvSpPr>
            <a:spLocks noGrp="1"/>
          </p:cNvSpPr>
          <p:nvPr>
            <p:ph type="title"/>
          </p:nvPr>
        </p:nvSpPr>
        <p:spPr>
          <a:xfrm>
            <a:off x="457200" y="620688"/>
            <a:ext cx="3538736" cy="970368"/>
          </a:xfrm>
        </p:spPr>
        <p:txBody>
          <a:bodyPr/>
          <a:lstStyle/>
          <a:p>
            <a:r>
              <a:rPr lang="en-IN" b="1" dirty="0">
                <a:ln w="0"/>
                <a:solidFill>
                  <a:schemeClr val="tx1">
                    <a:lumMod val="95000"/>
                    <a:lumOff val="5000"/>
                  </a:schemeClr>
                </a:solidFill>
                <a:effectLst>
                  <a:reflection blurRad="6350" stA="53000" endA="300" endPos="35500" dir="5400000" sy="-90000" algn="bl" rotWithShape="0"/>
                </a:effectLst>
                <a:latin typeface="Algerian" pitchFamily="82" charset="0"/>
              </a:rPr>
              <a:t>OVERVIEW</a:t>
            </a:r>
            <a:r>
              <a:rPr lang="en-IN" b="1" dirty="0" smtClean="0">
                <a:ln w="0"/>
                <a:solidFill>
                  <a:schemeClr val="tx1">
                    <a:lumMod val="95000"/>
                    <a:lumOff val="5000"/>
                  </a:schemeClr>
                </a:solidFill>
                <a:effectLst>
                  <a:reflection blurRad="6350" stA="53000" endA="300" endPos="35500" dir="5400000" sy="-90000" algn="bl" rotWithShape="0"/>
                </a:effectLst>
                <a:latin typeface="Algerian" pitchFamily="82" charset="0"/>
              </a:rPr>
              <a:t>:-</a:t>
            </a:r>
            <a:endParaRPr lang="en-GB" b="1" dirty="0">
              <a:solidFill>
                <a:schemeClr val="tx1">
                  <a:lumMod val="95000"/>
                  <a:lumOff val="5000"/>
                </a:schemeClr>
              </a:solidFill>
              <a:latin typeface="Algerian" pitchFamily="82" charset="0"/>
            </a:endParaRPr>
          </a:p>
        </p:txBody>
      </p:sp>
    </p:spTree>
    <p:extLst>
      <p:ext uri="{BB962C8B-B14F-4D97-AF65-F5344CB8AC3E}">
        <p14:creationId xmlns:p14="http://schemas.microsoft.com/office/powerpoint/2010/main" val="3664934736"/>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772816"/>
            <a:ext cx="8712968" cy="4896544"/>
          </a:xfrm>
        </p:spPr>
        <p:txBody>
          <a:bodyPr/>
          <a:lstStyle/>
          <a:p>
            <a:r>
              <a:rPr lang="en-GB" dirty="0" smtClean="0"/>
              <a:t>              </a:t>
            </a:r>
            <a:r>
              <a:rPr lang="en-US" dirty="0" smtClean="0">
                <a:latin typeface="Century" panose="02040604050505020304" pitchFamily="18" charset="0"/>
              </a:rPr>
              <a:t>We </a:t>
            </a:r>
            <a:r>
              <a:rPr lang="en-US" dirty="0">
                <a:latin typeface="Century" panose="02040604050505020304" pitchFamily="18" charset="0"/>
              </a:rPr>
              <a:t>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latin typeface="Century" panose="02040604050505020304" pitchFamily="18" charset="0"/>
            </a:endParaRPr>
          </a:p>
          <a:p>
            <a:endParaRPr lang="en-GB" dirty="0"/>
          </a:p>
        </p:txBody>
      </p:sp>
      <p:sp>
        <p:nvSpPr>
          <p:cNvPr id="3" name="Title 2"/>
          <p:cNvSpPr>
            <a:spLocks noGrp="1"/>
          </p:cNvSpPr>
          <p:nvPr>
            <p:ph type="title"/>
          </p:nvPr>
        </p:nvSpPr>
        <p:spPr>
          <a:xfrm>
            <a:off x="457200" y="338328"/>
            <a:ext cx="5842992" cy="1252728"/>
          </a:xfrm>
        </p:spPr>
        <p:txBody>
          <a:bodyPr>
            <a:normAutofit fontScale="90000"/>
          </a:bodyPr>
          <a:lstStyle/>
          <a:p>
            <a:r>
              <a:rPr lang="en-IN" b="1" dirty="0" smtClean="0">
                <a:ln w="0"/>
                <a:solidFill>
                  <a:schemeClr val="tx1">
                    <a:lumMod val="95000"/>
                    <a:lumOff val="5000"/>
                  </a:schemeClr>
                </a:solidFill>
                <a:effectLst>
                  <a:reflection blurRad="6350" stA="53000" endA="300" endPos="35500" dir="5400000" sy="-90000" algn="bl" rotWithShape="0"/>
                </a:effectLst>
                <a:latin typeface="Algerian" pitchFamily="82" charset="0"/>
              </a:rPr>
              <a:t>Problem  </a:t>
            </a:r>
            <a:r>
              <a:rPr lang="en-IN" b="1" dirty="0">
                <a:ln w="0"/>
                <a:solidFill>
                  <a:schemeClr val="tx1">
                    <a:lumMod val="95000"/>
                    <a:lumOff val="5000"/>
                  </a:schemeClr>
                </a:solidFill>
                <a:effectLst>
                  <a:reflection blurRad="6350" stA="53000" endA="300" endPos="35500" dir="5400000" sy="-90000" algn="bl" rotWithShape="0"/>
                </a:effectLst>
                <a:latin typeface="Algerian" pitchFamily="82" charset="0"/>
              </a:rPr>
              <a:t>Statement</a:t>
            </a:r>
            <a:r>
              <a:rPr lang="en-IN" b="1" dirty="0" smtClean="0">
                <a:ln w="0"/>
                <a:solidFill>
                  <a:schemeClr val="tx1">
                    <a:lumMod val="95000"/>
                    <a:lumOff val="5000"/>
                  </a:schemeClr>
                </a:solidFill>
                <a:effectLst>
                  <a:reflection blurRad="6350" stA="53000" endA="300" endPos="35500" dir="5400000" sy="-90000" algn="bl" rotWithShape="0"/>
                </a:effectLst>
                <a:latin typeface="Algerian" pitchFamily="82" charset="0"/>
              </a:rPr>
              <a:t>:-</a:t>
            </a:r>
            <a:endParaRPr lang="en-GB" b="1" dirty="0">
              <a:solidFill>
                <a:schemeClr val="tx1">
                  <a:lumMod val="95000"/>
                  <a:lumOff val="5000"/>
                </a:schemeClr>
              </a:solidFill>
              <a:latin typeface="Algerian" pitchFamily="82" charset="0"/>
            </a:endParaRPr>
          </a:p>
        </p:txBody>
      </p:sp>
    </p:spTree>
    <p:extLst>
      <p:ext uri="{BB962C8B-B14F-4D97-AF65-F5344CB8AC3E}">
        <p14:creationId xmlns:p14="http://schemas.microsoft.com/office/powerpoint/2010/main" val="2012095388"/>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399" y="2348880"/>
            <a:ext cx="5188673" cy="4320480"/>
          </a:xfrm>
        </p:spPr>
        <p:txBody>
          <a:bodyPr>
            <a:normAutofit fontScale="85000" lnSpcReduction="10000"/>
          </a:bodyPr>
          <a:lstStyle/>
          <a:p>
            <a:r>
              <a:rPr lang="en-IN" dirty="0" smtClean="0">
                <a:latin typeface="Century" panose="02040604050505020304" pitchFamily="18" charset="0"/>
                <a:ea typeface="Calibri" panose="020F0502020204030204" pitchFamily="34" charset="0"/>
                <a:cs typeface="Times New Roman" panose="02020603050405020304" pitchFamily="18" charset="0"/>
              </a:rPr>
              <a:t>       Rating </a:t>
            </a:r>
            <a:r>
              <a:rPr lang="en-IN" dirty="0">
                <a:latin typeface="Century" panose="02040604050505020304" pitchFamily="18" charset="0"/>
                <a:ea typeface="Calibri" panose="020F0502020204030204" pitchFamily="34" charset="0"/>
                <a:cs typeface="Times New Roman" panose="02020603050405020304" pitchFamily="18" charset="0"/>
              </a:rPr>
              <a:t>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GB" dirty="0"/>
          </a:p>
        </p:txBody>
      </p:sp>
      <p:sp>
        <p:nvSpPr>
          <p:cNvPr id="3" name="Title 2"/>
          <p:cNvSpPr>
            <a:spLocks noGrp="1"/>
          </p:cNvSpPr>
          <p:nvPr>
            <p:ph type="title"/>
          </p:nvPr>
        </p:nvSpPr>
        <p:spPr>
          <a:xfrm>
            <a:off x="457200" y="338328"/>
            <a:ext cx="7571184" cy="1252728"/>
          </a:xfrm>
        </p:spPr>
        <p:txBody>
          <a:bodyPr>
            <a:normAutofit fontScale="90000"/>
          </a:bodyPr>
          <a:lstStyle/>
          <a:p>
            <a:r>
              <a:rPr lang="en-IN" b="1" dirty="0">
                <a:ln w="0"/>
                <a:solidFill>
                  <a:schemeClr val="tx1">
                    <a:lumMod val="95000"/>
                    <a:lumOff val="5000"/>
                  </a:schemeClr>
                </a:solidFill>
                <a:effectLst>
                  <a:reflection blurRad="6350" stA="53000" endA="300" endPos="35500" dir="5400000" sy="-90000" algn="bl" rotWithShape="0"/>
                </a:effectLst>
                <a:latin typeface="Algerian" pitchFamily="82" charset="0"/>
              </a:rPr>
              <a:t>Problem </a:t>
            </a:r>
            <a:r>
              <a:rPr lang="en-IN" b="1" dirty="0" smtClean="0">
                <a:ln w="0"/>
                <a:solidFill>
                  <a:schemeClr val="tx1">
                    <a:lumMod val="95000"/>
                    <a:lumOff val="5000"/>
                  </a:schemeClr>
                </a:solidFill>
                <a:effectLst>
                  <a:reflection blurRad="6350" stA="53000" endA="300" endPos="35500" dir="5400000" sy="-90000" algn="bl" rotWithShape="0"/>
                </a:effectLst>
                <a:latin typeface="Algerian" pitchFamily="82" charset="0"/>
              </a:rPr>
              <a:t> Understanding:-</a:t>
            </a:r>
            <a:endParaRPr lang="en-GB" b="1" dirty="0">
              <a:solidFill>
                <a:schemeClr val="tx1">
                  <a:lumMod val="95000"/>
                  <a:lumOff val="5000"/>
                </a:schemeClr>
              </a:solidFill>
              <a:latin typeface="Algerian" pitchFamily="82" charset="0"/>
            </a:endParaRPr>
          </a:p>
        </p:txBody>
      </p:sp>
      <p:pic>
        <p:nvPicPr>
          <p:cNvPr id="2050" name="Picture 2" descr="Implementing a Product Rating System | Smash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6708" y="2728787"/>
            <a:ext cx="4134644" cy="412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5482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3" y="2276872"/>
            <a:ext cx="4464495" cy="4464496"/>
          </a:xfrm>
        </p:spPr>
        <p:txBody>
          <a:bodyPr/>
          <a:lstStyle/>
          <a:p>
            <a:r>
              <a:rPr lang="en-US" dirty="0">
                <a:solidFill>
                  <a:srgbClr val="202124"/>
                </a:solidFill>
                <a:latin typeface="Century" panose="02040604050505020304" pitchFamily="18" charset="0"/>
              </a:rPr>
              <a:t>Rating prediction is a </a:t>
            </a:r>
            <a:r>
              <a:rPr lang="en-US" b="1" dirty="0">
                <a:solidFill>
                  <a:srgbClr val="202124"/>
                </a:solidFill>
                <a:latin typeface="Century" panose="02040604050505020304" pitchFamily="18" charset="0"/>
              </a:rPr>
              <a:t>well-known recommendation task aiming to predict a user's rating for those items which were not rated yet by her</a:t>
            </a:r>
            <a:r>
              <a:rPr lang="en-US" dirty="0">
                <a:solidFill>
                  <a:srgbClr val="202124"/>
                </a:solidFill>
                <a:latin typeface="Century" panose="02040604050505020304" pitchFamily="18" charset="0"/>
              </a:rPr>
              <a:t>. Predictions are computed from users' explicit feedback, i.e. their ratings provided on some items in the past.</a:t>
            </a:r>
            <a:endParaRPr lang="en-US" dirty="0">
              <a:solidFill>
                <a:srgbClr val="202124"/>
              </a:solidFill>
              <a:latin typeface="Century" panose="02040604050505020304" pitchFamily="18" charset="0"/>
            </a:endParaRPr>
          </a:p>
        </p:txBody>
      </p:sp>
      <p:sp>
        <p:nvSpPr>
          <p:cNvPr id="3" name="Title 2"/>
          <p:cNvSpPr>
            <a:spLocks noGrp="1"/>
          </p:cNvSpPr>
          <p:nvPr>
            <p:ph type="title"/>
          </p:nvPr>
        </p:nvSpPr>
        <p:spPr>
          <a:xfrm>
            <a:off x="457200" y="836712"/>
            <a:ext cx="6275040" cy="754344"/>
          </a:xfrm>
        </p:spPr>
        <p:txBody>
          <a:bodyPr>
            <a:normAutofit fontScale="90000"/>
          </a:bodyPr>
          <a:lstStyle/>
          <a:p>
            <a:r>
              <a:rPr lang="en-IN" dirty="0">
                <a:ln w="0"/>
                <a:solidFill>
                  <a:schemeClr val="tx1">
                    <a:lumMod val="95000"/>
                    <a:lumOff val="5000"/>
                  </a:schemeClr>
                </a:solidFill>
                <a:effectLst>
                  <a:reflection blurRad="6350" stA="53000" endA="300" endPos="35500" dir="5400000" sy="-90000" algn="bl" rotWithShape="0"/>
                </a:effectLst>
              </a:rPr>
              <a:t>What is </a:t>
            </a:r>
            <a:r>
              <a:rPr lang="en-IN" dirty="0" smtClean="0">
                <a:ln w="0"/>
                <a:solidFill>
                  <a:schemeClr val="tx1">
                    <a:lumMod val="95000"/>
                    <a:lumOff val="5000"/>
                  </a:schemeClr>
                </a:solidFill>
                <a:effectLst>
                  <a:reflection blurRad="6350" stA="53000" endA="300" endPos="35500" dir="5400000" sy="-90000" algn="bl" rotWithShape="0"/>
                </a:effectLst>
              </a:rPr>
              <a:t>Rating Prediction…?</a:t>
            </a:r>
            <a:endParaRPr lang="en-GB" dirty="0">
              <a:solidFill>
                <a:schemeClr val="tx1">
                  <a:lumMod val="95000"/>
                  <a:lumOff val="5000"/>
                </a:schemeClr>
              </a:solidFill>
            </a:endParaRPr>
          </a:p>
        </p:txBody>
      </p:sp>
      <p:pic>
        <p:nvPicPr>
          <p:cNvPr id="3074" name="Picture 2" descr="Rating And Review Png PNG Image | Transparent PNG Free Download on See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292" y="2564904"/>
            <a:ext cx="4392488" cy="416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87527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1772816"/>
            <a:ext cx="8712968" cy="5085184"/>
          </a:xfrm>
        </p:spPr>
        <p:txBody>
          <a:bodyPr>
            <a:normAutofit fontScale="92500" lnSpcReduction="20000"/>
          </a:bodyPr>
          <a:lstStyle/>
          <a:p>
            <a:r>
              <a:rPr lang="en-IN" dirty="0">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a:t>
            </a:r>
            <a:r>
              <a:rPr lang="en-IN" dirty="0" err="1">
                <a:latin typeface="Century" panose="02040604050505020304" pitchFamily="18" charset="0"/>
                <a:ea typeface="Calibri" panose="020F0502020204030204" pitchFamily="34" charset="0"/>
                <a:cs typeface="Times New Roman" panose="02020603050405020304" pitchFamily="18" charset="0"/>
              </a:rPr>
              <a:t>percent</a:t>
            </a:r>
            <a:r>
              <a:rPr lang="en-IN" dirty="0">
                <a:latin typeface="Century" panose="02040604050505020304" pitchFamily="18" charset="0"/>
                <a:ea typeface="Calibri" panose="020F0502020204030204" pitchFamily="34" charset="0"/>
                <a:cs typeface="Times New Roman" panose="02020603050405020304" pitchFamily="18" charset="0"/>
              </a:rPr>
              <a: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latin typeface="Century" panose="02040604050505020304" pitchFamily="18" charset="0"/>
            </a:endParaRPr>
          </a:p>
        </p:txBody>
      </p:sp>
      <p:sp>
        <p:nvSpPr>
          <p:cNvPr id="3" name="Title 2"/>
          <p:cNvSpPr>
            <a:spLocks noGrp="1"/>
          </p:cNvSpPr>
          <p:nvPr>
            <p:ph type="title"/>
          </p:nvPr>
        </p:nvSpPr>
        <p:spPr/>
        <p:txBody>
          <a:bodyPr>
            <a:normAutofit/>
          </a:bodyPr>
          <a:lstStyle/>
          <a:p>
            <a:r>
              <a:rPr lang="en-IN" sz="3600" b="1" dirty="0">
                <a:ln w="0"/>
                <a:solidFill>
                  <a:schemeClr val="tx1">
                    <a:lumMod val="95000"/>
                    <a:lumOff val="5000"/>
                  </a:schemeClr>
                </a:solidFill>
                <a:effectLst>
                  <a:reflection blurRad="6350" stA="53000" endA="300" endPos="35500" dir="5400000" sy="-90000" algn="bl" rotWithShape="0"/>
                </a:effectLst>
              </a:rPr>
              <a:t>Importance of Malignant Comment </a:t>
            </a:r>
            <a:r>
              <a:rPr lang="en-IN" sz="3600" b="1" dirty="0" smtClean="0">
                <a:ln w="0"/>
                <a:solidFill>
                  <a:schemeClr val="tx1">
                    <a:lumMod val="95000"/>
                    <a:lumOff val="5000"/>
                  </a:schemeClr>
                </a:solidFill>
                <a:effectLst>
                  <a:reflection blurRad="6350" stA="53000" endA="300" endPos="35500" dir="5400000" sy="-90000" algn="bl" rotWithShape="0"/>
                </a:effectLst>
              </a:rPr>
              <a:t>Classifier:-</a:t>
            </a:r>
            <a:endParaRPr lang="en-GB" sz="3600" b="1" dirty="0">
              <a:solidFill>
                <a:schemeClr val="tx1">
                  <a:lumMod val="95000"/>
                  <a:lumOff val="5000"/>
                </a:schemeClr>
              </a:solidFill>
            </a:endParaRPr>
          </a:p>
        </p:txBody>
      </p:sp>
    </p:spTree>
    <p:extLst>
      <p:ext uri="{BB962C8B-B14F-4D97-AF65-F5344CB8AC3E}">
        <p14:creationId xmlns:p14="http://schemas.microsoft.com/office/powerpoint/2010/main" val="410545594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5" y="1556792"/>
            <a:ext cx="9036496" cy="5301208"/>
          </a:xfrm>
        </p:spPr>
        <p:txBody>
          <a:bodyPr>
            <a:normAutofit fontScale="85000" lnSpcReduction="20000"/>
          </a:bodyPr>
          <a:lstStyle/>
          <a:p>
            <a:pPr lvl="0">
              <a:lnSpc>
                <a:spcPct val="107000"/>
              </a:lnSpc>
              <a:buFont typeface="Wingdings" pitchFamily="2" charset="2"/>
              <a:buChar char="v"/>
            </a:pPr>
            <a:r>
              <a:rPr lang="en-IN" dirty="0">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lvl="0">
              <a:lnSpc>
                <a:spcPct val="107000"/>
              </a:lnSpc>
              <a:buFont typeface="Wingdings" pitchFamily="2" charset="2"/>
              <a:buChar char="v"/>
            </a:pPr>
            <a:r>
              <a:rPr lang="en-IN" dirty="0">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lvl="0">
              <a:lnSpc>
                <a:spcPct val="107000"/>
              </a:lnSpc>
              <a:buFont typeface="Wingdings" pitchFamily="2" charset="2"/>
              <a:buChar char="v"/>
            </a:pPr>
            <a:r>
              <a:rPr lang="en-IN" dirty="0">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lvl="0">
              <a:lnSpc>
                <a:spcPct val="107000"/>
              </a:lnSpc>
              <a:buFont typeface="Wingdings" pitchFamily="2" charset="2"/>
              <a:buChar char="v"/>
            </a:pPr>
            <a:r>
              <a:rPr lang="en-IN" dirty="0">
                <a:latin typeface="Century" panose="02040604050505020304" pitchFamily="18" charset="0"/>
                <a:ea typeface="Calibri" panose="020F0502020204030204" pitchFamily="34" charset="0"/>
                <a:cs typeface="Calibri" panose="020F0502020204030204" pitchFamily="34" charset="0"/>
              </a:rPr>
              <a:t>Visualized each feature using </a:t>
            </a:r>
            <a:r>
              <a:rPr lang="en-IN" dirty="0" err="1">
                <a:latin typeface="Century" panose="02040604050505020304" pitchFamily="18" charset="0"/>
                <a:ea typeface="Calibri" panose="020F0502020204030204" pitchFamily="34" charset="0"/>
                <a:cs typeface="Calibri" panose="020F0502020204030204" pitchFamily="34" charset="0"/>
              </a:rPr>
              <a:t>seaborn</a:t>
            </a:r>
            <a:r>
              <a:rPr lang="en-IN" dirty="0">
                <a:latin typeface="Century" panose="02040604050505020304" pitchFamily="18" charset="0"/>
                <a:ea typeface="Calibri" panose="020F0502020204030204" pitchFamily="34" charset="0"/>
                <a:cs typeface="Calibri" panose="020F0502020204030204" pitchFamily="34" charset="0"/>
              </a:rPr>
              <a:t> and </a:t>
            </a:r>
            <a:r>
              <a:rPr lang="en-IN" dirty="0" err="1">
                <a:latin typeface="Century" panose="02040604050505020304" pitchFamily="18" charset="0"/>
                <a:ea typeface="Calibri" panose="020F0502020204030204" pitchFamily="34" charset="0"/>
                <a:cs typeface="Calibri" panose="020F0502020204030204" pitchFamily="34" charset="0"/>
              </a:rPr>
              <a:t>matplotlib</a:t>
            </a:r>
            <a:r>
              <a:rPr lang="en-IN" dirty="0">
                <a:latin typeface="Century" panose="02040604050505020304" pitchFamily="18" charset="0"/>
                <a:ea typeface="Calibri" panose="020F0502020204030204" pitchFamily="34" charset="0"/>
                <a:cs typeface="Calibri" panose="020F0502020204030204" pitchFamily="34" charset="0"/>
              </a:rPr>
              <a:t> libraries by plotting distribution plot and </a:t>
            </a:r>
            <a:r>
              <a:rPr lang="en-IN" dirty="0" err="1">
                <a:latin typeface="Century" panose="02040604050505020304" pitchFamily="18" charset="0"/>
                <a:ea typeface="Calibri" panose="020F0502020204030204" pitchFamily="34" charset="0"/>
                <a:cs typeface="Calibri" panose="020F0502020204030204" pitchFamily="34" charset="0"/>
              </a:rPr>
              <a:t>wordcloud</a:t>
            </a:r>
            <a:r>
              <a:rPr lang="en-IN" dirty="0">
                <a:latin typeface="Century" panose="02040604050505020304" pitchFamily="18" charset="0"/>
                <a:ea typeface="Calibri" panose="020F0502020204030204" pitchFamily="34" charset="0"/>
                <a:cs typeface="Calibri" panose="020F0502020204030204" pitchFamily="34" charset="0"/>
              </a:rPr>
              <a:t> for each ratings.</a:t>
            </a:r>
          </a:p>
          <a:p>
            <a:pPr lvl="0">
              <a:lnSpc>
                <a:spcPct val="107000"/>
              </a:lnSpc>
              <a:buFont typeface="Wingdings" pitchFamily="2" charset="2"/>
              <a:buChar char="v"/>
            </a:pPr>
            <a:r>
              <a:rPr lang="en-IN" dirty="0">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lvl="0">
              <a:lnSpc>
                <a:spcPct val="107000"/>
              </a:lnSpc>
              <a:spcAft>
                <a:spcPts val="800"/>
              </a:spcAft>
              <a:buFont typeface="Wingdings" pitchFamily="2" charset="2"/>
              <a:buChar char="v"/>
            </a:pPr>
            <a:r>
              <a:rPr lang="en-IN" dirty="0">
                <a:latin typeface="Century" panose="02040604050505020304" pitchFamily="18" charset="0"/>
                <a:ea typeface="Calibri" panose="020F0502020204030204" pitchFamily="34" charset="0"/>
                <a:cs typeface="Calibri" panose="020F0502020204030204" pitchFamily="34" charset="0"/>
              </a:rPr>
              <a:t> After getting a cleaned data used TF-IDF </a:t>
            </a:r>
            <a:r>
              <a:rPr lang="en-IN" dirty="0" err="1">
                <a:latin typeface="Century" panose="02040604050505020304" pitchFamily="18" charset="0"/>
                <a:ea typeface="Calibri" panose="020F0502020204030204" pitchFamily="34" charset="0"/>
                <a:cs typeface="Calibri" panose="020F0502020204030204" pitchFamily="34" charset="0"/>
              </a:rPr>
              <a:t>vectorizer</a:t>
            </a:r>
            <a:r>
              <a:rPr lang="en-IN" dirty="0">
                <a:latin typeface="Century" panose="02040604050505020304" pitchFamily="18" charset="0"/>
                <a:ea typeface="Calibri" panose="020F0502020204030204" pitchFamily="34" charset="0"/>
                <a:cs typeface="Calibri" panose="020F0502020204030204" pitchFamily="34" charset="0"/>
              </a:rPr>
              <a:t>.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dirty="0" err="1">
                <a:latin typeface="Century" panose="02040604050505020304" pitchFamily="18" charset="0"/>
                <a:ea typeface="Calibri" panose="020F0502020204030204" pitchFamily="34" charset="0"/>
                <a:cs typeface="Calibri" panose="020F0502020204030204" pitchFamily="34" charset="0"/>
              </a:rPr>
              <a:t>t,d</a:t>
            </a:r>
            <a:r>
              <a:rPr lang="en-IN" dirty="0">
                <a:latin typeface="Century" panose="02040604050505020304" pitchFamily="18" charset="0"/>
                <a:ea typeface="Calibri" panose="020F0502020204030204" pitchFamily="34" charset="0"/>
                <a:cs typeface="Calibri" panose="020F0502020204030204" pitchFamily="34" charset="0"/>
              </a:rPr>
              <a:t>) </a:t>
            </a:r>
          </a:p>
          <a:p>
            <a:endParaRPr lang="en-GB" dirty="0"/>
          </a:p>
        </p:txBody>
      </p:sp>
      <p:sp>
        <p:nvSpPr>
          <p:cNvPr id="3" name="Title 2"/>
          <p:cNvSpPr>
            <a:spLocks noGrp="1"/>
          </p:cNvSpPr>
          <p:nvPr>
            <p:ph type="title"/>
          </p:nvPr>
        </p:nvSpPr>
        <p:spPr>
          <a:xfrm>
            <a:off x="457200" y="338328"/>
            <a:ext cx="1954560" cy="1252728"/>
          </a:xfrm>
        </p:spPr>
        <p:txBody>
          <a:bodyPr/>
          <a:lstStyle/>
          <a:p>
            <a:r>
              <a:rPr lang="en-GB" b="1" dirty="0" smtClean="0">
                <a:solidFill>
                  <a:schemeClr val="tx1">
                    <a:lumMod val="95000"/>
                    <a:lumOff val="5000"/>
                  </a:schemeClr>
                </a:solidFill>
                <a:latin typeface="Algerian" pitchFamily="82" charset="0"/>
              </a:rPr>
              <a:t>EDA:-</a:t>
            </a:r>
            <a:endParaRPr lang="en-GB" b="1" dirty="0">
              <a:solidFill>
                <a:schemeClr val="tx1">
                  <a:lumMod val="95000"/>
                  <a:lumOff val="5000"/>
                </a:schemeClr>
              </a:solidFill>
              <a:latin typeface="Algerian" pitchFamily="82" charset="0"/>
            </a:endParaRPr>
          </a:p>
        </p:txBody>
      </p:sp>
    </p:spTree>
    <p:extLst>
      <p:ext uri="{BB962C8B-B14F-4D97-AF65-F5344CB8AC3E}">
        <p14:creationId xmlns:p14="http://schemas.microsoft.com/office/powerpoint/2010/main" val="2109997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4474840" cy="1252728"/>
          </a:xfrm>
        </p:spPr>
        <p:txBody>
          <a:bodyPr>
            <a:normAutofit fontScale="90000"/>
          </a:bodyPr>
          <a:lstStyle/>
          <a:p>
            <a:r>
              <a:rPr lang="en-US" b="1" dirty="0">
                <a:ln w="0"/>
                <a:solidFill>
                  <a:schemeClr val="tx1">
                    <a:lumMod val="95000"/>
                    <a:lumOff val="5000"/>
                  </a:schemeClr>
                </a:solidFill>
                <a:effectLst>
                  <a:reflection blurRad="6350" stA="53000" endA="300" endPos="35500" dir="5400000" sy="-90000" algn="bl" rotWithShape="0"/>
                </a:effectLst>
                <a:latin typeface="Algerian" pitchFamily="82" charset="0"/>
              </a:rPr>
              <a:t>Visualization</a:t>
            </a:r>
            <a:r>
              <a:rPr lang="en-US" b="1" dirty="0" smtClean="0">
                <a:ln w="0"/>
                <a:solidFill>
                  <a:schemeClr val="tx1">
                    <a:lumMod val="95000"/>
                    <a:lumOff val="5000"/>
                  </a:schemeClr>
                </a:solidFill>
                <a:effectLst>
                  <a:reflection blurRad="6350" stA="53000" endA="300" endPos="35500" dir="5400000" sy="-90000" algn="bl" rotWithShape="0"/>
                </a:effectLst>
                <a:latin typeface="Algerian" pitchFamily="82" charset="0"/>
              </a:rPr>
              <a:t>:-</a:t>
            </a:r>
            <a:endParaRPr lang="en-GB" b="1" dirty="0">
              <a:solidFill>
                <a:schemeClr val="tx1">
                  <a:lumMod val="95000"/>
                  <a:lumOff val="5000"/>
                </a:schemeClr>
              </a:solidFill>
              <a:latin typeface="Algerian" pitchFamily="82" charset="0"/>
            </a:endParaRPr>
          </a:p>
        </p:txBody>
      </p:sp>
      <p:pic>
        <p:nvPicPr>
          <p:cNvPr id="4" name="Content Placeholder 4">
            <a:extLst>
              <a:ext uri="{FF2B5EF4-FFF2-40B4-BE49-F238E27FC236}">
                <a16:creationId xmlns="" xmlns:a16="http://schemas.microsoft.com/office/drawing/2014/main" xmlns:lc="http://schemas.openxmlformats.org/drawingml/2006/lockedCanvas" id="{C92F6F15-ABCC-4A2E-991D-ADD25635929D}"/>
              </a:ext>
            </a:extLst>
          </p:cNvPr>
          <p:cNvPicPr>
            <a:picLocks noGrp="1"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37" y="1484784"/>
            <a:ext cx="4752287" cy="2664296"/>
          </a:xfrm>
          <a:prstGeom prst="rect">
            <a:avLst/>
          </a:prstGeom>
          <a:noFill/>
          <a:ln>
            <a:noFill/>
          </a:ln>
        </p:spPr>
      </p:pic>
      <p:pic>
        <p:nvPicPr>
          <p:cNvPr id="5" name="Content Placeholder 5">
            <a:extLst>
              <a:ext uri="{FF2B5EF4-FFF2-40B4-BE49-F238E27FC236}">
                <a16:creationId xmlns="" xmlns:a16="http://schemas.microsoft.com/office/drawing/2014/main" xmlns:lc="http://schemas.openxmlformats.org/drawingml/2006/lockedCanvas" id="{DA068956-C39E-4FBE-9693-BCFCF0A3665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484784"/>
            <a:ext cx="4337783" cy="2664296"/>
          </a:xfrm>
          <a:prstGeom prst="rect">
            <a:avLst/>
          </a:prstGeom>
          <a:noFill/>
          <a:ln>
            <a:noFill/>
          </a:ln>
        </p:spPr>
      </p:pic>
      <p:sp>
        <p:nvSpPr>
          <p:cNvPr id="6" name="Rectangle 5"/>
          <p:cNvSpPr/>
          <p:nvPr/>
        </p:nvSpPr>
        <p:spPr>
          <a:xfrm>
            <a:off x="611560" y="4293096"/>
            <a:ext cx="8064896" cy="1574149"/>
          </a:xfrm>
          <a:prstGeom prst="rect">
            <a:avLst/>
          </a:prstGeom>
        </p:spPr>
        <p:txBody>
          <a:bodyPr wrap="square">
            <a:spAutoFit/>
          </a:bodyPr>
          <a:lstStyle/>
          <a:p>
            <a:pPr marL="285750" lvl="0" indent="-285750">
              <a:lnSpc>
                <a:spcPct val="107000"/>
              </a:lnSpc>
              <a:buFont typeface="Arial" pitchFamily="34" charset="0"/>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smtClean="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itchFamily="34" charset="0"/>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852219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78</TotalTime>
  <Words>1548</Words>
  <Application>Microsoft Office PowerPoint</Application>
  <PresentationFormat>On-screen Show (4:3)</PresentationFormat>
  <Paragraphs>82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Waveform</vt:lpstr>
      <vt:lpstr>Rating  Prediction  Project</vt:lpstr>
      <vt:lpstr>Agenda:-</vt:lpstr>
      <vt:lpstr>OVERVIEW:-</vt:lpstr>
      <vt:lpstr>Problem  Statement:-</vt:lpstr>
      <vt:lpstr>Problem  Understanding:-</vt:lpstr>
      <vt:lpstr>What is Rating Prediction…?</vt:lpstr>
      <vt:lpstr>Importance of Malignant Comment Classifier:-</vt:lpstr>
      <vt:lpstr>EDA:-</vt:lpstr>
      <vt:lpstr>Visualization:-</vt:lpstr>
      <vt:lpstr>PowerPoint Presentation</vt:lpstr>
      <vt:lpstr>PowerPoint Presentation</vt:lpstr>
      <vt:lpstr>PowerPoint Presentation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sony</dc:creator>
  <cp:lastModifiedBy>sony</cp:lastModifiedBy>
  <cp:revision>8</cp:revision>
  <dcterms:created xsi:type="dcterms:W3CDTF">2022-08-27T13:36:40Z</dcterms:created>
  <dcterms:modified xsi:type="dcterms:W3CDTF">2022-08-27T14:55:06Z</dcterms:modified>
</cp:coreProperties>
</file>