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9"/>
  </p:notesMasterIdLst>
  <p:sldIdLst>
    <p:sldId id="256" r:id="rId2"/>
    <p:sldId id="258" r:id="rId3"/>
    <p:sldId id="257" r:id="rId4"/>
    <p:sldId id="260" r:id="rId5"/>
    <p:sldId id="259"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9E18EC-1788-4D1F-8A22-AA12A19D4826}">
          <p14:sldIdLst>
            <p14:sldId id="256"/>
            <p14:sldId id="258"/>
            <p14:sldId id="257"/>
            <p14:sldId id="260"/>
          </p14:sldIdLst>
        </p14:section>
        <p14:section name="Untitled Section" id="{A0C4BD69-019D-4D99-9F76-B976E3B66595}">
          <p14:sldIdLst>
            <p14:sldId id="259"/>
            <p14:sldId id="261"/>
            <p14:sldId id="262"/>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82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4B877-BB5C-4784-931B-184EE6D48E35}" type="datetimeFigureOut">
              <a:rPr lang="en-GB" smtClean="0"/>
              <a:t>11/06/2022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9B271-38A0-455B-8FF5-B493D4DF7AFB}" type="slidenum">
              <a:rPr lang="en-GB" smtClean="0"/>
              <a:t>‹#›</a:t>
            </a:fld>
            <a:endParaRPr lang="en-GB"/>
          </a:p>
        </p:txBody>
      </p:sp>
    </p:spTree>
    <p:extLst>
      <p:ext uri="{BB962C8B-B14F-4D97-AF65-F5344CB8AC3E}">
        <p14:creationId xmlns:p14="http://schemas.microsoft.com/office/powerpoint/2010/main" val="414778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D639B271-38A0-455B-8FF5-B493D4DF7AFB}" type="slidenum">
              <a:rPr lang="en-GB" smtClean="0"/>
              <a:t>1</a:t>
            </a:fld>
            <a:endParaRPr lang="en-GB"/>
          </a:p>
        </p:txBody>
      </p:sp>
    </p:spTree>
    <p:extLst>
      <p:ext uri="{BB962C8B-B14F-4D97-AF65-F5344CB8AC3E}">
        <p14:creationId xmlns:p14="http://schemas.microsoft.com/office/powerpoint/2010/main" val="111915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39B271-38A0-455B-8FF5-B493D4DF7AFB}" type="slidenum">
              <a:rPr lang="en-GB" smtClean="0"/>
              <a:t>5</a:t>
            </a:fld>
            <a:endParaRPr lang="en-GB"/>
          </a:p>
        </p:txBody>
      </p:sp>
    </p:spTree>
    <p:extLst>
      <p:ext uri="{BB962C8B-B14F-4D97-AF65-F5344CB8AC3E}">
        <p14:creationId xmlns:p14="http://schemas.microsoft.com/office/powerpoint/2010/main" val="276512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6"/>
            <a:ext cx="5637011"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A3D2C5-CC07-4822-A006-A2AEAFAF99F2}" type="datetimeFigureOut">
              <a:rPr lang="en-GB" smtClean="0"/>
              <a:t>11/06/2022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D78634-C65D-454B-877A-F84CDEAD2620}" type="slidenum">
              <a:rPr lang="en-GB" smtClean="0"/>
              <a:t>‹#›</a:t>
            </a:fld>
            <a:endParaRPr lang="en-GB"/>
          </a:p>
        </p:txBody>
      </p:sp>
      <p:sp>
        <p:nvSpPr>
          <p:cNvPr id="2" name="Title 1"/>
          <p:cNvSpPr>
            <a:spLocks noGrp="1"/>
          </p:cNvSpPr>
          <p:nvPr>
            <p:ph type="ctrTitle"/>
          </p:nvPr>
        </p:nvSpPr>
        <p:spPr>
          <a:xfrm>
            <a:off x="817582" y="3132291"/>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A3D2C5-CC07-4822-A006-A2AEAFAF99F2}" type="datetimeFigureOut">
              <a:rPr lang="en-GB" smtClean="0"/>
              <a:t>11/06/2022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D78634-C65D-454B-877A-F84CDEAD2620}"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9"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731520"/>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3D2C5-CC07-4822-A006-A2AEAFAF99F2}" type="datetimeFigureOut">
              <a:rPr lang="en-GB" smtClean="0"/>
              <a:t>11/06/2022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D78634-C65D-454B-877A-F84CDEAD2620}"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A3D2C5-CC07-4822-A006-A2AEAFAF99F2}" type="datetimeFigureOut">
              <a:rPr lang="en-GB" smtClean="0"/>
              <a:t>11/06/2022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D78634-C65D-454B-877A-F84CDEAD2620}"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7"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2"/>
            <a:ext cx="5970495"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3D2C5-CC07-4822-A006-A2AEAFAF99F2}" type="datetimeFigureOut">
              <a:rPr lang="en-GB" smtClean="0"/>
              <a:t>11/06/2022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D78634-C65D-454B-877A-F84CDEAD2620}"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9A3D2C5-CC07-4822-A006-A2AEAFAF99F2}" type="datetimeFigureOut">
              <a:rPr lang="en-GB" smtClean="0"/>
              <a:t>11/06/2022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D78634-C65D-454B-877A-F84CDEAD2620}"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3"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A3D2C5-CC07-4822-A006-A2AEAFAF99F2}" type="datetimeFigureOut">
              <a:rPr lang="en-GB" smtClean="0"/>
              <a:t>11/06/2022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D78634-C65D-454B-877A-F84CDEAD2620}" type="slidenum">
              <a:rPr lang="en-GB" smtClean="0"/>
              <a:t>‹#›</a:t>
            </a:fld>
            <a:endParaRPr lang="en-GB"/>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A3D2C5-CC07-4822-A006-A2AEAFAF99F2}" type="datetimeFigureOut">
              <a:rPr lang="en-GB" smtClean="0"/>
              <a:t>11/06/2022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D78634-C65D-454B-877A-F84CDEAD2620}"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3D2C5-CC07-4822-A006-A2AEAFAF99F2}" type="datetimeFigureOut">
              <a:rPr lang="en-GB" smtClean="0"/>
              <a:t>11/06/2022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D78634-C65D-454B-877A-F84CDEAD2620}"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2209801"/>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731521"/>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6" y="3497803"/>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3D2C5-CC07-4822-A006-A2AEAFAF99F2}" type="datetimeFigureOut">
              <a:rPr lang="en-GB" smtClean="0"/>
              <a:t>11/06/2022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D78634-C65D-454B-877A-F84CDEAD2620}"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7"/>
            <a:ext cx="369411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3D2C5-CC07-4822-A006-A2AEAFAF99F2}" type="datetimeFigureOut">
              <a:rPr lang="en-GB" smtClean="0"/>
              <a:t>11/06/2022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D78634-C65D-454B-877A-F84CDEAD2620}" type="slidenum">
              <a:rPr lang="en-GB" smtClean="0"/>
              <a:t>‹#›</a:t>
            </a:fld>
            <a:endParaRPr lang="en-GB"/>
          </a:p>
        </p:txBody>
      </p:sp>
      <p:sp>
        <p:nvSpPr>
          <p:cNvPr id="2" name="Title 1"/>
          <p:cNvSpPr>
            <a:spLocks noGrp="1"/>
          </p:cNvSpPr>
          <p:nvPr>
            <p:ph type="title"/>
          </p:nvPr>
        </p:nvSpPr>
        <p:spPr>
          <a:xfrm>
            <a:off x="727268" y="4464421"/>
            <a:ext cx="6383539"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1"/>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9A3D2C5-CC07-4822-A006-A2AEAFAF99F2}" type="datetimeFigureOut">
              <a:rPr lang="en-GB" smtClean="0"/>
              <a:t>11/06/2022</a:t>
            </a:fld>
            <a:endParaRPr lang="en-GB"/>
          </a:p>
        </p:txBody>
      </p:sp>
      <p:sp>
        <p:nvSpPr>
          <p:cNvPr id="5" name="Footer Placeholder 4"/>
          <p:cNvSpPr>
            <a:spLocks noGrp="1"/>
          </p:cNvSpPr>
          <p:nvPr>
            <p:ph type="ftr" sz="quarter" idx="3"/>
          </p:nvPr>
        </p:nvSpPr>
        <p:spPr>
          <a:xfrm>
            <a:off x="457201" y="6172201"/>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3810000" y="6172201"/>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ED78634-C65D-454B-877A-F84CDEAD2620}"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idx="1"/>
          </p:nvPr>
        </p:nvSpPr>
        <p:spPr>
          <a:xfrm>
            <a:off x="467544" y="1052736"/>
            <a:ext cx="4206240" cy="4206240"/>
          </a:xfrm>
        </p:spPr>
      </p:sp>
      <p:sp>
        <p:nvSpPr>
          <p:cNvPr id="3" name="Subtitle 2"/>
          <p:cNvSpPr>
            <a:spLocks noGrp="1"/>
          </p:cNvSpPr>
          <p:nvPr>
            <p:ph type="body" sz="half" idx="2"/>
          </p:nvPr>
        </p:nvSpPr>
        <p:spPr>
          <a:xfrm>
            <a:off x="877885" y="1038381"/>
            <a:ext cx="3694115" cy="2163020"/>
          </a:xfrm>
        </p:spPr>
        <p:txBody>
          <a:bodyPr/>
          <a:lstStyle/>
          <a:p>
            <a:endParaRPr lang="en-GB" dirty="0"/>
          </a:p>
          <a:p>
            <a:endParaRPr lang="en-GB" dirty="0"/>
          </a:p>
        </p:txBody>
      </p:sp>
      <p:sp>
        <p:nvSpPr>
          <p:cNvPr id="2" name="Title 1"/>
          <p:cNvSpPr>
            <a:spLocks noGrp="1"/>
          </p:cNvSpPr>
          <p:nvPr>
            <p:ph type="title"/>
          </p:nvPr>
        </p:nvSpPr>
        <p:spPr>
          <a:xfrm>
            <a:off x="5292080" y="0"/>
            <a:ext cx="3429000" cy="2057400"/>
          </a:xfrm>
        </p:spPr>
        <p:txBody>
          <a:bodyPr>
            <a:normAutofit fontScale="90000"/>
          </a:bodyPr>
          <a:lstStyle/>
          <a:p>
            <a:r>
              <a:rPr lang="en-GB" sz="4800" dirty="0" smtClean="0">
                <a:latin typeface="Algerian" pitchFamily="82" charset="0"/>
              </a:rPr>
              <a:t>Customer Retention</a:t>
            </a:r>
            <a:r>
              <a:rPr lang="en-GB" dirty="0"/>
              <a:t> </a:t>
            </a:r>
          </a:p>
        </p:txBody>
      </p:sp>
      <p:pic>
        <p:nvPicPr>
          <p:cNvPr id="1026" name="Picture 2" descr="C:\Users\sony\OneDrive\Pictures\Saved Pictures\customer-retention-1200x8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038381"/>
            <a:ext cx="4248472" cy="41764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44008" y="2006615"/>
            <a:ext cx="4572000" cy="1384995"/>
          </a:xfrm>
          <a:prstGeom prst="rect">
            <a:avLst/>
          </a:prstGeom>
        </p:spPr>
        <p:txBody>
          <a:bodyPr>
            <a:spAutoFit/>
          </a:bodyPr>
          <a:lstStyle/>
          <a:p>
            <a:r>
              <a:rPr lang="en-GB" sz="2800" dirty="0" err="1" smtClean="0">
                <a:latin typeface="Brush Script MT" pitchFamily="66" charset="0"/>
              </a:rPr>
              <a:t>PPt</a:t>
            </a:r>
            <a:r>
              <a:rPr lang="en-GB" sz="2800" dirty="0" smtClean="0">
                <a:latin typeface="Brush Script MT" pitchFamily="66" charset="0"/>
              </a:rPr>
              <a:t> presented by:-</a:t>
            </a:r>
          </a:p>
          <a:p>
            <a:r>
              <a:rPr lang="en-GB" sz="2800" dirty="0" smtClean="0">
                <a:latin typeface="Brush Script MT" pitchFamily="66" charset="0"/>
              </a:rPr>
              <a:t>                 </a:t>
            </a:r>
            <a:r>
              <a:rPr lang="en-GB" sz="2800" dirty="0" err="1" smtClean="0">
                <a:latin typeface="Brush Script MT" pitchFamily="66" charset="0"/>
              </a:rPr>
              <a:t>Diptiranjan</a:t>
            </a:r>
            <a:r>
              <a:rPr lang="en-GB" sz="2800" dirty="0" smtClean="0">
                <a:latin typeface="Brush Script MT" pitchFamily="66" charset="0"/>
              </a:rPr>
              <a:t> </a:t>
            </a:r>
            <a:r>
              <a:rPr lang="en-GB" sz="2800" dirty="0" err="1" smtClean="0">
                <a:latin typeface="Brush Script MT" pitchFamily="66" charset="0"/>
              </a:rPr>
              <a:t>Pradhan</a:t>
            </a:r>
            <a:endParaRPr lang="en-GB" sz="2800" dirty="0" smtClean="0">
              <a:latin typeface="Brush Script MT" pitchFamily="66" charset="0"/>
            </a:endParaRPr>
          </a:p>
          <a:p>
            <a:endParaRPr lang="en-GB" sz="2800" dirty="0"/>
          </a:p>
        </p:txBody>
      </p:sp>
      <p:sp>
        <p:nvSpPr>
          <p:cNvPr id="7" name="Rectangle 6"/>
          <p:cNvSpPr/>
          <p:nvPr/>
        </p:nvSpPr>
        <p:spPr>
          <a:xfrm>
            <a:off x="4628212" y="3268802"/>
            <a:ext cx="4572000" cy="646331"/>
          </a:xfrm>
          <a:prstGeom prst="rect">
            <a:avLst/>
          </a:prstGeom>
        </p:spPr>
        <p:txBody>
          <a:bodyPr>
            <a:spAutoFit/>
          </a:bodyPr>
          <a:lstStyle/>
          <a:p>
            <a:endParaRPr lang="en-GB" baseline="0" dirty="0" smtClean="0"/>
          </a:p>
          <a:p>
            <a:endParaRPr lang="en-GB" baseline="0" dirty="0" smtClean="0"/>
          </a:p>
        </p:txBody>
      </p:sp>
      <p:sp>
        <p:nvSpPr>
          <p:cNvPr id="8" name="Rectangle 7"/>
          <p:cNvSpPr/>
          <p:nvPr/>
        </p:nvSpPr>
        <p:spPr>
          <a:xfrm>
            <a:off x="4860033" y="3021763"/>
            <a:ext cx="4515788" cy="369332"/>
          </a:xfrm>
          <a:prstGeom prst="rect">
            <a:avLst/>
          </a:prstGeom>
        </p:spPr>
        <p:txBody>
          <a:bodyPr wrap="square">
            <a:spAutoFit/>
          </a:bodyPr>
          <a:lstStyle/>
          <a:p>
            <a:r>
              <a:rPr lang="en-GB" dirty="0"/>
              <a:t> </a:t>
            </a:r>
            <a:r>
              <a:rPr lang="en-GB" dirty="0" smtClean="0"/>
              <a:t>               </a:t>
            </a:r>
            <a:r>
              <a:rPr lang="en-GB" dirty="0" smtClean="0">
                <a:latin typeface="Bahnschrift SemiCondensed" pitchFamily="34" charset="0"/>
              </a:rPr>
              <a:t>Intern of </a:t>
            </a:r>
            <a:r>
              <a:rPr lang="en-GB" dirty="0" err="1" smtClean="0">
                <a:latin typeface="Bahnschrift SemiCondensed" pitchFamily="34" charset="0"/>
              </a:rPr>
              <a:t>FlipRobo</a:t>
            </a:r>
            <a:r>
              <a:rPr lang="en-GB" dirty="0" smtClean="0">
                <a:latin typeface="Bahnschrift SemiCondensed" pitchFamily="34" charset="0"/>
              </a:rPr>
              <a:t> Technologies</a:t>
            </a:r>
            <a:endParaRPr lang="en-GB" baseline="0" dirty="0" smtClean="0">
              <a:latin typeface="Bahnschrift SemiCondensed" pitchFamily="34" charset="0"/>
            </a:endParaRPr>
          </a:p>
        </p:txBody>
      </p:sp>
      <p:sp>
        <p:nvSpPr>
          <p:cNvPr id="9" name="Rectangle 8"/>
          <p:cNvSpPr/>
          <p:nvPr/>
        </p:nvSpPr>
        <p:spPr>
          <a:xfrm>
            <a:off x="1259632" y="5373217"/>
            <a:ext cx="6948264" cy="1354217"/>
          </a:xfrm>
          <a:prstGeom prst="rect">
            <a:avLst/>
          </a:prstGeom>
        </p:spPr>
        <p:txBody>
          <a:bodyPr wrap="square">
            <a:spAutoFit/>
          </a:bodyPr>
          <a:lstStyle/>
          <a:p>
            <a:r>
              <a:rPr lang="en-GB" sz="3600" dirty="0" smtClean="0">
                <a:latin typeface="Script MT Bold" pitchFamily="66" charset="0"/>
              </a:rPr>
              <a:t>Under Guidance of</a:t>
            </a:r>
            <a:r>
              <a:rPr lang="en-GB" sz="3600" baseline="0" dirty="0" smtClean="0">
                <a:latin typeface="Script MT Bold" pitchFamily="66" charset="0"/>
              </a:rPr>
              <a:t>:-</a:t>
            </a:r>
          </a:p>
          <a:p>
            <a:r>
              <a:rPr lang="en-GB" baseline="0" dirty="0" smtClean="0"/>
              <a:t>                                   </a:t>
            </a:r>
            <a:r>
              <a:rPr lang="en-GB" dirty="0" smtClean="0"/>
              <a:t>         </a:t>
            </a:r>
            <a:r>
              <a:rPr lang="en-GB" sz="2800" i="1" dirty="0" smtClean="0">
                <a:latin typeface="Algerian" pitchFamily="82" charset="0"/>
              </a:rPr>
              <a:t>Swati </a:t>
            </a:r>
            <a:r>
              <a:rPr lang="en-GB" sz="2800" i="1" dirty="0" err="1" smtClean="0">
                <a:latin typeface="Algerian" pitchFamily="82" charset="0"/>
              </a:rPr>
              <a:t>mahaseth</a:t>
            </a:r>
            <a:endParaRPr lang="en-GB" sz="2800" i="1" baseline="0" dirty="0" smtClean="0">
              <a:latin typeface="Algerian" pitchFamily="82" charset="0"/>
            </a:endParaRPr>
          </a:p>
          <a:p>
            <a:endParaRPr lang="en-GB" baseline="0" dirty="0" smtClean="0"/>
          </a:p>
        </p:txBody>
      </p:sp>
    </p:spTree>
    <p:extLst>
      <p:ext uri="{BB962C8B-B14F-4D97-AF65-F5344CB8AC3E}">
        <p14:creationId xmlns:p14="http://schemas.microsoft.com/office/powerpoint/2010/main" val="320428347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0928" y="116632"/>
            <a:ext cx="6512511" cy="1143000"/>
          </a:xfrm>
        </p:spPr>
        <p:txBody>
          <a:bodyPr/>
          <a:lstStyle/>
          <a:p>
            <a:r>
              <a:rPr lang="en-GB" dirty="0" smtClean="0"/>
              <a:t>Age:-</a:t>
            </a: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43424" y="1215428"/>
            <a:ext cx="5777778" cy="3149206"/>
          </a:xfrm>
        </p:spPr>
      </p:pic>
      <p:sp>
        <p:nvSpPr>
          <p:cNvPr id="5" name="Rectangle 4"/>
          <p:cNvSpPr/>
          <p:nvPr/>
        </p:nvSpPr>
        <p:spPr>
          <a:xfrm>
            <a:off x="539552" y="4869160"/>
            <a:ext cx="8136904" cy="923330"/>
          </a:xfrm>
          <a:prstGeom prst="rect">
            <a:avLst/>
          </a:prstGeom>
        </p:spPr>
        <p:txBody>
          <a:bodyPr wrap="square">
            <a:spAutoFit/>
          </a:bodyPr>
          <a:lstStyle/>
          <a:p>
            <a:r>
              <a:rPr lang="en-GB" dirty="0"/>
              <a:t> </a:t>
            </a:r>
            <a:r>
              <a:rPr lang="en-GB" dirty="0" smtClean="0"/>
              <a:t>    </a:t>
            </a:r>
            <a:r>
              <a:rPr lang="en-GB" dirty="0" smtClean="0">
                <a:sym typeface="Wingdings" pitchFamily="2" charset="2"/>
              </a:rPr>
              <a:t> </a:t>
            </a:r>
            <a:r>
              <a:rPr lang="en-GB" dirty="0">
                <a:sym typeface="Wingdings" pitchFamily="2" charset="2"/>
              </a:rPr>
              <a:t>A</a:t>
            </a:r>
            <a:r>
              <a:rPr lang="en-GB" dirty="0" smtClean="0"/>
              <a:t>s </a:t>
            </a:r>
            <a:r>
              <a:rPr lang="en-GB" dirty="0"/>
              <a:t>we can see 20-40 years old people mostly shopping from ecommerce sites 41-50 age peoples are also likely to shopping from ecommerce sites.</a:t>
            </a:r>
          </a:p>
        </p:txBody>
      </p:sp>
    </p:spTree>
    <p:extLst>
      <p:ext uri="{BB962C8B-B14F-4D97-AF65-F5344CB8AC3E}">
        <p14:creationId xmlns:p14="http://schemas.microsoft.com/office/powerpoint/2010/main" val="140051140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664" y="260648"/>
            <a:ext cx="7848872" cy="936104"/>
          </a:xfrm>
        </p:spPr>
        <p:txBody>
          <a:bodyPr/>
          <a:lstStyle/>
          <a:p>
            <a:pPr marL="0" lvl="0" indent="0">
              <a:buNone/>
            </a:pPr>
            <a:r>
              <a:rPr lang="en-GB" sz="3600" dirty="0" smtClean="0">
                <a:effectLst/>
              </a:rPr>
              <a:t>*Shopping how much Times:-</a:t>
            </a:r>
            <a:endParaRPr lang="en-GB" sz="36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059123"/>
            <a:ext cx="9144000" cy="3816424"/>
          </a:xfrm>
        </p:spPr>
      </p:pic>
      <p:sp>
        <p:nvSpPr>
          <p:cNvPr id="5" name="Rectangle 4"/>
          <p:cNvSpPr/>
          <p:nvPr/>
        </p:nvSpPr>
        <p:spPr>
          <a:xfrm>
            <a:off x="15863" y="5013175"/>
            <a:ext cx="8964488" cy="1200329"/>
          </a:xfrm>
          <a:prstGeom prst="rect">
            <a:avLst/>
          </a:prstGeom>
        </p:spPr>
        <p:txBody>
          <a:bodyPr wrap="square">
            <a:spAutoFit/>
          </a:bodyPr>
          <a:lstStyle/>
          <a:p>
            <a:r>
              <a:rPr lang="en-GB" dirty="0" smtClean="0">
                <a:sym typeface="Wingdings" pitchFamily="2" charset="2"/>
              </a:rPr>
              <a:t></a:t>
            </a:r>
            <a:r>
              <a:rPr lang="en-GB" dirty="0" smtClean="0"/>
              <a:t>From this fig we came to know that maximum customers more than 100 customers are </a:t>
            </a:r>
            <a:r>
              <a:rPr lang="en-GB" dirty="0" err="1" smtClean="0"/>
              <a:t>shoping</a:t>
            </a:r>
            <a:r>
              <a:rPr lang="en-GB" dirty="0" smtClean="0"/>
              <a:t> less than 10 times in past 1years.</a:t>
            </a:r>
          </a:p>
          <a:p>
            <a:r>
              <a:rPr lang="en-GB" dirty="0" smtClean="0">
                <a:sym typeface="Wingdings" pitchFamily="2" charset="2"/>
              </a:rPr>
              <a:t>More than 60 customers are shopping between 31-40times.</a:t>
            </a:r>
          </a:p>
          <a:p>
            <a:r>
              <a:rPr lang="en-GB" dirty="0" smtClean="0">
                <a:sym typeface="Wingdings" pitchFamily="2" charset="2"/>
              </a:rPr>
              <a:t>40+ customers are shopping 41 times or more than it.</a:t>
            </a:r>
            <a:endParaRPr lang="en-GB" dirty="0"/>
          </a:p>
        </p:txBody>
      </p:sp>
    </p:spTree>
    <p:extLst>
      <p:ext uri="{BB962C8B-B14F-4D97-AF65-F5344CB8AC3E}">
        <p14:creationId xmlns:p14="http://schemas.microsoft.com/office/powerpoint/2010/main" val="127065867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56"/>
            <a:ext cx="6512511" cy="790024"/>
          </a:xfrm>
        </p:spPr>
        <p:txBody>
          <a:bodyPr/>
          <a:lstStyle/>
          <a:p>
            <a:r>
              <a:rPr lang="en-GB" sz="3600" dirty="0" smtClean="0"/>
              <a:t>Device used for shopping:-</a:t>
            </a:r>
            <a:endParaRPr lang="en-GB" sz="36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0528" y="1196752"/>
            <a:ext cx="9145016" cy="3384376"/>
          </a:xfrm>
        </p:spPr>
      </p:pic>
      <p:sp>
        <p:nvSpPr>
          <p:cNvPr id="5" name="Rectangle 4"/>
          <p:cNvSpPr/>
          <p:nvPr/>
        </p:nvSpPr>
        <p:spPr>
          <a:xfrm>
            <a:off x="323528" y="4941168"/>
            <a:ext cx="8424936" cy="923330"/>
          </a:xfrm>
          <a:prstGeom prst="rect">
            <a:avLst/>
          </a:prstGeom>
        </p:spPr>
        <p:txBody>
          <a:bodyPr wrap="square">
            <a:spAutoFit/>
          </a:bodyPr>
          <a:lstStyle/>
          <a:p>
            <a:r>
              <a:rPr lang="en-GB" dirty="0" smtClean="0">
                <a:sym typeface="Wingdings" pitchFamily="2" charset="2"/>
              </a:rPr>
              <a:t></a:t>
            </a:r>
            <a:r>
              <a:rPr lang="en-GB" dirty="0" smtClean="0"/>
              <a:t>Maximum no of customers are used their smartphones for </a:t>
            </a:r>
            <a:r>
              <a:rPr lang="en-GB" dirty="0" err="1" smtClean="0"/>
              <a:t>shoping</a:t>
            </a:r>
            <a:endParaRPr lang="en-GB" dirty="0" smtClean="0"/>
          </a:p>
          <a:p>
            <a:r>
              <a:rPr lang="en-GB" dirty="0" smtClean="0">
                <a:sym typeface="Wingdings" pitchFamily="2" charset="2"/>
              </a:rPr>
              <a:t>after smartphone customers like to shopping from </a:t>
            </a:r>
            <a:r>
              <a:rPr lang="en-GB" dirty="0" err="1" smtClean="0">
                <a:sym typeface="Wingdings" pitchFamily="2" charset="2"/>
              </a:rPr>
              <a:t>laptop,den</a:t>
            </a:r>
            <a:r>
              <a:rPr lang="en-GB" dirty="0" smtClean="0">
                <a:sym typeface="Wingdings" pitchFamily="2" charset="2"/>
              </a:rPr>
              <a:t> desktop &amp; tablet accordingly.</a:t>
            </a:r>
            <a:endParaRPr lang="en-GB" dirty="0"/>
          </a:p>
        </p:txBody>
      </p:sp>
    </p:spTree>
    <p:extLst>
      <p:ext uri="{BB962C8B-B14F-4D97-AF65-F5344CB8AC3E}">
        <p14:creationId xmlns:p14="http://schemas.microsoft.com/office/powerpoint/2010/main" val="97679161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normAutofit/>
          </a:bodyPr>
          <a:lstStyle/>
          <a:p>
            <a:endParaRPr lang="en-GB" sz="1800" b="1" dirty="0" smtClean="0"/>
          </a:p>
          <a:p>
            <a:endParaRPr lang="en-GB" sz="1800" b="1" dirty="0"/>
          </a:p>
          <a:p>
            <a:endParaRPr lang="en-GB" sz="1800" b="1" dirty="0" smtClean="0"/>
          </a:p>
          <a:p>
            <a:r>
              <a:rPr lang="en-GB" sz="1800" b="1" dirty="0" smtClean="0"/>
              <a:t>There </a:t>
            </a:r>
            <a:r>
              <a:rPr lang="en-GB" sz="1800" b="1" dirty="0"/>
              <a:t>are many parameters like this…But now we are </a:t>
            </a:r>
            <a:r>
              <a:rPr lang="en-GB" sz="1800" b="1" dirty="0" smtClean="0"/>
              <a:t>going to discuss </a:t>
            </a:r>
            <a:r>
              <a:rPr lang="en-GB" sz="1800" b="1" dirty="0"/>
              <a:t>some main factors </a:t>
            </a:r>
            <a:r>
              <a:rPr lang="en-GB" sz="1800" b="1" dirty="0" smtClean="0"/>
              <a:t>or parameters for </a:t>
            </a:r>
            <a:r>
              <a:rPr lang="en-GB" sz="1800" b="1" dirty="0"/>
              <a:t>customer </a:t>
            </a:r>
            <a:r>
              <a:rPr lang="en-GB" sz="1800" b="1" dirty="0" smtClean="0"/>
              <a:t>retention…</a:t>
            </a:r>
          </a:p>
          <a:p>
            <a:endParaRPr lang="en-GB" sz="1800" b="1" dirty="0"/>
          </a:p>
          <a:p>
            <a:r>
              <a:rPr lang="en-GB" sz="1800" b="1" dirty="0" smtClean="0"/>
              <a:t>Lets see how important those factors for customer retention…</a:t>
            </a:r>
            <a:endParaRPr lang="en-GB" sz="1800" b="1" dirty="0"/>
          </a:p>
        </p:txBody>
      </p:sp>
    </p:spTree>
    <p:extLst>
      <p:ext uri="{BB962C8B-B14F-4D97-AF65-F5344CB8AC3E}">
        <p14:creationId xmlns:p14="http://schemas.microsoft.com/office/powerpoint/2010/main" val="150445461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260648"/>
            <a:ext cx="6512511" cy="1143000"/>
          </a:xfrm>
        </p:spPr>
        <p:txBody>
          <a:bodyPr/>
          <a:lstStyle/>
          <a:p>
            <a:r>
              <a:rPr lang="en-GB" sz="3600" dirty="0" smtClean="0"/>
              <a:t>Late Declaration of price:-</a:t>
            </a:r>
            <a:endParaRPr lang="en-GB" sz="36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9512" y="908720"/>
            <a:ext cx="8964488" cy="4025397"/>
          </a:xfrm>
        </p:spPr>
      </p:pic>
      <p:sp>
        <p:nvSpPr>
          <p:cNvPr id="5" name="Rectangle 4"/>
          <p:cNvSpPr/>
          <p:nvPr/>
        </p:nvSpPr>
        <p:spPr>
          <a:xfrm>
            <a:off x="323528" y="5085184"/>
            <a:ext cx="8964488" cy="1477328"/>
          </a:xfrm>
          <a:prstGeom prst="rect">
            <a:avLst/>
          </a:prstGeom>
        </p:spPr>
        <p:txBody>
          <a:bodyPr wrap="square">
            <a:spAutoFit/>
          </a:bodyPr>
          <a:lstStyle/>
          <a:p>
            <a:r>
              <a:rPr lang="en-GB" dirty="0"/>
              <a:t> </a:t>
            </a:r>
            <a:r>
              <a:rPr lang="en-GB" dirty="0" smtClean="0">
                <a:sym typeface="Wingdings" pitchFamily="2" charset="2"/>
              </a:rPr>
              <a:t></a:t>
            </a:r>
            <a:r>
              <a:rPr lang="en-GB" dirty="0" smtClean="0"/>
              <a:t>There </a:t>
            </a:r>
            <a:r>
              <a:rPr lang="en-GB" dirty="0"/>
              <a:t>are some sites which are declare the price of products very late. Those sites are </a:t>
            </a:r>
            <a:r>
              <a:rPr lang="en-GB" dirty="0" err="1"/>
              <a:t>Myntra</a:t>
            </a:r>
            <a:r>
              <a:rPr lang="en-GB" dirty="0"/>
              <a:t> , </a:t>
            </a:r>
            <a:r>
              <a:rPr lang="en-GB" dirty="0" err="1"/>
              <a:t>Snapdeal</a:t>
            </a:r>
            <a:r>
              <a:rPr lang="en-GB" dirty="0"/>
              <a:t> , </a:t>
            </a:r>
            <a:r>
              <a:rPr lang="en-GB" dirty="0" err="1"/>
              <a:t>Paytm</a:t>
            </a:r>
            <a:r>
              <a:rPr lang="en-GB" dirty="0"/>
              <a:t>.</a:t>
            </a:r>
          </a:p>
          <a:p>
            <a:r>
              <a:rPr lang="en-GB" dirty="0" smtClean="0">
                <a:sym typeface="Wingdings" pitchFamily="2" charset="2"/>
              </a:rPr>
              <a:t></a:t>
            </a:r>
            <a:r>
              <a:rPr lang="en-GB" dirty="0" smtClean="0"/>
              <a:t>Generally </a:t>
            </a:r>
            <a:r>
              <a:rPr lang="en-GB" dirty="0"/>
              <a:t>customers wants to know the price of a product 1st. </a:t>
            </a:r>
            <a:endParaRPr lang="en-GB" dirty="0" smtClean="0"/>
          </a:p>
          <a:p>
            <a:r>
              <a:rPr lang="en-GB" dirty="0" smtClean="0">
                <a:sym typeface="Wingdings" pitchFamily="2" charset="2"/>
              </a:rPr>
              <a:t></a:t>
            </a:r>
            <a:r>
              <a:rPr lang="en-GB" dirty="0" smtClean="0"/>
              <a:t>When </a:t>
            </a:r>
            <a:r>
              <a:rPr lang="en-GB" dirty="0"/>
              <a:t>some sites declare their price late there is a huge chance to customers go for another site.</a:t>
            </a:r>
          </a:p>
        </p:txBody>
      </p:sp>
    </p:spTree>
    <p:extLst>
      <p:ext uri="{BB962C8B-B14F-4D97-AF65-F5344CB8AC3E}">
        <p14:creationId xmlns:p14="http://schemas.microsoft.com/office/powerpoint/2010/main" val="419658825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84" y="188640"/>
            <a:ext cx="8280920" cy="1143000"/>
          </a:xfrm>
        </p:spPr>
        <p:txBody>
          <a:bodyPr/>
          <a:lstStyle/>
          <a:p>
            <a:pPr lvl="0"/>
            <a:r>
              <a:rPr lang="en-GB" dirty="0">
                <a:effectLst/>
              </a:rPr>
              <a:t>Longer page loading time:-</a:t>
            </a:r>
            <a:br>
              <a:rPr lang="en-GB" dirty="0">
                <a:effectLst/>
              </a:rPr>
            </a:b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908720"/>
            <a:ext cx="8963472" cy="3672408"/>
          </a:xfrm>
        </p:spPr>
      </p:pic>
      <p:sp>
        <p:nvSpPr>
          <p:cNvPr id="5" name="Rectangle 4"/>
          <p:cNvSpPr/>
          <p:nvPr/>
        </p:nvSpPr>
        <p:spPr>
          <a:xfrm>
            <a:off x="107504" y="4725144"/>
            <a:ext cx="9036496" cy="1200329"/>
          </a:xfrm>
          <a:prstGeom prst="rect">
            <a:avLst/>
          </a:prstGeom>
        </p:spPr>
        <p:txBody>
          <a:bodyPr wrap="square">
            <a:spAutoFit/>
          </a:bodyPr>
          <a:lstStyle/>
          <a:p>
            <a:r>
              <a:rPr lang="en-GB" dirty="0" smtClean="0">
                <a:sym typeface="Wingdings" pitchFamily="2" charset="2"/>
              </a:rPr>
              <a:t></a:t>
            </a:r>
            <a:r>
              <a:rPr lang="en-GB" dirty="0" smtClean="0"/>
              <a:t>Time </a:t>
            </a:r>
            <a:r>
              <a:rPr lang="en-GB" dirty="0"/>
              <a:t>is very precious. When customer gives there time for shopping they wants the page to be load as fast a possible.</a:t>
            </a:r>
          </a:p>
          <a:p>
            <a:r>
              <a:rPr lang="en-GB" dirty="0" smtClean="0">
                <a:sym typeface="Wingdings" pitchFamily="2" charset="2"/>
              </a:rPr>
              <a:t></a:t>
            </a:r>
            <a:r>
              <a:rPr lang="en-GB" dirty="0" smtClean="0"/>
              <a:t>But </a:t>
            </a:r>
            <a:r>
              <a:rPr lang="en-GB" dirty="0"/>
              <a:t>here </a:t>
            </a:r>
            <a:r>
              <a:rPr lang="en-GB" dirty="0" err="1"/>
              <a:t>paytm</a:t>
            </a:r>
            <a:r>
              <a:rPr lang="en-GB" dirty="0"/>
              <a:t> and </a:t>
            </a:r>
            <a:r>
              <a:rPr lang="en-GB" dirty="0" err="1"/>
              <a:t>myntra</a:t>
            </a:r>
            <a:r>
              <a:rPr lang="en-GB" dirty="0"/>
              <a:t> have take longer time period for loading…</a:t>
            </a:r>
          </a:p>
          <a:p>
            <a:r>
              <a:rPr lang="en-GB" dirty="0" smtClean="0">
                <a:sym typeface="Wingdings" pitchFamily="2" charset="2"/>
              </a:rPr>
              <a:t></a:t>
            </a:r>
            <a:r>
              <a:rPr lang="en-GB" dirty="0" smtClean="0"/>
              <a:t>It </a:t>
            </a:r>
            <a:r>
              <a:rPr lang="en-GB" dirty="0"/>
              <a:t>may be a reason for customers to go in another ecommerce </a:t>
            </a:r>
            <a:r>
              <a:rPr lang="en-GB" dirty="0" smtClean="0"/>
              <a:t>platform.</a:t>
            </a:r>
            <a:endParaRPr lang="en-GB" dirty="0"/>
          </a:p>
        </p:txBody>
      </p:sp>
    </p:spTree>
    <p:extLst>
      <p:ext uri="{BB962C8B-B14F-4D97-AF65-F5344CB8AC3E}">
        <p14:creationId xmlns:p14="http://schemas.microsoft.com/office/powerpoint/2010/main" val="613728502"/>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332656"/>
            <a:ext cx="6379110" cy="1143000"/>
          </a:xfrm>
        </p:spPr>
        <p:txBody>
          <a:bodyPr/>
          <a:lstStyle/>
          <a:p>
            <a:pPr lvl="0"/>
            <a:r>
              <a:rPr lang="en-GB" sz="3600" dirty="0">
                <a:effectLst/>
              </a:rPr>
              <a:t>Limited mode of payment:-</a:t>
            </a:r>
            <a:r>
              <a:rPr lang="en-GB" dirty="0">
                <a:effectLst/>
              </a:rPr>
              <a:t/>
            </a:r>
            <a:br>
              <a:rPr lang="en-GB" dirty="0">
                <a:effectLst/>
              </a:rPr>
            </a:br>
            <a:endParaRPr lang="en-GB"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980728"/>
            <a:ext cx="9144000" cy="3108675"/>
          </a:xfrm>
        </p:spPr>
      </p:pic>
      <p:sp>
        <p:nvSpPr>
          <p:cNvPr id="6" name="Rectangle 5"/>
          <p:cNvSpPr/>
          <p:nvPr/>
        </p:nvSpPr>
        <p:spPr>
          <a:xfrm rot="10957767">
            <a:off x="3419872" y="6488668"/>
            <a:ext cx="3028393" cy="369332"/>
          </a:xfrm>
          <a:prstGeom prst="rect">
            <a:avLst/>
          </a:prstGeom>
        </p:spPr>
        <p:txBody>
          <a:bodyPr/>
          <a:lstStyle/>
          <a:p>
            <a:pPr lvl="0" rtl="0"/>
            <a:endParaRPr lang="en-GB" dirty="0"/>
          </a:p>
        </p:txBody>
      </p:sp>
      <p:sp>
        <p:nvSpPr>
          <p:cNvPr id="8" name="Rectangle 7"/>
          <p:cNvSpPr/>
          <p:nvPr/>
        </p:nvSpPr>
        <p:spPr>
          <a:xfrm>
            <a:off x="179512" y="4221088"/>
            <a:ext cx="8964488" cy="1754326"/>
          </a:xfrm>
          <a:prstGeom prst="rect">
            <a:avLst/>
          </a:prstGeom>
        </p:spPr>
        <p:txBody>
          <a:bodyPr wrap="square">
            <a:spAutoFit/>
          </a:bodyPr>
          <a:lstStyle/>
          <a:p>
            <a:r>
              <a:rPr lang="en-GB" dirty="0" smtClean="0">
                <a:sym typeface="Wingdings" pitchFamily="2" charset="2"/>
              </a:rPr>
              <a:t></a:t>
            </a:r>
            <a:r>
              <a:rPr lang="en-GB" dirty="0" smtClean="0"/>
              <a:t>Normally </a:t>
            </a:r>
            <a:r>
              <a:rPr lang="en-GB" dirty="0"/>
              <a:t>customers needs option in almost all field.. in payments mode also customer need various mode for payments like- credit card, debit card, </a:t>
            </a:r>
            <a:r>
              <a:rPr lang="en-GB" dirty="0" err="1"/>
              <a:t>emi</a:t>
            </a:r>
            <a:r>
              <a:rPr lang="en-GB" dirty="0"/>
              <a:t>, pay latter,  crypto </a:t>
            </a:r>
            <a:r>
              <a:rPr lang="en-GB" dirty="0" err="1"/>
              <a:t>etc</a:t>
            </a:r>
            <a:r>
              <a:rPr lang="en-GB" dirty="0"/>
              <a:t> etc..</a:t>
            </a:r>
          </a:p>
          <a:p>
            <a:r>
              <a:rPr lang="en-GB" dirty="0" smtClean="0">
                <a:sym typeface="Wingdings" pitchFamily="2" charset="2"/>
              </a:rPr>
              <a:t></a:t>
            </a:r>
            <a:r>
              <a:rPr lang="en-GB" dirty="0" smtClean="0"/>
              <a:t>But </a:t>
            </a:r>
            <a:r>
              <a:rPr lang="en-GB" dirty="0"/>
              <a:t>not all sites gives that facilities to there customers…</a:t>
            </a:r>
          </a:p>
          <a:p>
            <a:r>
              <a:rPr lang="en-GB" dirty="0" smtClean="0">
                <a:sym typeface="Wingdings" pitchFamily="2" charset="2"/>
              </a:rPr>
              <a:t>we can clearly see </a:t>
            </a:r>
            <a:r>
              <a:rPr lang="en-GB" dirty="0" smtClean="0"/>
              <a:t>Among </a:t>
            </a:r>
            <a:r>
              <a:rPr lang="en-GB" dirty="0"/>
              <a:t>those </a:t>
            </a:r>
            <a:r>
              <a:rPr lang="en-GB" dirty="0" smtClean="0"/>
              <a:t>all sites </a:t>
            </a:r>
            <a:r>
              <a:rPr lang="en-GB" dirty="0" err="1"/>
              <a:t>snapdeal</a:t>
            </a:r>
            <a:r>
              <a:rPr lang="en-GB" dirty="0"/>
              <a:t> is a company that provides very less payment modes.. So it is also a very imp factor for customer retention.</a:t>
            </a:r>
          </a:p>
        </p:txBody>
      </p:sp>
    </p:spTree>
    <p:extLst>
      <p:ext uri="{BB962C8B-B14F-4D97-AF65-F5344CB8AC3E}">
        <p14:creationId xmlns:p14="http://schemas.microsoft.com/office/powerpoint/2010/main" val="178694386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89" y="0"/>
            <a:ext cx="5750025" cy="1143000"/>
          </a:xfrm>
        </p:spPr>
        <p:txBody>
          <a:bodyPr/>
          <a:lstStyle/>
          <a:p>
            <a:pPr lvl="0"/>
            <a:r>
              <a:rPr lang="en-GB" sz="3600" dirty="0">
                <a:effectLst/>
              </a:rPr>
              <a:t>Longer delivery period:-</a:t>
            </a:r>
            <a:br>
              <a:rPr lang="en-GB" sz="3600" dirty="0">
                <a:effectLst/>
              </a:rPr>
            </a:br>
            <a:endParaRPr lang="en-GB" sz="36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9512" y="620688"/>
            <a:ext cx="8712968" cy="4025397"/>
          </a:xfrm>
        </p:spPr>
      </p:pic>
      <p:sp>
        <p:nvSpPr>
          <p:cNvPr id="5" name="Rectangle 4"/>
          <p:cNvSpPr/>
          <p:nvPr/>
        </p:nvSpPr>
        <p:spPr>
          <a:xfrm>
            <a:off x="179512" y="4725144"/>
            <a:ext cx="8388424" cy="1754326"/>
          </a:xfrm>
          <a:prstGeom prst="rect">
            <a:avLst/>
          </a:prstGeom>
        </p:spPr>
        <p:txBody>
          <a:bodyPr wrap="square">
            <a:spAutoFit/>
          </a:bodyPr>
          <a:lstStyle/>
          <a:p>
            <a:r>
              <a:rPr lang="en-GB" dirty="0" smtClean="0">
                <a:sym typeface="Wingdings" pitchFamily="2" charset="2"/>
              </a:rPr>
              <a:t></a:t>
            </a:r>
            <a:r>
              <a:rPr lang="en-GB" dirty="0" smtClean="0"/>
              <a:t>Almost </a:t>
            </a:r>
            <a:r>
              <a:rPr lang="en-GB" dirty="0"/>
              <a:t>all customer need there product reach to them as soon as possible. customer just hate delay in delivery system.</a:t>
            </a:r>
          </a:p>
          <a:p>
            <a:r>
              <a:rPr lang="en-GB" dirty="0" smtClean="0">
                <a:sym typeface="Wingdings" pitchFamily="2" charset="2"/>
              </a:rPr>
              <a:t></a:t>
            </a:r>
            <a:r>
              <a:rPr lang="en-GB" dirty="0" err="1" smtClean="0"/>
              <a:t>Paytm</a:t>
            </a:r>
            <a:r>
              <a:rPr lang="en-GB" dirty="0" smtClean="0"/>
              <a:t> </a:t>
            </a:r>
            <a:r>
              <a:rPr lang="en-GB" dirty="0"/>
              <a:t>and </a:t>
            </a:r>
            <a:r>
              <a:rPr lang="en-GB" dirty="0" err="1"/>
              <a:t>snapdeal</a:t>
            </a:r>
            <a:r>
              <a:rPr lang="en-GB" dirty="0"/>
              <a:t> takes longer time for delivery, which is directly impact on customer satisfaction or retention…</a:t>
            </a:r>
          </a:p>
          <a:p>
            <a:r>
              <a:rPr lang="en-GB" dirty="0" smtClean="0">
                <a:sym typeface="Wingdings" pitchFamily="2" charset="2"/>
              </a:rPr>
              <a:t></a:t>
            </a:r>
            <a:r>
              <a:rPr lang="en-GB" dirty="0" smtClean="0"/>
              <a:t>So </a:t>
            </a:r>
            <a:r>
              <a:rPr lang="en-GB" dirty="0" err="1"/>
              <a:t>maxm</a:t>
            </a:r>
            <a:r>
              <a:rPr lang="en-GB" dirty="0"/>
              <a:t> customer go for the sites who take least time for delivery.</a:t>
            </a:r>
          </a:p>
          <a:p>
            <a:r>
              <a:rPr lang="en-GB" dirty="0"/>
              <a:t>This is most important factor for customer </a:t>
            </a:r>
            <a:r>
              <a:rPr lang="en-GB" dirty="0" smtClean="0"/>
              <a:t>retention.</a:t>
            </a:r>
            <a:endParaRPr lang="en-GB" dirty="0"/>
          </a:p>
        </p:txBody>
      </p:sp>
    </p:spTree>
    <p:extLst>
      <p:ext uri="{BB962C8B-B14F-4D97-AF65-F5344CB8AC3E}">
        <p14:creationId xmlns:p14="http://schemas.microsoft.com/office/powerpoint/2010/main" val="3152612175"/>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5894041" cy="713016"/>
          </a:xfrm>
        </p:spPr>
        <p:txBody>
          <a:bodyPr/>
          <a:lstStyle/>
          <a:p>
            <a:pPr lvl="0"/>
            <a:r>
              <a:rPr lang="en-GB" sz="3600" dirty="0">
                <a:effectLst/>
              </a:rPr>
              <a:t>User friendly Interface:-</a:t>
            </a:r>
            <a:br>
              <a:rPr lang="en-GB" sz="3600" dirty="0">
                <a:effectLst/>
              </a:rPr>
            </a:br>
            <a:endParaRPr lang="en-GB" sz="36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836712"/>
            <a:ext cx="9036050" cy="3168352"/>
          </a:xfrm>
        </p:spPr>
      </p:pic>
      <p:sp>
        <p:nvSpPr>
          <p:cNvPr id="5" name="Rectangle 4"/>
          <p:cNvSpPr/>
          <p:nvPr/>
        </p:nvSpPr>
        <p:spPr>
          <a:xfrm>
            <a:off x="395536" y="4581128"/>
            <a:ext cx="8640960" cy="1754326"/>
          </a:xfrm>
          <a:prstGeom prst="rect">
            <a:avLst/>
          </a:prstGeom>
        </p:spPr>
        <p:txBody>
          <a:bodyPr wrap="square">
            <a:spAutoFit/>
          </a:bodyPr>
          <a:lstStyle/>
          <a:p>
            <a:r>
              <a:rPr lang="en-GB" dirty="0"/>
              <a:t> </a:t>
            </a:r>
            <a:r>
              <a:rPr lang="en-GB" dirty="0" smtClean="0">
                <a:sym typeface="Wingdings" pitchFamily="2" charset="2"/>
              </a:rPr>
              <a:t></a:t>
            </a:r>
            <a:r>
              <a:rPr lang="en-GB" dirty="0" smtClean="0"/>
              <a:t>All </a:t>
            </a:r>
            <a:r>
              <a:rPr lang="en-GB" dirty="0"/>
              <a:t>customer needs a surface which is easy for use. So almost all sites tries to do a user friendly interface for their users .If some sites interface is nor easy or user friendly then it leads to change someone mind to change or switch to some user friendly </a:t>
            </a:r>
            <a:r>
              <a:rPr lang="en-GB" dirty="0" smtClean="0"/>
              <a:t>platform…</a:t>
            </a:r>
          </a:p>
          <a:p>
            <a:r>
              <a:rPr lang="en-GB" dirty="0" smtClean="0">
                <a:sym typeface="Wingdings" pitchFamily="2" charset="2"/>
              </a:rPr>
              <a:t></a:t>
            </a:r>
            <a:r>
              <a:rPr lang="en-GB" dirty="0" smtClean="0"/>
              <a:t>So </a:t>
            </a:r>
            <a:r>
              <a:rPr lang="en-GB" dirty="0"/>
              <a:t>it is most imp to do a user friendly platform for shopping.</a:t>
            </a:r>
          </a:p>
          <a:p>
            <a:r>
              <a:rPr lang="en-GB" dirty="0"/>
              <a:t> </a:t>
            </a:r>
          </a:p>
        </p:txBody>
      </p:sp>
    </p:spTree>
    <p:extLst>
      <p:ext uri="{BB962C8B-B14F-4D97-AF65-F5344CB8AC3E}">
        <p14:creationId xmlns:p14="http://schemas.microsoft.com/office/powerpoint/2010/main" val="233997255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40" y="20613"/>
            <a:ext cx="8640960" cy="1143000"/>
          </a:xfrm>
        </p:spPr>
        <p:txBody>
          <a:bodyPr/>
          <a:lstStyle/>
          <a:p>
            <a:pPr lvl="0"/>
            <a:r>
              <a:rPr lang="en-GB" sz="3600" dirty="0">
                <a:effectLst/>
              </a:rPr>
              <a:t>Convenient Payment methods:-</a:t>
            </a:r>
            <a:br>
              <a:rPr lang="en-GB" sz="3600" dirty="0">
                <a:effectLst/>
              </a:rPr>
            </a:br>
            <a:endParaRPr lang="en-GB" sz="36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504" y="692696"/>
            <a:ext cx="8855969" cy="2952328"/>
          </a:xfrm>
        </p:spPr>
      </p:pic>
      <p:sp>
        <p:nvSpPr>
          <p:cNvPr id="5" name="Rectangle 4"/>
          <p:cNvSpPr/>
          <p:nvPr/>
        </p:nvSpPr>
        <p:spPr>
          <a:xfrm>
            <a:off x="323528" y="4293096"/>
            <a:ext cx="8208912" cy="1477328"/>
          </a:xfrm>
          <a:prstGeom prst="rect">
            <a:avLst/>
          </a:prstGeom>
        </p:spPr>
        <p:txBody>
          <a:bodyPr wrap="square">
            <a:spAutoFit/>
          </a:bodyPr>
          <a:lstStyle/>
          <a:p>
            <a:r>
              <a:rPr lang="en-GB" dirty="0"/>
              <a:t> </a:t>
            </a:r>
            <a:r>
              <a:rPr lang="en-GB" dirty="0" smtClean="0"/>
              <a:t>**</a:t>
            </a:r>
            <a:r>
              <a:rPr lang="en-GB" dirty="0" smtClean="0">
                <a:sym typeface="Wingdings" pitchFamily="2" charset="2"/>
              </a:rPr>
              <a:t></a:t>
            </a:r>
            <a:r>
              <a:rPr lang="en-GB" dirty="0" smtClean="0"/>
              <a:t>if </a:t>
            </a:r>
            <a:r>
              <a:rPr lang="en-GB" dirty="0"/>
              <a:t>we talk about customer retention I think It is one of the most imp factor. All customer needs good payment method which is suits to him/her.</a:t>
            </a:r>
          </a:p>
          <a:p>
            <a:r>
              <a:rPr lang="en-GB" dirty="0"/>
              <a:t>-There are many payment modes are available in market.. </a:t>
            </a:r>
            <a:endParaRPr lang="en-GB" dirty="0" smtClean="0"/>
          </a:p>
          <a:p>
            <a:r>
              <a:rPr lang="en-GB" dirty="0" smtClean="0">
                <a:sym typeface="Wingdings" pitchFamily="2" charset="2"/>
              </a:rPr>
              <a:t>*</a:t>
            </a:r>
            <a:r>
              <a:rPr lang="en-GB" dirty="0" smtClean="0"/>
              <a:t>Those </a:t>
            </a:r>
            <a:r>
              <a:rPr lang="en-GB" dirty="0"/>
              <a:t>platform which have various types of payment accept mode customers will attract to them..</a:t>
            </a:r>
          </a:p>
        </p:txBody>
      </p:sp>
    </p:spTree>
    <p:extLst>
      <p:ext uri="{BB962C8B-B14F-4D97-AF65-F5344CB8AC3E}">
        <p14:creationId xmlns:p14="http://schemas.microsoft.com/office/powerpoint/2010/main" val="144005136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899592" y="1052736"/>
            <a:ext cx="3694115" cy="2163020"/>
          </a:xfrm>
        </p:spPr>
        <p:txBody>
          <a:bodyPr/>
          <a:lstStyle/>
          <a:p>
            <a:r>
              <a:rPr lang="en-GB" dirty="0" smtClean="0"/>
              <a:t>These are some of </a:t>
            </a:r>
            <a:r>
              <a:rPr lang="en-GB" dirty="0" err="1" smtClean="0"/>
              <a:t>india’s</a:t>
            </a:r>
            <a:r>
              <a:rPr lang="en-GB" dirty="0" smtClean="0"/>
              <a:t> top ecommerce sites.</a:t>
            </a:r>
            <a:endParaRPr lang="en-GB" dirty="0"/>
          </a:p>
        </p:txBody>
      </p:sp>
      <p:sp>
        <p:nvSpPr>
          <p:cNvPr id="4" name="Title 3"/>
          <p:cNvSpPr>
            <a:spLocks noGrp="1"/>
          </p:cNvSpPr>
          <p:nvPr>
            <p:ph type="title"/>
          </p:nvPr>
        </p:nvSpPr>
        <p:spPr/>
        <p:txBody>
          <a:bodyPr/>
          <a:lstStyle/>
          <a:p>
            <a:r>
              <a:rPr lang="en-GB" dirty="0" err="1" smtClean="0"/>
              <a:t>Ecommece</a:t>
            </a:r>
            <a:r>
              <a:rPr lang="en-GB" dirty="0" smtClean="0"/>
              <a:t> sites</a:t>
            </a:r>
            <a:endParaRPr lang="en-GB"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l="15565" r="15565"/>
          <a:stretch>
            <a:fillRect/>
          </a:stretch>
        </p:blipFill>
        <p:spPr/>
      </p:pic>
    </p:spTree>
    <p:extLst>
      <p:ext uri="{BB962C8B-B14F-4D97-AF65-F5344CB8AC3E}">
        <p14:creationId xmlns:p14="http://schemas.microsoft.com/office/powerpoint/2010/main" val="1027550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188640"/>
            <a:ext cx="6480720" cy="1143000"/>
          </a:xfrm>
        </p:spPr>
        <p:txBody>
          <a:bodyPr/>
          <a:lstStyle/>
          <a:p>
            <a:pPr lvl="0"/>
            <a:r>
              <a:rPr lang="en-GB" sz="3600" dirty="0">
                <a:effectLst/>
              </a:rPr>
              <a:t>Privacy of the customer:-</a:t>
            </a:r>
            <a:br>
              <a:rPr lang="en-GB" sz="3600" dirty="0">
                <a:effectLst/>
              </a:rPr>
            </a:br>
            <a:endParaRPr lang="en-GB" sz="36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615" y="908720"/>
            <a:ext cx="9144000" cy="3312368"/>
          </a:xfrm>
        </p:spPr>
      </p:pic>
      <p:sp>
        <p:nvSpPr>
          <p:cNvPr id="5" name="Rectangle 4"/>
          <p:cNvSpPr/>
          <p:nvPr/>
        </p:nvSpPr>
        <p:spPr>
          <a:xfrm>
            <a:off x="0" y="4653136"/>
            <a:ext cx="9144000" cy="923330"/>
          </a:xfrm>
          <a:prstGeom prst="rect">
            <a:avLst/>
          </a:prstGeom>
        </p:spPr>
        <p:txBody>
          <a:bodyPr wrap="square">
            <a:spAutoFit/>
          </a:bodyPr>
          <a:lstStyle/>
          <a:p>
            <a:r>
              <a:rPr lang="en-GB" dirty="0" smtClean="0">
                <a:sym typeface="Wingdings" pitchFamily="2" charset="2"/>
              </a:rPr>
              <a:t></a:t>
            </a:r>
            <a:r>
              <a:rPr lang="en-GB" dirty="0" smtClean="0"/>
              <a:t>Almost </a:t>
            </a:r>
            <a:r>
              <a:rPr lang="en-GB" dirty="0"/>
              <a:t>all customer wants to keep there privacy safe. </a:t>
            </a:r>
            <a:endParaRPr lang="en-GB" dirty="0" smtClean="0"/>
          </a:p>
          <a:p>
            <a:r>
              <a:rPr lang="en-GB" dirty="0" smtClean="0"/>
              <a:t>*So </a:t>
            </a:r>
            <a:r>
              <a:rPr lang="en-GB" dirty="0"/>
              <a:t>customer will go for those platforms who keep privacy very safe</a:t>
            </a:r>
            <a:r>
              <a:rPr lang="en-GB" dirty="0" smtClean="0"/>
              <a:t>….</a:t>
            </a:r>
          </a:p>
          <a:p>
            <a:r>
              <a:rPr lang="en-GB" dirty="0" smtClean="0"/>
              <a:t> --So </a:t>
            </a:r>
            <a:r>
              <a:rPr lang="en-GB" dirty="0"/>
              <a:t>it is also a imp factor </a:t>
            </a:r>
            <a:r>
              <a:rPr lang="en-GB" dirty="0" smtClean="0"/>
              <a:t>for customer.</a:t>
            </a:r>
            <a:endParaRPr lang="en-GB" dirty="0"/>
          </a:p>
        </p:txBody>
      </p:sp>
    </p:spTree>
    <p:extLst>
      <p:ext uri="{BB962C8B-B14F-4D97-AF65-F5344CB8AC3E}">
        <p14:creationId xmlns:p14="http://schemas.microsoft.com/office/powerpoint/2010/main" val="346058415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2511" cy="1143000"/>
          </a:xfrm>
        </p:spPr>
        <p:txBody>
          <a:bodyPr/>
          <a:lstStyle/>
          <a:p>
            <a:pPr lvl="0"/>
            <a:r>
              <a:rPr lang="en-GB" sz="3200" dirty="0">
                <a:effectLst/>
              </a:rPr>
              <a:t>Monetary benefit and discounts and savings:-</a:t>
            </a:r>
            <a:br>
              <a:rPr lang="en-GB" sz="3200" dirty="0">
                <a:effectLst/>
              </a:rPr>
            </a:br>
            <a:endParaRPr lang="en-GB" sz="32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328" y="1268760"/>
            <a:ext cx="9144000" cy="3240360"/>
          </a:xfrm>
        </p:spPr>
      </p:pic>
      <p:sp>
        <p:nvSpPr>
          <p:cNvPr id="5" name="Rectangle 4"/>
          <p:cNvSpPr/>
          <p:nvPr/>
        </p:nvSpPr>
        <p:spPr>
          <a:xfrm>
            <a:off x="108933" y="4581128"/>
            <a:ext cx="9036496" cy="2031325"/>
          </a:xfrm>
          <a:prstGeom prst="rect">
            <a:avLst/>
          </a:prstGeom>
        </p:spPr>
        <p:txBody>
          <a:bodyPr wrap="square">
            <a:spAutoFit/>
          </a:bodyPr>
          <a:lstStyle/>
          <a:p>
            <a:r>
              <a:rPr lang="en-GB" dirty="0" smtClean="0">
                <a:sym typeface="Wingdings" pitchFamily="2" charset="2"/>
              </a:rPr>
              <a:t></a:t>
            </a:r>
            <a:r>
              <a:rPr lang="en-GB" dirty="0" smtClean="0"/>
              <a:t>Ecommerce </a:t>
            </a:r>
            <a:r>
              <a:rPr lang="en-GB" dirty="0"/>
              <a:t>sites gives best deals at best price as compare to offline market. So customers attracted towards where they get same product at a discounted price.</a:t>
            </a:r>
          </a:p>
          <a:p>
            <a:r>
              <a:rPr lang="en-GB" dirty="0" smtClean="0">
                <a:sym typeface="Wingdings" pitchFamily="2" charset="2"/>
              </a:rPr>
              <a:t></a:t>
            </a:r>
            <a:r>
              <a:rPr lang="en-GB" dirty="0" smtClean="0"/>
              <a:t>So </a:t>
            </a:r>
            <a:r>
              <a:rPr lang="en-GB" dirty="0"/>
              <a:t>it gives huge savings of money as compare to offline.</a:t>
            </a:r>
          </a:p>
          <a:p>
            <a:r>
              <a:rPr lang="en-GB" dirty="0" smtClean="0">
                <a:sym typeface="Wingdings" pitchFamily="2" charset="2"/>
              </a:rPr>
              <a:t></a:t>
            </a:r>
            <a:r>
              <a:rPr lang="en-GB" dirty="0" smtClean="0"/>
              <a:t>So  </a:t>
            </a:r>
            <a:r>
              <a:rPr lang="en-GB" dirty="0" err="1"/>
              <a:t>maxm</a:t>
            </a:r>
            <a:r>
              <a:rPr lang="en-GB" dirty="0"/>
              <a:t> customer agree that ecommerce sites gives them monetary benefits and savings.</a:t>
            </a:r>
          </a:p>
          <a:p>
            <a:r>
              <a:rPr lang="en-GB" dirty="0" smtClean="0">
                <a:sym typeface="Wingdings" pitchFamily="2" charset="2"/>
              </a:rPr>
              <a:t></a:t>
            </a:r>
            <a:r>
              <a:rPr lang="en-GB" dirty="0" smtClean="0"/>
              <a:t>Ecommerce </a:t>
            </a:r>
            <a:r>
              <a:rPr lang="en-GB" dirty="0"/>
              <a:t>sites gives a lot of discounts to attract customers</a:t>
            </a:r>
            <a:r>
              <a:rPr lang="en-GB" dirty="0" smtClean="0"/>
              <a:t>.</a:t>
            </a:r>
          </a:p>
          <a:p>
            <a:r>
              <a:rPr lang="en-GB" dirty="0" smtClean="0">
                <a:sym typeface="Wingdings" pitchFamily="2" charset="2"/>
              </a:rPr>
              <a:t>**</a:t>
            </a:r>
            <a:r>
              <a:rPr lang="en-GB" dirty="0" smtClean="0"/>
              <a:t> </a:t>
            </a:r>
            <a:r>
              <a:rPr lang="en-GB" dirty="0"/>
              <a:t>So it is very imp for customer retention.</a:t>
            </a:r>
          </a:p>
        </p:txBody>
      </p:sp>
    </p:spTree>
    <p:extLst>
      <p:ext uri="{BB962C8B-B14F-4D97-AF65-F5344CB8AC3E}">
        <p14:creationId xmlns:p14="http://schemas.microsoft.com/office/powerpoint/2010/main" val="3432568388"/>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 y="188640"/>
            <a:ext cx="6510500" cy="1143000"/>
          </a:xfrm>
        </p:spPr>
        <p:txBody>
          <a:bodyPr/>
          <a:lstStyle/>
          <a:p>
            <a:pPr lvl="0"/>
            <a:r>
              <a:rPr lang="en-GB" sz="3600" dirty="0">
                <a:effectLst/>
              </a:rPr>
              <a:t>Return and </a:t>
            </a:r>
            <a:r>
              <a:rPr lang="en-GB" sz="3600" dirty="0" smtClean="0">
                <a:effectLst/>
              </a:rPr>
              <a:t>Replacement      Policy</a:t>
            </a:r>
            <a:r>
              <a:rPr lang="en-GB" sz="3600" dirty="0">
                <a:effectLst/>
              </a:rPr>
              <a:t>:-</a:t>
            </a:r>
          </a:p>
        </p:txBody>
      </p:sp>
      <p:sp>
        <p:nvSpPr>
          <p:cNvPr id="3" name="Content Placeholder 2"/>
          <p:cNvSpPr>
            <a:spLocks noGrp="1"/>
          </p:cNvSpPr>
          <p:nvPr>
            <p:ph sz="quarter" idx="13"/>
          </p:nvPr>
        </p:nvSpPr>
        <p:spPr>
          <a:xfrm>
            <a:off x="0" y="1340768"/>
            <a:ext cx="9144000" cy="5517232"/>
          </a:xfrm>
        </p:spPr>
        <p:txBody>
          <a:bodyPr/>
          <a:lstStyle/>
          <a:p>
            <a:r>
              <a:rPr lang="en-GB" dirty="0" smtClean="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228765"/>
            <a:ext cx="7308304" cy="2880320"/>
          </a:xfrm>
          <a:prstGeom prst="rect">
            <a:avLst/>
          </a:prstGeom>
        </p:spPr>
      </p:pic>
      <p:sp>
        <p:nvSpPr>
          <p:cNvPr id="5" name="Rectangle 4"/>
          <p:cNvSpPr/>
          <p:nvPr/>
        </p:nvSpPr>
        <p:spPr>
          <a:xfrm>
            <a:off x="251520" y="4797152"/>
            <a:ext cx="8640960" cy="923330"/>
          </a:xfrm>
          <a:prstGeom prst="rect">
            <a:avLst/>
          </a:prstGeom>
        </p:spPr>
        <p:txBody>
          <a:bodyPr wrap="square">
            <a:spAutoFit/>
          </a:bodyPr>
          <a:lstStyle/>
          <a:p>
            <a:pPr marL="285750" indent="-285750">
              <a:buFont typeface="Arial" pitchFamily="34" charset="0"/>
              <a:buChar char="•"/>
            </a:pPr>
            <a:r>
              <a:rPr lang="en-GB" dirty="0"/>
              <a:t>Almost all customer strongly agree that they do prefer for shopping from those sites who has a very good return and replacement policy…</a:t>
            </a:r>
          </a:p>
          <a:p>
            <a:pPr marL="285750" indent="-285750">
              <a:buFont typeface="Wingdings" pitchFamily="2" charset="2"/>
              <a:buChar char="Ø"/>
            </a:pPr>
            <a:r>
              <a:rPr lang="en-GB" dirty="0"/>
              <a:t>This is the most imp for ecommerce sites and for customer retention also.</a:t>
            </a:r>
          </a:p>
        </p:txBody>
      </p:sp>
    </p:spTree>
    <p:extLst>
      <p:ext uri="{BB962C8B-B14F-4D97-AF65-F5344CB8AC3E}">
        <p14:creationId xmlns:p14="http://schemas.microsoft.com/office/powerpoint/2010/main" val="75853765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188640"/>
            <a:ext cx="6512511" cy="1143000"/>
          </a:xfrm>
        </p:spPr>
        <p:txBody>
          <a:bodyPr/>
          <a:lstStyle/>
          <a:p>
            <a:pPr lvl="0"/>
            <a:r>
              <a:rPr lang="en-GB" sz="3600" dirty="0">
                <a:effectLst/>
              </a:rPr>
              <a:t>Variety of listed product</a:t>
            </a:r>
            <a:r>
              <a:rPr lang="en-GB" dirty="0">
                <a:effectLst/>
              </a:rPr>
              <a:t>:-</a:t>
            </a:r>
            <a:br>
              <a:rPr lang="en-GB" dirty="0">
                <a:effectLst/>
              </a:rPr>
            </a:b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 y="1124744"/>
            <a:ext cx="8604448" cy="2520280"/>
          </a:xfrm>
        </p:spPr>
      </p:pic>
      <p:sp>
        <p:nvSpPr>
          <p:cNvPr id="5" name="Rectangle 4"/>
          <p:cNvSpPr/>
          <p:nvPr/>
        </p:nvSpPr>
        <p:spPr>
          <a:xfrm>
            <a:off x="251520" y="3990091"/>
            <a:ext cx="8712968" cy="1200329"/>
          </a:xfrm>
          <a:prstGeom prst="rect">
            <a:avLst/>
          </a:prstGeom>
        </p:spPr>
        <p:txBody>
          <a:bodyPr wrap="square">
            <a:spAutoFit/>
          </a:bodyPr>
          <a:lstStyle/>
          <a:p>
            <a:pPr marL="285750" indent="-285750">
              <a:buFont typeface="Wingdings" pitchFamily="2" charset="2"/>
              <a:buChar char="Ø"/>
            </a:pPr>
            <a:r>
              <a:rPr lang="en-GB" dirty="0"/>
              <a:t>Customers are always wants some variety in several categories products.</a:t>
            </a:r>
          </a:p>
          <a:p>
            <a:pPr marL="285750" indent="-285750">
              <a:buFont typeface="Wingdings" pitchFamily="2" charset="2"/>
              <a:buChar char="Ø"/>
            </a:pPr>
            <a:r>
              <a:rPr lang="en-GB" dirty="0" err="1"/>
              <a:t>Maxm</a:t>
            </a:r>
            <a:r>
              <a:rPr lang="en-GB" dirty="0"/>
              <a:t> customers strongly agree that the site which have variety of products customers are likely attracted toward that site..</a:t>
            </a:r>
          </a:p>
          <a:p>
            <a:pPr marL="285750" indent="-285750">
              <a:buFont typeface="Wingdings" pitchFamily="2" charset="2"/>
              <a:buChar char="Ø"/>
            </a:pPr>
            <a:r>
              <a:rPr lang="en-GB" dirty="0"/>
              <a:t>So variety of products are very imp for customer retention.</a:t>
            </a:r>
          </a:p>
        </p:txBody>
      </p:sp>
    </p:spTree>
    <p:extLst>
      <p:ext uri="{BB962C8B-B14F-4D97-AF65-F5344CB8AC3E}">
        <p14:creationId xmlns:p14="http://schemas.microsoft.com/office/powerpoint/2010/main" val="274570000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68" y="332656"/>
            <a:ext cx="6512511" cy="1143000"/>
          </a:xfrm>
        </p:spPr>
        <p:txBody>
          <a:bodyPr/>
          <a:lstStyle/>
          <a:p>
            <a:pPr lvl="0"/>
            <a:r>
              <a:rPr lang="en-GB" sz="3600" dirty="0">
                <a:effectLst/>
              </a:rPr>
              <a:t>Speedy order delivery:-</a:t>
            </a:r>
            <a:br>
              <a:rPr lang="en-GB" sz="3600" dirty="0">
                <a:effectLst/>
              </a:rPr>
            </a:br>
            <a:endParaRPr lang="en-GB" sz="36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836712"/>
            <a:ext cx="8892480" cy="5256584"/>
          </a:xfrm>
        </p:spPr>
      </p:pic>
    </p:spTree>
    <p:extLst>
      <p:ext uri="{BB962C8B-B14F-4D97-AF65-F5344CB8AC3E}">
        <p14:creationId xmlns:p14="http://schemas.microsoft.com/office/powerpoint/2010/main" val="21708341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6512511" cy="1143000"/>
          </a:xfrm>
        </p:spPr>
        <p:txBody>
          <a:bodyPr/>
          <a:lstStyle/>
          <a:p>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95536" y="692696"/>
            <a:ext cx="8136904" cy="3241059"/>
          </a:xfrm>
        </p:spPr>
      </p:pic>
      <p:sp>
        <p:nvSpPr>
          <p:cNvPr id="5" name="Rectangle 4"/>
          <p:cNvSpPr/>
          <p:nvPr/>
        </p:nvSpPr>
        <p:spPr>
          <a:xfrm>
            <a:off x="179512" y="3933056"/>
            <a:ext cx="8496944" cy="2031325"/>
          </a:xfrm>
          <a:prstGeom prst="rect">
            <a:avLst/>
          </a:prstGeom>
        </p:spPr>
        <p:txBody>
          <a:bodyPr wrap="square">
            <a:spAutoFit/>
          </a:bodyPr>
          <a:lstStyle/>
          <a:p>
            <a:pPr marL="285750" indent="-285750">
              <a:buFont typeface="Wingdings" pitchFamily="2" charset="2"/>
              <a:buChar char="Ø"/>
            </a:pPr>
            <a:r>
              <a:rPr lang="en-GB" dirty="0"/>
              <a:t> Almost all customer Agree that they are most likely to shopping from those sites who has speedy order delivery of products. </a:t>
            </a:r>
            <a:endParaRPr lang="en-GB" dirty="0" smtClean="0"/>
          </a:p>
          <a:p>
            <a:pPr marL="285750" indent="-285750">
              <a:buFont typeface="Wingdings" pitchFamily="2" charset="2"/>
              <a:buChar char="Ø"/>
            </a:pPr>
            <a:r>
              <a:rPr lang="en-GB" dirty="0" smtClean="0"/>
              <a:t>Customers </a:t>
            </a:r>
            <a:r>
              <a:rPr lang="en-GB" dirty="0"/>
              <a:t>are just don’t like late deliveries so it is one of the best parameter for attract customers or retention the customers</a:t>
            </a:r>
            <a:r>
              <a:rPr lang="en-GB" dirty="0" smtClean="0"/>
              <a:t>.</a:t>
            </a:r>
          </a:p>
          <a:p>
            <a:pPr marL="285750" indent="-285750">
              <a:buFont typeface="Wingdings" pitchFamily="2" charset="2"/>
              <a:buChar char="Ø"/>
            </a:pPr>
            <a:r>
              <a:rPr lang="en-GB" dirty="0" smtClean="0"/>
              <a:t>Here we can clearly see Amazon and </a:t>
            </a:r>
            <a:r>
              <a:rPr lang="en-GB" dirty="0" err="1" smtClean="0"/>
              <a:t>flipkart</a:t>
            </a:r>
            <a:r>
              <a:rPr lang="en-GB" dirty="0" smtClean="0"/>
              <a:t> are doing faster delivery…</a:t>
            </a:r>
          </a:p>
          <a:p>
            <a:pPr marL="285750" indent="-285750">
              <a:buFont typeface="Wingdings" pitchFamily="2" charset="2"/>
              <a:buChar char="Ø"/>
            </a:pPr>
            <a:r>
              <a:rPr lang="en-GB" dirty="0" smtClean="0"/>
              <a:t>This is one of the best parameter for customer retention..</a:t>
            </a:r>
            <a:endParaRPr lang="en-GB" dirty="0"/>
          </a:p>
          <a:p>
            <a:r>
              <a:rPr lang="en-GB" dirty="0"/>
              <a:t> </a:t>
            </a:r>
          </a:p>
        </p:txBody>
      </p:sp>
    </p:spTree>
    <p:extLst>
      <p:ext uri="{BB962C8B-B14F-4D97-AF65-F5344CB8AC3E}">
        <p14:creationId xmlns:p14="http://schemas.microsoft.com/office/powerpoint/2010/main" val="47222466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92" y="260648"/>
            <a:ext cx="8100392" cy="1143000"/>
          </a:xfrm>
        </p:spPr>
        <p:txBody>
          <a:bodyPr/>
          <a:lstStyle/>
          <a:p>
            <a:pPr lvl="0"/>
            <a:r>
              <a:rPr lang="en-GB" sz="2400" dirty="0">
                <a:effectLst/>
                <a:latin typeface="Bahnschrift" pitchFamily="34" charset="0"/>
              </a:rPr>
              <a:t>Which of the Indian online retailer would you recommend to a </a:t>
            </a:r>
            <a:r>
              <a:rPr lang="en-GB" sz="2400" dirty="0" smtClean="0">
                <a:effectLst/>
                <a:latin typeface="Bahnschrift" pitchFamily="34" charset="0"/>
              </a:rPr>
              <a:t>friend?</a:t>
            </a:r>
            <a:r>
              <a:rPr lang="en-GB" sz="2400" dirty="0">
                <a:effectLst/>
                <a:latin typeface="Bahnschrift" pitchFamily="34" charset="0"/>
              </a:rPr>
              <a:t/>
            </a:r>
            <a:br>
              <a:rPr lang="en-GB" sz="2400" dirty="0">
                <a:effectLst/>
                <a:latin typeface="Bahnschrift" pitchFamily="34" charset="0"/>
              </a:rPr>
            </a:br>
            <a:endParaRPr lang="en-GB" sz="2400" dirty="0">
              <a:latin typeface="Bahnschrift" pitchFamily="34"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124744"/>
            <a:ext cx="9144000" cy="3600400"/>
          </a:xfrm>
        </p:spPr>
      </p:pic>
      <p:sp>
        <p:nvSpPr>
          <p:cNvPr id="5" name="Rectangle 4"/>
          <p:cNvSpPr/>
          <p:nvPr/>
        </p:nvSpPr>
        <p:spPr>
          <a:xfrm>
            <a:off x="0" y="5127698"/>
            <a:ext cx="8424936" cy="923330"/>
          </a:xfrm>
          <a:prstGeom prst="rect">
            <a:avLst/>
          </a:prstGeom>
        </p:spPr>
        <p:txBody>
          <a:bodyPr wrap="square">
            <a:spAutoFit/>
          </a:bodyPr>
          <a:lstStyle/>
          <a:p>
            <a:pPr marL="285750" indent="-285750">
              <a:buFont typeface="Wingdings" pitchFamily="2" charset="2"/>
              <a:buChar char="Ø"/>
            </a:pPr>
            <a:r>
              <a:rPr lang="en-GB" dirty="0" smtClean="0"/>
              <a:t>This </a:t>
            </a:r>
            <a:r>
              <a:rPr lang="en-GB" dirty="0"/>
              <a:t>is </a:t>
            </a:r>
            <a:r>
              <a:rPr lang="en-GB" dirty="0" smtClean="0"/>
              <a:t>the final or target part of the dataset …</a:t>
            </a:r>
          </a:p>
          <a:p>
            <a:pPr marL="285750" indent="-285750">
              <a:buFont typeface="Wingdings" pitchFamily="2" charset="2"/>
              <a:buChar char="Ø"/>
            </a:pPr>
            <a:r>
              <a:rPr lang="en-GB" dirty="0" smtClean="0"/>
              <a:t>From </a:t>
            </a:r>
            <a:r>
              <a:rPr lang="en-GB" dirty="0"/>
              <a:t>our data set maximum  people or customer recommended Amazon and </a:t>
            </a:r>
            <a:r>
              <a:rPr lang="en-GB" dirty="0" err="1"/>
              <a:t>Flipkat</a:t>
            </a:r>
            <a:r>
              <a:rPr lang="en-GB" dirty="0"/>
              <a:t> and </a:t>
            </a:r>
            <a:r>
              <a:rPr lang="en-GB" dirty="0" err="1"/>
              <a:t>Myntra</a:t>
            </a:r>
            <a:r>
              <a:rPr lang="en-GB" dirty="0"/>
              <a:t> accordingly for online shopping…</a:t>
            </a:r>
          </a:p>
        </p:txBody>
      </p:sp>
    </p:spTree>
    <p:extLst>
      <p:ext uri="{BB962C8B-B14F-4D97-AF65-F5344CB8AC3E}">
        <p14:creationId xmlns:p14="http://schemas.microsoft.com/office/powerpoint/2010/main" val="157796368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4725144"/>
            <a:ext cx="6512511" cy="1143000"/>
          </a:xfrm>
        </p:spPr>
        <p:txBody>
          <a:bodyPr/>
          <a:lstStyle/>
          <a:p>
            <a:r>
              <a:rPr lang="en-GB" dirty="0" smtClean="0">
                <a:latin typeface="Algerian" pitchFamily="82" charset="0"/>
              </a:rPr>
              <a:t>Thank You</a:t>
            </a:r>
            <a:endParaRPr lang="en-GB" dirty="0">
              <a:latin typeface="Algerian" pitchFamily="82" charset="0"/>
            </a:endParaRPr>
          </a:p>
        </p:txBody>
      </p:sp>
      <p:sp>
        <p:nvSpPr>
          <p:cNvPr id="3" name="Content Placeholder 2"/>
          <p:cNvSpPr>
            <a:spLocks noGrp="1"/>
          </p:cNvSpPr>
          <p:nvPr>
            <p:ph sz="quarter" idx="13"/>
          </p:nvPr>
        </p:nvSpPr>
        <p:spPr/>
        <p:txBody>
          <a:bodyPr/>
          <a:lstStyle/>
          <a:p>
            <a:r>
              <a:rPr lang="en-GB" dirty="0"/>
              <a:t>The above parameters which we discussed are the main reason for a customer </a:t>
            </a:r>
            <a:r>
              <a:rPr lang="en-GB" dirty="0" smtClean="0"/>
              <a:t>retention…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248" y="2420888"/>
            <a:ext cx="1991003" cy="1991003"/>
          </a:xfrm>
          <a:prstGeom prst="rect">
            <a:avLst/>
          </a:prstGeom>
        </p:spPr>
      </p:pic>
    </p:spTree>
    <p:extLst>
      <p:ext uri="{BB962C8B-B14F-4D97-AF65-F5344CB8AC3E}">
        <p14:creationId xmlns:p14="http://schemas.microsoft.com/office/powerpoint/2010/main" val="416773149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47664" y="1556792"/>
            <a:ext cx="5925043" cy="4881929"/>
          </a:xfrm>
        </p:spPr>
        <p:txBody>
          <a:bodyPr/>
          <a:lstStyle/>
          <a:p>
            <a:r>
              <a:rPr lang="en-GB" sz="1600" dirty="0" smtClean="0"/>
              <a:t>        -    </a:t>
            </a:r>
            <a:r>
              <a:rPr lang="en-GB" sz="1800" dirty="0"/>
              <a:t>This Dataset contains data of Indian E-commerce website that has the user data such as gender ,age ,location and 71 other columns of data about the activity of the user in the website</a:t>
            </a:r>
            <a:r>
              <a:rPr lang="en-GB" sz="1800" dirty="0" smtClean="0"/>
              <a:t>.</a:t>
            </a:r>
          </a:p>
          <a:p>
            <a:endParaRPr lang="en-GB" sz="1800" dirty="0" smtClean="0"/>
          </a:p>
          <a:p>
            <a:r>
              <a:rPr lang="en-GB" dirty="0"/>
              <a:t> </a:t>
            </a:r>
            <a:r>
              <a:rPr lang="en-GB" dirty="0" smtClean="0"/>
              <a:t>    </a:t>
            </a:r>
            <a:r>
              <a:rPr lang="en-GB" sz="1800" dirty="0" smtClean="0"/>
              <a:t>-</a:t>
            </a:r>
            <a:r>
              <a:rPr lang="en-GB" sz="1800" dirty="0"/>
              <a:t>which website we would recommend to our friends is the imp thing here. We could analyse and find which factors affect the recommendation of the users</a:t>
            </a:r>
            <a:r>
              <a:rPr lang="en-GB" dirty="0"/>
              <a:t>.</a:t>
            </a:r>
          </a:p>
          <a:p>
            <a:endParaRPr lang="en-GB" dirty="0" smtClean="0"/>
          </a:p>
          <a:p>
            <a:r>
              <a:rPr lang="en-GB" dirty="0" smtClean="0"/>
              <a:t>-</a:t>
            </a:r>
            <a:r>
              <a:rPr lang="en-GB" sz="1800" dirty="0"/>
              <a:t>The dataset which given to us has contains 269 rows and 71 columns.</a:t>
            </a:r>
          </a:p>
          <a:p>
            <a:endParaRPr lang="en-GB" dirty="0"/>
          </a:p>
        </p:txBody>
      </p:sp>
      <p:sp>
        <p:nvSpPr>
          <p:cNvPr id="5" name="Title 4"/>
          <p:cNvSpPr>
            <a:spLocks noGrp="1"/>
          </p:cNvSpPr>
          <p:nvPr>
            <p:ph type="ctrTitle"/>
          </p:nvPr>
        </p:nvSpPr>
        <p:spPr>
          <a:xfrm>
            <a:off x="971600" y="620688"/>
            <a:ext cx="7175351" cy="692695"/>
          </a:xfrm>
        </p:spPr>
        <p:txBody>
          <a:bodyPr/>
          <a:lstStyle/>
          <a:p>
            <a:r>
              <a:rPr lang="en-GB" sz="2400" dirty="0" smtClean="0"/>
              <a:t>Basic summery of our dataset:-</a:t>
            </a:r>
            <a:endParaRPr lang="en-GB" sz="2400" dirty="0"/>
          </a:p>
        </p:txBody>
      </p:sp>
    </p:spTree>
    <p:extLst>
      <p:ext uri="{BB962C8B-B14F-4D97-AF65-F5344CB8AC3E}">
        <p14:creationId xmlns:p14="http://schemas.microsoft.com/office/powerpoint/2010/main" val="363142116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70685" y="1772816"/>
            <a:ext cx="8373315" cy="4968552"/>
          </a:xfrm>
        </p:spPr>
        <p:txBody>
          <a:bodyPr/>
          <a:lstStyle/>
          <a:p>
            <a:r>
              <a:rPr lang="en-GB" dirty="0" smtClean="0"/>
              <a:t>-In this EDA process we have to analyse the data which were given in our dataset.</a:t>
            </a:r>
          </a:p>
          <a:p>
            <a:endParaRPr lang="en-GB" dirty="0" smtClean="0"/>
          </a:p>
          <a:p>
            <a:r>
              <a:rPr lang="en-GB" dirty="0" smtClean="0"/>
              <a:t>-There 269 columns and 71 rows are present in this </a:t>
            </a:r>
            <a:r>
              <a:rPr lang="en-GB" dirty="0" err="1" smtClean="0"/>
              <a:t>dataset.we</a:t>
            </a:r>
            <a:r>
              <a:rPr lang="en-GB" dirty="0" smtClean="0"/>
              <a:t> can also call it as shape of the dataset.</a:t>
            </a:r>
          </a:p>
          <a:p>
            <a:endParaRPr lang="en-GB" dirty="0" smtClean="0"/>
          </a:p>
          <a:p>
            <a:r>
              <a:rPr lang="en-GB" dirty="0" smtClean="0"/>
              <a:t>-In this dataset there is no null values are present.</a:t>
            </a:r>
          </a:p>
          <a:p>
            <a:endParaRPr lang="en-GB" dirty="0"/>
          </a:p>
          <a:p>
            <a:r>
              <a:rPr lang="en-GB" dirty="0" smtClean="0"/>
              <a:t>-Then lets analysis the data in plotting form…&gt;&gt;&gt;</a:t>
            </a:r>
            <a:endParaRPr lang="en-GB" dirty="0"/>
          </a:p>
        </p:txBody>
      </p:sp>
      <p:sp>
        <p:nvSpPr>
          <p:cNvPr id="3" name="Title 2"/>
          <p:cNvSpPr>
            <a:spLocks noGrp="1"/>
          </p:cNvSpPr>
          <p:nvPr>
            <p:ph type="ctrTitle"/>
          </p:nvPr>
        </p:nvSpPr>
        <p:spPr>
          <a:xfrm>
            <a:off x="827584" y="620688"/>
            <a:ext cx="7175351" cy="1793167"/>
          </a:xfrm>
        </p:spPr>
        <p:txBody>
          <a:bodyPr/>
          <a:lstStyle/>
          <a:p>
            <a:r>
              <a:rPr lang="en-GB" dirty="0" smtClean="0"/>
              <a:t>EDA:-</a:t>
            </a:r>
            <a:br>
              <a:rPr lang="en-GB" dirty="0" smtClean="0"/>
            </a:br>
            <a:endParaRPr lang="en-GB" dirty="0"/>
          </a:p>
        </p:txBody>
      </p:sp>
    </p:spTree>
    <p:extLst>
      <p:ext uri="{BB962C8B-B14F-4D97-AF65-F5344CB8AC3E}">
        <p14:creationId xmlns:p14="http://schemas.microsoft.com/office/powerpoint/2010/main" val="3686282881"/>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9512" y="4941168"/>
            <a:ext cx="8712968" cy="1400790"/>
          </a:xfrm>
        </p:spPr>
        <p:txBody>
          <a:bodyPr>
            <a:normAutofit fontScale="92500" lnSpcReduction="20000"/>
          </a:bodyPr>
          <a:lstStyle/>
          <a:p>
            <a:r>
              <a:rPr lang="en-GB" sz="2400" dirty="0" smtClean="0">
                <a:solidFill>
                  <a:schemeClr val="tx1"/>
                </a:solidFill>
              </a:rPr>
              <a:t>-As </a:t>
            </a:r>
            <a:r>
              <a:rPr lang="en-GB" sz="2400" dirty="0">
                <a:solidFill>
                  <a:schemeClr val="tx1"/>
                </a:solidFill>
              </a:rPr>
              <a:t>we can see around 175 females are doing online shopping where as male are around 80-90.</a:t>
            </a:r>
          </a:p>
          <a:p>
            <a:r>
              <a:rPr lang="en-GB" sz="2400" dirty="0" smtClean="0">
                <a:solidFill>
                  <a:schemeClr val="tx1"/>
                </a:solidFill>
              </a:rPr>
              <a:t>-So </a:t>
            </a:r>
            <a:r>
              <a:rPr lang="en-GB" sz="2400" dirty="0">
                <a:solidFill>
                  <a:schemeClr val="tx1"/>
                </a:solidFill>
              </a:rPr>
              <a:t>here we get to know more females are likely do online </a:t>
            </a:r>
            <a:r>
              <a:rPr lang="en-GB" sz="2400" dirty="0" smtClean="0">
                <a:solidFill>
                  <a:schemeClr val="tx1"/>
                </a:solidFill>
              </a:rPr>
              <a:t>shopping than men.</a:t>
            </a:r>
            <a:endParaRPr lang="en-GB" sz="2400" dirty="0">
              <a:solidFill>
                <a:schemeClr val="tx1"/>
              </a:solidFill>
            </a:endParaRPr>
          </a:p>
        </p:txBody>
      </p:sp>
      <p:sp>
        <p:nvSpPr>
          <p:cNvPr id="3" name="Title 2"/>
          <p:cNvSpPr>
            <a:spLocks noGrp="1"/>
          </p:cNvSpPr>
          <p:nvPr>
            <p:ph type="ctrTitle"/>
          </p:nvPr>
        </p:nvSpPr>
        <p:spPr>
          <a:xfrm>
            <a:off x="395536" y="372177"/>
            <a:ext cx="7175351" cy="1793167"/>
          </a:xfrm>
        </p:spPr>
        <p:txBody>
          <a:bodyPr/>
          <a:lstStyle/>
          <a:p>
            <a:r>
              <a:rPr lang="en-GB" dirty="0" smtClean="0"/>
              <a:t>Age:-</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268761"/>
            <a:ext cx="5565287" cy="3528392"/>
          </a:xfrm>
          <a:prstGeom prst="rect">
            <a:avLst/>
          </a:prstGeom>
        </p:spPr>
      </p:pic>
    </p:spTree>
    <p:extLst>
      <p:ext uri="{BB962C8B-B14F-4D97-AF65-F5344CB8AC3E}">
        <p14:creationId xmlns:p14="http://schemas.microsoft.com/office/powerpoint/2010/main" val="29888517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24" y="253109"/>
            <a:ext cx="2120023" cy="1143000"/>
          </a:xfrm>
        </p:spPr>
        <p:txBody>
          <a:bodyPr/>
          <a:lstStyle/>
          <a:p>
            <a:r>
              <a:rPr lang="en-GB" dirty="0" smtClean="0"/>
              <a:t>City:-</a:t>
            </a:r>
            <a:endParaRPr lang="en-GB" dirty="0"/>
          </a:p>
        </p:txBody>
      </p:sp>
      <p:pic>
        <p:nvPicPr>
          <p:cNvPr id="6" name="Content Placeholder 5"/>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80528" y="1340768"/>
            <a:ext cx="9144000" cy="4608512"/>
          </a:xfrm>
        </p:spPr>
      </p:pic>
    </p:spTree>
    <p:extLst>
      <p:ext uri="{BB962C8B-B14F-4D97-AF65-F5344CB8AC3E}">
        <p14:creationId xmlns:p14="http://schemas.microsoft.com/office/powerpoint/2010/main" val="15757897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251520" y="548680"/>
            <a:ext cx="8316913" cy="3816350"/>
          </a:xfrm>
        </p:spPr>
      </p:pic>
      <p:sp>
        <p:nvSpPr>
          <p:cNvPr id="5" name="Rectangle 4"/>
          <p:cNvSpPr/>
          <p:nvPr/>
        </p:nvSpPr>
        <p:spPr>
          <a:xfrm>
            <a:off x="179512" y="4653136"/>
            <a:ext cx="8784976" cy="923330"/>
          </a:xfrm>
          <a:prstGeom prst="rect">
            <a:avLst/>
          </a:prstGeom>
        </p:spPr>
        <p:txBody>
          <a:bodyPr wrap="square">
            <a:spAutoFit/>
          </a:bodyPr>
          <a:lstStyle/>
          <a:p>
            <a:r>
              <a:rPr lang="en-GB" dirty="0" smtClean="0">
                <a:sym typeface="Wingdings" pitchFamily="2" charset="2"/>
              </a:rPr>
              <a:t></a:t>
            </a:r>
            <a:r>
              <a:rPr lang="en-GB" dirty="0" smtClean="0"/>
              <a:t> As we can see from Delhi most no of customer are shopping. </a:t>
            </a:r>
          </a:p>
          <a:p>
            <a:r>
              <a:rPr lang="en-GB" dirty="0" smtClean="0"/>
              <a:t>After </a:t>
            </a:r>
            <a:r>
              <a:rPr lang="en-GB" dirty="0" err="1" smtClean="0"/>
              <a:t>Delhi,customers</a:t>
            </a:r>
            <a:r>
              <a:rPr lang="en-GB" dirty="0" smtClean="0"/>
              <a:t> are from Greater </a:t>
            </a:r>
            <a:r>
              <a:rPr lang="en-GB" dirty="0" err="1" smtClean="0"/>
              <a:t>Noida,Noida,and</a:t>
            </a:r>
            <a:r>
              <a:rPr lang="en-GB" dirty="0" smtClean="0"/>
              <a:t> Bangalore are top3 cities respectively.</a:t>
            </a:r>
            <a:endParaRPr lang="en-GB" dirty="0"/>
          </a:p>
        </p:txBody>
      </p:sp>
    </p:spTree>
    <p:extLst>
      <p:ext uri="{BB962C8B-B14F-4D97-AF65-F5344CB8AC3E}">
        <p14:creationId xmlns:p14="http://schemas.microsoft.com/office/powerpoint/2010/main" val="3874862150"/>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9" y="260648"/>
            <a:ext cx="6512511" cy="1143000"/>
          </a:xfrm>
        </p:spPr>
        <p:txBody>
          <a:bodyPr/>
          <a:lstStyle/>
          <a:p>
            <a:r>
              <a:rPr lang="en-GB" dirty="0" smtClean="0"/>
              <a:t>Shopping Experience-</a:t>
            </a: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629073"/>
            <a:ext cx="9144000" cy="4032175"/>
          </a:xfrm>
        </p:spPr>
      </p:pic>
    </p:spTree>
    <p:extLst>
      <p:ext uri="{BB962C8B-B14F-4D97-AF65-F5344CB8AC3E}">
        <p14:creationId xmlns:p14="http://schemas.microsoft.com/office/powerpoint/2010/main" val="31234403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76672"/>
            <a:ext cx="8640960" cy="4032448"/>
          </a:xfrm>
          <a:prstGeom prst="rect">
            <a:avLst/>
          </a:prstGeom>
        </p:spPr>
      </p:pic>
      <p:sp>
        <p:nvSpPr>
          <p:cNvPr id="5" name="Rectangle 4"/>
          <p:cNvSpPr/>
          <p:nvPr/>
        </p:nvSpPr>
        <p:spPr>
          <a:xfrm>
            <a:off x="467544" y="4653136"/>
            <a:ext cx="8352928" cy="923330"/>
          </a:xfrm>
          <a:prstGeom prst="rect">
            <a:avLst/>
          </a:prstGeom>
        </p:spPr>
        <p:txBody>
          <a:bodyPr wrap="square">
            <a:spAutoFit/>
          </a:bodyPr>
          <a:lstStyle/>
          <a:p>
            <a:r>
              <a:rPr lang="en-GB" dirty="0" smtClean="0">
                <a:sym typeface="Wingdings" pitchFamily="2" charset="2"/>
              </a:rPr>
              <a:t></a:t>
            </a:r>
            <a:r>
              <a:rPr lang="en-GB" dirty="0" smtClean="0"/>
              <a:t> </a:t>
            </a:r>
            <a:r>
              <a:rPr lang="en-GB" dirty="0"/>
              <a:t>About 100 customers are shopping from more than 4 years where as more than </a:t>
            </a:r>
            <a:r>
              <a:rPr lang="en-GB" dirty="0" smtClean="0"/>
              <a:t>40+ </a:t>
            </a:r>
            <a:r>
              <a:rPr lang="en-GB" dirty="0"/>
              <a:t>customers have 3-4yrs of experience &amp; 60+ customers has 2-3 years experience in online shopping.</a:t>
            </a:r>
          </a:p>
        </p:txBody>
      </p:sp>
    </p:spTree>
    <p:extLst>
      <p:ext uri="{BB962C8B-B14F-4D97-AF65-F5344CB8AC3E}">
        <p14:creationId xmlns:p14="http://schemas.microsoft.com/office/powerpoint/2010/main" val="24735340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505</TotalTime>
  <Words>1204</Words>
  <Application>Microsoft Office PowerPoint</Application>
  <PresentationFormat>On-screen Show (4:3)</PresentationFormat>
  <Paragraphs>101</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Slipstream</vt:lpstr>
      <vt:lpstr>Customer Retention </vt:lpstr>
      <vt:lpstr>Ecommece sites</vt:lpstr>
      <vt:lpstr>Basic summery of our dataset:-</vt:lpstr>
      <vt:lpstr>EDA:- </vt:lpstr>
      <vt:lpstr>Age:-</vt:lpstr>
      <vt:lpstr>City:-</vt:lpstr>
      <vt:lpstr>PowerPoint Presentation</vt:lpstr>
      <vt:lpstr>Shopping Experience-</vt:lpstr>
      <vt:lpstr>PowerPoint Presentation</vt:lpstr>
      <vt:lpstr>Age:-</vt:lpstr>
      <vt:lpstr>*Shopping how much Times:-</vt:lpstr>
      <vt:lpstr>Device used for shopping:-</vt:lpstr>
      <vt:lpstr>PowerPoint Presentation</vt:lpstr>
      <vt:lpstr>Late Declaration of price:-</vt:lpstr>
      <vt:lpstr>Longer page loading time:- </vt:lpstr>
      <vt:lpstr>Limited mode of payment:- </vt:lpstr>
      <vt:lpstr>Longer delivery period:- </vt:lpstr>
      <vt:lpstr>User friendly Interface:- </vt:lpstr>
      <vt:lpstr>Convenient Payment methods:- </vt:lpstr>
      <vt:lpstr>Privacy of the customer:- </vt:lpstr>
      <vt:lpstr>Monetary benefit and discounts and savings:- </vt:lpstr>
      <vt:lpstr>Return and Replacement      Policy:-</vt:lpstr>
      <vt:lpstr>Variety of listed product:- </vt:lpstr>
      <vt:lpstr>Speedy order delivery:- </vt:lpstr>
      <vt:lpstr>PowerPoint Presentation</vt:lpstr>
      <vt:lpstr>Which of the Indian online retailer would you recommend to a friend?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sony</dc:creator>
  <cp:lastModifiedBy>sony</cp:lastModifiedBy>
  <cp:revision>19</cp:revision>
  <dcterms:created xsi:type="dcterms:W3CDTF">2022-06-11T06:58:37Z</dcterms:created>
  <dcterms:modified xsi:type="dcterms:W3CDTF">2022-06-11T15:23:47Z</dcterms:modified>
</cp:coreProperties>
</file>