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8288000" cy="10287000"/>
  <p:notesSz cx="6858000" cy="9144000"/>
  <p:embeddedFontLst>
    <p:embeddedFont>
      <p:font typeface="Arial" charset="1" panose="020B0502020202020204"/>
      <p:regular r:id="rId31"/>
    </p:embeddedFont>
    <p:embeddedFont>
      <p:font typeface="Arimo Bold" charset="1" panose="020B0704020202020204"/>
      <p:regular r:id="rId32"/>
    </p:embeddedFont>
    <p:embeddedFont>
      <p:font typeface="Inter Bold" charset="1" panose="020B0802030000000004"/>
      <p:regular r:id="rId34"/>
    </p:embeddedFont>
    <p:embeddedFont>
      <p:font typeface="Inter" charset="1" panose="020B0502030000000004"/>
      <p:regular r:id="rId35"/>
    </p:embeddedFont>
    <p:embeddedFont>
      <p:font typeface="Arimo" charset="1" panose="020B0604020202020204"/>
      <p:regular r:id="rId42"/>
    </p:embeddedFont>
    <p:embeddedFont>
      <p:font typeface="Inter Italics" charset="1" panose="020B0502030000000004"/>
      <p:regular r:id="rId44"/>
    </p:embeddedFont>
    <p:embeddedFont>
      <p:font typeface="Staatliches" charset="1" panose="00000000000000000000"/>
      <p:regular r:id="rId45"/>
    </p:embeddedFont>
    <p:embeddedFont>
      <p:font typeface="Open Sauce Light" charset="1" panose="00000400000000000000"/>
      <p:regular r:id="rId47"/>
    </p:embeddedFont>
    <p:embeddedFont>
      <p:font typeface="Open Sauce Bold" charset="1" panose="00000800000000000000"/>
      <p:regular r:id="rId53"/>
    </p:embeddedFont>
    <p:embeddedFont>
      <p:font typeface="Open Sauce" charset="1" panose="00000500000000000000"/>
      <p:regular r:id="rId54"/>
    </p:embeddedFont>
    <p:embeddedFont>
      <p:font typeface="Archivo Black" charset="1" panose="020B0A03020202020B04"/>
      <p:regular r:id="rId62"/>
    </p:embeddedFont>
    <p:embeddedFont>
      <p:font typeface="Aileron" charset="1" panose="00000500000000000000"/>
      <p:regular r:id="rId6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notesMasters/notesMaster1.xml" Type="http://schemas.openxmlformats.org/officeDocument/2006/relationships/notesMaster"/><Relationship Id="rId29" Target="theme/theme2.xml" Type="http://schemas.openxmlformats.org/officeDocument/2006/relationships/theme"/><Relationship Id="rId3" Target="viewProps.xml" Type="http://schemas.openxmlformats.org/officeDocument/2006/relationships/viewProps"/><Relationship Id="rId30" Target="notesSlides/notesSlide1.xml" Type="http://schemas.openxmlformats.org/officeDocument/2006/relationships/notesSlide"/><Relationship Id="rId31" Target="fonts/font31.fntdata" Type="http://schemas.openxmlformats.org/officeDocument/2006/relationships/font"/><Relationship Id="rId32" Target="fonts/font32.fntdata" Type="http://schemas.openxmlformats.org/officeDocument/2006/relationships/font"/><Relationship Id="rId33" Target="notesSlides/notesSlide2.xml" Type="http://schemas.openxmlformats.org/officeDocument/2006/relationships/notesSlide"/><Relationship Id="rId34" Target="fonts/font34.fntdata" Type="http://schemas.openxmlformats.org/officeDocument/2006/relationships/font"/><Relationship Id="rId35" Target="fonts/font35.fntdata" Type="http://schemas.openxmlformats.org/officeDocument/2006/relationships/font"/><Relationship Id="rId36" Target="notesSlides/notesSlide3.xml" Type="http://schemas.openxmlformats.org/officeDocument/2006/relationships/notesSlide"/><Relationship Id="rId37" Target="notesSlides/notesSlide4.xml" Type="http://schemas.openxmlformats.org/officeDocument/2006/relationships/notesSlide"/><Relationship Id="rId38" Target="notesSlides/notesSlide5.xml" Type="http://schemas.openxmlformats.org/officeDocument/2006/relationships/notesSlide"/><Relationship Id="rId39" Target="notesSlides/notesSlide6.xml" Type="http://schemas.openxmlformats.org/officeDocument/2006/relationships/notesSlide"/><Relationship Id="rId4" Target="theme/theme1.xml" Type="http://schemas.openxmlformats.org/officeDocument/2006/relationships/theme"/><Relationship Id="rId40" Target="notesSlides/notesSlide7.xml" Type="http://schemas.openxmlformats.org/officeDocument/2006/relationships/notesSlide"/><Relationship Id="rId41" Target="notesSlides/notesSlide8.xml" Type="http://schemas.openxmlformats.org/officeDocument/2006/relationships/notesSlide"/><Relationship Id="rId42" Target="fonts/font42.fntdata" Type="http://schemas.openxmlformats.org/officeDocument/2006/relationships/font"/><Relationship Id="rId43" Target="notesSlides/notesSlide9.xml" Type="http://schemas.openxmlformats.org/officeDocument/2006/relationships/notesSlide"/><Relationship Id="rId44" Target="fonts/font44.fntdata" Type="http://schemas.openxmlformats.org/officeDocument/2006/relationships/font"/><Relationship Id="rId45" Target="fonts/font45.fntdata" Type="http://schemas.openxmlformats.org/officeDocument/2006/relationships/font"/><Relationship Id="rId46" Target="notesSlides/notesSlide10.xml" Type="http://schemas.openxmlformats.org/officeDocument/2006/relationships/notesSlide"/><Relationship Id="rId47" Target="fonts/font47.fntdata" Type="http://schemas.openxmlformats.org/officeDocument/2006/relationships/font"/><Relationship Id="rId48" Target="notesSlides/notesSlide11.xml" Type="http://schemas.openxmlformats.org/officeDocument/2006/relationships/notesSlide"/><Relationship Id="rId49" Target="notesSlides/notesSlide12.xml" Type="http://schemas.openxmlformats.org/officeDocument/2006/relationships/notesSlide"/><Relationship Id="rId5" Target="tableStyles.xml" Type="http://schemas.openxmlformats.org/officeDocument/2006/relationships/tableStyles"/><Relationship Id="rId50" Target="notesSlides/notesSlide13.xml" Type="http://schemas.openxmlformats.org/officeDocument/2006/relationships/notesSlide"/><Relationship Id="rId51" Target="notesSlides/notesSlide14.xml" Type="http://schemas.openxmlformats.org/officeDocument/2006/relationships/notesSlide"/><Relationship Id="rId52" Target="notesSlides/notesSlide15.xml" Type="http://schemas.openxmlformats.org/officeDocument/2006/relationships/notesSlide"/><Relationship Id="rId53" Target="fonts/font53.fntdata" Type="http://schemas.openxmlformats.org/officeDocument/2006/relationships/font"/><Relationship Id="rId54" Target="fonts/font54.fntdata" Type="http://schemas.openxmlformats.org/officeDocument/2006/relationships/font"/><Relationship Id="rId55" Target="notesSlides/notesSlide16.xml" Type="http://schemas.openxmlformats.org/officeDocument/2006/relationships/notesSlide"/><Relationship Id="rId56" Target="notesSlides/notesSlide17.xml" Type="http://schemas.openxmlformats.org/officeDocument/2006/relationships/notesSlide"/><Relationship Id="rId57" Target="notesSlides/notesSlide18.xml" Type="http://schemas.openxmlformats.org/officeDocument/2006/relationships/notesSlide"/><Relationship Id="rId58" Target="notesSlides/notesSlide19.xml" Type="http://schemas.openxmlformats.org/officeDocument/2006/relationships/notesSlide"/><Relationship Id="rId59" Target="notesSlides/notesSlide20.xml" Type="http://schemas.openxmlformats.org/officeDocument/2006/relationships/notesSlide"/><Relationship Id="rId6" Target="slides/slide1.xml" Type="http://schemas.openxmlformats.org/officeDocument/2006/relationships/slide"/><Relationship Id="rId60" Target="notesSlides/notesSlide21.xml" Type="http://schemas.openxmlformats.org/officeDocument/2006/relationships/notesSlide"/><Relationship Id="rId61" Target="notesSlides/notesSlide22.xml" Type="http://schemas.openxmlformats.org/officeDocument/2006/relationships/notesSlide"/><Relationship Id="rId62" Target="fonts/font62.fntdata" Type="http://schemas.openxmlformats.org/officeDocument/2006/relationships/font"/><Relationship Id="rId63" Target="fonts/font63.fntdata" Type="http://schemas.openxmlformats.org/officeDocument/2006/relationships/font"/><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2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_rels/notesSlide2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4.png" Type="http://schemas.openxmlformats.org/officeDocument/2006/relationships/image"/><Relationship Id="rId4" Target="../media/image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4.png" Type="http://schemas.openxmlformats.org/officeDocument/2006/relationships/image"/><Relationship Id="rId4" Target="../media/image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5.png" Type="http://schemas.openxmlformats.org/officeDocument/2006/relationships/image"/><Relationship Id="rId4" Target="../media/image2.png" Type="http://schemas.openxmlformats.org/officeDocument/2006/relationships/image"/><Relationship Id="rId5" Target="../media/image10.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5.png" Type="http://schemas.openxmlformats.org/officeDocument/2006/relationships/image"/><Relationship Id="rId4" Target="../media/image2.png" Type="http://schemas.openxmlformats.org/officeDocument/2006/relationships/image"/><Relationship Id="rId5" Target="../media/image11.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4.png" Type="http://schemas.openxmlformats.org/officeDocument/2006/relationships/image"/><Relationship Id="rId4" Target="../media/image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5.png" Type="http://schemas.openxmlformats.org/officeDocument/2006/relationships/image"/><Relationship Id="rId4" Target="../media/image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 Id="rId3" Target="../media/image5.png" Type="http://schemas.openxmlformats.org/officeDocument/2006/relationships/image"/><Relationship Id="rId4" Target="../media/image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7.xml" Type="http://schemas.openxmlformats.org/officeDocument/2006/relationships/notesSlide"/><Relationship Id="rId3" Target="../media/image4.png" Type="http://schemas.openxmlformats.org/officeDocument/2006/relationships/image"/><Relationship Id="rId4" Target="../media/image2.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8.xml" Type="http://schemas.openxmlformats.org/officeDocument/2006/relationships/notesSlide"/><Relationship Id="rId3" Target="../media/image4.png" Type="http://schemas.openxmlformats.org/officeDocument/2006/relationships/image"/><Relationship Id="rId4" Target="../media/image2.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9.xml" Type="http://schemas.openxmlformats.org/officeDocument/2006/relationships/notesSlide"/><Relationship Id="rId3" Target="../media/image5.png" Type="http://schemas.openxmlformats.org/officeDocument/2006/relationships/image"/><Relationship Id="rId4"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4.png" Type="http://schemas.openxmlformats.org/officeDocument/2006/relationships/image"/><Relationship Id="rId4" Target="../media/image2.png" Type="http://schemas.openxmlformats.org/officeDocument/2006/relationships/image"/><Relationship Id="rId5" Target="https://www.forbes.com/sites/gilpress/2019/11/25/ai-stats-news-chatbots-increase-sales-by-67-but-87-of-consumers-prefer-humans/" TargetMode="External" Type="http://schemas.openxmlformats.org/officeDocument/2006/relationships/hyperlink"/><Relationship Id="rId6" Target="https://www.intercom.com/blog/the-state-of-chatbots/" TargetMode="External" Type="http://schemas.openxmlformats.org/officeDocument/2006/relationships/hyperlink"/><Relationship Id="rId7" Target="https://www.kindly.ai/blog-posts/why-companies-using-chatbots-increase-revenue" TargetMode="External" Type="http://schemas.openxmlformats.org/officeDocument/2006/relationships/hyperlink"/><Relationship Id="rId8" Target="https://www.tidio.com/blog/chatbot-statistics/" TargetMode="External" Type="http://schemas.openxmlformats.org/officeDocument/2006/relationships/hyperlink"/></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0.xml" Type="http://schemas.openxmlformats.org/officeDocument/2006/relationships/notesSlide"/><Relationship Id="rId3" Target="../media/image4.png" Type="http://schemas.openxmlformats.org/officeDocument/2006/relationships/image"/><Relationship Id="rId4" Target="../media/image2.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1.xml" Type="http://schemas.openxmlformats.org/officeDocument/2006/relationships/notesSlide"/><Relationship Id="rId3" Target="../media/image12.jpeg" Type="http://schemas.openxmlformats.org/officeDocument/2006/relationships/image"/><Relationship Id="rId4" Target="../media/VAGMrD3f5JU.mp4" Type="http://schemas.openxmlformats.org/officeDocument/2006/relationships/video"/><Relationship Id="rId5" Target="../media/VAGMrD3f5JU.mp4" Type="http://schemas.microsoft.com/office/2007/relationships/media"/><Relationship Id="rId6" Target="../media/image2.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2.xml" Type="http://schemas.openxmlformats.org/officeDocument/2006/relationships/notesSlide"/><Relationship Id="rId3" Target="../media/image13.pn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 Id="rId6" Target="../media/image16.png" Type="http://schemas.openxmlformats.org/officeDocument/2006/relationships/image"/><Relationship Id="rId7" Target="../media/image17.png" Type="http://schemas.openxmlformats.org/officeDocument/2006/relationships/image"/><Relationship Id="rId8" Target="../media/image1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5.png" Type="http://schemas.openxmlformats.org/officeDocument/2006/relationships/image"/><Relationship Id="rId4" Target="../media/image2.png" Type="http://schemas.openxmlformats.org/officeDocument/2006/relationships/image"/><Relationship Id="rId5"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5.png" Type="http://schemas.openxmlformats.org/officeDocument/2006/relationships/image"/><Relationship Id="rId4"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4.png" Type="http://schemas.openxmlformats.org/officeDocument/2006/relationships/image"/><Relationship Id="rId4"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4.png" Type="http://schemas.openxmlformats.org/officeDocument/2006/relationships/image"/><Relationship Id="rId4" Target="../media/image2.png" Type="http://schemas.openxmlformats.org/officeDocument/2006/relationships/image"/><Relationship Id="rId5"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4.png" Type="http://schemas.openxmlformats.org/officeDocument/2006/relationships/image"/><Relationship Id="rId4" Target="../media/image2.png" Type="http://schemas.openxmlformats.org/officeDocument/2006/relationships/image"/><Relationship Id="rId5"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5.png" Type="http://schemas.openxmlformats.org/officeDocument/2006/relationships/image"/><Relationship Id="rId4" Target="../media/image2.png" Type="http://schemas.openxmlformats.org/officeDocument/2006/relationships/image"/><Relationship Id="rId5"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5.png" Type="http://schemas.openxmlformats.org/officeDocument/2006/relationships/image"/><Relationship Id="rId4"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400" y="-30300"/>
            <a:ext cx="18380892" cy="10339252"/>
          </a:xfrm>
          <a:custGeom>
            <a:avLst/>
            <a:gdLst/>
            <a:ahLst/>
            <a:cxnLst/>
            <a:rect r="r" b="b" t="t" l="l"/>
            <a:pathLst>
              <a:path h="10339252" w="18380892">
                <a:moveTo>
                  <a:pt x="0" y="0"/>
                </a:moveTo>
                <a:lnTo>
                  <a:pt x="18380892" y="0"/>
                </a:lnTo>
                <a:lnTo>
                  <a:pt x="18380892" y="10339252"/>
                </a:lnTo>
                <a:lnTo>
                  <a:pt x="0" y="10339252"/>
                </a:lnTo>
                <a:lnTo>
                  <a:pt x="0" y="0"/>
                </a:lnTo>
                <a:close/>
              </a:path>
            </a:pathLst>
          </a:custGeom>
          <a:blipFill>
            <a:blip r:embed="rId3"/>
            <a:stretch>
              <a:fillRect l="0" t="0" r="0" b="0"/>
            </a:stretch>
          </a:blipFill>
        </p:spPr>
      </p:sp>
      <p:sp>
        <p:nvSpPr>
          <p:cNvPr name="Freeform 3" id="3"/>
          <p:cNvSpPr/>
          <p:nvPr/>
        </p:nvSpPr>
        <p:spPr>
          <a:xfrm flipH="false" flipV="false" rot="0">
            <a:off x="15536352" y="572900"/>
            <a:ext cx="2160002" cy="494710"/>
          </a:xfrm>
          <a:custGeom>
            <a:avLst/>
            <a:gdLst/>
            <a:ahLst/>
            <a:cxnLst/>
            <a:rect r="r" b="b" t="t" l="l"/>
            <a:pathLst>
              <a:path h="494710" w="2160002">
                <a:moveTo>
                  <a:pt x="0" y="0"/>
                </a:moveTo>
                <a:lnTo>
                  <a:pt x="2160002" y="0"/>
                </a:lnTo>
                <a:lnTo>
                  <a:pt x="2160002" y="494710"/>
                </a:lnTo>
                <a:lnTo>
                  <a:pt x="0" y="494710"/>
                </a:lnTo>
                <a:lnTo>
                  <a:pt x="0" y="0"/>
                </a:lnTo>
                <a:close/>
              </a:path>
            </a:pathLst>
          </a:custGeom>
          <a:blipFill>
            <a:blip r:embed="rId4"/>
            <a:stretch>
              <a:fillRect l="0" t="0" r="-3818" b="0"/>
            </a:stretch>
          </a:blipFill>
        </p:spPr>
      </p:sp>
      <p:sp>
        <p:nvSpPr>
          <p:cNvPr name="TextBox 4" id="4"/>
          <p:cNvSpPr txBox="true"/>
          <p:nvPr/>
        </p:nvSpPr>
        <p:spPr>
          <a:xfrm rot="0">
            <a:off x="17036341" y="9524771"/>
            <a:ext cx="914550" cy="342900"/>
          </a:xfrm>
          <a:prstGeom prst="rect">
            <a:avLst/>
          </a:prstGeom>
        </p:spPr>
        <p:txBody>
          <a:bodyPr anchor="t" rtlCol="false" tIns="0" lIns="0" bIns="0" rIns="0">
            <a:spAutoFit/>
          </a:bodyPr>
          <a:lstStyle/>
          <a:p>
            <a:pPr algn="r">
              <a:lnSpc>
                <a:spcPts val="2400"/>
              </a:lnSpc>
            </a:pPr>
            <a:r>
              <a:rPr lang="en-US" sz="2000">
                <a:solidFill>
                  <a:srgbClr val="595959"/>
                </a:solidFill>
                <a:latin typeface="Arial"/>
                <a:ea typeface="Arial"/>
                <a:cs typeface="Arial"/>
                <a:sym typeface="Arial"/>
              </a:rPr>
              <a:t>1</a:t>
            </a:r>
          </a:p>
        </p:txBody>
      </p:sp>
      <p:sp>
        <p:nvSpPr>
          <p:cNvPr name="TextBox 5" id="5"/>
          <p:cNvSpPr txBox="true"/>
          <p:nvPr/>
        </p:nvSpPr>
        <p:spPr>
          <a:xfrm rot="0">
            <a:off x="4076205" y="5557494"/>
            <a:ext cx="8474418" cy="1725930"/>
          </a:xfrm>
          <a:prstGeom prst="rect">
            <a:avLst/>
          </a:prstGeom>
        </p:spPr>
        <p:txBody>
          <a:bodyPr anchor="t" rtlCol="false" tIns="0" lIns="0" bIns="0" rIns="0">
            <a:spAutoFit/>
          </a:bodyPr>
          <a:lstStyle/>
          <a:p>
            <a:pPr algn="l">
              <a:lnSpc>
                <a:spcPts val="12960"/>
              </a:lnSpc>
            </a:pPr>
            <a:r>
              <a:rPr lang="en-US" sz="12000">
                <a:solidFill>
                  <a:srgbClr val="F06634"/>
                </a:solidFill>
                <a:latin typeface="Arimo Bold"/>
                <a:ea typeface="Arimo Bold"/>
                <a:cs typeface="Arimo Bold"/>
                <a:sym typeface="Arimo Bold"/>
              </a:rPr>
              <a:t>AutoBuddy</a:t>
            </a:r>
          </a:p>
        </p:txBody>
      </p:sp>
      <p:sp>
        <p:nvSpPr>
          <p:cNvPr name="Freeform 6" id="6"/>
          <p:cNvSpPr/>
          <p:nvPr/>
        </p:nvSpPr>
        <p:spPr>
          <a:xfrm flipH="false" flipV="false" rot="0">
            <a:off x="586250" y="1479506"/>
            <a:ext cx="16030103" cy="3982737"/>
          </a:xfrm>
          <a:custGeom>
            <a:avLst/>
            <a:gdLst/>
            <a:ahLst/>
            <a:cxnLst/>
            <a:rect r="r" b="b" t="t" l="l"/>
            <a:pathLst>
              <a:path h="3982737" w="16030103">
                <a:moveTo>
                  <a:pt x="0" y="0"/>
                </a:moveTo>
                <a:lnTo>
                  <a:pt x="16030103" y="0"/>
                </a:lnTo>
                <a:lnTo>
                  <a:pt x="16030103" y="3982738"/>
                </a:lnTo>
                <a:lnTo>
                  <a:pt x="0" y="3982738"/>
                </a:lnTo>
                <a:lnTo>
                  <a:pt x="0" y="0"/>
                </a:lnTo>
                <a:close/>
              </a:path>
            </a:pathLst>
          </a:custGeom>
          <a:blipFill>
            <a:blip r:embed="rId5"/>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25400"/>
            <a:ext cx="18288006" cy="10287008"/>
          </a:xfrm>
          <a:custGeom>
            <a:avLst/>
            <a:gdLst/>
            <a:ahLst/>
            <a:cxnLst/>
            <a:rect r="r" b="b" t="t" l="l"/>
            <a:pathLst>
              <a:path h="10287008" w="18288006">
                <a:moveTo>
                  <a:pt x="0" y="0"/>
                </a:moveTo>
                <a:lnTo>
                  <a:pt x="18288006" y="0"/>
                </a:lnTo>
                <a:lnTo>
                  <a:pt x="18288006" y="10287008"/>
                </a:lnTo>
                <a:lnTo>
                  <a:pt x="0" y="10287008"/>
                </a:lnTo>
                <a:lnTo>
                  <a:pt x="0" y="0"/>
                </a:lnTo>
                <a:close/>
              </a:path>
            </a:pathLst>
          </a:custGeom>
          <a:blipFill>
            <a:blip r:embed="rId3"/>
            <a:stretch>
              <a:fillRect l="0" t="0" r="0" b="0"/>
            </a:stretch>
          </a:blipFill>
        </p:spPr>
      </p:sp>
      <p:sp>
        <p:nvSpPr>
          <p:cNvPr name="Freeform 3" id="3"/>
          <p:cNvSpPr/>
          <p:nvPr/>
        </p:nvSpPr>
        <p:spPr>
          <a:xfrm flipH="false" flipV="false" rot="0">
            <a:off x="15536352" y="572900"/>
            <a:ext cx="2160002" cy="494710"/>
          </a:xfrm>
          <a:custGeom>
            <a:avLst/>
            <a:gdLst/>
            <a:ahLst/>
            <a:cxnLst/>
            <a:rect r="r" b="b" t="t" l="l"/>
            <a:pathLst>
              <a:path h="494710" w="2160002">
                <a:moveTo>
                  <a:pt x="0" y="0"/>
                </a:moveTo>
                <a:lnTo>
                  <a:pt x="2160002" y="0"/>
                </a:lnTo>
                <a:lnTo>
                  <a:pt x="2160002" y="494710"/>
                </a:lnTo>
                <a:lnTo>
                  <a:pt x="0" y="494710"/>
                </a:lnTo>
                <a:lnTo>
                  <a:pt x="0" y="0"/>
                </a:lnTo>
                <a:close/>
              </a:path>
            </a:pathLst>
          </a:custGeom>
          <a:blipFill>
            <a:blip r:embed="rId4"/>
            <a:stretch>
              <a:fillRect l="0" t="0" r="-3818" b="0"/>
            </a:stretch>
          </a:blipFill>
        </p:spPr>
      </p:sp>
      <p:sp>
        <p:nvSpPr>
          <p:cNvPr name="TextBox 4" id="4"/>
          <p:cNvSpPr txBox="true"/>
          <p:nvPr/>
        </p:nvSpPr>
        <p:spPr>
          <a:xfrm rot="0">
            <a:off x="17036341" y="9524771"/>
            <a:ext cx="914550" cy="342900"/>
          </a:xfrm>
          <a:prstGeom prst="rect">
            <a:avLst/>
          </a:prstGeom>
        </p:spPr>
        <p:txBody>
          <a:bodyPr anchor="t" rtlCol="false" tIns="0" lIns="0" bIns="0" rIns="0">
            <a:spAutoFit/>
          </a:bodyPr>
          <a:lstStyle/>
          <a:p>
            <a:pPr algn="r">
              <a:lnSpc>
                <a:spcPts val="2400"/>
              </a:lnSpc>
            </a:pPr>
            <a:r>
              <a:rPr lang="en-US" sz="2000">
                <a:solidFill>
                  <a:srgbClr val="595959"/>
                </a:solidFill>
                <a:latin typeface="Arial"/>
                <a:ea typeface="Arial"/>
                <a:cs typeface="Arial"/>
                <a:sym typeface="Arial"/>
              </a:rPr>
              <a:t>11</a:t>
            </a:r>
          </a:p>
        </p:txBody>
      </p:sp>
      <p:sp>
        <p:nvSpPr>
          <p:cNvPr name="TextBox 5" id="5"/>
          <p:cNvSpPr txBox="true"/>
          <p:nvPr/>
        </p:nvSpPr>
        <p:spPr>
          <a:xfrm rot="0">
            <a:off x="482771" y="542925"/>
            <a:ext cx="8866984" cy="971550"/>
          </a:xfrm>
          <a:prstGeom prst="rect">
            <a:avLst/>
          </a:prstGeom>
        </p:spPr>
        <p:txBody>
          <a:bodyPr anchor="t" rtlCol="false" tIns="0" lIns="0" bIns="0" rIns="0">
            <a:spAutoFit/>
          </a:bodyPr>
          <a:lstStyle/>
          <a:p>
            <a:pPr algn="l">
              <a:lnSpc>
                <a:spcPts val="7680"/>
              </a:lnSpc>
            </a:pPr>
            <a:r>
              <a:rPr lang="en-US" sz="6400">
                <a:solidFill>
                  <a:srgbClr val="F06634"/>
                </a:solidFill>
                <a:latin typeface="Staatliches"/>
                <a:ea typeface="Staatliches"/>
                <a:cs typeface="Staatliches"/>
                <a:sym typeface="Staatliches"/>
              </a:rPr>
              <a:t>modelling</a:t>
            </a:r>
          </a:p>
        </p:txBody>
      </p:sp>
      <p:grpSp>
        <p:nvGrpSpPr>
          <p:cNvPr name="Group 6" id="6"/>
          <p:cNvGrpSpPr/>
          <p:nvPr/>
        </p:nvGrpSpPr>
        <p:grpSpPr>
          <a:xfrm rot="0">
            <a:off x="1028700" y="3348075"/>
            <a:ext cx="2906526" cy="1136440"/>
            <a:chOff x="0" y="0"/>
            <a:chExt cx="765505" cy="299309"/>
          </a:xfrm>
        </p:grpSpPr>
        <p:sp>
          <p:nvSpPr>
            <p:cNvPr name="Freeform 7" id="7"/>
            <p:cNvSpPr/>
            <p:nvPr/>
          </p:nvSpPr>
          <p:spPr>
            <a:xfrm flipH="false" flipV="false" rot="0">
              <a:off x="0" y="0"/>
              <a:ext cx="765505" cy="299309"/>
            </a:xfrm>
            <a:custGeom>
              <a:avLst/>
              <a:gdLst/>
              <a:ahLst/>
              <a:cxnLst/>
              <a:rect r="r" b="b" t="t" l="l"/>
              <a:pathLst>
                <a:path h="299309" w="765505">
                  <a:moveTo>
                    <a:pt x="135845" y="0"/>
                  </a:moveTo>
                  <a:lnTo>
                    <a:pt x="629660" y="0"/>
                  </a:lnTo>
                  <a:cubicBezTo>
                    <a:pt x="665688" y="0"/>
                    <a:pt x="700241" y="14312"/>
                    <a:pt x="725717" y="39788"/>
                  </a:cubicBezTo>
                  <a:cubicBezTo>
                    <a:pt x="751193" y="65264"/>
                    <a:pt x="765505" y="99817"/>
                    <a:pt x="765505" y="135845"/>
                  </a:cubicBezTo>
                  <a:lnTo>
                    <a:pt x="765505" y="163464"/>
                  </a:lnTo>
                  <a:cubicBezTo>
                    <a:pt x="765505" y="238489"/>
                    <a:pt x="704685" y="299309"/>
                    <a:pt x="629660" y="299309"/>
                  </a:cubicBezTo>
                  <a:lnTo>
                    <a:pt x="135845" y="299309"/>
                  </a:lnTo>
                  <a:cubicBezTo>
                    <a:pt x="99817" y="299309"/>
                    <a:pt x="65264" y="284997"/>
                    <a:pt x="39788" y="259521"/>
                  </a:cubicBezTo>
                  <a:cubicBezTo>
                    <a:pt x="14312" y="234045"/>
                    <a:pt x="0" y="199493"/>
                    <a:pt x="0" y="163464"/>
                  </a:cubicBezTo>
                  <a:lnTo>
                    <a:pt x="0" y="135845"/>
                  </a:lnTo>
                  <a:cubicBezTo>
                    <a:pt x="0" y="99817"/>
                    <a:pt x="14312" y="65264"/>
                    <a:pt x="39788" y="39788"/>
                  </a:cubicBezTo>
                  <a:cubicBezTo>
                    <a:pt x="65264" y="14312"/>
                    <a:pt x="99817" y="0"/>
                    <a:pt x="135845" y="0"/>
                  </a:cubicBezTo>
                  <a:close/>
                </a:path>
              </a:pathLst>
            </a:custGeom>
            <a:solidFill>
              <a:srgbClr val="F9931E"/>
            </a:solidFill>
          </p:spPr>
        </p:sp>
        <p:sp>
          <p:nvSpPr>
            <p:cNvPr name="TextBox 8" id="8"/>
            <p:cNvSpPr txBox="true"/>
            <p:nvPr/>
          </p:nvSpPr>
          <p:spPr>
            <a:xfrm>
              <a:off x="0" y="-38100"/>
              <a:ext cx="765505" cy="337409"/>
            </a:xfrm>
            <a:prstGeom prst="rect">
              <a:avLst/>
            </a:prstGeom>
          </p:spPr>
          <p:txBody>
            <a:bodyPr anchor="ctr" rtlCol="false" tIns="50800" lIns="50800" bIns="50800" rIns="50800"/>
            <a:lstStyle/>
            <a:p>
              <a:pPr algn="ctr">
                <a:lnSpc>
                  <a:spcPts val="2499"/>
                </a:lnSpc>
              </a:pPr>
              <a:r>
                <a:rPr lang="en-US" sz="1700">
                  <a:solidFill>
                    <a:srgbClr val="000000"/>
                  </a:solidFill>
                  <a:latin typeface="Open Sauce Light"/>
                  <a:ea typeface="Open Sauce Light"/>
                  <a:cs typeface="Open Sauce Light"/>
                  <a:sym typeface="Open Sauce Light"/>
                </a:rPr>
                <a:t>User input</a:t>
              </a:r>
            </a:p>
          </p:txBody>
        </p:sp>
      </p:grpSp>
      <p:grpSp>
        <p:nvGrpSpPr>
          <p:cNvPr name="Group 9" id="9"/>
          <p:cNvGrpSpPr/>
          <p:nvPr/>
        </p:nvGrpSpPr>
        <p:grpSpPr>
          <a:xfrm rot="0">
            <a:off x="5192849" y="3348075"/>
            <a:ext cx="2906526" cy="1136440"/>
            <a:chOff x="0" y="0"/>
            <a:chExt cx="765505" cy="299309"/>
          </a:xfrm>
        </p:grpSpPr>
        <p:sp>
          <p:nvSpPr>
            <p:cNvPr name="Freeform 10" id="10"/>
            <p:cNvSpPr/>
            <p:nvPr/>
          </p:nvSpPr>
          <p:spPr>
            <a:xfrm flipH="false" flipV="false" rot="0">
              <a:off x="0" y="0"/>
              <a:ext cx="765505" cy="299309"/>
            </a:xfrm>
            <a:custGeom>
              <a:avLst/>
              <a:gdLst/>
              <a:ahLst/>
              <a:cxnLst/>
              <a:rect r="r" b="b" t="t" l="l"/>
              <a:pathLst>
                <a:path h="299309" w="765505">
                  <a:moveTo>
                    <a:pt x="135845" y="0"/>
                  </a:moveTo>
                  <a:lnTo>
                    <a:pt x="629660" y="0"/>
                  </a:lnTo>
                  <a:cubicBezTo>
                    <a:pt x="665688" y="0"/>
                    <a:pt x="700241" y="14312"/>
                    <a:pt x="725717" y="39788"/>
                  </a:cubicBezTo>
                  <a:cubicBezTo>
                    <a:pt x="751193" y="65264"/>
                    <a:pt x="765505" y="99817"/>
                    <a:pt x="765505" y="135845"/>
                  </a:cubicBezTo>
                  <a:lnTo>
                    <a:pt x="765505" y="163464"/>
                  </a:lnTo>
                  <a:cubicBezTo>
                    <a:pt x="765505" y="238489"/>
                    <a:pt x="704685" y="299309"/>
                    <a:pt x="629660" y="299309"/>
                  </a:cubicBezTo>
                  <a:lnTo>
                    <a:pt x="135845" y="299309"/>
                  </a:lnTo>
                  <a:cubicBezTo>
                    <a:pt x="99817" y="299309"/>
                    <a:pt x="65264" y="284997"/>
                    <a:pt x="39788" y="259521"/>
                  </a:cubicBezTo>
                  <a:cubicBezTo>
                    <a:pt x="14312" y="234045"/>
                    <a:pt x="0" y="199493"/>
                    <a:pt x="0" y="163464"/>
                  </a:cubicBezTo>
                  <a:lnTo>
                    <a:pt x="0" y="135845"/>
                  </a:lnTo>
                  <a:cubicBezTo>
                    <a:pt x="0" y="99817"/>
                    <a:pt x="14312" y="65264"/>
                    <a:pt x="39788" y="39788"/>
                  </a:cubicBezTo>
                  <a:cubicBezTo>
                    <a:pt x="65264" y="14312"/>
                    <a:pt x="99817" y="0"/>
                    <a:pt x="135845" y="0"/>
                  </a:cubicBezTo>
                  <a:close/>
                </a:path>
              </a:pathLst>
            </a:custGeom>
            <a:solidFill>
              <a:srgbClr val="F9931E"/>
            </a:solidFill>
          </p:spPr>
        </p:sp>
        <p:sp>
          <p:nvSpPr>
            <p:cNvPr name="TextBox 11" id="11"/>
            <p:cNvSpPr txBox="true"/>
            <p:nvPr/>
          </p:nvSpPr>
          <p:spPr>
            <a:xfrm>
              <a:off x="0" y="-38100"/>
              <a:ext cx="765505" cy="337409"/>
            </a:xfrm>
            <a:prstGeom prst="rect">
              <a:avLst/>
            </a:prstGeom>
          </p:spPr>
          <p:txBody>
            <a:bodyPr anchor="ctr" rtlCol="false" tIns="50800" lIns="50800" bIns="50800" rIns="50800"/>
            <a:lstStyle/>
            <a:p>
              <a:pPr algn="ctr">
                <a:lnSpc>
                  <a:spcPts val="2499"/>
                </a:lnSpc>
              </a:pPr>
              <a:r>
                <a:rPr lang="en-US" sz="1700">
                  <a:solidFill>
                    <a:srgbClr val="000000"/>
                  </a:solidFill>
                  <a:latin typeface="Open Sauce Light"/>
                  <a:ea typeface="Open Sauce Light"/>
                  <a:cs typeface="Open Sauce Light"/>
                  <a:sym typeface="Open Sauce Light"/>
                </a:rPr>
                <a:t>FAQ or Recommendation ?</a:t>
              </a:r>
            </a:p>
          </p:txBody>
        </p:sp>
      </p:grpSp>
      <p:grpSp>
        <p:nvGrpSpPr>
          <p:cNvPr name="Group 12" id="12"/>
          <p:cNvGrpSpPr/>
          <p:nvPr/>
        </p:nvGrpSpPr>
        <p:grpSpPr>
          <a:xfrm rot="0">
            <a:off x="9155233" y="2552738"/>
            <a:ext cx="2906526" cy="1136440"/>
            <a:chOff x="0" y="0"/>
            <a:chExt cx="765505" cy="299309"/>
          </a:xfrm>
        </p:grpSpPr>
        <p:sp>
          <p:nvSpPr>
            <p:cNvPr name="Freeform 13" id="13"/>
            <p:cNvSpPr/>
            <p:nvPr/>
          </p:nvSpPr>
          <p:spPr>
            <a:xfrm flipH="false" flipV="false" rot="0">
              <a:off x="0" y="0"/>
              <a:ext cx="765505" cy="299309"/>
            </a:xfrm>
            <a:custGeom>
              <a:avLst/>
              <a:gdLst/>
              <a:ahLst/>
              <a:cxnLst/>
              <a:rect r="r" b="b" t="t" l="l"/>
              <a:pathLst>
                <a:path h="299309" w="765505">
                  <a:moveTo>
                    <a:pt x="135845" y="0"/>
                  </a:moveTo>
                  <a:lnTo>
                    <a:pt x="629660" y="0"/>
                  </a:lnTo>
                  <a:cubicBezTo>
                    <a:pt x="665688" y="0"/>
                    <a:pt x="700241" y="14312"/>
                    <a:pt x="725717" y="39788"/>
                  </a:cubicBezTo>
                  <a:cubicBezTo>
                    <a:pt x="751193" y="65264"/>
                    <a:pt x="765505" y="99817"/>
                    <a:pt x="765505" y="135845"/>
                  </a:cubicBezTo>
                  <a:lnTo>
                    <a:pt x="765505" y="163464"/>
                  </a:lnTo>
                  <a:cubicBezTo>
                    <a:pt x="765505" y="238489"/>
                    <a:pt x="704685" y="299309"/>
                    <a:pt x="629660" y="299309"/>
                  </a:cubicBezTo>
                  <a:lnTo>
                    <a:pt x="135845" y="299309"/>
                  </a:lnTo>
                  <a:cubicBezTo>
                    <a:pt x="99817" y="299309"/>
                    <a:pt x="65264" y="284997"/>
                    <a:pt x="39788" y="259521"/>
                  </a:cubicBezTo>
                  <a:cubicBezTo>
                    <a:pt x="14312" y="234045"/>
                    <a:pt x="0" y="199493"/>
                    <a:pt x="0" y="163464"/>
                  </a:cubicBezTo>
                  <a:lnTo>
                    <a:pt x="0" y="135845"/>
                  </a:lnTo>
                  <a:cubicBezTo>
                    <a:pt x="0" y="99817"/>
                    <a:pt x="14312" y="65264"/>
                    <a:pt x="39788" y="39788"/>
                  </a:cubicBezTo>
                  <a:cubicBezTo>
                    <a:pt x="65264" y="14312"/>
                    <a:pt x="99817" y="0"/>
                    <a:pt x="135845" y="0"/>
                  </a:cubicBezTo>
                  <a:close/>
                </a:path>
              </a:pathLst>
            </a:custGeom>
            <a:solidFill>
              <a:srgbClr val="F9931E"/>
            </a:solidFill>
          </p:spPr>
        </p:sp>
        <p:sp>
          <p:nvSpPr>
            <p:cNvPr name="TextBox 14" id="14"/>
            <p:cNvSpPr txBox="true"/>
            <p:nvPr/>
          </p:nvSpPr>
          <p:spPr>
            <a:xfrm>
              <a:off x="0" y="-38100"/>
              <a:ext cx="765505" cy="337409"/>
            </a:xfrm>
            <a:prstGeom prst="rect">
              <a:avLst/>
            </a:prstGeom>
          </p:spPr>
          <p:txBody>
            <a:bodyPr anchor="ctr" rtlCol="false" tIns="50800" lIns="50800" bIns="50800" rIns="50800"/>
            <a:lstStyle/>
            <a:p>
              <a:pPr algn="ctr">
                <a:lnSpc>
                  <a:spcPts val="2499"/>
                </a:lnSpc>
              </a:pPr>
              <a:r>
                <a:rPr lang="en-US" sz="1700">
                  <a:solidFill>
                    <a:srgbClr val="000000"/>
                  </a:solidFill>
                  <a:latin typeface="Open Sauce Light"/>
                  <a:ea typeface="Open Sauce Light"/>
                  <a:cs typeface="Open Sauce Light"/>
                  <a:sym typeface="Open Sauce Light"/>
                </a:rPr>
                <a:t>FAQ Model Looping</a:t>
              </a:r>
            </a:p>
          </p:txBody>
        </p:sp>
      </p:grpSp>
      <p:grpSp>
        <p:nvGrpSpPr>
          <p:cNvPr name="Group 15" id="15"/>
          <p:cNvGrpSpPr/>
          <p:nvPr/>
        </p:nvGrpSpPr>
        <p:grpSpPr>
          <a:xfrm rot="0">
            <a:off x="13319059" y="2552738"/>
            <a:ext cx="2906526" cy="1136440"/>
            <a:chOff x="0" y="0"/>
            <a:chExt cx="765505" cy="299309"/>
          </a:xfrm>
        </p:grpSpPr>
        <p:sp>
          <p:nvSpPr>
            <p:cNvPr name="Freeform 16" id="16"/>
            <p:cNvSpPr/>
            <p:nvPr/>
          </p:nvSpPr>
          <p:spPr>
            <a:xfrm flipH="false" flipV="false" rot="0">
              <a:off x="0" y="0"/>
              <a:ext cx="765505" cy="299309"/>
            </a:xfrm>
            <a:custGeom>
              <a:avLst/>
              <a:gdLst/>
              <a:ahLst/>
              <a:cxnLst/>
              <a:rect r="r" b="b" t="t" l="l"/>
              <a:pathLst>
                <a:path h="299309" w="765505">
                  <a:moveTo>
                    <a:pt x="135845" y="0"/>
                  </a:moveTo>
                  <a:lnTo>
                    <a:pt x="629660" y="0"/>
                  </a:lnTo>
                  <a:cubicBezTo>
                    <a:pt x="665688" y="0"/>
                    <a:pt x="700241" y="14312"/>
                    <a:pt x="725717" y="39788"/>
                  </a:cubicBezTo>
                  <a:cubicBezTo>
                    <a:pt x="751193" y="65264"/>
                    <a:pt x="765505" y="99817"/>
                    <a:pt x="765505" y="135845"/>
                  </a:cubicBezTo>
                  <a:lnTo>
                    <a:pt x="765505" y="163464"/>
                  </a:lnTo>
                  <a:cubicBezTo>
                    <a:pt x="765505" y="238489"/>
                    <a:pt x="704685" y="299309"/>
                    <a:pt x="629660" y="299309"/>
                  </a:cubicBezTo>
                  <a:lnTo>
                    <a:pt x="135845" y="299309"/>
                  </a:lnTo>
                  <a:cubicBezTo>
                    <a:pt x="99817" y="299309"/>
                    <a:pt x="65264" y="284997"/>
                    <a:pt x="39788" y="259521"/>
                  </a:cubicBezTo>
                  <a:cubicBezTo>
                    <a:pt x="14312" y="234045"/>
                    <a:pt x="0" y="199493"/>
                    <a:pt x="0" y="163464"/>
                  </a:cubicBezTo>
                  <a:lnTo>
                    <a:pt x="0" y="135845"/>
                  </a:lnTo>
                  <a:cubicBezTo>
                    <a:pt x="0" y="99817"/>
                    <a:pt x="14312" y="65264"/>
                    <a:pt x="39788" y="39788"/>
                  </a:cubicBezTo>
                  <a:cubicBezTo>
                    <a:pt x="65264" y="14312"/>
                    <a:pt x="99817" y="0"/>
                    <a:pt x="135845" y="0"/>
                  </a:cubicBezTo>
                  <a:close/>
                </a:path>
              </a:pathLst>
            </a:custGeom>
            <a:solidFill>
              <a:srgbClr val="F9931E"/>
            </a:solidFill>
          </p:spPr>
        </p:sp>
        <p:sp>
          <p:nvSpPr>
            <p:cNvPr name="TextBox 17" id="17"/>
            <p:cNvSpPr txBox="true"/>
            <p:nvPr/>
          </p:nvSpPr>
          <p:spPr>
            <a:xfrm>
              <a:off x="0" y="-38100"/>
              <a:ext cx="765505" cy="337409"/>
            </a:xfrm>
            <a:prstGeom prst="rect">
              <a:avLst/>
            </a:prstGeom>
          </p:spPr>
          <p:txBody>
            <a:bodyPr anchor="ctr" rtlCol="false" tIns="50800" lIns="50800" bIns="50800" rIns="50800"/>
            <a:lstStyle/>
            <a:p>
              <a:pPr algn="ctr">
                <a:lnSpc>
                  <a:spcPts val="2499"/>
                </a:lnSpc>
              </a:pPr>
              <a:r>
                <a:rPr lang="en-US" sz="1700">
                  <a:solidFill>
                    <a:srgbClr val="000000"/>
                  </a:solidFill>
                  <a:latin typeface="Open Sauce Light"/>
                  <a:ea typeface="Open Sauce Light"/>
                  <a:cs typeface="Open Sauce Light"/>
                  <a:sym typeface="Open Sauce Light"/>
                </a:rPr>
                <a:t>Output</a:t>
              </a:r>
            </a:p>
          </p:txBody>
        </p:sp>
      </p:grpSp>
      <p:sp>
        <p:nvSpPr>
          <p:cNvPr name="AutoShape 18" id="18"/>
          <p:cNvSpPr/>
          <p:nvPr/>
        </p:nvSpPr>
        <p:spPr>
          <a:xfrm>
            <a:off x="3945042" y="3897245"/>
            <a:ext cx="1247807" cy="19050"/>
          </a:xfrm>
          <a:prstGeom prst="line">
            <a:avLst/>
          </a:prstGeom>
          <a:ln cap="flat" w="38100">
            <a:solidFill>
              <a:srgbClr val="000000"/>
            </a:solidFill>
            <a:prstDash val="solid"/>
            <a:headEnd type="none" len="sm" w="sm"/>
            <a:tailEnd type="arrow" len="sm" w="med"/>
          </a:ln>
        </p:spPr>
      </p:sp>
      <p:sp>
        <p:nvSpPr>
          <p:cNvPr name="TextBox 19" id="19"/>
          <p:cNvSpPr txBox="true"/>
          <p:nvPr/>
        </p:nvSpPr>
        <p:spPr>
          <a:xfrm rot="0">
            <a:off x="482771" y="2066963"/>
            <a:ext cx="8866984" cy="485775"/>
          </a:xfrm>
          <a:prstGeom prst="rect">
            <a:avLst/>
          </a:prstGeom>
        </p:spPr>
        <p:txBody>
          <a:bodyPr anchor="t" rtlCol="false" tIns="0" lIns="0" bIns="0" rIns="0">
            <a:spAutoFit/>
          </a:bodyPr>
          <a:lstStyle/>
          <a:p>
            <a:pPr algn="l" marL="690897" indent="-345448" lvl="1">
              <a:lnSpc>
                <a:spcPts val="3840"/>
              </a:lnSpc>
              <a:buAutoNum type="arabicPeriod" startAt="1"/>
            </a:pPr>
            <a:r>
              <a:rPr lang="en-US" sz="3200">
                <a:solidFill>
                  <a:srgbClr val="434343"/>
                </a:solidFill>
                <a:latin typeface="Staatliches"/>
                <a:ea typeface="Staatliches"/>
                <a:cs typeface="Staatliches"/>
                <a:sym typeface="Staatliches"/>
              </a:rPr>
              <a:t>two model</a:t>
            </a:r>
          </a:p>
        </p:txBody>
      </p:sp>
      <p:grpSp>
        <p:nvGrpSpPr>
          <p:cNvPr name="Group 20" id="20"/>
          <p:cNvGrpSpPr/>
          <p:nvPr/>
        </p:nvGrpSpPr>
        <p:grpSpPr>
          <a:xfrm rot="0">
            <a:off x="9144000" y="4241628"/>
            <a:ext cx="2906526" cy="1136440"/>
            <a:chOff x="0" y="0"/>
            <a:chExt cx="765505" cy="299309"/>
          </a:xfrm>
        </p:grpSpPr>
        <p:sp>
          <p:nvSpPr>
            <p:cNvPr name="Freeform 21" id="21"/>
            <p:cNvSpPr/>
            <p:nvPr/>
          </p:nvSpPr>
          <p:spPr>
            <a:xfrm flipH="false" flipV="false" rot="0">
              <a:off x="0" y="0"/>
              <a:ext cx="765505" cy="299309"/>
            </a:xfrm>
            <a:custGeom>
              <a:avLst/>
              <a:gdLst/>
              <a:ahLst/>
              <a:cxnLst/>
              <a:rect r="r" b="b" t="t" l="l"/>
              <a:pathLst>
                <a:path h="299309" w="765505">
                  <a:moveTo>
                    <a:pt x="135845" y="0"/>
                  </a:moveTo>
                  <a:lnTo>
                    <a:pt x="629660" y="0"/>
                  </a:lnTo>
                  <a:cubicBezTo>
                    <a:pt x="665688" y="0"/>
                    <a:pt x="700241" y="14312"/>
                    <a:pt x="725717" y="39788"/>
                  </a:cubicBezTo>
                  <a:cubicBezTo>
                    <a:pt x="751193" y="65264"/>
                    <a:pt x="765505" y="99817"/>
                    <a:pt x="765505" y="135845"/>
                  </a:cubicBezTo>
                  <a:lnTo>
                    <a:pt x="765505" y="163464"/>
                  </a:lnTo>
                  <a:cubicBezTo>
                    <a:pt x="765505" y="238489"/>
                    <a:pt x="704685" y="299309"/>
                    <a:pt x="629660" y="299309"/>
                  </a:cubicBezTo>
                  <a:lnTo>
                    <a:pt x="135845" y="299309"/>
                  </a:lnTo>
                  <a:cubicBezTo>
                    <a:pt x="99817" y="299309"/>
                    <a:pt x="65264" y="284997"/>
                    <a:pt x="39788" y="259521"/>
                  </a:cubicBezTo>
                  <a:cubicBezTo>
                    <a:pt x="14312" y="234045"/>
                    <a:pt x="0" y="199493"/>
                    <a:pt x="0" y="163464"/>
                  </a:cubicBezTo>
                  <a:lnTo>
                    <a:pt x="0" y="135845"/>
                  </a:lnTo>
                  <a:cubicBezTo>
                    <a:pt x="0" y="99817"/>
                    <a:pt x="14312" y="65264"/>
                    <a:pt x="39788" y="39788"/>
                  </a:cubicBezTo>
                  <a:cubicBezTo>
                    <a:pt x="65264" y="14312"/>
                    <a:pt x="99817" y="0"/>
                    <a:pt x="135845" y="0"/>
                  </a:cubicBezTo>
                  <a:close/>
                </a:path>
              </a:pathLst>
            </a:custGeom>
            <a:solidFill>
              <a:srgbClr val="F9931E"/>
            </a:solidFill>
          </p:spPr>
        </p:sp>
        <p:sp>
          <p:nvSpPr>
            <p:cNvPr name="TextBox 22" id="22"/>
            <p:cNvSpPr txBox="true"/>
            <p:nvPr/>
          </p:nvSpPr>
          <p:spPr>
            <a:xfrm>
              <a:off x="0" y="-38100"/>
              <a:ext cx="765505" cy="337409"/>
            </a:xfrm>
            <a:prstGeom prst="rect">
              <a:avLst/>
            </a:prstGeom>
          </p:spPr>
          <p:txBody>
            <a:bodyPr anchor="ctr" rtlCol="false" tIns="50800" lIns="50800" bIns="50800" rIns="50800"/>
            <a:lstStyle/>
            <a:p>
              <a:pPr algn="ctr">
                <a:lnSpc>
                  <a:spcPts val="2499"/>
                </a:lnSpc>
              </a:pPr>
              <a:r>
                <a:rPr lang="en-US" sz="1700">
                  <a:solidFill>
                    <a:srgbClr val="000000"/>
                  </a:solidFill>
                  <a:latin typeface="Open Sauce Light"/>
                  <a:ea typeface="Open Sauce Light"/>
                  <a:cs typeface="Open Sauce Light"/>
                  <a:sym typeface="Open Sauce Light"/>
                </a:rPr>
                <a:t>Recommendation Model Looping </a:t>
              </a:r>
            </a:p>
          </p:txBody>
        </p:sp>
      </p:grpSp>
      <p:grpSp>
        <p:nvGrpSpPr>
          <p:cNvPr name="Group 23" id="23"/>
          <p:cNvGrpSpPr/>
          <p:nvPr/>
        </p:nvGrpSpPr>
        <p:grpSpPr>
          <a:xfrm rot="0">
            <a:off x="1028700" y="6963981"/>
            <a:ext cx="2906526" cy="1136440"/>
            <a:chOff x="0" y="0"/>
            <a:chExt cx="765505" cy="299309"/>
          </a:xfrm>
        </p:grpSpPr>
        <p:sp>
          <p:nvSpPr>
            <p:cNvPr name="Freeform 24" id="24"/>
            <p:cNvSpPr/>
            <p:nvPr/>
          </p:nvSpPr>
          <p:spPr>
            <a:xfrm flipH="false" flipV="false" rot="0">
              <a:off x="0" y="0"/>
              <a:ext cx="765505" cy="299309"/>
            </a:xfrm>
            <a:custGeom>
              <a:avLst/>
              <a:gdLst/>
              <a:ahLst/>
              <a:cxnLst/>
              <a:rect r="r" b="b" t="t" l="l"/>
              <a:pathLst>
                <a:path h="299309" w="765505">
                  <a:moveTo>
                    <a:pt x="135845" y="0"/>
                  </a:moveTo>
                  <a:lnTo>
                    <a:pt x="629660" y="0"/>
                  </a:lnTo>
                  <a:cubicBezTo>
                    <a:pt x="665688" y="0"/>
                    <a:pt x="700241" y="14312"/>
                    <a:pt x="725717" y="39788"/>
                  </a:cubicBezTo>
                  <a:cubicBezTo>
                    <a:pt x="751193" y="65264"/>
                    <a:pt x="765505" y="99817"/>
                    <a:pt x="765505" y="135845"/>
                  </a:cubicBezTo>
                  <a:lnTo>
                    <a:pt x="765505" y="163464"/>
                  </a:lnTo>
                  <a:cubicBezTo>
                    <a:pt x="765505" y="238489"/>
                    <a:pt x="704685" y="299309"/>
                    <a:pt x="629660" y="299309"/>
                  </a:cubicBezTo>
                  <a:lnTo>
                    <a:pt x="135845" y="299309"/>
                  </a:lnTo>
                  <a:cubicBezTo>
                    <a:pt x="99817" y="299309"/>
                    <a:pt x="65264" y="284997"/>
                    <a:pt x="39788" y="259521"/>
                  </a:cubicBezTo>
                  <a:cubicBezTo>
                    <a:pt x="14312" y="234045"/>
                    <a:pt x="0" y="199493"/>
                    <a:pt x="0" y="163464"/>
                  </a:cubicBezTo>
                  <a:lnTo>
                    <a:pt x="0" y="135845"/>
                  </a:lnTo>
                  <a:cubicBezTo>
                    <a:pt x="0" y="99817"/>
                    <a:pt x="14312" y="65264"/>
                    <a:pt x="39788" y="39788"/>
                  </a:cubicBezTo>
                  <a:cubicBezTo>
                    <a:pt x="65264" y="14312"/>
                    <a:pt x="99817" y="0"/>
                    <a:pt x="135845" y="0"/>
                  </a:cubicBezTo>
                  <a:close/>
                </a:path>
              </a:pathLst>
            </a:custGeom>
            <a:solidFill>
              <a:srgbClr val="F9931E"/>
            </a:solidFill>
          </p:spPr>
        </p:sp>
        <p:sp>
          <p:nvSpPr>
            <p:cNvPr name="TextBox 25" id="25"/>
            <p:cNvSpPr txBox="true"/>
            <p:nvPr/>
          </p:nvSpPr>
          <p:spPr>
            <a:xfrm>
              <a:off x="0" y="-38100"/>
              <a:ext cx="765505" cy="337409"/>
            </a:xfrm>
            <a:prstGeom prst="rect">
              <a:avLst/>
            </a:prstGeom>
          </p:spPr>
          <p:txBody>
            <a:bodyPr anchor="ctr" rtlCol="false" tIns="50800" lIns="50800" bIns="50800" rIns="50800"/>
            <a:lstStyle/>
            <a:p>
              <a:pPr algn="ctr">
                <a:lnSpc>
                  <a:spcPts val="2499"/>
                </a:lnSpc>
              </a:pPr>
              <a:r>
                <a:rPr lang="en-US" sz="1700">
                  <a:solidFill>
                    <a:srgbClr val="000000"/>
                  </a:solidFill>
                  <a:latin typeface="Open Sauce Light"/>
                  <a:ea typeface="Open Sauce Light"/>
                  <a:cs typeface="Open Sauce Light"/>
                  <a:sym typeface="Open Sauce Light"/>
                </a:rPr>
                <a:t>User input</a:t>
              </a:r>
            </a:p>
          </p:txBody>
        </p:sp>
      </p:grpSp>
      <p:grpSp>
        <p:nvGrpSpPr>
          <p:cNvPr name="Group 26" id="26"/>
          <p:cNvGrpSpPr/>
          <p:nvPr/>
        </p:nvGrpSpPr>
        <p:grpSpPr>
          <a:xfrm rot="0">
            <a:off x="5202665" y="6944931"/>
            <a:ext cx="2906526" cy="1136440"/>
            <a:chOff x="0" y="0"/>
            <a:chExt cx="765505" cy="299309"/>
          </a:xfrm>
        </p:grpSpPr>
        <p:sp>
          <p:nvSpPr>
            <p:cNvPr name="Freeform 27" id="27"/>
            <p:cNvSpPr/>
            <p:nvPr/>
          </p:nvSpPr>
          <p:spPr>
            <a:xfrm flipH="false" flipV="false" rot="0">
              <a:off x="0" y="0"/>
              <a:ext cx="765505" cy="299309"/>
            </a:xfrm>
            <a:custGeom>
              <a:avLst/>
              <a:gdLst/>
              <a:ahLst/>
              <a:cxnLst/>
              <a:rect r="r" b="b" t="t" l="l"/>
              <a:pathLst>
                <a:path h="299309" w="765505">
                  <a:moveTo>
                    <a:pt x="135845" y="0"/>
                  </a:moveTo>
                  <a:lnTo>
                    <a:pt x="629660" y="0"/>
                  </a:lnTo>
                  <a:cubicBezTo>
                    <a:pt x="665688" y="0"/>
                    <a:pt x="700241" y="14312"/>
                    <a:pt x="725717" y="39788"/>
                  </a:cubicBezTo>
                  <a:cubicBezTo>
                    <a:pt x="751193" y="65264"/>
                    <a:pt x="765505" y="99817"/>
                    <a:pt x="765505" y="135845"/>
                  </a:cubicBezTo>
                  <a:lnTo>
                    <a:pt x="765505" y="163464"/>
                  </a:lnTo>
                  <a:cubicBezTo>
                    <a:pt x="765505" y="238489"/>
                    <a:pt x="704685" y="299309"/>
                    <a:pt x="629660" y="299309"/>
                  </a:cubicBezTo>
                  <a:lnTo>
                    <a:pt x="135845" y="299309"/>
                  </a:lnTo>
                  <a:cubicBezTo>
                    <a:pt x="99817" y="299309"/>
                    <a:pt x="65264" y="284997"/>
                    <a:pt x="39788" y="259521"/>
                  </a:cubicBezTo>
                  <a:cubicBezTo>
                    <a:pt x="14312" y="234045"/>
                    <a:pt x="0" y="199493"/>
                    <a:pt x="0" y="163464"/>
                  </a:cubicBezTo>
                  <a:lnTo>
                    <a:pt x="0" y="135845"/>
                  </a:lnTo>
                  <a:cubicBezTo>
                    <a:pt x="0" y="99817"/>
                    <a:pt x="14312" y="65264"/>
                    <a:pt x="39788" y="39788"/>
                  </a:cubicBezTo>
                  <a:cubicBezTo>
                    <a:pt x="65264" y="14312"/>
                    <a:pt x="99817" y="0"/>
                    <a:pt x="135845" y="0"/>
                  </a:cubicBezTo>
                  <a:close/>
                </a:path>
              </a:pathLst>
            </a:custGeom>
            <a:solidFill>
              <a:srgbClr val="F9931E"/>
            </a:solidFill>
          </p:spPr>
        </p:sp>
        <p:sp>
          <p:nvSpPr>
            <p:cNvPr name="TextBox 28" id="28"/>
            <p:cNvSpPr txBox="true"/>
            <p:nvPr/>
          </p:nvSpPr>
          <p:spPr>
            <a:xfrm>
              <a:off x="0" y="-38100"/>
              <a:ext cx="765505" cy="337409"/>
            </a:xfrm>
            <a:prstGeom prst="rect">
              <a:avLst/>
            </a:prstGeom>
          </p:spPr>
          <p:txBody>
            <a:bodyPr anchor="ctr" rtlCol="false" tIns="50800" lIns="50800" bIns="50800" rIns="50800"/>
            <a:lstStyle/>
            <a:p>
              <a:pPr algn="ctr">
                <a:lnSpc>
                  <a:spcPts val="2499"/>
                </a:lnSpc>
              </a:pPr>
              <a:r>
                <a:rPr lang="en-US" sz="1700">
                  <a:solidFill>
                    <a:srgbClr val="000000"/>
                  </a:solidFill>
                  <a:latin typeface="Open Sauce Light"/>
                  <a:ea typeface="Open Sauce Light"/>
                  <a:cs typeface="Open Sauce Light"/>
                  <a:sym typeface="Open Sauce Light"/>
                </a:rPr>
                <a:t>Single model with RetrieverQA</a:t>
              </a:r>
            </a:p>
          </p:txBody>
        </p:sp>
      </p:grpSp>
      <p:grpSp>
        <p:nvGrpSpPr>
          <p:cNvPr name="Group 29" id="29"/>
          <p:cNvGrpSpPr/>
          <p:nvPr/>
        </p:nvGrpSpPr>
        <p:grpSpPr>
          <a:xfrm rot="0">
            <a:off x="9367104" y="6935406"/>
            <a:ext cx="2906526" cy="1136440"/>
            <a:chOff x="0" y="0"/>
            <a:chExt cx="765505" cy="299309"/>
          </a:xfrm>
        </p:grpSpPr>
        <p:sp>
          <p:nvSpPr>
            <p:cNvPr name="Freeform 30" id="30"/>
            <p:cNvSpPr/>
            <p:nvPr/>
          </p:nvSpPr>
          <p:spPr>
            <a:xfrm flipH="false" flipV="false" rot="0">
              <a:off x="0" y="0"/>
              <a:ext cx="765505" cy="299309"/>
            </a:xfrm>
            <a:custGeom>
              <a:avLst/>
              <a:gdLst/>
              <a:ahLst/>
              <a:cxnLst/>
              <a:rect r="r" b="b" t="t" l="l"/>
              <a:pathLst>
                <a:path h="299309" w="765505">
                  <a:moveTo>
                    <a:pt x="135845" y="0"/>
                  </a:moveTo>
                  <a:lnTo>
                    <a:pt x="629660" y="0"/>
                  </a:lnTo>
                  <a:cubicBezTo>
                    <a:pt x="665688" y="0"/>
                    <a:pt x="700241" y="14312"/>
                    <a:pt x="725717" y="39788"/>
                  </a:cubicBezTo>
                  <a:cubicBezTo>
                    <a:pt x="751193" y="65264"/>
                    <a:pt x="765505" y="99817"/>
                    <a:pt x="765505" y="135845"/>
                  </a:cubicBezTo>
                  <a:lnTo>
                    <a:pt x="765505" y="163464"/>
                  </a:lnTo>
                  <a:cubicBezTo>
                    <a:pt x="765505" y="238489"/>
                    <a:pt x="704685" y="299309"/>
                    <a:pt x="629660" y="299309"/>
                  </a:cubicBezTo>
                  <a:lnTo>
                    <a:pt x="135845" y="299309"/>
                  </a:lnTo>
                  <a:cubicBezTo>
                    <a:pt x="99817" y="299309"/>
                    <a:pt x="65264" y="284997"/>
                    <a:pt x="39788" y="259521"/>
                  </a:cubicBezTo>
                  <a:cubicBezTo>
                    <a:pt x="14312" y="234045"/>
                    <a:pt x="0" y="199493"/>
                    <a:pt x="0" y="163464"/>
                  </a:cubicBezTo>
                  <a:lnTo>
                    <a:pt x="0" y="135845"/>
                  </a:lnTo>
                  <a:cubicBezTo>
                    <a:pt x="0" y="99817"/>
                    <a:pt x="14312" y="65264"/>
                    <a:pt x="39788" y="39788"/>
                  </a:cubicBezTo>
                  <a:cubicBezTo>
                    <a:pt x="65264" y="14312"/>
                    <a:pt x="99817" y="0"/>
                    <a:pt x="135845" y="0"/>
                  </a:cubicBezTo>
                  <a:close/>
                </a:path>
              </a:pathLst>
            </a:custGeom>
            <a:solidFill>
              <a:srgbClr val="F9931E"/>
            </a:solidFill>
          </p:spPr>
        </p:sp>
        <p:sp>
          <p:nvSpPr>
            <p:cNvPr name="TextBox 31" id="31"/>
            <p:cNvSpPr txBox="true"/>
            <p:nvPr/>
          </p:nvSpPr>
          <p:spPr>
            <a:xfrm>
              <a:off x="0" y="-38100"/>
              <a:ext cx="765505" cy="337409"/>
            </a:xfrm>
            <a:prstGeom prst="rect">
              <a:avLst/>
            </a:prstGeom>
          </p:spPr>
          <p:txBody>
            <a:bodyPr anchor="ctr" rtlCol="false" tIns="50800" lIns="50800" bIns="50800" rIns="50800"/>
            <a:lstStyle/>
            <a:p>
              <a:pPr algn="ctr">
                <a:lnSpc>
                  <a:spcPts val="2499"/>
                </a:lnSpc>
              </a:pPr>
              <a:r>
                <a:rPr lang="en-US" sz="1700">
                  <a:solidFill>
                    <a:srgbClr val="000000"/>
                  </a:solidFill>
                  <a:latin typeface="Open Sauce Light"/>
                  <a:ea typeface="Open Sauce Light"/>
                  <a:cs typeface="Open Sauce Light"/>
                  <a:sym typeface="Open Sauce Light"/>
                </a:rPr>
                <a:t>Output</a:t>
              </a:r>
            </a:p>
          </p:txBody>
        </p:sp>
      </p:grpSp>
      <p:sp>
        <p:nvSpPr>
          <p:cNvPr name="AutoShape 32" id="32"/>
          <p:cNvSpPr/>
          <p:nvPr/>
        </p:nvSpPr>
        <p:spPr>
          <a:xfrm>
            <a:off x="3945042" y="7513151"/>
            <a:ext cx="1247807" cy="19050"/>
          </a:xfrm>
          <a:prstGeom prst="line">
            <a:avLst/>
          </a:prstGeom>
          <a:ln cap="flat" w="38100">
            <a:solidFill>
              <a:srgbClr val="000000"/>
            </a:solidFill>
            <a:prstDash val="solid"/>
            <a:headEnd type="none" len="sm" w="sm"/>
            <a:tailEnd type="arrow" len="sm" w="med"/>
          </a:ln>
        </p:spPr>
      </p:sp>
      <p:sp>
        <p:nvSpPr>
          <p:cNvPr name="TextBox 33" id="33"/>
          <p:cNvSpPr txBox="true"/>
          <p:nvPr/>
        </p:nvSpPr>
        <p:spPr>
          <a:xfrm rot="0">
            <a:off x="1028700" y="5682869"/>
            <a:ext cx="8866984" cy="485775"/>
          </a:xfrm>
          <a:prstGeom prst="rect">
            <a:avLst/>
          </a:prstGeom>
        </p:spPr>
        <p:txBody>
          <a:bodyPr anchor="t" rtlCol="false" tIns="0" lIns="0" bIns="0" rIns="0">
            <a:spAutoFit/>
          </a:bodyPr>
          <a:lstStyle/>
          <a:p>
            <a:pPr algn="l">
              <a:lnSpc>
                <a:spcPts val="3840"/>
              </a:lnSpc>
            </a:pPr>
            <a:r>
              <a:rPr lang="en-US" sz="3200">
                <a:solidFill>
                  <a:srgbClr val="434343"/>
                </a:solidFill>
                <a:latin typeface="Staatliches"/>
                <a:ea typeface="Staatliches"/>
                <a:cs typeface="Staatliches"/>
                <a:sym typeface="Staatliches"/>
              </a:rPr>
              <a:t>2. single model with Retriever QA</a:t>
            </a:r>
          </a:p>
        </p:txBody>
      </p:sp>
      <p:sp>
        <p:nvSpPr>
          <p:cNvPr name="AutoShape 34" id="34"/>
          <p:cNvSpPr/>
          <p:nvPr/>
        </p:nvSpPr>
        <p:spPr>
          <a:xfrm>
            <a:off x="8109481" y="7503626"/>
            <a:ext cx="1247807" cy="19050"/>
          </a:xfrm>
          <a:prstGeom prst="line">
            <a:avLst/>
          </a:prstGeom>
          <a:ln cap="flat" w="38100">
            <a:solidFill>
              <a:srgbClr val="000000"/>
            </a:solidFill>
            <a:prstDash val="solid"/>
            <a:headEnd type="none" len="sm" w="sm"/>
            <a:tailEnd type="arrow" len="sm" w="med"/>
          </a:ln>
        </p:spPr>
      </p:sp>
      <p:sp>
        <p:nvSpPr>
          <p:cNvPr name="AutoShape 35" id="35"/>
          <p:cNvSpPr/>
          <p:nvPr/>
        </p:nvSpPr>
        <p:spPr>
          <a:xfrm flipV="true">
            <a:off x="8099375" y="3348075"/>
            <a:ext cx="1044625" cy="587270"/>
          </a:xfrm>
          <a:prstGeom prst="line">
            <a:avLst/>
          </a:prstGeom>
          <a:ln cap="flat" w="38100">
            <a:solidFill>
              <a:srgbClr val="000000"/>
            </a:solidFill>
            <a:prstDash val="solid"/>
            <a:headEnd type="none" len="sm" w="sm"/>
            <a:tailEnd type="none" len="sm" w="sm"/>
          </a:ln>
        </p:spPr>
      </p:sp>
      <p:sp>
        <p:nvSpPr>
          <p:cNvPr name="AutoShape 36" id="36"/>
          <p:cNvSpPr/>
          <p:nvPr/>
        </p:nvSpPr>
        <p:spPr>
          <a:xfrm>
            <a:off x="8090039" y="3918740"/>
            <a:ext cx="1053961" cy="565776"/>
          </a:xfrm>
          <a:prstGeom prst="line">
            <a:avLst/>
          </a:prstGeom>
          <a:ln cap="flat" w="38100">
            <a:solidFill>
              <a:srgbClr val="000000"/>
            </a:solidFill>
            <a:prstDash val="solid"/>
            <a:headEnd type="none" len="sm" w="sm"/>
            <a:tailEnd type="none" len="sm" w="sm"/>
          </a:ln>
        </p:spPr>
      </p:sp>
      <p:sp>
        <p:nvSpPr>
          <p:cNvPr name="AutoShape 37" id="37"/>
          <p:cNvSpPr/>
          <p:nvPr/>
        </p:nvSpPr>
        <p:spPr>
          <a:xfrm>
            <a:off x="12062050" y="3140006"/>
            <a:ext cx="1247807" cy="19050"/>
          </a:xfrm>
          <a:prstGeom prst="line">
            <a:avLst/>
          </a:prstGeom>
          <a:ln cap="flat" w="38100">
            <a:solidFill>
              <a:srgbClr val="000000"/>
            </a:solidFill>
            <a:prstDash val="solid"/>
            <a:headEnd type="none" len="sm" w="sm"/>
            <a:tailEnd type="arrow" len="sm" w="med"/>
          </a:ln>
        </p:spPr>
      </p:sp>
      <p:grpSp>
        <p:nvGrpSpPr>
          <p:cNvPr name="Group 38" id="38"/>
          <p:cNvGrpSpPr/>
          <p:nvPr/>
        </p:nvGrpSpPr>
        <p:grpSpPr>
          <a:xfrm rot="0">
            <a:off x="13307826" y="4241628"/>
            <a:ext cx="2906526" cy="1136440"/>
            <a:chOff x="0" y="0"/>
            <a:chExt cx="765505" cy="299309"/>
          </a:xfrm>
        </p:grpSpPr>
        <p:sp>
          <p:nvSpPr>
            <p:cNvPr name="Freeform 39" id="39"/>
            <p:cNvSpPr/>
            <p:nvPr/>
          </p:nvSpPr>
          <p:spPr>
            <a:xfrm flipH="false" flipV="false" rot="0">
              <a:off x="0" y="0"/>
              <a:ext cx="765505" cy="299309"/>
            </a:xfrm>
            <a:custGeom>
              <a:avLst/>
              <a:gdLst/>
              <a:ahLst/>
              <a:cxnLst/>
              <a:rect r="r" b="b" t="t" l="l"/>
              <a:pathLst>
                <a:path h="299309" w="765505">
                  <a:moveTo>
                    <a:pt x="135845" y="0"/>
                  </a:moveTo>
                  <a:lnTo>
                    <a:pt x="629660" y="0"/>
                  </a:lnTo>
                  <a:cubicBezTo>
                    <a:pt x="665688" y="0"/>
                    <a:pt x="700241" y="14312"/>
                    <a:pt x="725717" y="39788"/>
                  </a:cubicBezTo>
                  <a:cubicBezTo>
                    <a:pt x="751193" y="65264"/>
                    <a:pt x="765505" y="99817"/>
                    <a:pt x="765505" y="135845"/>
                  </a:cubicBezTo>
                  <a:lnTo>
                    <a:pt x="765505" y="163464"/>
                  </a:lnTo>
                  <a:cubicBezTo>
                    <a:pt x="765505" y="238489"/>
                    <a:pt x="704685" y="299309"/>
                    <a:pt x="629660" y="299309"/>
                  </a:cubicBezTo>
                  <a:lnTo>
                    <a:pt x="135845" y="299309"/>
                  </a:lnTo>
                  <a:cubicBezTo>
                    <a:pt x="99817" y="299309"/>
                    <a:pt x="65264" y="284997"/>
                    <a:pt x="39788" y="259521"/>
                  </a:cubicBezTo>
                  <a:cubicBezTo>
                    <a:pt x="14312" y="234045"/>
                    <a:pt x="0" y="199493"/>
                    <a:pt x="0" y="163464"/>
                  </a:cubicBezTo>
                  <a:lnTo>
                    <a:pt x="0" y="135845"/>
                  </a:lnTo>
                  <a:cubicBezTo>
                    <a:pt x="0" y="99817"/>
                    <a:pt x="14312" y="65264"/>
                    <a:pt x="39788" y="39788"/>
                  </a:cubicBezTo>
                  <a:cubicBezTo>
                    <a:pt x="65264" y="14312"/>
                    <a:pt x="99817" y="0"/>
                    <a:pt x="135845" y="0"/>
                  </a:cubicBezTo>
                  <a:close/>
                </a:path>
              </a:pathLst>
            </a:custGeom>
            <a:solidFill>
              <a:srgbClr val="F9931E"/>
            </a:solidFill>
          </p:spPr>
        </p:sp>
        <p:sp>
          <p:nvSpPr>
            <p:cNvPr name="TextBox 40" id="40"/>
            <p:cNvSpPr txBox="true"/>
            <p:nvPr/>
          </p:nvSpPr>
          <p:spPr>
            <a:xfrm>
              <a:off x="0" y="-38100"/>
              <a:ext cx="765505" cy="337409"/>
            </a:xfrm>
            <a:prstGeom prst="rect">
              <a:avLst/>
            </a:prstGeom>
          </p:spPr>
          <p:txBody>
            <a:bodyPr anchor="ctr" rtlCol="false" tIns="50800" lIns="50800" bIns="50800" rIns="50800"/>
            <a:lstStyle/>
            <a:p>
              <a:pPr algn="ctr">
                <a:lnSpc>
                  <a:spcPts val="2499"/>
                </a:lnSpc>
              </a:pPr>
              <a:r>
                <a:rPr lang="en-US" sz="1700">
                  <a:solidFill>
                    <a:srgbClr val="000000"/>
                  </a:solidFill>
                  <a:latin typeface="Open Sauce Light"/>
                  <a:ea typeface="Open Sauce Light"/>
                  <a:cs typeface="Open Sauce Light"/>
                  <a:sym typeface="Open Sauce Light"/>
                </a:rPr>
                <a:t>Output</a:t>
              </a:r>
            </a:p>
          </p:txBody>
        </p:sp>
      </p:grpSp>
      <p:sp>
        <p:nvSpPr>
          <p:cNvPr name="AutoShape 41" id="41"/>
          <p:cNvSpPr/>
          <p:nvPr/>
        </p:nvSpPr>
        <p:spPr>
          <a:xfrm>
            <a:off x="12070961" y="4771751"/>
            <a:ext cx="1247807" cy="19050"/>
          </a:xfrm>
          <a:prstGeom prst="line">
            <a:avLst/>
          </a:prstGeom>
          <a:ln cap="flat" w="38100">
            <a:solidFill>
              <a:srgbClr val="000000"/>
            </a:solidFill>
            <a:prstDash val="solid"/>
            <a:headEnd type="none" len="sm" w="sm"/>
            <a:tailEnd type="arrow" len="sm" w="med"/>
          </a:ln>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25400"/>
            <a:ext cx="18288006" cy="10287008"/>
          </a:xfrm>
          <a:custGeom>
            <a:avLst/>
            <a:gdLst/>
            <a:ahLst/>
            <a:cxnLst/>
            <a:rect r="r" b="b" t="t" l="l"/>
            <a:pathLst>
              <a:path h="10287008" w="18288006">
                <a:moveTo>
                  <a:pt x="0" y="0"/>
                </a:moveTo>
                <a:lnTo>
                  <a:pt x="18288006" y="0"/>
                </a:lnTo>
                <a:lnTo>
                  <a:pt x="18288006" y="10287008"/>
                </a:lnTo>
                <a:lnTo>
                  <a:pt x="0" y="10287008"/>
                </a:lnTo>
                <a:lnTo>
                  <a:pt x="0" y="0"/>
                </a:lnTo>
                <a:close/>
              </a:path>
            </a:pathLst>
          </a:custGeom>
          <a:blipFill>
            <a:blip r:embed="rId3"/>
            <a:stretch>
              <a:fillRect l="0" t="0" r="0" b="0"/>
            </a:stretch>
          </a:blipFill>
        </p:spPr>
      </p:sp>
      <p:sp>
        <p:nvSpPr>
          <p:cNvPr name="Freeform 3" id="3"/>
          <p:cNvSpPr/>
          <p:nvPr/>
        </p:nvSpPr>
        <p:spPr>
          <a:xfrm flipH="false" flipV="false" rot="0">
            <a:off x="15536352" y="572900"/>
            <a:ext cx="2160002" cy="494710"/>
          </a:xfrm>
          <a:custGeom>
            <a:avLst/>
            <a:gdLst/>
            <a:ahLst/>
            <a:cxnLst/>
            <a:rect r="r" b="b" t="t" l="l"/>
            <a:pathLst>
              <a:path h="494710" w="2160002">
                <a:moveTo>
                  <a:pt x="0" y="0"/>
                </a:moveTo>
                <a:lnTo>
                  <a:pt x="2160002" y="0"/>
                </a:lnTo>
                <a:lnTo>
                  <a:pt x="2160002" y="494710"/>
                </a:lnTo>
                <a:lnTo>
                  <a:pt x="0" y="494710"/>
                </a:lnTo>
                <a:lnTo>
                  <a:pt x="0" y="0"/>
                </a:lnTo>
                <a:close/>
              </a:path>
            </a:pathLst>
          </a:custGeom>
          <a:blipFill>
            <a:blip r:embed="rId4"/>
            <a:stretch>
              <a:fillRect l="0" t="0" r="-3818" b="0"/>
            </a:stretch>
          </a:blipFill>
        </p:spPr>
      </p:sp>
      <p:sp>
        <p:nvSpPr>
          <p:cNvPr name="TextBox 4" id="4"/>
          <p:cNvSpPr txBox="true"/>
          <p:nvPr/>
        </p:nvSpPr>
        <p:spPr>
          <a:xfrm rot="0">
            <a:off x="17036341" y="9524771"/>
            <a:ext cx="914550" cy="342900"/>
          </a:xfrm>
          <a:prstGeom prst="rect">
            <a:avLst/>
          </a:prstGeom>
        </p:spPr>
        <p:txBody>
          <a:bodyPr anchor="t" rtlCol="false" tIns="0" lIns="0" bIns="0" rIns="0">
            <a:spAutoFit/>
          </a:bodyPr>
          <a:lstStyle/>
          <a:p>
            <a:pPr algn="r">
              <a:lnSpc>
                <a:spcPts val="2400"/>
              </a:lnSpc>
            </a:pPr>
            <a:r>
              <a:rPr lang="en-US" sz="2000">
                <a:solidFill>
                  <a:srgbClr val="595959"/>
                </a:solidFill>
                <a:latin typeface="Arial"/>
                <a:ea typeface="Arial"/>
                <a:cs typeface="Arial"/>
                <a:sym typeface="Arial"/>
              </a:rPr>
              <a:t>12</a:t>
            </a:r>
          </a:p>
        </p:txBody>
      </p:sp>
      <p:sp>
        <p:nvSpPr>
          <p:cNvPr name="TextBox 5" id="5"/>
          <p:cNvSpPr txBox="true"/>
          <p:nvPr/>
        </p:nvSpPr>
        <p:spPr>
          <a:xfrm rot="0">
            <a:off x="482771" y="542925"/>
            <a:ext cx="8866984" cy="971550"/>
          </a:xfrm>
          <a:prstGeom prst="rect">
            <a:avLst/>
          </a:prstGeom>
        </p:spPr>
        <p:txBody>
          <a:bodyPr anchor="t" rtlCol="false" tIns="0" lIns="0" bIns="0" rIns="0">
            <a:spAutoFit/>
          </a:bodyPr>
          <a:lstStyle/>
          <a:p>
            <a:pPr algn="l">
              <a:lnSpc>
                <a:spcPts val="7680"/>
              </a:lnSpc>
            </a:pPr>
            <a:r>
              <a:rPr lang="en-US" sz="6400">
                <a:solidFill>
                  <a:srgbClr val="F06634"/>
                </a:solidFill>
                <a:latin typeface="Staatliches"/>
                <a:ea typeface="Staatliches"/>
                <a:cs typeface="Staatliches"/>
                <a:sym typeface="Staatliches"/>
              </a:rPr>
              <a:t>modelling</a:t>
            </a:r>
          </a:p>
        </p:txBody>
      </p:sp>
      <p:grpSp>
        <p:nvGrpSpPr>
          <p:cNvPr name="Group 6" id="6"/>
          <p:cNvGrpSpPr/>
          <p:nvPr/>
        </p:nvGrpSpPr>
        <p:grpSpPr>
          <a:xfrm rot="0">
            <a:off x="1028700" y="3398156"/>
            <a:ext cx="2906526" cy="1136440"/>
            <a:chOff x="0" y="0"/>
            <a:chExt cx="765505" cy="299309"/>
          </a:xfrm>
        </p:grpSpPr>
        <p:sp>
          <p:nvSpPr>
            <p:cNvPr name="Freeform 7" id="7"/>
            <p:cNvSpPr/>
            <p:nvPr/>
          </p:nvSpPr>
          <p:spPr>
            <a:xfrm flipH="false" flipV="false" rot="0">
              <a:off x="0" y="0"/>
              <a:ext cx="765505" cy="299309"/>
            </a:xfrm>
            <a:custGeom>
              <a:avLst/>
              <a:gdLst/>
              <a:ahLst/>
              <a:cxnLst/>
              <a:rect r="r" b="b" t="t" l="l"/>
              <a:pathLst>
                <a:path h="299309" w="765505">
                  <a:moveTo>
                    <a:pt x="135845" y="0"/>
                  </a:moveTo>
                  <a:lnTo>
                    <a:pt x="629660" y="0"/>
                  </a:lnTo>
                  <a:cubicBezTo>
                    <a:pt x="665688" y="0"/>
                    <a:pt x="700241" y="14312"/>
                    <a:pt x="725717" y="39788"/>
                  </a:cubicBezTo>
                  <a:cubicBezTo>
                    <a:pt x="751193" y="65264"/>
                    <a:pt x="765505" y="99817"/>
                    <a:pt x="765505" y="135845"/>
                  </a:cubicBezTo>
                  <a:lnTo>
                    <a:pt x="765505" y="163464"/>
                  </a:lnTo>
                  <a:cubicBezTo>
                    <a:pt x="765505" y="238489"/>
                    <a:pt x="704685" y="299309"/>
                    <a:pt x="629660" y="299309"/>
                  </a:cubicBezTo>
                  <a:lnTo>
                    <a:pt x="135845" y="299309"/>
                  </a:lnTo>
                  <a:cubicBezTo>
                    <a:pt x="99817" y="299309"/>
                    <a:pt x="65264" y="284997"/>
                    <a:pt x="39788" y="259521"/>
                  </a:cubicBezTo>
                  <a:cubicBezTo>
                    <a:pt x="14312" y="234045"/>
                    <a:pt x="0" y="199493"/>
                    <a:pt x="0" y="163464"/>
                  </a:cubicBezTo>
                  <a:lnTo>
                    <a:pt x="0" y="135845"/>
                  </a:lnTo>
                  <a:cubicBezTo>
                    <a:pt x="0" y="99817"/>
                    <a:pt x="14312" y="65264"/>
                    <a:pt x="39788" y="39788"/>
                  </a:cubicBezTo>
                  <a:cubicBezTo>
                    <a:pt x="65264" y="14312"/>
                    <a:pt x="99817" y="0"/>
                    <a:pt x="135845" y="0"/>
                  </a:cubicBezTo>
                  <a:close/>
                </a:path>
              </a:pathLst>
            </a:custGeom>
            <a:solidFill>
              <a:srgbClr val="F9931E"/>
            </a:solidFill>
          </p:spPr>
        </p:sp>
        <p:sp>
          <p:nvSpPr>
            <p:cNvPr name="TextBox 8" id="8"/>
            <p:cNvSpPr txBox="true"/>
            <p:nvPr/>
          </p:nvSpPr>
          <p:spPr>
            <a:xfrm>
              <a:off x="0" y="-38100"/>
              <a:ext cx="765505" cy="337409"/>
            </a:xfrm>
            <a:prstGeom prst="rect">
              <a:avLst/>
            </a:prstGeom>
          </p:spPr>
          <p:txBody>
            <a:bodyPr anchor="ctr" rtlCol="false" tIns="50800" lIns="50800" bIns="50800" rIns="50800"/>
            <a:lstStyle/>
            <a:p>
              <a:pPr algn="ctr">
                <a:lnSpc>
                  <a:spcPts val="2499"/>
                </a:lnSpc>
              </a:pPr>
              <a:r>
                <a:rPr lang="en-US" sz="1700">
                  <a:solidFill>
                    <a:srgbClr val="000000"/>
                  </a:solidFill>
                  <a:latin typeface="Open Sauce Light"/>
                  <a:ea typeface="Open Sauce Light"/>
                  <a:cs typeface="Open Sauce Light"/>
                  <a:sym typeface="Open Sauce Light"/>
                </a:rPr>
                <a:t>User input</a:t>
              </a:r>
            </a:p>
          </p:txBody>
        </p:sp>
      </p:grpSp>
      <p:grpSp>
        <p:nvGrpSpPr>
          <p:cNvPr name="Group 9" id="9"/>
          <p:cNvGrpSpPr/>
          <p:nvPr/>
        </p:nvGrpSpPr>
        <p:grpSpPr>
          <a:xfrm rot="0">
            <a:off x="5202665" y="3379106"/>
            <a:ext cx="2906526" cy="1136440"/>
            <a:chOff x="0" y="0"/>
            <a:chExt cx="765505" cy="299309"/>
          </a:xfrm>
        </p:grpSpPr>
        <p:sp>
          <p:nvSpPr>
            <p:cNvPr name="Freeform 10" id="10"/>
            <p:cNvSpPr/>
            <p:nvPr/>
          </p:nvSpPr>
          <p:spPr>
            <a:xfrm flipH="false" flipV="false" rot="0">
              <a:off x="0" y="0"/>
              <a:ext cx="765505" cy="299309"/>
            </a:xfrm>
            <a:custGeom>
              <a:avLst/>
              <a:gdLst/>
              <a:ahLst/>
              <a:cxnLst/>
              <a:rect r="r" b="b" t="t" l="l"/>
              <a:pathLst>
                <a:path h="299309" w="765505">
                  <a:moveTo>
                    <a:pt x="135845" y="0"/>
                  </a:moveTo>
                  <a:lnTo>
                    <a:pt x="629660" y="0"/>
                  </a:lnTo>
                  <a:cubicBezTo>
                    <a:pt x="665688" y="0"/>
                    <a:pt x="700241" y="14312"/>
                    <a:pt x="725717" y="39788"/>
                  </a:cubicBezTo>
                  <a:cubicBezTo>
                    <a:pt x="751193" y="65264"/>
                    <a:pt x="765505" y="99817"/>
                    <a:pt x="765505" y="135845"/>
                  </a:cubicBezTo>
                  <a:lnTo>
                    <a:pt x="765505" y="163464"/>
                  </a:lnTo>
                  <a:cubicBezTo>
                    <a:pt x="765505" y="238489"/>
                    <a:pt x="704685" y="299309"/>
                    <a:pt x="629660" y="299309"/>
                  </a:cubicBezTo>
                  <a:lnTo>
                    <a:pt x="135845" y="299309"/>
                  </a:lnTo>
                  <a:cubicBezTo>
                    <a:pt x="99817" y="299309"/>
                    <a:pt x="65264" y="284997"/>
                    <a:pt x="39788" y="259521"/>
                  </a:cubicBezTo>
                  <a:cubicBezTo>
                    <a:pt x="14312" y="234045"/>
                    <a:pt x="0" y="199493"/>
                    <a:pt x="0" y="163464"/>
                  </a:cubicBezTo>
                  <a:lnTo>
                    <a:pt x="0" y="135845"/>
                  </a:lnTo>
                  <a:cubicBezTo>
                    <a:pt x="0" y="99817"/>
                    <a:pt x="14312" y="65264"/>
                    <a:pt x="39788" y="39788"/>
                  </a:cubicBezTo>
                  <a:cubicBezTo>
                    <a:pt x="65264" y="14312"/>
                    <a:pt x="99817" y="0"/>
                    <a:pt x="135845" y="0"/>
                  </a:cubicBezTo>
                  <a:close/>
                </a:path>
              </a:pathLst>
            </a:custGeom>
            <a:solidFill>
              <a:srgbClr val="F9931E"/>
            </a:solidFill>
          </p:spPr>
        </p:sp>
        <p:sp>
          <p:nvSpPr>
            <p:cNvPr name="TextBox 11" id="11"/>
            <p:cNvSpPr txBox="true"/>
            <p:nvPr/>
          </p:nvSpPr>
          <p:spPr>
            <a:xfrm>
              <a:off x="0" y="-38100"/>
              <a:ext cx="765505" cy="337409"/>
            </a:xfrm>
            <a:prstGeom prst="rect">
              <a:avLst/>
            </a:prstGeom>
          </p:spPr>
          <p:txBody>
            <a:bodyPr anchor="ctr" rtlCol="false" tIns="50800" lIns="50800" bIns="50800" rIns="50800"/>
            <a:lstStyle/>
            <a:p>
              <a:pPr algn="ctr">
                <a:lnSpc>
                  <a:spcPts val="2499"/>
                </a:lnSpc>
              </a:pPr>
              <a:r>
                <a:rPr lang="en-US" sz="1700">
                  <a:solidFill>
                    <a:srgbClr val="000000"/>
                  </a:solidFill>
                  <a:latin typeface="Open Sauce Light"/>
                  <a:ea typeface="Open Sauce Light"/>
                  <a:cs typeface="Open Sauce Light"/>
                  <a:sym typeface="Open Sauce Light"/>
                </a:rPr>
                <a:t>Single model with Convertational Retrieval Chain</a:t>
              </a:r>
            </a:p>
          </p:txBody>
        </p:sp>
      </p:grpSp>
      <p:grpSp>
        <p:nvGrpSpPr>
          <p:cNvPr name="Group 12" id="12"/>
          <p:cNvGrpSpPr/>
          <p:nvPr/>
        </p:nvGrpSpPr>
        <p:grpSpPr>
          <a:xfrm rot="0">
            <a:off x="9367104" y="3369581"/>
            <a:ext cx="2906526" cy="1136440"/>
            <a:chOff x="0" y="0"/>
            <a:chExt cx="765505" cy="299309"/>
          </a:xfrm>
        </p:grpSpPr>
        <p:sp>
          <p:nvSpPr>
            <p:cNvPr name="Freeform 13" id="13"/>
            <p:cNvSpPr/>
            <p:nvPr/>
          </p:nvSpPr>
          <p:spPr>
            <a:xfrm flipH="false" flipV="false" rot="0">
              <a:off x="0" y="0"/>
              <a:ext cx="765505" cy="299309"/>
            </a:xfrm>
            <a:custGeom>
              <a:avLst/>
              <a:gdLst/>
              <a:ahLst/>
              <a:cxnLst/>
              <a:rect r="r" b="b" t="t" l="l"/>
              <a:pathLst>
                <a:path h="299309" w="765505">
                  <a:moveTo>
                    <a:pt x="135845" y="0"/>
                  </a:moveTo>
                  <a:lnTo>
                    <a:pt x="629660" y="0"/>
                  </a:lnTo>
                  <a:cubicBezTo>
                    <a:pt x="665688" y="0"/>
                    <a:pt x="700241" y="14312"/>
                    <a:pt x="725717" y="39788"/>
                  </a:cubicBezTo>
                  <a:cubicBezTo>
                    <a:pt x="751193" y="65264"/>
                    <a:pt x="765505" y="99817"/>
                    <a:pt x="765505" y="135845"/>
                  </a:cubicBezTo>
                  <a:lnTo>
                    <a:pt x="765505" y="163464"/>
                  </a:lnTo>
                  <a:cubicBezTo>
                    <a:pt x="765505" y="238489"/>
                    <a:pt x="704685" y="299309"/>
                    <a:pt x="629660" y="299309"/>
                  </a:cubicBezTo>
                  <a:lnTo>
                    <a:pt x="135845" y="299309"/>
                  </a:lnTo>
                  <a:cubicBezTo>
                    <a:pt x="99817" y="299309"/>
                    <a:pt x="65264" y="284997"/>
                    <a:pt x="39788" y="259521"/>
                  </a:cubicBezTo>
                  <a:cubicBezTo>
                    <a:pt x="14312" y="234045"/>
                    <a:pt x="0" y="199493"/>
                    <a:pt x="0" y="163464"/>
                  </a:cubicBezTo>
                  <a:lnTo>
                    <a:pt x="0" y="135845"/>
                  </a:lnTo>
                  <a:cubicBezTo>
                    <a:pt x="0" y="99817"/>
                    <a:pt x="14312" y="65264"/>
                    <a:pt x="39788" y="39788"/>
                  </a:cubicBezTo>
                  <a:cubicBezTo>
                    <a:pt x="65264" y="14312"/>
                    <a:pt x="99817" y="0"/>
                    <a:pt x="135845" y="0"/>
                  </a:cubicBezTo>
                  <a:close/>
                </a:path>
              </a:pathLst>
            </a:custGeom>
            <a:solidFill>
              <a:srgbClr val="F9931E"/>
            </a:solidFill>
          </p:spPr>
        </p:sp>
        <p:sp>
          <p:nvSpPr>
            <p:cNvPr name="TextBox 14" id="14"/>
            <p:cNvSpPr txBox="true"/>
            <p:nvPr/>
          </p:nvSpPr>
          <p:spPr>
            <a:xfrm>
              <a:off x="0" y="-38100"/>
              <a:ext cx="765505" cy="337409"/>
            </a:xfrm>
            <a:prstGeom prst="rect">
              <a:avLst/>
            </a:prstGeom>
          </p:spPr>
          <p:txBody>
            <a:bodyPr anchor="ctr" rtlCol="false" tIns="50800" lIns="50800" bIns="50800" rIns="50800"/>
            <a:lstStyle/>
            <a:p>
              <a:pPr algn="ctr">
                <a:lnSpc>
                  <a:spcPts val="2499"/>
                </a:lnSpc>
              </a:pPr>
              <a:r>
                <a:rPr lang="en-US" sz="1700">
                  <a:solidFill>
                    <a:srgbClr val="000000"/>
                  </a:solidFill>
                  <a:latin typeface="Open Sauce Light"/>
                  <a:ea typeface="Open Sauce Light"/>
                  <a:cs typeface="Open Sauce Light"/>
                  <a:sym typeface="Open Sauce Light"/>
                </a:rPr>
                <a:t>Output</a:t>
              </a:r>
            </a:p>
          </p:txBody>
        </p:sp>
      </p:grpSp>
      <p:sp>
        <p:nvSpPr>
          <p:cNvPr name="AutoShape 15" id="15"/>
          <p:cNvSpPr/>
          <p:nvPr/>
        </p:nvSpPr>
        <p:spPr>
          <a:xfrm>
            <a:off x="3945042" y="3947326"/>
            <a:ext cx="1247807" cy="19050"/>
          </a:xfrm>
          <a:prstGeom prst="line">
            <a:avLst/>
          </a:prstGeom>
          <a:ln cap="flat" w="38100">
            <a:solidFill>
              <a:srgbClr val="000000"/>
            </a:solidFill>
            <a:prstDash val="solid"/>
            <a:headEnd type="none" len="sm" w="sm"/>
            <a:tailEnd type="arrow" len="sm" w="med"/>
          </a:ln>
        </p:spPr>
      </p:sp>
      <p:sp>
        <p:nvSpPr>
          <p:cNvPr name="TextBox 16" id="16"/>
          <p:cNvSpPr txBox="true"/>
          <p:nvPr/>
        </p:nvSpPr>
        <p:spPr>
          <a:xfrm rot="0">
            <a:off x="1028700" y="2117044"/>
            <a:ext cx="8866984" cy="485775"/>
          </a:xfrm>
          <a:prstGeom prst="rect">
            <a:avLst/>
          </a:prstGeom>
        </p:spPr>
        <p:txBody>
          <a:bodyPr anchor="t" rtlCol="false" tIns="0" lIns="0" bIns="0" rIns="0">
            <a:spAutoFit/>
          </a:bodyPr>
          <a:lstStyle/>
          <a:p>
            <a:pPr algn="l">
              <a:lnSpc>
                <a:spcPts val="3840"/>
              </a:lnSpc>
            </a:pPr>
            <a:r>
              <a:rPr lang="en-US" sz="3200">
                <a:solidFill>
                  <a:srgbClr val="434343"/>
                </a:solidFill>
                <a:latin typeface="Staatliches"/>
                <a:ea typeface="Staatliches"/>
                <a:cs typeface="Staatliches"/>
                <a:sym typeface="Staatliches"/>
              </a:rPr>
              <a:t>3. single model with CONVERsATIONAL RETRIEVAL CHAIN</a:t>
            </a:r>
          </a:p>
        </p:txBody>
      </p:sp>
      <p:sp>
        <p:nvSpPr>
          <p:cNvPr name="AutoShape 17" id="17"/>
          <p:cNvSpPr/>
          <p:nvPr/>
        </p:nvSpPr>
        <p:spPr>
          <a:xfrm>
            <a:off x="8109481" y="3937801"/>
            <a:ext cx="1247807" cy="19050"/>
          </a:xfrm>
          <a:prstGeom prst="line">
            <a:avLst/>
          </a:prstGeom>
          <a:ln cap="flat" w="38100">
            <a:solidFill>
              <a:srgbClr val="000000"/>
            </a:solidFill>
            <a:prstDash val="solid"/>
            <a:headEnd type="none" len="sm" w="sm"/>
            <a:tailEnd type="arrow" len="sm" w="med"/>
          </a:ln>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25400"/>
            <a:ext cx="18287984" cy="10287002"/>
          </a:xfrm>
          <a:custGeom>
            <a:avLst/>
            <a:gdLst/>
            <a:ahLst/>
            <a:cxnLst/>
            <a:rect r="r" b="b" t="t" l="l"/>
            <a:pathLst>
              <a:path h="10287002" w="18287984">
                <a:moveTo>
                  <a:pt x="0" y="0"/>
                </a:moveTo>
                <a:lnTo>
                  <a:pt x="18287984" y="0"/>
                </a:lnTo>
                <a:lnTo>
                  <a:pt x="18287984" y="10287002"/>
                </a:lnTo>
                <a:lnTo>
                  <a:pt x="0" y="10287002"/>
                </a:lnTo>
                <a:lnTo>
                  <a:pt x="0" y="0"/>
                </a:lnTo>
                <a:close/>
              </a:path>
            </a:pathLst>
          </a:custGeom>
          <a:blipFill>
            <a:blip r:embed="rId3"/>
            <a:stretch>
              <a:fillRect l="0" t="0" r="0" b="0"/>
            </a:stretch>
          </a:blipFill>
        </p:spPr>
      </p:sp>
      <p:sp>
        <p:nvSpPr>
          <p:cNvPr name="Freeform 3" id="3"/>
          <p:cNvSpPr/>
          <p:nvPr/>
        </p:nvSpPr>
        <p:spPr>
          <a:xfrm flipH="false" flipV="false" rot="0">
            <a:off x="15536352" y="572900"/>
            <a:ext cx="2160002" cy="494710"/>
          </a:xfrm>
          <a:custGeom>
            <a:avLst/>
            <a:gdLst/>
            <a:ahLst/>
            <a:cxnLst/>
            <a:rect r="r" b="b" t="t" l="l"/>
            <a:pathLst>
              <a:path h="494710" w="2160002">
                <a:moveTo>
                  <a:pt x="0" y="0"/>
                </a:moveTo>
                <a:lnTo>
                  <a:pt x="2160002" y="0"/>
                </a:lnTo>
                <a:lnTo>
                  <a:pt x="2160002" y="494710"/>
                </a:lnTo>
                <a:lnTo>
                  <a:pt x="0" y="494710"/>
                </a:lnTo>
                <a:lnTo>
                  <a:pt x="0" y="0"/>
                </a:lnTo>
                <a:close/>
              </a:path>
            </a:pathLst>
          </a:custGeom>
          <a:blipFill>
            <a:blip r:embed="rId4"/>
            <a:stretch>
              <a:fillRect l="0" t="0" r="-3818" b="0"/>
            </a:stretch>
          </a:blipFill>
        </p:spPr>
      </p:sp>
      <p:sp>
        <p:nvSpPr>
          <p:cNvPr name="TextBox 4" id="4"/>
          <p:cNvSpPr txBox="true"/>
          <p:nvPr/>
        </p:nvSpPr>
        <p:spPr>
          <a:xfrm rot="0">
            <a:off x="17036341" y="9524771"/>
            <a:ext cx="914550" cy="342900"/>
          </a:xfrm>
          <a:prstGeom prst="rect">
            <a:avLst/>
          </a:prstGeom>
        </p:spPr>
        <p:txBody>
          <a:bodyPr anchor="t" rtlCol="false" tIns="0" lIns="0" bIns="0" rIns="0">
            <a:spAutoFit/>
          </a:bodyPr>
          <a:lstStyle/>
          <a:p>
            <a:pPr algn="r">
              <a:lnSpc>
                <a:spcPts val="2400"/>
              </a:lnSpc>
            </a:pPr>
            <a:r>
              <a:rPr lang="en-US" sz="2000">
                <a:solidFill>
                  <a:srgbClr val="595959"/>
                </a:solidFill>
                <a:latin typeface="Arial"/>
                <a:ea typeface="Arial"/>
                <a:cs typeface="Arial"/>
                <a:sym typeface="Arial"/>
              </a:rPr>
              <a:t>13</a:t>
            </a:r>
          </a:p>
        </p:txBody>
      </p:sp>
      <p:sp>
        <p:nvSpPr>
          <p:cNvPr name="Freeform 5" id="5"/>
          <p:cNvSpPr/>
          <p:nvPr/>
        </p:nvSpPr>
        <p:spPr>
          <a:xfrm flipH="false" flipV="false" rot="0">
            <a:off x="331072" y="4533367"/>
            <a:ext cx="17365282" cy="2496259"/>
          </a:xfrm>
          <a:custGeom>
            <a:avLst/>
            <a:gdLst/>
            <a:ahLst/>
            <a:cxnLst/>
            <a:rect r="r" b="b" t="t" l="l"/>
            <a:pathLst>
              <a:path h="2496259" w="17365282">
                <a:moveTo>
                  <a:pt x="0" y="0"/>
                </a:moveTo>
                <a:lnTo>
                  <a:pt x="17365282" y="0"/>
                </a:lnTo>
                <a:lnTo>
                  <a:pt x="17365282" y="2496260"/>
                </a:lnTo>
                <a:lnTo>
                  <a:pt x="0" y="2496260"/>
                </a:lnTo>
                <a:lnTo>
                  <a:pt x="0" y="0"/>
                </a:lnTo>
                <a:close/>
              </a:path>
            </a:pathLst>
          </a:custGeom>
          <a:blipFill>
            <a:blip r:embed="rId5"/>
            <a:stretch>
              <a:fillRect l="0" t="0" r="0" b="0"/>
            </a:stretch>
          </a:blipFill>
        </p:spPr>
      </p:sp>
      <p:sp>
        <p:nvSpPr>
          <p:cNvPr name="TextBox 6" id="6"/>
          <p:cNvSpPr txBox="true"/>
          <p:nvPr/>
        </p:nvSpPr>
        <p:spPr>
          <a:xfrm rot="0">
            <a:off x="331072" y="2155371"/>
            <a:ext cx="8866984" cy="971550"/>
          </a:xfrm>
          <a:prstGeom prst="rect">
            <a:avLst/>
          </a:prstGeom>
        </p:spPr>
        <p:txBody>
          <a:bodyPr anchor="t" rtlCol="false" tIns="0" lIns="0" bIns="0" rIns="0">
            <a:spAutoFit/>
          </a:bodyPr>
          <a:lstStyle/>
          <a:p>
            <a:pPr algn="l">
              <a:lnSpc>
                <a:spcPts val="7680"/>
              </a:lnSpc>
            </a:pPr>
            <a:r>
              <a:rPr lang="en-US" sz="6400">
                <a:solidFill>
                  <a:srgbClr val="F06634"/>
                </a:solidFill>
                <a:latin typeface="Staatliches"/>
                <a:ea typeface="Staatliches"/>
                <a:cs typeface="Staatliches"/>
                <a:sym typeface="Staatliches"/>
              </a:rPr>
              <a:t>modelling</a:t>
            </a:r>
          </a:p>
        </p:txBody>
      </p:sp>
      <p:sp>
        <p:nvSpPr>
          <p:cNvPr name="TextBox 7" id="7"/>
          <p:cNvSpPr txBox="true"/>
          <p:nvPr/>
        </p:nvSpPr>
        <p:spPr>
          <a:xfrm rot="0">
            <a:off x="877001" y="3370342"/>
            <a:ext cx="8866984" cy="485775"/>
          </a:xfrm>
          <a:prstGeom prst="rect">
            <a:avLst/>
          </a:prstGeom>
        </p:spPr>
        <p:txBody>
          <a:bodyPr anchor="t" rtlCol="false" tIns="0" lIns="0" bIns="0" rIns="0">
            <a:spAutoFit/>
          </a:bodyPr>
          <a:lstStyle/>
          <a:p>
            <a:pPr algn="l">
              <a:lnSpc>
                <a:spcPts val="3840"/>
              </a:lnSpc>
            </a:pPr>
            <a:r>
              <a:rPr lang="en-US" sz="3200">
                <a:solidFill>
                  <a:srgbClr val="434343"/>
                </a:solidFill>
                <a:latin typeface="Staatliches"/>
                <a:ea typeface="Staatliches"/>
                <a:cs typeface="Staatliches"/>
                <a:sym typeface="Staatliches"/>
              </a:rPr>
              <a:t>Retrieval chain method</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7625" y="-25400"/>
            <a:ext cx="18287984" cy="10287002"/>
          </a:xfrm>
          <a:custGeom>
            <a:avLst/>
            <a:gdLst/>
            <a:ahLst/>
            <a:cxnLst/>
            <a:rect r="r" b="b" t="t" l="l"/>
            <a:pathLst>
              <a:path h="10287002" w="18287984">
                <a:moveTo>
                  <a:pt x="0" y="0"/>
                </a:moveTo>
                <a:lnTo>
                  <a:pt x="18287984" y="0"/>
                </a:lnTo>
                <a:lnTo>
                  <a:pt x="18287984" y="10287002"/>
                </a:lnTo>
                <a:lnTo>
                  <a:pt x="0" y="10287002"/>
                </a:lnTo>
                <a:lnTo>
                  <a:pt x="0" y="0"/>
                </a:lnTo>
                <a:close/>
              </a:path>
            </a:pathLst>
          </a:custGeom>
          <a:blipFill>
            <a:blip r:embed="rId3"/>
            <a:stretch>
              <a:fillRect l="0" t="0" r="0" b="0"/>
            </a:stretch>
          </a:blipFill>
        </p:spPr>
      </p:sp>
      <p:sp>
        <p:nvSpPr>
          <p:cNvPr name="Freeform 3" id="3"/>
          <p:cNvSpPr/>
          <p:nvPr/>
        </p:nvSpPr>
        <p:spPr>
          <a:xfrm flipH="false" flipV="false" rot="0">
            <a:off x="15536352" y="572900"/>
            <a:ext cx="2160002" cy="494710"/>
          </a:xfrm>
          <a:custGeom>
            <a:avLst/>
            <a:gdLst/>
            <a:ahLst/>
            <a:cxnLst/>
            <a:rect r="r" b="b" t="t" l="l"/>
            <a:pathLst>
              <a:path h="494710" w="2160002">
                <a:moveTo>
                  <a:pt x="0" y="0"/>
                </a:moveTo>
                <a:lnTo>
                  <a:pt x="2160002" y="0"/>
                </a:lnTo>
                <a:lnTo>
                  <a:pt x="2160002" y="494710"/>
                </a:lnTo>
                <a:lnTo>
                  <a:pt x="0" y="494710"/>
                </a:lnTo>
                <a:lnTo>
                  <a:pt x="0" y="0"/>
                </a:lnTo>
                <a:close/>
              </a:path>
            </a:pathLst>
          </a:custGeom>
          <a:blipFill>
            <a:blip r:embed="rId4"/>
            <a:stretch>
              <a:fillRect l="0" t="0" r="-3818" b="0"/>
            </a:stretch>
          </a:blipFill>
        </p:spPr>
      </p:sp>
      <p:sp>
        <p:nvSpPr>
          <p:cNvPr name="TextBox 4" id="4"/>
          <p:cNvSpPr txBox="true"/>
          <p:nvPr/>
        </p:nvSpPr>
        <p:spPr>
          <a:xfrm rot="0">
            <a:off x="17036341" y="9524771"/>
            <a:ext cx="914550" cy="342900"/>
          </a:xfrm>
          <a:prstGeom prst="rect">
            <a:avLst/>
          </a:prstGeom>
        </p:spPr>
        <p:txBody>
          <a:bodyPr anchor="t" rtlCol="false" tIns="0" lIns="0" bIns="0" rIns="0">
            <a:spAutoFit/>
          </a:bodyPr>
          <a:lstStyle/>
          <a:p>
            <a:pPr algn="r">
              <a:lnSpc>
                <a:spcPts val="2400"/>
              </a:lnSpc>
            </a:pPr>
            <a:r>
              <a:rPr lang="en-US" sz="2000">
                <a:solidFill>
                  <a:srgbClr val="595959"/>
                </a:solidFill>
                <a:latin typeface="Arial"/>
                <a:ea typeface="Arial"/>
                <a:cs typeface="Arial"/>
                <a:sym typeface="Arial"/>
              </a:rPr>
              <a:t>14</a:t>
            </a:r>
          </a:p>
        </p:txBody>
      </p:sp>
      <p:sp>
        <p:nvSpPr>
          <p:cNvPr name="Freeform 5" id="5"/>
          <p:cNvSpPr/>
          <p:nvPr/>
        </p:nvSpPr>
        <p:spPr>
          <a:xfrm flipH="false" flipV="false" rot="0">
            <a:off x="0" y="3929725"/>
            <a:ext cx="18328160" cy="4345301"/>
          </a:xfrm>
          <a:custGeom>
            <a:avLst/>
            <a:gdLst/>
            <a:ahLst/>
            <a:cxnLst/>
            <a:rect r="r" b="b" t="t" l="l"/>
            <a:pathLst>
              <a:path h="4345301" w="18328160">
                <a:moveTo>
                  <a:pt x="0" y="0"/>
                </a:moveTo>
                <a:lnTo>
                  <a:pt x="18328160" y="0"/>
                </a:lnTo>
                <a:lnTo>
                  <a:pt x="18328160" y="4345301"/>
                </a:lnTo>
                <a:lnTo>
                  <a:pt x="0" y="4345301"/>
                </a:lnTo>
                <a:lnTo>
                  <a:pt x="0" y="0"/>
                </a:lnTo>
                <a:close/>
              </a:path>
            </a:pathLst>
          </a:custGeom>
          <a:blipFill>
            <a:blip r:embed="rId5"/>
            <a:stretch>
              <a:fillRect l="0" t="0" r="0" b="0"/>
            </a:stretch>
          </a:blipFill>
        </p:spPr>
      </p:sp>
      <p:sp>
        <p:nvSpPr>
          <p:cNvPr name="TextBox 6" id="6"/>
          <p:cNvSpPr txBox="true"/>
          <p:nvPr/>
        </p:nvSpPr>
        <p:spPr>
          <a:xfrm rot="0">
            <a:off x="297096" y="2014662"/>
            <a:ext cx="8866984" cy="971550"/>
          </a:xfrm>
          <a:prstGeom prst="rect">
            <a:avLst/>
          </a:prstGeom>
        </p:spPr>
        <p:txBody>
          <a:bodyPr anchor="t" rtlCol="false" tIns="0" lIns="0" bIns="0" rIns="0">
            <a:spAutoFit/>
          </a:bodyPr>
          <a:lstStyle/>
          <a:p>
            <a:pPr algn="l">
              <a:lnSpc>
                <a:spcPts val="7680"/>
              </a:lnSpc>
            </a:pPr>
            <a:r>
              <a:rPr lang="en-US" sz="6400">
                <a:solidFill>
                  <a:srgbClr val="F06634"/>
                </a:solidFill>
                <a:latin typeface="Staatliches"/>
                <a:ea typeface="Staatliches"/>
                <a:cs typeface="Staatliches"/>
                <a:sym typeface="Staatliches"/>
              </a:rPr>
              <a:t>modelling</a:t>
            </a:r>
          </a:p>
        </p:txBody>
      </p:sp>
      <p:sp>
        <p:nvSpPr>
          <p:cNvPr name="TextBox 7" id="7"/>
          <p:cNvSpPr txBox="true"/>
          <p:nvPr/>
        </p:nvSpPr>
        <p:spPr>
          <a:xfrm rot="0">
            <a:off x="1028700" y="2986212"/>
            <a:ext cx="8866984" cy="485775"/>
          </a:xfrm>
          <a:prstGeom prst="rect">
            <a:avLst/>
          </a:prstGeom>
        </p:spPr>
        <p:txBody>
          <a:bodyPr anchor="t" rtlCol="false" tIns="0" lIns="0" bIns="0" rIns="0">
            <a:spAutoFit/>
          </a:bodyPr>
          <a:lstStyle/>
          <a:p>
            <a:pPr algn="l">
              <a:lnSpc>
                <a:spcPts val="3840"/>
              </a:lnSpc>
            </a:pPr>
            <a:r>
              <a:rPr lang="en-US" sz="3200">
                <a:solidFill>
                  <a:srgbClr val="000000"/>
                </a:solidFill>
                <a:latin typeface="Staatliches"/>
                <a:ea typeface="Staatliches"/>
                <a:cs typeface="Staatliches"/>
                <a:sym typeface="Staatliches"/>
              </a:rPr>
              <a:t>Conversational retrieval method</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25400"/>
            <a:ext cx="18288006" cy="10287008"/>
          </a:xfrm>
          <a:custGeom>
            <a:avLst/>
            <a:gdLst/>
            <a:ahLst/>
            <a:cxnLst/>
            <a:rect r="r" b="b" t="t" l="l"/>
            <a:pathLst>
              <a:path h="10287008" w="18288006">
                <a:moveTo>
                  <a:pt x="0" y="0"/>
                </a:moveTo>
                <a:lnTo>
                  <a:pt x="18288006" y="0"/>
                </a:lnTo>
                <a:lnTo>
                  <a:pt x="18288006" y="10287008"/>
                </a:lnTo>
                <a:lnTo>
                  <a:pt x="0" y="10287008"/>
                </a:lnTo>
                <a:lnTo>
                  <a:pt x="0" y="0"/>
                </a:lnTo>
                <a:close/>
              </a:path>
            </a:pathLst>
          </a:custGeom>
          <a:blipFill>
            <a:blip r:embed="rId3"/>
            <a:stretch>
              <a:fillRect l="0" t="0" r="0" b="0"/>
            </a:stretch>
          </a:blipFill>
        </p:spPr>
      </p:sp>
      <p:sp>
        <p:nvSpPr>
          <p:cNvPr name="Freeform 3" id="3"/>
          <p:cNvSpPr/>
          <p:nvPr/>
        </p:nvSpPr>
        <p:spPr>
          <a:xfrm flipH="false" flipV="false" rot="0">
            <a:off x="15536352" y="572900"/>
            <a:ext cx="2160002" cy="494710"/>
          </a:xfrm>
          <a:custGeom>
            <a:avLst/>
            <a:gdLst/>
            <a:ahLst/>
            <a:cxnLst/>
            <a:rect r="r" b="b" t="t" l="l"/>
            <a:pathLst>
              <a:path h="494710" w="2160002">
                <a:moveTo>
                  <a:pt x="0" y="0"/>
                </a:moveTo>
                <a:lnTo>
                  <a:pt x="2160002" y="0"/>
                </a:lnTo>
                <a:lnTo>
                  <a:pt x="2160002" y="494710"/>
                </a:lnTo>
                <a:lnTo>
                  <a:pt x="0" y="494710"/>
                </a:lnTo>
                <a:lnTo>
                  <a:pt x="0" y="0"/>
                </a:lnTo>
                <a:close/>
              </a:path>
            </a:pathLst>
          </a:custGeom>
          <a:blipFill>
            <a:blip r:embed="rId4"/>
            <a:stretch>
              <a:fillRect l="0" t="0" r="-3818" b="0"/>
            </a:stretch>
          </a:blipFill>
        </p:spPr>
      </p:sp>
      <p:sp>
        <p:nvSpPr>
          <p:cNvPr name="TextBox 4" id="4"/>
          <p:cNvSpPr txBox="true"/>
          <p:nvPr/>
        </p:nvSpPr>
        <p:spPr>
          <a:xfrm rot="0">
            <a:off x="17036341" y="9524771"/>
            <a:ext cx="914550" cy="342900"/>
          </a:xfrm>
          <a:prstGeom prst="rect">
            <a:avLst/>
          </a:prstGeom>
        </p:spPr>
        <p:txBody>
          <a:bodyPr anchor="t" rtlCol="false" tIns="0" lIns="0" bIns="0" rIns="0">
            <a:spAutoFit/>
          </a:bodyPr>
          <a:lstStyle/>
          <a:p>
            <a:pPr algn="r">
              <a:lnSpc>
                <a:spcPts val="2400"/>
              </a:lnSpc>
            </a:pPr>
            <a:r>
              <a:rPr lang="en-US" sz="2000">
                <a:solidFill>
                  <a:srgbClr val="595959"/>
                </a:solidFill>
                <a:latin typeface="Arial"/>
                <a:ea typeface="Arial"/>
                <a:cs typeface="Arial"/>
                <a:sym typeface="Arial"/>
              </a:rPr>
              <a:t>15</a:t>
            </a:r>
          </a:p>
        </p:txBody>
      </p:sp>
      <p:sp>
        <p:nvSpPr>
          <p:cNvPr name="TextBox 5" id="5"/>
          <p:cNvSpPr txBox="true"/>
          <p:nvPr/>
        </p:nvSpPr>
        <p:spPr>
          <a:xfrm rot="0">
            <a:off x="482771" y="1694472"/>
            <a:ext cx="8866984" cy="971550"/>
          </a:xfrm>
          <a:prstGeom prst="rect">
            <a:avLst/>
          </a:prstGeom>
        </p:spPr>
        <p:txBody>
          <a:bodyPr anchor="t" rtlCol="false" tIns="0" lIns="0" bIns="0" rIns="0">
            <a:spAutoFit/>
          </a:bodyPr>
          <a:lstStyle/>
          <a:p>
            <a:pPr algn="l">
              <a:lnSpc>
                <a:spcPts val="7680"/>
              </a:lnSpc>
            </a:pPr>
            <a:r>
              <a:rPr lang="en-US" sz="6400">
                <a:solidFill>
                  <a:srgbClr val="F06634"/>
                </a:solidFill>
                <a:latin typeface="Staatliches"/>
                <a:ea typeface="Staatliches"/>
                <a:cs typeface="Staatliches"/>
                <a:sym typeface="Staatliches"/>
              </a:rPr>
              <a:t>MODEL EVALUATION</a:t>
            </a:r>
          </a:p>
        </p:txBody>
      </p:sp>
      <p:sp>
        <p:nvSpPr>
          <p:cNvPr name="TextBox 6" id="6"/>
          <p:cNvSpPr txBox="true"/>
          <p:nvPr/>
        </p:nvSpPr>
        <p:spPr>
          <a:xfrm rot="0">
            <a:off x="482771" y="3275622"/>
            <a:ext cx="15314581" cy="4629150"/>
          </a:xfrm>
          <a:prstGeom prst="rect">
            <a:avLst/>
          </a:prstGeom>
        </p:spPr>
        <p:txBody>
          <a:bodyPr anchor="t" rtlCol="false" tIns="0" lIns="0" bIns="0" rIns="0">
            <a:spAutoFit/>
          </a:bodyPr>
          <a:lstStyle/>
          <a:p>
            <a:pPr algn="just">
              <a:lnSpc>
                <a:spcPts val="3359"/>
              </a:lnSpc>
            </a:pPr>
            <a:r>
              <a:rPr lang="en-US" sz="2799">
                <a:solidFill>
                  <a:srgbClr val="000000"/>
                </a:solidFill>
                <a:latin typeface="Arimo"/>
                <a:ea typeface="Arimo"/>
                <a:cs typeface="Arimo"/>
                <a:sym typeface="Arimo"/>
              </a:rPr>
              <a:t>Model dievaluasi menggunakan sistem skoring. Berikut adalah nilai - nilai skor dan representassinya :</a:t>
            </a:r>
          </a:p>
          <a:p>
            <a:pPr algn="just">
              <a:lnSpc>
                <a:spcPts val="3359"/>
              </a:lnSpc>
            </a:pPr>
          </a:p>
          <a:p>
            <a:pPr algn="just" marL="604519" indent="-302260" lvl="1">
              <a:lnSpc>
                <a:spcPts val="3359"/>
              </a:lnSpc>
              <a:buAutoNum type="arabicPeriod" startAt="1"/>
            </a:pPr>
            <a:r>
              <a:rPr lang="en-US" sz="2799">
                <a:solidFill>
                  <a:srgbClr val="000000"/>
                </a:solidFill>
                <a:latin typeface="Arimo"/>
                <a:ea typeface="Arimo"/>
                <a:cs typeface="Arimo"/>
                <a:sym typeface="Arimo"/>
              </a:rPr>
              <a:t>Nilai 0    : Jawaban salah secara keseluruhan</a:t>
            </a:r>
          </a:p>
          <a:p>
            <a:pPr algn="just" marL="604519" indent="-302260" lvl="1">
              <a:lnSpc>
                <a:spcPts val="3359"/>
              </a:lnSpc>
              <a:buAutoNum type="arabicPeriod" startAt="1"/>
            </a:pPr>
            <a:r>
              <a:rPr lang="en-US" sz="2799">
                <a:solidFill>
                  <a:srgbClr val="000000"/>
                </a:solidFill>
                <a:latin typeface="Arimo"/>
                <a:ea typeface="Arimo"/>
                <a:cs typeface="Arimo"/>
                <a:sym typeface="Arimo"/>
              </a:rPr>
              <a:t>Nilai 5    : Jawaban sebagian benar</a:t>
            </a:r>
          </a:p>
          <a:p>
            <a:pPr algn="just" marL="604519" indent="-302260" lvl="1">
              <a:lnSpc>
                <a:spcPts val="3359"/>
              </a:lnSpc>
              <a:buAutoNum type="arabicPeriod" startAt="1"/>
            </a:pPr>
            <a:r>
              <a:rPr lang="en-US" sz="2799">
                <a:solidFill>
                  <a:srgbClr val="000000"/>
                </a:solidFill>
                <a:latin typeface="Arimo"/>
                <a:ea typeface="Arimo"/>
                <a:cs typeface="Arimo"/>
                <a:sym typeface="Arimo"/>
              </a:rPr>
              <a:t>Nilai 10  : Jawaban secara keseluruhan benar</a:t>
            </a:r>
          </a:p>
          <a:p>
            <a:pPr algn="just">
              <a:lnSpc>
                <a:spcPts val="3359"/>
              </a:lnSpc>
            </a:pPr>
          </a:p>
          <a:p>
            <a:pPr algn="just">
              <a:lnSpc>
                <a:spcPts val="3359"/>
              </a:lnSpc>
            </a:pPr>
          </a:p>
          <a:p>
            <a:pPr algn="just">
              <a:lnSpc>
                <a:spcPts val="3359"/>
              </a:lnSpc>
            </a:pPr>
            <a:r>
              <a:rPr lang="en-US" sz="2799">
                <a:solidFill>
                  <a:srgbClr val="000000"/>
                </a:solidFill>
                <a:latin typeface="Arimo"/>
                <a:ea typeface="Arimo"/>
                <a:cs typeface="Arimo"/>
                <a:sym typeface="Arimo"/>
              </a:rPr>
              <a:t>Selain itu, terdapat parameter lain yang dijadikan skor yaitu adalah data leakage. Data leakage dapat diidentifikasi dari jawaban - jawaban atas pertanyaan out of topic/context dan dari jawaban - jawaban dari pertanyaan yang masih sesuai dengan topic/context.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25400"/>
            <a:ext cx="18287984" cy="10287002"/>
          </a:xfrm>
          <a:custGeom>
            <a:avLst/>
            <a:gdLst/>
            <a:ahLst/>
            <a:cxnLst/>
            <a:rect r="r" b="b" t="t" l="l"/>
            <a:pathLst>
              <a:path h="10287002" w="18287984">
                <a:moveTo>
                  <a:pt x="0" y="0"/>
                </a:moveTo>
                <a:lnTo>
                  <a:pt x="18287984" y="0"/>
                </a:lnTo>
                <a:lnTo>
                  <a:pt x="18287984" y="10287002"/>
                </a:lnTo>
                <a:lnTo>
                  <a:pt x="0" y="10287002"/>
                </a:lnTo>
                <a:lnTo>
                  <a:pt x="0" y="0"/>
                </a:lnTo>
                <a:close/>
              </a:path>
            </a:pathLst>
          </a:custGeom>
          <a:blipFill>
            <a:blip r:embed="rId3"/>
            <a:stretch>
              <a:fillRect l="0" t="0" r="0" b="0"/>
            </a:stretch>
          </a:blipFill>
        </p:spPr>
      </p:sp>
      <p:sp>
        <p:nvSpPr>
          <p:cNvPr name="Freeform 3" id="3"/>
          <p:cNvSpPr/>
          <p:nvPr/>
        </p:nvSpPr>
        <p:spPr>
          <a:xfrm flipH="false" flipV="false" rot="0">
            <a:off x="15536352" y="572900"/>
            <a:ext cx="2160002" cy="494710"/>
          </a:xfrm>
          <a:custGeom>
            <a:avLst/>
            <a:gdLst/>
            <a:ahLst/>
            <a:cxnLst/>
            <a:rect r="r" b="b" t="t" l="l"/>
            <a:pathLst>
              <a:path h="494710" w="2160002">
                <a:moveTo>
                  <a:pt x="0" y="0"/>
                </a:moveTo>
                <a:lnTo>
                  <a:pt x="2160002" y="0"/>
                </a:lnTo>
                <a:lnTo>
                  <a:pt x="2160002" y="494710"/>
                </a:lnTo>
                <a:lnTo>
                  <a:pt x="0" y="494710"/>
                </a:lnTo>
                <a:lnTo>
                  <a:pt x="0" y="0"/>
                </a:lnTo>
                <a:close/>
              </a:path>
            </a:pathLst>
          </a:custGeom>
          <a:blipFill>
            <a:blip r:embed="rId4"/>
            <a:stretch>
              <a:fillRect l="0" t="0" r="-3818" b="0"/>
            </a:stretch>
          </a:blipFill>
        </p:spPr>
      </p:sp>
      <p:sp>
        <p:nvSpPr>
          <p:cNvPr name="TextBox 4" id="4"/>
          <p:cNvSpPr txBox="true"/>
          <p:nvPr/>
        </p:nvSpPr>
        <p:spPr>
          <a:xfrm rot="0">
            <a:off x="17036341" y="9524771"/>
            <a:ext cx="914550" cy="342900"/>
          </a:xfrm>
          <a:prstGeom prst="rect">
            <a:avLst/>
          </a:prstGeom>
        </p:spPr>
        <p:txBody>
          <a:bodyPr anchor="t" rtlCol="false" tIns="0" lIns="0" bIns="0" rIns="0">
            <a:spAutoFit/>
          </a:bodyPr>
          <a:lstStyle/>
          <a:p>
            <a:pPr algn="r">
              <a:lnSpc>
                <a:spcPts val="2400"/>
              </a:lnSpc>
            </a:pPr>
            <a:r>
              <a:rPr lang="en-US" sz="2000">
                <a:solidFill>
                  <a:srgbClr val="595959"/>
                </a:solidFill>
                <a:latin typeface="Arial"/>
                <a:ea typeface="Arial"/>
                <a:cs typeface="Arial"/>
                <a:sym typeface="Arial"/>
              </a:rPr>
              <a:t>17</a:t>
            </a:r>
          </a:p>
        </p:txBody>
      </p:sp>
      <p:graphicFrame>
        <p:nvGraphicFramePr>
          <p:cNvPr name="Table 5" id="5"/>
          <p:cNvGraphicFramePr>
            <a:graphicFrameLocks noGrp="true"/>
          </p:cNvGraphicFramePr>
          <p:nvPr/>
        </p:nvGraphicFramePr>
        <p:xfrm>
          <a:off x="1595607" y="3767425"/>
          <a:ext cx="6498557" cy="4255890"/>
        </p:xfrm>
        <a:graphic>
          <a:graphicData uri="http://schemas.openxmlformats.org/drawingml/2006/table">
            <a:tbl>
              <a:tblPr/>
              <a:tblGrid>
                <a:gridCol w="2014959"/>
                <a:gridCol w="2014959"/>
                <a:gridCol w="2468640"/>
              </a:tblGrid>
              <a:tr h="794863">
                <a:tc>
                  <a:txBody>
                    <a:bodyPr anchor="t" rtlCol="false"/>
                    <a:lstStyle/>
                    <a:p>
                      <a:pPr algn="ctr">
                        <a:lnSpc>
                          <a:spcPts val="2520"/>
                        </a:lnSpc>
                        <a:defRPr/>
                      </a:pP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6921E"/>
                    </a:solidFill>
                  </a:tcPr>
                </a:tc>
                <a:tc gridSpan="2">
                  <a:txBody>
                    <a:bodyPr anchor="t" rtlCol="false"/>
                    <a:lstStyle/>
                    <a:p>
                      <a:pPr algn="ctr">
                        <a:lnSpc>
                          <a:spcPts val="2520"/>
                        </a:lnSpc>
                        <a:defRPr/>
                      </a:pPr>
                      <a:r>
                        <a:rPr lang="en-US" sz="1800">
                          <a:solidFill>
                            <a:srgbClr val="000000"/>
                          </a:solidFill>
                          <a:latin typeface="Open Sauce Bold"/>
                          <a:ea typeface="Open Sauce Bold"/>
                          <a:cs typeface="Open Sauce Bold"/>
                          <a:sym typeface="Open Sauce Bold"/>
                        </a:rPr>
                        <a:t>Base Model</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6921E"/>
                    </a:solidFill>
                  </a:tcPr>
                </a:tc>
                <a:tc hMerge="true">
                  <a:txBody>
                    <a:bodyPr anchor="t" rtlCol="false"/>
                    <a:lstStyle/>
                    <a:p>
                      <a:pPr algn="ctr">
                        <a:lnSpc>
                          <a:spcPts val="2520"/>
                        </a:lnSpc>
                        <a:defRPr/>
                      </a:pPr>
                      <a:r>
                        <a:rPr lang="en-US" sz="1800">
                          <a:solidFill>
                            <a:srgbClr val="000000"/>
                          </a:solidFill>
                          <a:latin typeface="Open Sauce Bold"/>
                          <a:ea typeface="Open Sauce Bold"/>
                          <a:cs typeface="Open Sauce Bold"/>
                          <a:sym typeface="Open Sauce Bold"/>
                        </a:rPr>
                        <a:t>Base Model</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6921E"/>
                    </a:solidFill>
                  </a:tcPr>
                </a:tc>
              </a:tr>
              <a:tr h="794863">
                <a:tc>
                  <a:txBody>
                    <a:bodyPr anchor="t" rtlCol="false"/>
                    <a:lstStyle/>
                    <a:p>
                      <a:pPr algn="ctr">
                        <a:lnSpc>
                          <a:spcPts val="2520"/>
                        </a:lnSpc>
                        <a:defRPr/>
                      </a:pPr>
                      <a:r>
                        <a:rPr lang="en-US" sz="1800">
                          <a:solidFill>
                            <a:srgbClr val="000000"/>
                          </a:solidFill>
                          <a:latin typeface="Open Sauce Bold"/>
                          <a:ea typeface="Open Sauce Bold"/>
                          <a:cs typeface="Open Sauce Bold"/>
                          <a:sym typeface="Open Sauce Bold"/>
                        </a:rPr>
                        <a:t>Jawaban</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6921E"/>
                    </a:solidFill>
                  </a:tcPr>
                </a:tc>
                <a:tc>
                  <a:txBody>
                    <a:bodyPr anchor="t" rtlCol="false"/>
                    <a:lstStyle/>
                    <a:p>
                      <a:pPr algn="ctr">
                        <a:lnSpc>
                          <a:spcPts val="2520"/>
                        </a:lnSpc>
                        <a:defRPr/>
                      </a:pPr>
                      <a:r>
                        <a:rPr lang="en-US" sz="1800">
                          <a:solidFill>
                            <a:srgbClr val="000000"/>
                          </a:solidFill>
                          <a:latin typeface="Open Sauce Bold"/>
                          <a:ea typeface="Open Sauce Bold"/>
                          <a:cs typeface="Open Sauce Bold"/>
                          <a:sym typeface="Open Sauce Bold"/>
                        </a:rPr>
                        <a:t>FAQ</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6921E"/>
                    </a:solidFill>
                  </a:tcPr>
                </a:tc>
                <a:tc>
                  <a:txBody>
                    <a:bodyPr anchor="t" rtlCol="false"/>
                    <a:lstStyle/>
                    <a:p>
                      <a:pPr algn="ctr">
                        <a:lnSpc>
                          <a:spcPts val="2520"/>
                        </a:lnSpc>
                        <a:defRPr/>
                      </a:pPr>
                      <a:r>
                        <a:rPr lang="en-US" sz="1800">
                          <a:solidFill>
                            <a:srgbClr val="000000"/>
                          </a:solidFill>
                          <a:latin typeface="Open Sauce Bold"/>
                          <a:ea typeface="Open Sauce Bold"/>
                          <a:cs typeface="Open Sauce Bold"/>
                          <a:sym typeface="Open Sauce Bold"/>
                        </a:rPr>
                        <a:t>Recommendation</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6921E"/>
                    </a:solidFill>
                  </a:tcPr>
                </a:tc>
              </a:tr>
              <a:tr h="794863">
                <a:tc>
                  <a:txBody>
                    <a:bodyPr anchor="t" rtlCol="false"/>
                    <a:lstStyle/>
                    <a:p>
                      <a:pPr algn="ctr">
                        <a:lnSpc>
                          <a:spcPts val="2520"/>
                        </a:lnSpc>
                        <a:defRPr/>
                      </a:pPr>
                      <a:r>
                        <a:rPr lang="en-US" sz="1800">
                          <a:solidFill>
                            <a:srgbClr val="000000"/>
                          </a:solidFill>
                          <a:latin typeface="Open Sauce"/>
                          <a:ea typeface="Open Sauce"/>
                          <a:cs typeface="Open Sauce"/>
                          <a:sym typeface="Open Sauce"/>
                        </a:rPr>
                        <a:t>Benar</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Open Sauce"/>
                          <a:ea typeface="Open Sauce"/>
                          <a:cs typeface="Open Sauce"/>
                          <a:sym typeface="Open Sauce"/>
                        </a:rPr>
                        <a:t>2</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Open Sauce"/>
                          <a:ea typeface="Open Sauce"/>
                          <a:cs typeface="Open Sauce"/>
                          <a:sym typeface="Open Sauce"/>
                        </a:rPr>
                        <a:t>2</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76437">
                <a:tc>
                  <a:txBody>
                    <a:bodyPr anchor="t" rtlCol="false"/>
                    <a:lstStyle/>
                    <a:p>
                      <a:pPr algn="ctr">
                        <a:lnSpc>
                          <a:spcPts val="2520"/>
                        </a:lnSpc>
                        <a:defRPr/>
                      </a:pPr>
                      <a:r>
                        <a:rPr lang="en-US" sz="1800">
                          <a:solidFill>
                            <a:srgbClr val="000000"/>
                          </a:solidFill>
                          <a:latin typeface="Open Sauce"/>
                          <a:ea typeface="Open Sauce"/>
                          <a:cs typeface="Open Sauce"/>
                          <a:sym typeface="Open Sauce"/>
                        </a:rPr>
                        <a:t>Setengah Benar</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Open Sauce"/>
                          <a:ea typeface="Open Sauce"/>
                          <a:cs typeface="Open Sauce"/>
                          <a:sym typeface="Open Sauce"/>
                        </a:rPr>
                        <a:t>3</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Open Sauce"/>
                          <a:ea typeface="Open Sauce"/>
                          <a:cs typeface="Open Sauce"/>
                          <a:sym typeface="Open Sauce"/>
                        </a:rPr>
                        <a:t>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6921E"/>
                      </a:solidFill>
                      <a:prstDash val="solid"/>
                      <a:round/>
                      <a:headEnd type="none" w="med" len="med"/>
                      <a:tailEnd type="none" w="med" len="med"/>
                    </a:lnB>
                  </a:tcPr>
                </a:tc>
              </a:tr>
              <a:tr h="794863">
                <a:tc>
                  <a:txBody>
                    <a:bodyPr anchor="t" rtlCol="false"/>
                    <a:lstStyle/>
                    <a:p>
                      <a:pPr algn="ctr">
                        <a:lnSpc>
                          <a:spcPts val="2520"/>
                        </a:lnSpc>
                        <a:defRPr/>
                      </a:pPr>
                      <a:r>
                        <a:rPr lang="en-US" sz="1800">
                          <a:solidFill>
                            <a:srgbClr val="000000"/>
                          </a:solidFill>
                          <a:latin typeface="Open Sauce"/>
                          <a:ea typeface="Open Sauce"/>
                          <a:cs typeface="Open Sauce"/>
                          <a:sym typeface="Open Sauce"/>
                        </a:rPr>
                        <a:t>Salah</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Open Sauce"/>
                          <a:ea typeface="Open Sauce"/>
                          <a:cs typeface="Open Sauce"/>
                          <a:sym typeface="Open Sauce"/>
                        </a:rPr>
                        <a:t>2</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6921E"/>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Open Sauce"/>
                          <a:ea typeface="Open Sauce"/>
                          <a:cs typeface="Open Sauce"/>
                          <a:sym typeface="Open Sauce"/>
                        </a:rPr>
                        <a:t>5</a:t>
                      </a:r>
                      <a:endParaRPr lang="en-US" sz="1100"/>
                    </a:p>
                  </a:txBody>
                  <a:tcPr marL="190500" marR="190500" marT="190500" marB="190500" anchor="ctr">
                    <a:lnL cmpd="sng" algn="ctr" cap="flat" w="38100">
                      <a:solidFill>
                        <a:srgbClr val="F6921E"/>
                      </a:solidFill>
                      <a:prstDash val="solid"/>
                      <a:round/>
                      <a:headEnd type="none" w="med" len="med"/>
                      <a:tailEnd type="none" w="med" len="med"/>
                    </a:lnL>
                    <a:lnR cmpd="sng" algn="ctr" cap="flat" w="38100">
                      <a:solidFill>
                        <a:srgbClr val="F6921E"/>
                      </a:solidFill>
                      <a:prstDash val="solid"/>
                      <a:round/>
                      <a:headEnd type="none" w="med" len="med"/>
                      <a:tailEnd type="none" w="med" len="med"/>
                    </a:lnR>
                    <a:lnT cmpd="sng" algn="ctr" cap="flat" w="38100">
                      <a:solidFill>
                        <a:srgbClr val="F6921E"/>
                      </a:solidFill>
                      <a:prstDash val="solid"/>
                      <a:round/>
                      <a:headEnd type="none" w="med" len="med"/>
                      <a:tailEnd type="none" w="med" len="med"/>
                    </a:lnT>
                    <a:lnB cmpd="sng" algn="ctr" cap="flat" w="38100">
                      <a:solidFill>
                        <a:srgbClr val="F6921E"/>
                      </a:solidFill>
                      <a:prstDash val="solid"/>
                      <a:round/>
                      <a:headEnd type="none" w="med" len="med"/>
                      <a:tailEnd type="none" w="med" len="med"/>
                    </a:lnB>
                  </a:tcPr>
                </a:tc>
              </a:tr>
            </a:tbl>
          </a:graphicData>
        </a:graphic>
      </p:graphicFrame>
      <p:sp>
        <p:nvSpPr>
          <p:cNvPr name="TextBox 6" id="6"/>
          <p:cNvSpPr txBox="true"/>
          <p:nvPr/>
        </p:nvSpPr>
        <p:spPr>
          <a:xfrm rot="0">
            <a:off x="9375042" y="5108576"/>
            <a:ext cx="7884258" cy="2524125"/>
          </a:xfrm>
          <a:prstGeom prst="rect">
            <a:avLst/>
          </a:prstGeom>
        </p:spPr>
        <p:txBody>
          <a:bodyPr anchor="t" rtlCol="false" tIns="0" lIns="0" bIns="0" rIns="0">
            <a:spAutoFit/>
          </a:bodyPr>
          <a:lstStyle/>
          <a:p>
            <a:pPr algn="just">
              <a:lnSpc>
                <a:spcPts val="2520"/>
              </a:lnSpc>
              <a:spcBef>
                <a:spcPct val="0"/>
              </a:spcBef>
            </a:pPr>
            <a:r>
              <a:rPr lang="en-US" sz="2100">
                <a:solidFill>
                  <a:srgbClr val="000000"/>
                </a:solidFill>
                <a:latin typeface="Arimo"/>
                <a:ea typeface="Arimo"/>
                <a:cs typeface="Arimo"/>
                <a:sym typeface="Arimo"/>
              </a:rPr>
              <a:t>Hasil evaluasi menunjukkan bahwa base model memiliki performa yang kurang memuaskan, </a:t>
            </a:r>
          </a:p>
          <a:p>
            <a:pPr algn="just">
              <a:lnSpc>
                <a:spcPts val="2520"/>
              </a:lnSpc>
              <a:spcBef>
                <a:spcPct val="0"/>
              </a:spcBef>
            </a:pPr>
          </a:p>
          <a:p>
            <a:pPr algn="just">
              <a:lnSpc>
                <a:spcPts val="2520"/>
              </a:lnSpc>
              <a:spcBef>
                <a:spcPct val="0"/>
              </a:spcBef>
            </a:pPr>
            <a:r>
              <a:rPr lang="en-US" sz="2100">
                <a:solidFill>
                  <a:srgbClr val="000000"/>
                </a:solidFill>
                <a:latin typeface="Arimo"/>
                <a:ea typeface="Arimo"/>
                <a:cs typeface="Arimo"/>
                <a:sym typeface="Arimo"/>
              </a:rPr>
              <a:t>terutama pada bagian rekomendasi mobil. Jumlah jawaban yang benar lebih sedikit dibandingkan dengan jawaban yang salah, baik pada bagian FAQ maupun rekomendasi mobil. </a:t>
            </a:r>
          </a:p>
          <a:p>
            <a:pPr algn="just">
              <a:lnSpc>
                <a:spcPts val="2520"/>
              </a:lnSpc>
              <a:spcBef>
                <a:spcPct val="0"/>
              </a:spcBef>
            </a:pPr>
          </a:p>
          <a:p>
            <a:pPr algn="just">
              <a:lnSpc>
                <a:spcPts val="2520"/>
              </a:lnSpc>
              <a:spcBef>
                <a:spcPct val="0"/>
              </a:spcBef>
            </a:pPr>
          </a:p>
        </p:txBody>
      </p:sp>
      <p:sp>
        <p:nvSpPr>
          <p:cNvPr name="TextBox 7" id="7"/>
          <p:cNvSpPr txBox="true"/>
          <p:nvPr/>
        </p:nvSpPr>
        <p:spPr>
          <a:xfrm rot="0">
            <a:off x="1028700" y="1924781"/>
            <a:ext cx="8866984" cy="971550"/>
          </a:xfrm>
          <a:prstGeom prst="rect">
            <a:avLst/>
          </a:prstGeom>
        </p:spPr>
        <p:txBody>
          <a:bodyPr anchor="t" rtlCol="false" tIns="0" lIns="0" bIns="0" rIns="0">
            <a:spAutoFit/>
          </a:bodyPr>
          <a:lstStyle/>
          <a:p>
            <a:pPr algn="l">
              <a:lnSpc>
                <a:spcPts val="7680"/>
              </a:lnSpc>
            </a:pPr>
            <a:r>
              <a:rPr lang="en-US" sz="6400">
                <a:solidFill>
                  <a:srgbClr val="F06634"/>
                </a:solidFill>
                <a:latin typeface="Staatliches"/>
                <a:ea typeface="Staatliches"/>
                <a:cs typeface="Staatliches"/>
                <a:sym typeface="Staatliches"/>
              </a:rPr>
              <a:t>MODEL EVALUATION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525" y="-25400"/>
            <a:ext cx="18287984" cy="10287002"/>
          </a:xfrm>
          <a:custGeom>
            <a:avLst/>
            <a:gdLst/>
            <a:ahLst/>
            <a:cxnLst/>
            <a:rect r="r" b="b" t="t" l="l"/>
            <a:pathLst>
              <a:path h="10287002" w="18287984">
                <a:moveTo>
                  <a:pt x="0" y="0"/>
                </a:moveTo>
                <a:lnTo>
                  <a:pt x="18287984" y="0"/>
                </a:lnTo>
                <a:lnTo>
                  <a:pt x="18287984" y="10287002"/>
                </a:lnTo>
                <a:lnTo>
                  <a:pt x="0" y="10287002"/>
                </a:lnTo>
                <a:lnTo>
                  <a:pt x="0" y="0"/>
                </a:lnTo>
                <a:close/>
              </a:path>
            </a:pathLst>
          </a:custGeom>
          <a:blipFill>
            <a:blip r:embed="rId3"/>
            <a:stretch>
              <a:fillRect l="0" t="0" r="0" b="0"/>
            </a:stretch>
          </a:blipFill>
        </p:spPr>
      </p:sp>
      <p:sp>
        <p:nvSpPr>
          <p:cNvPr name="Freeform 3" id="3"/>
          <p:cNvSpPr/>
          <p:nvPr/>
        </p:nvSpPr>
        <p:spPr>
          <a:xfrm flipH="false" flipV="false" rot="0">
            <a:off x="15536352" y="572900"/>
            <a:ext cx="2160002" cy="494710"/>
          </a:xfrm>
          <a:custGeom>
            <a:avLst/>
            <a:gdLst/>
            <a:ahLst/>
            <a:cxnLst/>
            <a:rect r="r" b="b" t="t" l="l"/>
            <a:pathLst>
              <a:path h="494710" w="2160002">
                <a:moveTo>
                  <a:pt x="0" y="0"/>
                </a:moveTo>
                <a:lnTo>
                  <a:pt x="2160002" y="0"/>
                </a:lnTo>
                <a:lnTo>
                  <a:pt x="2160002" y="494710"/>
                </a:lnTo>
                <a:lnTo>
                  <a:pt x="0" y="494710"/>
                </a:lnTo>
                <a:lnTo>
                  <a:pt x="0" y="0"/>
                </a:lnTo>
                <a:close/>
              </a:path>
            </a:pathLst>
          </a:custGeom>
          <a:blipFill>
            <a:blip r:embed="rId4"/>
            <a:stretch>
              <a:fillRect l="0" t="0" r="-3818" b="0"/>
            </a:stretch>
          </a:blipFill>
        </p:spPr>
      </p:sp>
      <p:sp>
        <p:nvSpPr>
          <p:cNvPr name="TextBox 4" id="4"/>
          <p:cNvSpPr txBox="true"/>
          <p:nvPr/>
        </p:nvSpPr>
        <p:spPr>
          <a:xfrm rot="0">
            <a:off x="17036341" y="9524771"/>
            <a:ext cx="914550" cy="342900"/>
          </a:xfrm>
          <a:prstGeom prst="rect">
            <a:avLst/>
          </a:prstGeom>
        </p:spPr>
        <p:txBody>
          <a:bodyPr anchor="t" rtlCol="false" tIns="0" lIns="0" bIns="0" rIns="0">
            <a:spAutoFit/>
          </a:bodyPr>
          <a:lstStyle/>
          <a:p>
            <a:pPr algn="r">
              <a:lnSpc>
                <a:spcPts val="2400"/>
              </a:lnSpc>
            </a:pPr>
            <a:r>
              <a:rPr lang="en-US" sz="2000">
                <a:solidFill>
                  <a:srgbClr val="595959"/>
                </a:solidFill>
                <a:latin typeface="Arial"/>
                <a:ea typeface="Arial"/>
                <a:cs typeface="Arial"/>
                <a:sym typeface="Arial"/>
              </a:rPr>
              <a:t>18</a:t>
            </a:r>
          </a:p>
        </p:txBody>
      </p:sp>
      <p:graphicFrame>
        <p:nvGraphicFramePr>
          <p:cNvPr name="Table 5" id="5"/>
          <p:cNvGraphicFramePr>
            <a:graphicFrameLocks noGrp="true"/>
          </p:cNvGraphicFramePr>
          <p:nvPr/>
        </p:nvGraphicFramePr>
        <p:xfrm>
          <a:off x="1427303" y="3593662"/>
          <a:ext cx="7548725" cy="4753373"/>
        </p:xfrm>
        <a:graphic>
          <a:graphicData uri="http://schemas.openxmlformats.org/drawingml/2006/table">
            <a:tbl>
              <a:tblPr/>
              <a:tblGrid>
                <a:gridCol w="2516242"/>
                <a:gridCol w="2516242"/>
                <a:gridCol w="2516242"/>
              </a:tblGrid>
              <a:tr h="950675">
                <a:tc>
                  <a:txBody>
                    <a:bodyPr anchor="t" rtlCol="false"/>
                    <a:lstStyle/>
                    <a:p>
                      <a:pPr algn="ctr">
                        <a:lnSpc>
                          <a:spcPts val="2520"/>
                        </a:lnSpc>
                        <a:defRPr/>
                      </a:pP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6921E"/>
                    </a:solidFill>
                  </a:tcPr>
                </a:tc>
                <a:tc gridSpan="2">
                  <a:txBody>
                    <a:bodyPr anchor="t" rtlCol="false"/>
                    <a:lstStyle/>
                    <a:p>
                      <a:pPr algn="ctr">
                        <a:lnSpc>
                          <a:spcPts val="2520"/>
                        </a:lnSpc>
                        <a:defRPr/>
                      </a:pPr>
                      <a:r>
                        <a:rPr lang="en-US" sz="1800">
                          <a:solidFill>
                            <a:srgbClr val="000000"/>
                          </a:solidFill>
                          <a:latin typeface="Open Sauce Bold"/>
                          <a:ea typeface="Open Sauce Bold"/>
                          <a:cs typeface="Open Sauce Bold"/>
                          <a:sym typeface="Open Sauce Bold"/>
                        </a:rPr>
                        <a:t>Model RetrivalQA</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6921E"/>
                    </a:solidFill>
                  </a:tcPr>
                </a:tc>
                <a:tc hMerge="true">
                  <a:txBody>
                    <a:bodyPr anchor="t" rtlCol="false"/>
                    <a:lstStyle/>
                    <a:p>
                      <a:pPr algn="ctr">
                        <a:lnSpc>
                          <a:spcPts val="2520"/>
                        </a:lnSpc>
                        <a:defRPr/>
                      </a:pPr>
                      <a:r>
                        <a:rPr lang="en-US" sz="1800">
                          <a:solidFill>
                            <a:srgbClr val="000000"/>
                          </a:solidFill>
                          <a:latin typeface="Open Sauce Bold"/>
                          <a:ea typeface="Open Sauce Bold"/>
                          <a:cs typeface="Open Sauce Bold"/>
                          <a:sym typeface="Open Sauce Bold"/>
                        </a:rPr>
                        <a:t>Model RetrivalQA</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6921E"/>
                    </a:solidFill>
                  </a:tcPr>
                </a:tc>
              </a:tr>
              <a:tr h="950675">
                <a:tc>
                  <a:txBody>
                    <a:bodyPr anchor="t" rtlCol="false"/>
                    <a:lstStyle/>
                    <a:p>
                      <a:pPr algn="ctr">
                        <a:lnSpc>
                          <a:spcPts val="2520"/>
                        </a:lnSpc>
                        <a:defRPr/>
                      </a:pPr>
                      <a:r>
                        <a:rPr lang="en-US" sz="1800">
                          <a:solidFill>
                            <a:srgbClr val="000000"/>
                          </a:solidFill>
                          <a:latin typeface="Open Sauce Bold"/>
                          <a:ea typeface="Open Sauce Bold"/>
                          <a:cs typeface="Open Sauce Bold"/>
                          <a:sym typeface="Open Sauce Bold"/>
                        </a:rPr>
                        <a:t>Jawaban</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6921E"/>
                    </a:solidFill>
                  </a:tcPr>
                </a:tc>
                <a:tc>
                  <a:txBody>
                    <a:bodyPr anchor="t" rtlCol="false"/>
                    <a:lstStyle/>
                    <a:p>
                      <a:pPr algn="ctr">
                        <a:lnSpc>
                          <a:spcPts val="2520"/>
                        </a:lnSpc>
                        <a:defRPr/>
                      </a:pPr>
                      <a:r>
                        <a:rPr lang="en-US" sz="1800">
                          <a:solidFill>
                            <a:srgbClr val="000000"/>
                          </a:solidFill>
                          <a:latin typeface="Open Sauce Bold"/>
                          <a:ea typeface="Open Sauce Bold"/>
                          <a:cs typeface="Open Sauce Bold"/>
                          <a:sym typeface="Open Sauce Bold"/>
                        </a:rPr>
                        <a:t>FAQ</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6921E"/>
                    </a:solidFill>
                  </a:tcPr>
                </a:tc>
                <a:tc>
                  <a:txBody>
                    <a:bodyPr anchor="t" rtlCol="false"/>
                    <a:lstStyle/>
                    <a:p>
                      <a:pPr algn="ctr">
                        <a:lnSpc>
                          <a:spcPts val="2520"/>
                        </a:lnSpc>
                        <a:defRPr/>
                      </a:pPr>
                      <a:r>
                        <a:rPr lang="en-US" sz="1800">
                          <a:solidFill>
                            <a:srgbClr val="000000"/>
                          </a:solidFill>
                          <a:latin typeface="Open Sauce Bold"/>
                          <a:ea typeface="Open Sauce Bold"/>
                          <a:cs typeface="Open Sauce Bold"/>
                          <a:sym typeface="Open Sauce Bold"/>
                        </a:rPr>
                        <a:t>Recommendation</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6921E"/>
                    </a:solidFill>
                  </a:tcPr>
                </a:tc>
              </a:tr>
              <a:tr h="950675">
                <a:tc>
                  <a:txBody>
                    <a:bodyPr anchor="t" rtlCol="false"/>
                    <a:lstStyle/>
                    <a:p>
                      <a:pPr algn="ctr">
                        <a:lnSpc>
                          <a:spcPts val="2520"/>
                        </a:lnSpc>
                        <a:defRPr/>
                      </a:pPr>
                      <a:r>
                        <a:rPr lang="en-US" sz="1800">
                          <a:solidFill>
                            <a:srgbClr val="000000"/>
                          </a:solidFill>
                          <a:latin typeface="Open Sauce"/>
                          <a:ea typeface="Open Sauce"/>
                          <a:cs typeface="Open Sauce"/>
                          <a:sym typeface="Open Sauce"/>
                        </a:rPr>
                        <a:t>Benar</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Open Sauce"/>
                          <a:ea typeface="Open Sauce"/>
                          <a:cs typeface="Open Sauce"/>
                          <a:sym typeface="Open Sauce"/>
                        </a:rPr>
                        <a:t>7</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Open Sauce"/>
                          <a:ea typeface="Open Sauce"/>
                          <a:cs typeface="Open Sauce"/>
                          <a:sym typeface="Open Sauce"/>
                        </a:rPr>
                        <a:t>4</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950675">
                <a:tc>
                  <a:txBody>
                    <a:bodyPr anchor="t" rtlCol="false"/>
                    <a:lstStyle/>
                    <a:p>
                      <a:pPr algn="ctr">
                        <a:lnSpc>
                          <a:spcPts val="2520"/>
                        </a:lnSpc>
                        <a:defRPr/>
                      </a:pPr>
                      <a:r>
                        <a:rPr lang="en-US" sz="1800">
                          <a:solidFill>
                            <a:srgbClr val="000000"/>
                          </a:solidFill>
                          <a:latin typeface="Open Sauce"/>
                          <a:ea typeface="Open Sauce"/>
                          <a:cs typeface="Open Sauce"/>
                          <a:sym typeface="Open Sauce"/>
                        </a:rPr>
                        <a:t>Setengah Benar</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Open Sauce"/>
                          <a:ea typeface="Open Sauce"/>
                          <a:cs typeface="Open Sauce"/>
                          <a:sym typeface="Open Sauce"/>
                        </a:rPr>
                        <a:t>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Open Sauce"/>
                          <a:ea typeface="Open Sauce"/>
                          <a:cs typeface="Open Sauce"/>
                          <a:sym typeface="Open Sauce"/>
                        </a:rPr>
                        <a:t>1</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6921E"/>
                      </a:solidFill>
                      <a:prstDash val="solid"/>
                      <a:round/>
                      <a:headEnd type="none" w="med" len="med"/>
                      <a:tailEnd type="none" w="med" len="med"/>
                    </a:lnB>
                  </a:tcPr>
                </a:tc>
              </a:tr>
              <a:tr h="950675">
                <a:tc>
                  <a:txBody>
                    <a:bodyPr anchor="t" rtlCol="false"/>
                    <a:lstStyle/>
                    <a:p>
                      <a:pPr algn="ctr">
                        <a:lnSpc>
                          <a:spcPts val="2520"/>
                        </a:lnSpc>
                        <a:defRPr/>
                      </a:pPr>
                      <a:r>
                        <a:rPr lang="en-US" sz="1800">
                          <a:solidFill>
                            <a:srgbClr val="000000"/>
                          </a:solidFill>
                          <a:latin typeface="Open Sauce"/>
                          <a:ea typeface="Open Sauce"/>
                          <a:cs typeface="Open Sauce"/>
                          <a:sym typeface="Open Sauce"/>
                        </a:rPr>
                        <a:t>Salah</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Open Sauce"/>
                          <a:ea typeface="Open Sauce"/>
                          <a:cs typeface="Open Sauce"/>
                          <a:sym typeface="Open Sauce"/>
                        </a:rPr>
                        <a:t>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6921E"/>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Open Sauce"/>
                          <a:ea typeface="Open Sauce"/>
                          <a:cs typeface="Open Sauce"/>
                          <a:sym typeface="Open Sauce"/>
                        </a:rPr>
                        <a:t>2</a:t>
                      </a:r>
                      <a:endParaRPr lang="en-US" sz="1100"/>
                    </a:p>
                  </a:txBody>
                  <a:tcPr marL="190500" marR="190500" marT="190500" marB="190500" anchor="ctr">
                    <a:lnL cmpd="sng" algn="ctr" cap="flat" w="38100">
                      <a:solidFill>
                        <a:srgbClr val="F6921E"/>
                      </a:solidFill>
                      <a:prstDash val="solid"/>
                      <a:round/>
                      <a:headEnd type="none" w="med" len="med"/>
                      <a:tailEnd type="none" w="med" len="med"/>
                    </a:lnL>
                    <a:lnR cmpd="sng" algn="ctr" cap="flat" w="38100">
                      <a:solidFill>
                        <a:srgbClr val="F6921E"/>
                      </a:solidFill>
                      <a:prstDash val="solid"/>
                      <a:round/>
                      <a:headEnd type="none" w="med" len="med"/>
                      <a:tailEnd type="none" w="med" len="med"/>
                    </a:lnR>
                    <a:lnT cmpd="sng" algn="ctr" cap="flat" w="38100">
                      <a:solidFill>
                        <a:srgbClr val="F6921E"/>
                      </a:solidFill>
                      <a:prstDash val="solid"/>
                      <a:round/>
                      <a:headEnd type="none" w="med" len="med"/>
                      <a:tailEnd type="none" w="med" len="med"/>
                    </a:lnT>
                    <a:lnB cmpd="sng" algn="ctr" cap="flat" w="38100">
                      <a:solidFill>
                        <a:srgbClr val="F6921E"/>
                      </a:solidFill>
                      <a:prstDash val="solid"/>
                      <a:round/>
                      <a:headEnd type="none" w="med" len="med"/>
                      <a:tailEnd type="none" w="med" len="med"/>
                    </a:lnB>
                  </a:tcPr>
                </a:tc>
              </a:tr>
            </a:tbl>
          </a:graphicData>
        </a:graphic>
      </p:graphicFrame>
      <p:sp>
        <p:nvSpPr>
          <p:cNvPr name="TextBox 6" id="6"/>
          <p:cNvSpPr txBox="true"/>
          <p:nvPr/>
        </p:nvSpPr>
        <p:spPr>
          <a:xfrm rot="0">
            <a:off x="10432640" y="5108576"/>
            <a:ext cx="5796643" cy="3152775"/>
          </a:xfrm>
          <a:prstGeom prst="rect">
            <a:avLst/>
          </a:prstGeom>
        </p:spPr>
        <p:txBody>
          <a:bodyPr anchor="t" rtlCol="false" tIns="0" lIns="0" bIns="0" rIns="0">
            <a:spAutoFit/>
          </a:bodyPr>
          <a:lstStyle/>
          <a:p>
            <a:pPr algn="just">
              <a:lnSpc>
                <a:spcPts val="2520"/>
              </a:lnSpc>
              <a:spcBef>
                <a:spcPct val="0"/>
              </a:spcBef>
            </a:pPr>
            <a:r>
              <a:rPr lang="en-US" sz="2100">
                <a:solidFill>
                  <a:srgbClr val="000000"/>
                </a:solidFill>
                <a:latin typeface="Arimo"/>
                <a:ea typeface="Arimo"/>
                <a:cs typeface="Arimo"/>
                <a:sym typeface="Arimo"/>
              </a:rPr>
              <a:t>Hasil evaluasi menunjukkan bahwa model RetrievalQA memiliki performa yang sangat baik, terutama dalam menjawab pertanyaan FAQ dengan tingkat akurasi yang sempurna (100%)</a:t>
            </a:r>
          </a:p>
          <a:p>
            <a:pPr algn="just">
              <a:lnSpc>
                <a:spcPts val="2520"/>
              </a:lnSpc>
              <a:spcBef>
                <a:spcPct val="0"/>
              </a:spcBef>
            </a:pPr>
          </a:p>
          <a:p>
            <a:pPr algn="just">
              <a:lnSpc>
                <a:spcPts val="2520"/>
              </a:lnSpc>
              <a:spcBef>
                <a:spcPct val="0"/>
              </a:spcBef>
            </a:pPr>
            <a:r>
              <a:rPr lang="en-US" sz="2100">
                <a:solidFill>
                  <a:srgbClr val="000000"/>
                </a:solidFill>
                <a:latin typeface="Arimo"/>
                <a:ea typeface="Arimo"/>
                <a:cs typeface="Arimo"/>
                <a:sym typeface="Arimo"/>
              </a:rPr>
              <a:t>Model ini juga menunjukkan kemampuan yang cukup baik dalam memberikan rekomendasi mobil, meskipun masih terdapat beberapa jawaban yang kurang tepat.</a:t>
            </a:r>
          </a:p>
          <a:p>
            <a:pPr algn="just">
              <a:lnSpc>
                <a:spcPts val="2520"/>
              </a:lnSpc>
              <a:spcBef>
                <a:spcPct val="0"/>
              </a:spcBef>
            </a:pPr>
          </a:p>
        </p:txBody>
      </p:sp>
      <p:sp>
        <p:nvSpPr>
          <p:cNvPr name="TextBox 7" id="7"/>
          <p:cNvSpPr txBox="true"/>
          <p:nvPr/>
        </p:nvSpPr>
        <p:spPr>
          <a:xfrm rot="0">
            <a:off x="945555" y="2079149"/>
            <a:ext cx="8866984" cy="971550"/>
          </a:xfrm>
          <a:prstGeom prst="rect">
            <a:avLst/>
          </a:prstGeom>
        </p:spPr>
        <p:txBody>
          <a:bodyPr anchor="t" rtlCol="false" tIns="0" lIns="0" bIns="0" rIns="0">
            <a:spAutoFit/>
          </a:bodyPr>
          <a:lstStyle/>
          <a:p>
            <a:pPr algn="l">
              <a:lnSpc>
                <a:spcPts val="7680"/>
              </a:lnSpc>
            </a:pPr>
            <a:r>
              <a:rPr lang="en-US" sz="6400">
                <a:solidFill>
                  <a:srgbClr val="F06634"/>
                </a:solidFill>
                <a:latin typeface="Staatliches"/>
                <a:ea typeface="Staatliches"/>
                <a:cs typeface="Staatliches"/>
                <a:sym typeface="Staatliches"/>
              </a:rPr>
              <a:t>MODEL EVALUATION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9050" y="-25400"/>
            <a:ext cx="18288006" cy="10287008"/>
          </a:xfrm>
          <a:custGeom>
            <a:avLst/>
            <a:gdLst/>
            <a:ahLst/>
            <a:cxnLst/>
            <a:rect r="r" b="b" t="t" l="l"/>
            <a:pathLst>
              <a:path h="10287008" w="18288006">
                <a:moveTo>
                  <a:pt x="0" y="0"/>
                </a:moveTo>
                <a:lnTo>
                  <a:pt x="18288006" y="0"/>
                </a:lnTo>
                <a:lnTo>
                  <a:pt x="18288006" y="10287008"/>
                </a:lnTo>
                <a:lnTo>
                  <a:pt x="0" y="10287008"/>
                </a:lnTo>
                <a:lnTo>
                  <a:pt x="0" y="0"/>
                </a:lnTo>
                <a:close/>
              </a:path>
            </a:pathLst>
          </a:custGeom>
          <a:blipFill>
            <a:blip r:embed="rId3"/>
            <a:stretch>
              <a:fillRect l="0" t="0" r="0" b="0"/>
            </a:stretch>
          </a:blipFill>
        </p:spPr>
      </p:sp>
      <p:sp>
        <p:nvSpPr>
          <p:cNvPr name="Freeform 3" id="3"/>
          <p:cNvSpPr/>
          <p:nvPr/>
        </p:nvSpPr>
        <p:spPr>
          <a:xfrm flipH="false" flipV="false" rot="0">
            <a:off x="15536352" y="572900"/>
            <a:ext cx="2160002" cy="494710"/>
          </a:xfrm>
          <a:custGeom>
            <a:avLst/>
            <a:gdLst/>
            <a:ahLst/>
            <a:cxnLst/>
            <a:rect r="r" b="b" t="t" l="l"/>
            <a:pathLst>
              <a:path h="494710" w="2160002">
                <a:moveTo>
                  <a:pt x="0" y="0"/>
                </a:moveTo>
                <a:lnTo>
                  <a:pt x="2160002" y="0"/>
                </a:lnTo>
                <a:lnTo>
                  <a:pt x="2160002" y="494710"/>
                </a:lnTo>
                <a:lnTo>
                  <a:pt x="0" y="494710"/>
                </a:lnTo>
                <a:lnTo>
                  <a:pt x="0" y="0"/>
                </a:lnTo>
                <a:close/>
              </a:path>
            </a:pathLst>
          </a:custGeom>
          <a:blipFill>
            <a:blip r:embed="rId4"/>
            <a:stretch>
              <a:fillRect l="0" t="0" r="-3818" b="0"/>
            </a:stretch>
          </a:blipFill>
        </p:spPr>
      </p:sp>
      <p:sp>
        <p:nvSpPr>
          <p:cNvPr name="TextBox 4" id="4"/>
          <p:cNvSpPr txBox="true"/>
          <p:nvPr/>
        </p:nvSpPr>
        <p:spPr>
          <a:xfrm rot="0">
            <a:off x="17036341" y="9524771"/>
            <a:ext cx="914550" cy="342900"/>
          </a:xfrm>
          <a:prstGeom prst="rect">
            <a:avLst/>
          </a:prstGeom>
        </p:spPr>
        <p:txBody>
          <a:bodyPr anchor="t" rtlCol="false" tIns="0" lIns="0" bIns="0" rIns="0">
            <a:spAutoFit/>
          </a:bodyPr>
          <a:lstStyle/>
          <a:p>
            <a:pPr algn="r">
              <a:lnSpc>
                <a:spcPts val="2400"/>
              </a:lnSpc>
            </a:pPr>
            <a:r>
              <a:rPr lang="en-US" sz="2000">
                <a:solidFill>
                  <a:srgbClr val="595959"/>
                </a:solidFill>
                <a:latin typeface="Arial"/>
                <a:ea typeface="Arial"/>
                <a:cs typeface="Arial"/>
                <a:sym typeface="Arial"/>
              </a:rPr>
              <a:t>19</a:t>
            </a:r>
          </a:p>
        </p:txBody>
      </p:sp>
      <p:graphicFrame>
        <p:nvGraphicFramePr>
          <p:cNvPr name="Table 5" id="5"/>
          <p:cNvGraphicFramePr>
            <a:graphicFrameLocks noGrp="true"/>
          </p:cNvGraphicFramePr>
          <p:nvPr/>
        </p:nvGraphicFramePr>
        <p:xfrm>
          <a:off x="1658265" y="3037696"/>
          <a:ext cx="7485735" cy="4879352"/>
        </p:xfrm>
        <a:graphic>
          <a:graphicData uri="http://schemas.openxmlformats.org/drawingml/2006/table">
            <a:tbl>
              <a:tblPr/>
              <a:tblGrid>
                <a:gridCol w="2495245"/>
                <a:gridCol w="2495245"/>
                <a:gridCol w="2495245"/>
              </a:tblGrid>
              <a:tr h="975870">
                <a:tc>
                  <a:txBody>
                    <a:bodyPr anchor="t" rtlCol="false"/>
                    <a:lstStyle/>
                    <a:p>
                      <a:pPr algn="ctr">
                        <a:lnSpc>
                          <a:spcPts val="2520"/>
                        </a:lnSpc>
                        <a:defRPr/>
                      </a:pP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6921E"/>
                    </a:solidFill>
                  </a:tcPr>
                </a:tc>
                <a:tc gridSpan="2">
                  <a:txBody>
                    <a:bodyPr anchor="t" rtlCol="false"/>
                    <a:lstStyle/>
                    <a:p>
                      <a:pPr algn="ctr">
                        <a:lnSpc>
                          <a:spcPts val="2520"/>
                        </a:lnSpc>
                        <a:defRPr/>
                      </a:pPr>
                      <a:r>
                        <a:rPr lang="en-US" sz="1800">
                          <a:solidFill>
                            <a:srgbClr val="000000"/>
                          </a:solidFill>
                          <a:latin typeface="Open Sauce Bold"/>
                          <a:ea typeface="Open Sauce Bold"/>
                          <a:cs typeface="Open Sauce Bold"/>
                          <a:sym typeface="Open Sauce Bold"/>
                        </a:rPr>
                        <a:t>Model  Conversational Retrieval Chain</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6921E"/>
                    </a:solidFill>
                  </a:tcPr>
                </a:tc>
                <a:tc hMerge="true">
                  <a:txBody>
                    <a:bodyPr anchor="t" rtlCol="false"/>
                    <a:lstStyle/>
                    <a:p>
                      <a:pPr algn="ctr">
                        <a:lnSpc>
                          <a:spcPts val="2520"/>
                        </a:lnSpc>
                        <a:defRPr/>
                      </a:pPr>
                      <a:r>
                        <a:rPr lang="en-US" sz="1800">
                          <a:solidFill>
                            <a:srgbClr val="000000"/>
                          </a:solidFill>
                          <a:latin typeface="Open Sauce Bold"/>
                          <a:ea typeface="Open Sauce Bold"/>
                          <a:cs typeface="Open Sauce Bold"/>
                          <a:sym typeface="Open Sauce Bold"/>
                        </a:rPr>
                        <a:t>Model  Conversational Retrieval Chain</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6921E"/>
                    </a:solidFill>
                  </a:tcPr>
                </a:tc>
              </a:tr>
              <a:tr h="975870">
                <a:tc>
                  <a:txBody>
                    <a:bodyPr anchor="t" rtlCol="false"/>
                    <a:lstStyle/>
                    <a:p>
                      <a:pPr algn="ctr">
                        <a:lnSpc>
                          <a:spcPts val="2520"/>
                        </a:lnSpc>
                        <a:defRPr/>
                      </a:pPr>
                      <a:r>
                        <a:rPr lang="en-US" sz="1800">
                          <a:solidFill>
                            <a:srgbClr val="000000"/>
                          </a:solidFill>
                          <a:latin typeface="Open Sauce Bold"/>
                          <a:ea typeface="Open Sauce Bold"/>
                          <a:cs typeface="Open Sauce Bold"/>
                          <a:sym typeface="Open Sauce Bold"/>
                        </a:rPr>
                        <a:t>Jawaban</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6921E"/>
                    </a:solidFill>
                  </a:tcPr>
                </a:tc>
                <a:tc>
                  <a:txBody>
                    <a:bodyPr anchor="t" rtlCol="false"/>
                    <a:lstStyle/>
                    <a:p>
                      <a:pPr algn="ctr">
                        <a:lnSpc>
                          <a:spcPts val="2520"/>
                        </a:lnSpc>
                        <a:defRPr/>
                      </a:pPr>
                      <a:r>
                        <a:rPr lang="en-US" sz="1800">
                          <a:solidFill>
                            <a:srgbClr val="000000"/>
                          </a:solidFill>
                          <a:latin typeface="Open Sauce Bold"/>
                          <a:ea typeface="Open Sauce Bold"/>
                          <a:cs typeface="Open Sauce Bold"/>
                          <a:sym typeface="Open Sauce Bold"/>
                        </a:rPr>
                        <a:t>FAQ</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6921E"/>
                    </a:solidFill>
                  </a:tcPr>
                </a:tc>
                <a:tc>
                  <a:txBody>
                    <a:bodyPr anchor="t" rtlCol="false"/>
                    <a:lstStyle/>
                    <a:p>
                      <a:pPr algn="ctr">
                        <a:lnSpc>
                          <a:spcPts val="2520"/>
                        </a:lnSpc>
                        <a:defRPr/>
                      </a:pPr>
                      <a:r>
                        <a:rPr lang="en-US" sz="1800">
                          <a:solidFill>
                            <a:srgbClr val="000000"/>
                          </a:solidFill>
                          <a:latin typeface="Open Sauce Bold"/>
                          <a:ea typeface="Open Sauce Bold"/>
                          <a:cs typeface="Open Sauce Bold"/>
                          <a:sym typeface="Open Sauce Bold"/>
                        </a:rPr>
                        <a:t>Recommendation</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6921E"/>
                    </a:solidFill>
                  </a:tcPr>
                </a:tc>
              </a:tr>
              <a:tr h="975870">
                <a:tc>
                  <a:txBody>
                    <a:bodyPr anchor="t" rtlCol="false"/>
                    <a:lstStyle/>
                    <a:p>
                      <a:pPr algn="ctr">
                        <a:lnSpc>
                          <a:spcPts val="2520"/>
                        </a:lnSpc>
                        <a:defRPr/>
                      </a:pPr>
                      <a:r>
                        <a:rPr lang="en-US" sz="1800">
                          <a:solidFill>
                            <a:srgbClr val="000000"/>
                          </a:solidFill>
                          <a:latin typeface="Open Sauce"/>
                          <a:ea typeface="Open Sauce"/>
                          <a:cs typeface="Open Sauce"/>
                          <a:sym typeface="Open Sauce"/>
                        </a:rPr>
                        <a:t>Benar</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Open Sauce"/>
                          <a:ea typeface="Open Sauce"/>
                          <a:cs typeface="Open Sauce"/>
                          <a:sym typeface="Open Sauce"/>
                        </a:rPr>
                        <a:t>7</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Open Sauce"/>
                          <a:ea typeface="Open Sauce"/>
                          <a:cs typeface="Open Sauce"/>
                          <a:sym typeface="Open Sauce"/>
                        </a:rPr>
                        <a:t>5</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975870">
                <a:tc>
                  <a:txBody>
                    <a:bodyPr anchor="t" rtlCol="false"/>
                    <a:lstStyle/>
                    <a:p>
                      <a:pPr algn="ctr">
                        <a:lnSpc>
                          <a:spcPts val="2520"/>
                        </a:lnSpc>
                        <a:defRPr/>
                      </a:pPr>
                      <a:r>
                        <a:rPr lang="en-US" sz="1800">
                          <a:solidFill>
                            <a:srgbClr val="000000"/>
                          </a:solidFill>
                          <a:latin typeface="Open Sauce"/>
                          <a:ea typeface="Open Sauce"/>
                          <a:cs typeface="Open Sauce"/>
                          <a:sym typeface="Open Sauce"/>
                        </a:rPr>
                        <a:t>Setengah Benar</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Open Sauce"/>
                          <a:ea typeface="Open Sauce"/>
                          <a:cs typeface="Open Sauce"/>
                          <a:sym typeface="Open Sauce"/>
                        </a:rPr>
                        <a:t>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Open Sauce"/>
                          <a:ea typeface="Open Sauce"/>
                          <a:cs typeface="Open Sauce"/>
                          <a:sym typeface="Open Sauce"/>
                        </a:rPr>
                        <a:t>2</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6921E"/>
                      </a:solidFill>
                      <a:prstDash val="solid"/>
                      <a:round/>
                      <a:headEnd type="none" w="med" len="med"/>
                      <a:tailEnd type="none" w="med" len="med"/>
                    </a:lnB>
                  </a:tcPr>
                </a:tc>
              </a:tr>
              <a:tr h="975870">
                <a:tc>
                  <a:txBody>
                    <a:bodyPr anchor="t" rtlCol="false"/>
                    <a:lstStyle/>
                    <a:p>
                      <a:pPr algn="ctr">
                        <a:lnSpc>
                          <a:spcPts val="2520"/>
                        </a:lnSpc>
                        <a:defRPr/>
                      </a:pPr>
                      <a:r>
                        <a:rPr lang="en-US" sz="1800">
                          <a:solidFill>
                            <a:srgbClr val="000000"/>
                          </a:solidFill>
                          <a:latin typeface="Open Sauce"/>
                          <a:ea typeface="Open Sauce"/>
                          <a:cs typeface="Open Sauce"/>
                          <a:sym typeface="Open Sauce"/>
                        </a:rPr>
                        <a:t>Salah</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Open Sauce"/>
                          <a:ea typeface="Open Sauce"/>
                          <a:cs typeface="Open Sauce"/>
                          <a:sym typeface="Open Sauce"/>
                        </a:rPr>
                        <a:t>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6921E"/>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Open Sauce"/>
                          <a:ea typeface="Open Sauce"/>
                          <a:cs typeface="Open Sauce"/>
                          <a:sym typeface="Open Sauce"/>
                        </a:rPr>
                        <a:t>0</a:t>
                      </a:r>
                      <a:endParaRPr lang="en-US" sz="1100"/>
                    </a:p>
                  </a:txBody>
                  <a:tcPr marL="190500" marR="190500" marT="190500" marB="190500" anchor="ctr">
                    <a:lnL cmpd="sng" algn="ctr" cap="flat" w="38100">
                      <a:solidFill>
                        <a:srgbClr val="F6921E"/>
                      </a:solidFill>
                      <a:prstDash val="solid"/>
                      <a:round/>
                      <a:headEnd type="none" w="med" len="med"/>
                      <a:tailEnd type="none" w="med" len="med"/>
                    </a:lnL>
                    <a:lnR cmpd="sng" algn="ctr" cap="flat" w="38100">
                      <a:solidFill>
                        <a:srgbClr val="F6921E"/>
                      </a:solidFill>
                      <a:prstDash val="solid"/>
                      <a:round/>
                      <a:headEnd type="none" w="med" len="med"/>
                      <a:tailEnd type="none" w="med" len="med"/>
                    </a:lnR>
                    <a:lnT cmpd="sng" algn="ctr" cap="flat" w="38100">
                      <a:solidFill>
                        <a:srgbClr val="F6921E"/>
                      </a:solidFill>
                      <a:prstDash val="solid"/>
                      <a:round/>
                      <a:headEnd type="none" w="med" len="med"/>
                      <a:tailEnd type="none" w="med" len="med"/>
                    </a:lnT>
                    <a:lnB cmpd="sng" algn="ctr" cap="flat" w="38100">
                      <a:solidFill>
                        <a:srgbClr val="F6921E"/>
                      </a:solidFill>
                      <a:prstDash val="solid"/>
                      <a:round/>
                      <a:headEnd type="none" w="med" len="med"/>
                      <a:tailEnd type="none" w="med" len="med"/>
                    </a:lnB>
                  </a:tcPr>
                </a:tc>
              </a:tr>
            </a:tbl>
          </a:graphicData>
        </a:graphic>
      </p:graphicFrame>
      <p:sp>
        <p:nvSpPr>
          <p:cNvPr name="TextBox 6" id="6"/>
          <p:cNvSpPr txBox="true"/>
          <p:nvPr/>
        </p:nvSpPr>
        <p:spPr>
          <a:xfrm rot="0">
            <a:off x="11167118" y="4135623"/>
            <a:ext cx="5449235" cy="3781425"/>
          </a:xfrm>
          <a:prstGeom prst="rect">
            <a:avLst/>
          </a:prstGeom>
        </p:spPr>
        <p:txBody>
          <a:bodyPr anchor="t" rtlCol="false" tIns="0" lIns="0" bIns="0" rIns="0">
            <a:spAutoFit/>
          </a:bodyPr>
          <a:lstStyle/>
          <a:p>
            <a:pPr algn="just">
              <a:lnSpc>
                <a:spcPts val="2520"/>
              </a:lnSpc>
              <a:spcBef>
                <a:spcPct val="0"/>
              </a:spcBef>
            </a:pPr>
            <a:r>
              <a:rPr lang="en-US" sz="2100">
                <a:solidFill>
                  <a:srgbClr val="000000"/>
                </a:solidFill>
                <a:latin typeface="Arimo"/>
                <a:ea typeface="Arimo"/>
                <a:cs typeface="Arimo"/>
                <a:sym typeface="Arimo"/>
              </a:rPr>
              <a:t>Hasil evaluasi menunjukkan bahwa model Conversational Retrieval Chain (CRC) memiliki performa terbaik dibandingkan dengan model lainnya. </a:t>
            </a:r>
          </a:p>
          <a:p>
            <a:pPr algn="just">
              <a:lnSpc>
                <a:spcPts val="2520"/>
              </a:lnSpc>
              <a:spcBef>
                <a:spcPct val="0"/>
              </a:spcBef>
            </a:pPr>
          </a:p>
          <a:p>
            <a:pPr algn="just">
              <a:lnSpc>
                <a:spcPts val="2520"/>
              </a:lnSpc>
              <a:spcBef>
                <a:spcPct val="0"/>
              </a:spcBef>
            </a:pPr>
            <a:r>
              <a:rPr lang="en-US" sz="2100">
                <a:solidFill>
                  <a:srgbClr val="000000"/>
                </a:solidFill>
                <a:latin typeface="Arimo"/>
                <a:ea typeface="Arimo"/>
                <a:cs typeface="Arimo"/>
                <a:sym typeface="Arimo"/>
              </a:rPr>
              <a:t>Model ini menunjukkan tingkat akurasi yang sempurna dalam menjawab pertanyaan FAQ (100%) dan performa yang sangat baik dalam memberikan rekomendasi mobil, dengan sebagian besar jawaban yang benar dan tidak ada jawaban yang salah.</a:t>
            </a:r>
          </a:p>
          <a:p>
            <a:pPr algn="just">
              <a:lnSpc>
                <a:spcPts val="2520"/>
              </a:lnSpc>
              <a:spcBef>
                <a:spcPct val="0"/>
              </a:spcBef>
            </a:pPr>
          </a:p>
        </p:txBody>
      </p:sp>
      <p:sp>
        <p:nvSpPr>
          <p:cNvPr name="TextBox 7" id="7"/>
          <p:cNvSpPr txBox="true"/>
          <p:nvPr/>
        </p:nvSpPr>
        <p:spPr>
          <a:xfrm rot="0">
            <a:off x="1506974" y="1028700"/>
            <a:ext cx="8866984" cy="971550"/>
          </a:xfrm>
          <a:prstGeom prst="rect">
            <a:avLst/>
          </a:prstGeom>
        </p:spPr>
        <p:txBody>
          <a:bodyPr anchor="t" rtlCol="false" tIns="0" lIns="0" bIns="0" rIns="0">
            <a:spAutoFit/>
          </a:bodyPr>
          <a:lstStyle/>
          <a:p>
            <a:pPr algn="l">
              <a:lnSpc>
                <a:spcPts val="7680"/>
              </a:lnSpc>
            </a:pPr>
            <a:r>
              <a:rPr lang="en-US" sz="6400">
                <a:solidFill>
                  <a:srgbClr val="F06634"/>
                </a:solidFill>
                <a:latin typeface="Staatliches"/>
                <a:ea typeface="Staatliches"/>
                <a:cs typeface="Staatliches"/>
                <a:sym typeface="Staatliches"/>
              </a:rPr>
              <a:t>MODEL EVALUATION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25400"/>
            <a:ext cx="18288006" cy="10287008"/>
          </a:xfrm>
          <a:custGeom>
            <a:avLst/>
            <a:gdLst/>
            <a:ahLst/>
            <a:cxnLst/>
            <a:rect r="r" b="b" t="t" l="l"/>
            <a:pathLst>
              <a:path h="10287008" w="18288006">
                <a:moveTo>
                  <a:pt x="0" y="0"/>
                </a:moveTo>
                <a:lnTo>
                  <a:pt x="18288006" y="0"/>
                </a:lnTo>
                <a:lnTo>
                  <a:pt x="18288006" y="10287008"/>
                </a:lnTo>
                <a:lnTo>
                  <a:pt x="0" y="10287008"/>
                </a:lnTo>
                <a:lnTo>
                  <a:pt x="0" y="0"/>
                </a:lnTo>
                <a:close/>
              </a:path>
            </a:pathLst>
          </a:custGeom>
          <a:blipFill>
            <a:blip r:embed="rId3"/>
            <a:stretch>
              <a:fillRect l="0" t="0" r="0" b="0"/>
            </a:stretch>
          </a:blipFill>
        </p:spPr>
      </p:sp>
      <p:sp>
        <p:nvSpPr>
          <p:cNvPr name="Freeform 3" id="3"/>
          <p:cNvSpPr/>
          <p:nvPr/>
        </p:nvSpPr>
        <p:spPr>
          <a:xfrm flipH="false" flipV="false" rot="0">
            <a:off x="15536352" y="572900"/>
            <a:ext cx="2160002" cy="494710"/>
          </a:xfrm>
          <a:custGeom>
            <a:avLst/>
            <a:gdLst/>
            <a:ahLst/>
            <a:cxnLst/>
            <a:rect r="r" b="b" t="t" l="l"/>
            <a:pathLst>
              <a:path h="494710" w="2160002">
                <a:moveTo>
                  <a:pt x="0" y="0"/>
                </a:moveTo>
                <a:lnTo>
                  <a:pt x="2160002" y="0"/>
                </a:lnTo>
                <a:lnTo>
                  <a:pt x="2160002" y="494710"/>
                </a:lnTo>
                <a:lnTo>
                  <a:pt x="0" y="494710"/>
                </a:lnTo>
                <a:lnTo>
                  <a:pt x="0" y="0"/>
                </a:lnTo>
                <a:close/>
              </a:path>
            </a:pathLst>
          </a:custGeom>
          <a:blipFill>
            <a:blip r:embed="rId4"/>
            <a:stretch>
              <a:fillRect l="0" t="0" r="-3818" b="0"/>
            </a:stretch>
          </a:blipFill>
        </p:spPr>
      </p:sp>
      <p:sp>
        <p:nvSpPr>
          <p:cNvPr name="TextBox 4" id="4"/>
          <p:cNvSpPr txBox="true"/>
          <p:nvPr/>
        </p:nvSpPr>
        <p:spPr>
          <a:xfrm rot="0">
            <a:off x="6693358" y="2575625"/>
            <a:ext cx="6180100" cy="1943100"/>
          </a:xfrm>
          <a:prstGeom prst="rect">
            <a:avLst/>
          </a:prstGeom>
        </p:spPr>
        <p:txBody>
          <a:bodyPr anchor="t" rtlCol="false" tIns="0" lIns="0" bIns="0" rIns="0">
            <a:spAutoFit/>
          </a:bodyPr>
          <a:lstStyle/>
          <a:p>
            <a:pPr algn="l">
              <a:lnSpc>
                <a:spcPts val="7679"/>
              </a:lnSpc>
            </a:pPr>
            <a:r>
              <a:rPr lang="en-US" sz="6399">
                <a:solidFill>
                  <a:srgbClr val="F06634"/>
                </a:solidFill>
                <a:latin typeface="Staatliches"/>
                <a:ea typeface="Staatliches"/>
                <a:cs typeface="Staatliches"/>
                <a:sym typeface="Staatliches"/>
              </a:rPr>
              <a:t>Kesimpulan</a:t>
            </a:r>
          </a:p>
          <a:p>
            <a:pPr algn="l">
              <a:lnSpc>
                <a:spcPts val="7679"/>
              </a:lnSpc>
            </a:pPr>
          </a:p>
        </p:txBody>
      </p:sp>
      <p:sp>
        <p:nvSpPr>
          <p:cNvPr name="TextBox 5" id="5"/>
          <p:cNvSpPr txBox="true"/>
          <p:nvPr/>
        </p:nvSpPr>
        <p:spPr>
          <a:xfrm rot="0">
            <a:off x="17036341" y="9370234"/>
            <a:ext cx="914550" cy="651975"/>
          </a:xfrm>
          <a:prstGeom prst="rect">
            <a:avLst/>
          </a:prstGeom>
        </p:spPr>
        <p:txBody>
          <a:bodyPr anchor="t" rtlCol="false" tIns="0" lIns="0" bIns="0" rIns="0">
            <a:spAutoFit/>
          </a:bodyPr>
          <a:lstStyle/>
          <a:p>
            <a:pPr algn="r">
              <a:lnSpc>
                <a:spcPts val="2400"/>
              </a:lnSpc>
            </a:pPr>
            <a:r>
              <a:rPr lang="en-US" sz="2000">
                <a:solidFill>
                  <a:srgbClr val="595959"/>
                </a:solidFill>
                <a:latin typeface="Arial"/>
                <a:ea typeface="Arial"/>
                <a:cs typeface="Arial"/>
                <a:sym typeface="Arial"/>
              </a:rPr>
              <a:t>‹#›</a:t>
            </a:r>
          </a:p>
        </p:txBody>
      </p:sp>
      <p:sp>
        <p:nvSpPr>
          <p:cNvPr name="TextBox 6" id="6"/>
          <p:cNvSpPr txBox="true"/>
          <p:nvPr/>
        </p:nvSpPr>
        <p:spPr>
          <a:xfrm rot="0">
            <a:off x="2610858" y="4442525"/>
            <a:ext cx="11419286" cy="3648076"/>
          </a:xfrm>
          <a:prstGeom prst="rect">
            <a:avLst/>
          </a:prstGeom>
        </p:spPr>
        <p:txBody>
          <a:bodyPr anchor="t" rtlCol="false" tIns="0" lIns="0" bIns="0" rIns="0">
            <a:spAutoFit/>
          </a:bodyPr>
          <a:lstStyle/>
          <a:p>
            <a:pPr algn="just">
              <a:lnSpc>
                <a:spcPts val="3674"/>
              </a:lnSpc>
              <a:spcBef>
                <a:spcPct val="0"/>
              </a:spcBef>
            </a:pPr>
            <a:r>
              <a:rPr lang="en-US" sz="2499">
                <a:solidFill>
                  <a:srgbClr val="000000"/>
                </a:solidFill>
                <a:latin typeface="Arimo"/>
                <a:ea typeface="Arimo"/>
                <a:cs typeface="Arimo"/>
                <a:sym typeface="Arimo"/>
              </a:rPr>
              <a:t>B</a:t>
            </a:r>
            <a:r>
              <a:rPr lang="en-US" sz="2499">
                <a:solidFill>
                  <a:srgbClr val="000000"/>
                </a:solidFill>
                <a:latin typeface="Arimo"/>
                <a:ea typeface="Arimo"/>
                <a:cs typeface="Arimo"/>
                <a:sym typeface="Arimo"/>
              </a:rPr>
              <a:t>erdasarkan hasil evaluasi, model yang menggunakan metode Conversational Retrieval Chain (CRC) yang paling unggul dan direkomendasikan untuk diimplementasikan sebagai bagian dari chatbot Autobuddy. </a:t>
            </a:r>
          </a:p>
          <a:p>
            <a:pPr algn="just">
              <a:lnSpc>
                <a:spcPts val="3674"/>
              </a:lnSpc>
              <a:spcBef>
                <a:spcPct val="0"/>
              </a:spcBef>
            </a:pPr>
          </a:p>
          <a:p>
            <a:pPr algn="just">
              <a:lnSpc>
                <a:spcPts val="3674"/>
              </a:lnSpc>
              <a:spcBef>
                <a:spcPct val="0"/>
              </a:spcBef>
            </a:pPr>
            <a:r>
              <a:rPr lang="en-US" sz="2499">
                <a:solidFill>
                  <a:srgbClr val="000000"/>
                </a:solidFill>
                <a:latin typeface="Arimo"/>
                <a:ea typeface="Arimo"/>
                <a:cs typeface="Arimo"/>
                <a:sym typeface="Arimo"/>
              </a:rPr>
              <a:t>Model ini menawarkan akurasi tinggi dan performa terbaik dalam menangani kedua jenis pertanyaan, yaitu FAQ dan rekomendasi mobil. Mengadopsi model CRC diharapkan akan meningkatkan pengalaman pengguna di platform Carsome secara signifikan.</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25400"/>
            <a:ext cx="18287984" cy="10287002"/>
          </a:xfrm>
          <a:custGeom>
            <a:avLst/>
            <a:gdLst/>
            <a:ahLst/>
            <a:cxnLst/>
            <a:rect r="r" b="b" t="t" l="l"/>
            <a:pathLst>
              <a:path h="10287002" w="18287984">
                <a:moveTo>
                  <a:pt x="0" y="0"/>
                </a:moveTo>
                <a:lnTo>
                  <a:pt x="18287984" y="0"/>
                </a:lnTo>
                <a:lnTo>
                  <a:pt x="18287984" y="10287002"/>
                </a:lnTo>
                <a:lnTo>
                  <a:pt x="0" y="10287002"/>
                </a:lnTo>
                <a:lnTo>
                  <a:pt x="0" y="0"/>
                </a:lnTo>
                <a:close/>
              </a:path>
            </a:pathLst>
          </a:custGeom>
          <a:blipFill>
            <a:blip r:embed="rId3"/>
            <a:stretch>
              <a:fillRect l="0" t="0" r="0" b="0"/>
            </a:stretch>
          </a:blipFill>
        </p:spPr>
      </p:sp>
      <p:sp>
        <p:nvSpPr>
          <p:cNvPr name="Freeform 3" id="3"/>
          <p:cNvSpPr/>
          <p:nvPr/>
        </p:nvSpPr>
        <p:spPr>
          <a:xfrm flipH="false" flipV="false" rot="0">
            <a:off x="15536352" y="572900"/>
            <a:ext cx="2160002" cy="494710"/>
          </a:xfrm>
          <a:custGeom>
            <a:avLst/>
            <a:gdLst/>
            <a:ahLst/>
            <a:cxnLst/>
            <a:rect r="r" b="b" t="t" l="l"/>
            <a:pathLst>
              <a:path h="494710" w="2160002">
                <a:moveTo>
                  <a:pt x="0" y="0"/>
                </a:moveTo>
                <a:lnTo>
                  <a:pt x="2160002" y="0"/>
                </a:lnTo>
                <a:lnTo>
                  <a:pt x="2160002" y="494710"/>
                </a:lnTo>
                <a:lnTo>
                  <a:pt x="0" y="494710"/>
                </a:lnTo>
                <a:lnTo>
                  <a:pt x="0" y="0"/>
                </a:lnTo>
                <a:close/>
              </a:path>
            </a:pathLst>
          </a:custGeom>
          <a:blipFill>
            <a:blip r:embed="rId4"/>
            <a:stretch>
              <a:fillRect l="0" t="0" r="-3818" b="0"/>
            </a:stretch>
          </a:blipFill>
        </p:spPr>
      </p:sp>
      <p:sp>
        <p:nvSpPr>
          <p:cNvPr name="TextBox 4" id="4"/>
          <p:cNvSpPr txBox="true"/>
          <p:nvPr/>
        </p:nvSpPr>
        <p:spPr>
          <a:xfrm rot="0">
            <a:off x="5028239" y="2818741"/>
            <a:ext cx="8231505" cy="971550"/>
          </a:xfrm>
          <a:prstGeom prst="rect">
            <a:avLst/>
          </a:prstGeom>
        </p:spPr>
        <p:txBody>
          <a:bodyPr anchor="t" rtlCol="false" tIns="0" lIns="0" bIns="0" rIns="0">
            <a:spAutoFit/>
          </a:bodyPr>
          <a:lstStyle/>
          <a:p>
            <a:pPr algn="l">
              <a:lnSpc>
                <a:spcPts val="7679"/>
              </a:lnSpc>
            </a:pPr>
            <a:r>
              <a:rPr lang="en-US" sz="6399">
                <a:solidFill>
                  <a:srgbClr val="E0764F"/>
                </a:solidFill>
                <a:latin typeface="Staatliches"/>
                <a:ea typeface="Staatliches"/>
                <a:cs typeface="Staatliches"/>
                <a:sym typeface="Staatliches"/>
              </a:rPr>
              <a:t>Business recommendation</a:t>
            </a:r>
          </a:p>
        </p:txBody>
      </p:sp>
      <p:sp>
        <p:nvSpPr>
          <p:cNvPr name="TextBox 5" id="5"/>
          <p:cNvSpPr txBox="true"/>
          <p:nvPr/>
        </p:nvSpPr>
        <p:spPr>
          <a:xfrm rot="0">
            <a:off x="17036341" y="9370234"/>
            <a:ext cx="914550" cy="651975"/>
          </a:xfrm>
          <a:prstGeom prst="rect">
            <a:avLst/>
          </a:prstGeom>
        </p:spPr>
        <p:txBody>
          <a:bodyPr anchor="t" rtlCol="false" tIns="0" lIns="0" bIns="0" rIns="0">
            <a:spAutoFit/>
          </a:bodyPr>
          <a:lstStyle/>
          <a:p>
            <a:pPr algn="r">
              <a:lnSpc>
                <a:spcPts val="2400"/>
              </a:lnSpc>
            </a:pPr>
            <a:r>
              <a:rPr lang="en-US" sz="2000">
                <a:solidFill>
                  <a:srgbClr val="595959"/>
                </a:solidFill>
                <a:latin typeface="Arial"/>
                <a:ea typeface="Arial"/>
                <a:cs typeface="Arial"/>
                <a:sym typeface="Arial"/>
              </a:rPr>
              <a:t>‹#›</a:t>
            </a:r>
          </a:p>
        </p:txBody>
      </p:sp>
      <p:sp>
        <p:nvSpPr>
          <p:cNvPr name="TextBox 6" id="6"/>
          <p:cNvSpPr txBox="true"/>
          <p:nvPr/>
        </p:nvSpPr>
        <p:spPr>
          <a:xfrm rot="0">
            <a:off x="1721760" y="5108576"/>
            <a:ext cx="15314581" cy="1495425"/>
          </a:xfrm>
          <a:prstGeom prst="rect">
            <a:avLst/>
          </a:prstGeom>
        </p:spPr>
        <p:txBody>
          <a:bodyPr anchor="t" rtlCol="false" tIns="0" lIns="0" bIns="0" rIns="0">
            <a:spAutoFit/>
          </a:bodyPr>
          <a:lstStyle/>
          <a:p>
            <a:pPr algn="just" marL="539749" indent="-269875" lvl="1">
              <a:lnSpc>
                <a:spcPts val="2999"/>
              </a:lnSpc>
              <a:buAutoNum type="arabicPeriod" startAt="1"/>
            </a:pPr>
            <a:r>
              <a:rPr lang="en-US" sz="2499">
                <a:solidFill>
                  <a:srgbClr val="000000"/>
                </a:solidFill>
                <a:latin typeface="Arimo"/>
                <a:ea typeface="Arimo"/>
                <a:cs typeface="Arimo"/>
                <a:sym typeface="Arimo"/>
              </a:rPr>
              <a:t>Perbanyak data FAQ untuk meningkatkan kemampuan model dalam menjawab pertanyaan - pertanyaan tertentu yang berkaitan dengan segi administratif</a:t>
            </a:r>
          </a:p>
          <a:p>
            <a:pPr algn="just" marL="539749" indent="-269875" lvl="1">
              <a:lnSpc>
                <a:spcPts val="2999"/>
              </a:lnSpc>
              <a:buAutoNum type="arabicPeriod" startAt="1"/>
            </a:pPr>
            <a:r>
              <a:rPr lang="en-US" sz="2499">
                <a:solidFill>
                  <a:srgbClr val="000000"/>
                </a:solidFill>
                <a:latin typeface="Arimo"/>
                <a:ea typeface="Arimo"/>
                <a:cs typeface="Arimo"/>
                <a:sym typeface="Arimo"/>
              </a:rPr>
              <a:t>Disarankan untuk menggunakan metode stream processing dalam memproses data mobil yang dijual pada platform agar model dapat selalu mendapatkaan data terupdate secara real time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25400"/>
            <a:ext cx="18288006" cy="10287008"/>
          </a:xfrm>
          <a:custGeom>
            <a:avLst/>
            <a:gdLst/>
            <a:ahLst/>
            <a:cxnLst/>
            <a:rect r="r" b="b" t="t" l="l"/>
            <a:pathLst>
              <a:path h="10287008" w="18288006">
                <a:moveTo>
                  <a:pt x="0" y="0"/>
                </a:moveTo>
                <a:lnTo>
                  <a:pt x="18288006" y="0"/>
                </a:lnTo>
                <a:lnTo>
                  <a:pt x="18288006" y="10287008"/>
                </a:lnTo>
                <a:lnTo>
                  <a:pt x="0" y="10287008"/>
                </a:lnTo>
                <a:lnTo>
                  <a:pt x="0" y="0"/>
                </a:lnTo>
                <a:close/>
              </a:path>
            </a:pathLst>
          </a:custGeom>
          <a:blipFill>
            <a:blip r:embed="rId3"/>
            <a:stretch>
              <a:fillRect l="0" t="0" r="0" b="0"/>
            </a:stretch>
          </a:blipFill>
        </p:spPr>
      </p:sp>
      <p:sp>
        <p:nvSpPr>
          <p:cNvPr name="Freeform 3" id="3"/>
          <p:cNvSpPr/>
          <p:nvPr/>
        </p:nvSpPr>
        <p:spPr>
          <a:xfrm flipH="false" flipV="false" rot="0">
            <a:off x="15536352" y="572900"/>
            <a:ext cx="2160002" cy="494710"/>
          </a:xfrm>
          <a:custGeom>
            <a:avLst/>
            <a:gdLst/>
            <a:ahLst/>
            <a:cxnLst/>
            <a:rect r="r" b="b" t="t" l="l"/>
            <a:pathLst>
              <a:path h="494710" w="2160002">
                <a:moveTo>
                  <a:pt x="0" y="0"/>
                </a:moveTo>
                <a:lnTo>
                  <a:pt x="2160002" y="0"/>
                </a:lnTo>
                <a:lnTo>
                  <a:pt x="2160002" y="494710"/>
                </a:lnTo>
                <a:lnTo>
                  <a:pt x="0" y="494710"/>
                </a:lnTo>
                <a:lnTo>
                  <a:pt x="0" y="0"/>
                </a:lnTo>
                <a:close/>
              </a:path>
            </a:pathLst>
          </a:custGeom>
          <a:blipFill>
            <a:blip r:embed="rId4"/>
            <a:stretch>
              <a:fillRect l="0" t="0" r="-3818" b="0"/>
            </a:stretch>
          </a:blipFill>
        </p:spPr>
      </p:sp>
      <p:sp>
        <p:nvSpPr>
          <p:cNvPr name="TextBox 4" id="4"/>
          <p:cNvSpPr txBox="true"/>
          <p:nvPr/>
        </p:nvSpPr>
        <p:spPr>
          <a:xfrm rot="0">
            <a:off x="1069673" y="1058085"/>
            <a:ext cx="9185122" cy="981075"/>
          </a:xfrm>
          <a:prstGeom prst="rect">
            <a:avLst/>
          </a:prstGeom>
        </p:spPr>
        <p:txBody>
          <a:bodyPr anchor="t" rtlCol="false" tIns="0" lIns="0" bIns="0" rIns="0">
            <a:spAutoFit/>
          </a:bodyPr>
          <a:lstStyle/>
          <a:p>
            <a:pPr algn="l">
              <a:lnSpc>
                <a:spcPts val="7679"/>
              </a:lnSpc>
            </a:pPr>
            <a:r>
              <a:rPr lang="en-US" sz="6399">
                <a:solidFill>
                  <a:srgbClr val="F06634"/>
                </a:solidFill>
                <a:latin typeface="Inter Bold"/>
                <a:ea typeface="Inter Bold"/>
                <a:cs typeface="Inter Bold"/>
                <a:sym typeface="Inter Bold"/>
              </a:rPr>
              <a:t>LATAR BELAKANG</a:t>
            </a:r>
          </a:p>
        </p:txBody>
      </p:sp>
      <p:sp>
        <p:nvSpPr>
          <p:cNvPr name="TextBox 5" id="5"/>
          <p:cNvSpPr txBox="true"/>
          <p:nvPr/>
        </p:nvSpPr>
        <p:spPr>
          <a:xfrm rot="0">
            <a:off x="17036341" y="9524771"/>
            <a:ext cx="914550" cy="342900"/>
          </a:xfrm>
          <a:prstGeom prst="rect">
            <a:avLst/>
          </a:prstGeom>
        </p:spPr>
        <p:txBody>
          <a:bodyPr anchor="t" rtlCol="false" tIns="0" lIns="0" bIns="0" rIns="0">
            <a:spAutoFit/>
          </a:bodyPr>
          <a:lstStyle/>
          <a:p>
            <a:pPr algn="r">
              <a:lnSpc>
                <a:spcPts val="2400"/>
              </a:lnSpc>
            </a:pPr>
            <a:r>
              <a:rPr lang="en-US" sz="2000">
                <a:solidFill>
                  <a:srgbClr val="595959"/>
                </a:solidFill>
                <a:latin typeface="Arial"/>
                <a:ea typeface="Arial"/>
                <a:cs typeface="Arial"/>
                <a:sym typeface="Arial"/>
              </a:rPr>
              <a:t>2</a:t>
            </a:r>
          </a:p>
        </p:txBody>
      </p:sp>
      <p:sp>
        <p:nvSpPr>
          <p:cNvPr name="TextBox 6" id="6"/>
          <p:cNvSpPr txBox="true"/>
          <p:nvPr/>
        </p:nvSpPr>
        <p:spPr>
          <a:xfrm rot="0">
            <a:off x="1098248" y="2740279"/>
            <a:ext cx="16626681" cy="6324600"/>
          </a:xfrm>
          <a:prstGeom prst="rect">
            <a:avLst/>
          </a:prstGeom>
        </p:spPr>
        <p:txBody>
          <a:bodyPr anchor="t" rtlCol="false" tIns="0" lIns="0" bIns="0" rIns="0">
            <a:spAutoFit/>
          </a:bodyPr>
          <a:lstStyle/>
          <a:p>
            <a:pPr algn="just">
              <a:lnSpc>
                <a:spcPts val="3840"/>
              </a:lnSpc>
            </a:pPr>
            <a:r>
              <a:rPr lang="en-US" sz="3200">
                <a:solidFill>
                  <a:srgbClr val="000000"/>
                </a:solidFill>
                <a:latin typeface="Inter"/>
                <a:ea typeface="Inter"/>
                <a:cs typeface="Inter"/>
                <a:sym typeface="Inter"/>
              </a:rPr>
              <a:t>Berdasarkan riset yang dilakukan </a:t>
            </a:r>
            <a:r>
              <a:rPr lang="en-US" sz="3200" u="sng">
                <a:solidFill>
                  <a:srgbClr val="000000"/>
                </a:solidFill>
                <a:latin typeface="Inter"/>
                <a:ea typeface="Inter"/>
                <a:cs typeface="Inter"/>
                <a:sym typeface="Inter"/>
                <a:hlinkClick r:id="rId5" tooltip="https://www.forbes.com/sites/gilpress/2019/11/25/ai-stats-news-chatbots-increase-sales-by-67-but-87-of-consumers-prefer-humans/"/>
              </a:rPr>
              <a:t>Forbes</a:t>
            </a:r>
            <a:r>
              <a:rPr lang="en-US" sz="3200">
                <a:solidFill>
                  <a:srgbClr val="000000"/>
                </a:solidFill>
                <a:latin typeface="Inter"/>
                <a:ea typeface="Inter"/>
                <a:cs typeface="Inter"/>
                <a:sym typeface="Inter"/>
              </a:rPr>
              <a:t>, </a:t>
            </a:r>
            <a:r>
              <a:rPr lang="en-US" sz="3200">
                <a:solidFill>
                  <a:srgbClr val="000000"/>
                </a:solidFill>
                <a:latin typeface="Inter Bold"/>
                <a:ea typeface="Inter Bold"/>
                <a:cs typeface="Inter Bold"/>
                <a:sym typeface="Inter Bold"/>
              </a:rPr>
              <a:t>perusahaan yang menggunakan chatbot sebagai alat untuk berinteraksi dengan user mendapatkan rata - rata peningkatan 67 % revenue</a:t>
            </a:r>
            <a:r>
              <a:rPr lang="en-US" sz="3200">
                <a:solidFill>
                  <a:srgbClr val="000000"/>
                </a:solidFill>
                <a:latin typeface="Inter"/>
                <a:ea typeface="Inter"/>
                <a:cs typeface="Inter"/>
                <a:sym typeface="Inter"/>
              </a:rPr>
              <a:t>. Selain itu, berdasarkan survei yang dilakukan oleh </a:t>
            </a:r>
            <a:r>
              <a:rPr lang="en-US" sz="3200" u="sng">
                <a:solidFill>
                  <a:srgbClr val="000000"/>
                </a:solidFill>
                <a:latin typeface="Inter"/>
                <a:ea typeface="Inter"/>
                <a:cs typeface="Inter"/>
                <a:sym typeface="Inter"/>
                <a:hlinkClick r:id="rId6" tooltip="https://www.intercom.com/blog/the-state-of-chatbots/"/>
              </a:rPr>
              <a:t>Intercom</a:t>
            </a:r>
            <a:r>
              <a:rPr lang="en-US" sz="3200">
                <a:solidFill>
                  <a:srgbClr val="000000"/>
                </a:solidFill>
                <a:latin typeface="Inter"/>
                <a:ea typeface="Inter"/>
                <a:cs typeface="Inter"/>
                <a:sym typeface="Inter"/>
              </a:rPr>
              <a:t> terhadap 500 pemimpin perusahaan, </a:t>
            </a:r>
            <a:r>
              <a:rPr lang="en-US" sz="3200">
                <a:solidFill>
                  <a:srgbClr val="000000"/>
                </a:solidFill>
                <a:latin typeface="Inter Bold"/>
                <a:ea typeface="Inter Bold"/>
                <a:cs typeface="Inter Bold"/>
                <a:sym typeface="Inter Bold"/>
              </a:rPr>
              <a:t>penggunaan chatbot dapat meningkatkan customer satisfaction sebesar 24 %. </a:t>
            </a:r>
          </a:p>
          <a:p>
            <a:pPr algn="just">
              <a:lnSpc>
                <a:spcPts val="3840"/>
              </a:lnSpc>
            </a:pPr>
          </a:p>
          <a:p>
            <a:pPr algn="just">
              <a:lnSpc>
                <a:spcPts val="3840"/>
              </a:lnSpc>
            </a:pPr>
            <a:r>
              <a:rPr lang="en-US" sz="3200">
                <a:solidFill>
                  <a:srgbClr val="000000"/>
                </a:solidFill>
                <a:latin typeface="Inter"/>
                <a:ea typeface="Inter"/>
                <a:cs typeface="Inter"/>
                <a:sym typeface="Inter"/>
              </a:rPr>
              <a:t>Menurut riset yang dilakukan situs </a:t>
            </a:r>
            <a:r>
              <a:rPr lang="en-US" sz="3200" u="sng">
                <a:solidFill>
                  <a:srgbClr val="000000"/>
                </a:solidFill>
                <a:latin typeface="Inter"/>
                <a:ea typeface="Inter"/>
                <a:cs typeface="Inter"/>
                <a:sym typeface="Inter"/>
                <a:hlinkClick r:id="rId7" tooltip="https://www.kindly.ai/blog-posts/why-companies-using-chatbots-increase-revenue"/>
              </a:rPr>
              <a:t>Kindly</a:t>
            </a:r>
            <a:r>
              <a:rPr lang="en-US" sz="3200">
                <a:solidFill>
                  <a:srgbClr val="000000"/>
                </a:solidFill>
                <a:latin typeface="Inter"/>
                <a:ea typeface="Inter"/>
                <a:cs typeface="Inter"/>
                <a:sym typeface="Inter"/>
              </a:rPr>
              <a:t> chatbot dapat menjadi alat yang potensial untuk digunakan dalam meningkatkan revenue karena chatbot dapat meningkatkan </a:t>
            </a:r>
            <a:r>
              <a:rPr lang="en-US" sz="3200">
                <a:solidFill>
                  <a:srgbClr val="000000"/>
                </a:solidFill>
                <a:latin typeface="Inter Bold"/>
                <a:ea typeface="Inter Bold"/>
                <a:cs typeface="Inter Bold"/>
                <a:sym typeface="Inter Bold"/>
              </a:rPr>
              <a:t>customer experience, customer life time value (CLV), dan average order value </a:t>
            </a:r>
            <a:r>
              <a:rPr lang="en-US" sz="3200">
                <a:solidFill>
                  <a:srgbClr val="000000"/>
                </a:solidFill>
                <a:latin typeface="Inter"/>
                <a:ea typeface="Inter"/>
                <a:cs typeface="Inter"/>
                <a:sym typeface="Inter"/>
              </a:rPr>
              <a:t>dengan cara memberikan </a:t>
            </a:r>
            <a:r>
              <a:rPr lang="en-US" sz="3200">
                <a:solidFill>
                  <a:srgbClr val="000000"/>
                </a:solidFill>
                <a:latin typeface="Inter Bold"/>
                <a:ea typeface="Inter Bold"/>
                <a:cs typeface="Inter Bold"/>
                <a:sym typeface="Inter Bold"/>
              </a:rPr>
              <a:t>pelayanan 24/7</a:t>
            </a:r>
            <a:r>
              <a:rPr lang="en-US" sz="3200">
                <a:solidFill>
                  <a:srgbClr val="000000"/>
                </a:solidFill>
                <a:latin typeface="Inter"/>
                <a:ea typeface="Inter"/>
                <a:cs typeface="Inter"/>
                <a:sym typeface="Inter"/>
              </a:rPr>
              <a:t> dengan pelayanan berupa  </a:t>
            </a:r>
            <a:r>
              <a:rPr lang="en-US" sz="3200">
                <a:solidFill>
                  <a:srgbClr val="000000"/>
                </a:solidFill>
                <a:latin typeface="Inter Bold"/>
                <a:ea typeface="Inter Bold"/>
                <a:cs typeface="Inter Bold"/>
                <a:sym typeface="Inter Bold"/>
              </a:rPr>
              <a:t>rekomendasi produk dan customer service</a:t>
            </a:r>
            <a:r>
              <a:rPr lang="en-US" sz="3200">
                <a:solidFill>
                  <a:srgbClr val="000000"/>
                </a:solidFill>
                <a:latin typeface="Inter"/>
                <a:ea typeface="Inter"/>
                <a:cs typeface="Inter"/>
                <a:sym typeface="Inter"/>
              </a:rPr>
              <a:t>. Hal ini terutama berlaku untuk perusahaan - perusahaan e-commerce dimana menurut riset yang dilakukan </a:t>
            </a:r>
            <a:r>
              <a:rPr lang="en-US" sz="3200" u="sng">
                <a:solidFill>
                  <a:srgbClr val="000000"/>
                </a:solidFill>
                <a:latin typeface="Inter"/>
                <a:ea typeface="Inter"/>
                <a:cs typeface="Inter"/>
                <a:sym typeface="Inter"/>
                <a:hlinkClick r:id="rId8" tooltip="https://www.tidio.com/blog/chatbot-statistics/"/>
              </a:rPr>
              <a:t>tidio</a:t>
            </a:r>
            <a:r>
              <a:rPr lang="en-US" sz="3200">
                <a:solidFill>
                  <a:srgbClr val="000000"/>
                </a:solidFill>
                <a:latin typeface="Inter"/>
                <a:ea typeface="Inter"/>
                <a:cs typeface="Inter"/>
                <a:sym typeface="Inter"/>
              </a:rPr>
              <a:t>, </a:t>
            </a:r>
            <a:r>
              <a:rPr lang="en-US" sz="3200">
                <a:solidFill>
                  <a:srgbClr val="000000"/>
                </a:solidFill>
                <a:latin typeface="Inter Bold"/>
                <a:ea typeface="Inter Bold"/>
                <a:cs typeface="Inter Bold"/>
                <a:sym typeface="Inter Bold"/>
              </a:rPr>
              <a:t>77 % perusahaan yang berhasil memanfaatkan chatbot berasal dari perusahaan e-commerce.</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25400"/>
            <a:ext cx="18288006" cy="10287008"/>
          </a:xfrm>
          <a:custGeom>
            <a:avLst/>
            <a:gdLst/>
            <a:ahLst/>
            <a:cxnLst/>
            <a:rect r="r" b="b" t="t" l="l"/>
            <a:pathLst>
              <a:path h="10287008" w="18288006">
                <a:moveTo>
                  <a:pt x="0" y="0"/>
                </a:moveTo>
                <a:lnTo>
                  <a:pt x="18288006" y="0"/>
                </a:lnTo>
                <a:lnTo>
                  <a:pt x="18288006" y="10287008"/>
                </a:lnTo>
                <a:lnTo>
                  <a:pt x="0" y="10287008"/>
                </a:lnTo>
                <a:lnTo>
                  <a:pt x="0" y="0"/>
                </a:lnTo>
                <a:close/>
              </a:path>
            </a:pathLst>
          </a:custGeom>
          <a:blipFill>
            <a:blip r:embed="rId3"/>
            <a:stretch>
              <a:fillRect l="0" t="0" r="0" b="0"/>
            </a:stretch>
          </a:blipFill>
        </p:spPr>
      </p:sp>
      <p:sp>
        <p:nvSpPr>
          <p:cNvPr name="Freeform 3" id="3"/>
          <p:cNvSpPr/>
          <p:nvPr/>
        </p:nvSpPr>
        <p:spPr>
          <a:xfrm flipH="false" flipV="false" rot="0">
            <a:off x="15536352" y="572900"/>
            <a:ext cx="2160002" cy="494710"/>
          </a:xfrm>
          <a:custGeom>
            <a:avLst/>
            <a:gdLst/>
            <a:ahLst/>
            <a:cxnLst/>
            <a:rect r="r" b="b" t="t" l="l"/>
            <a:pathLst>
              <a:path h="494710" w="2160002">
                <a:moveTo>
                  <a:pt x="0" y="0"/>
                </a:moveTo>
                <a:lnTo>
                  <a:pt x="2160002" y="0"/>
                </a:lnTo>
                <a:lnTo>
                  <a:pt x="2160002" y="494710"/>
                </a:lnTo>
                <a:lnTo>
                  <a:pt x="0" y="494710"/>
                </a:lnTo>
                <a:lnTo>
                  <a:pt x="0" y="0"/>
                </a:lnTo>
                <a:close/>
              </a:path>
            </a:pathLst>
          </a:custGeom>
          <a:blipFill>
            <a:blip r:embed="rId4"/>
            <a:stretch>
              <a:fillRect l="0" t="0" r="-3818" b="0"/>
            </a:stretch>
          </a:blipFill>
        </p:spPr>
      </p:sp>
      <p:sp>
        <p:nvSpPr>
          <p:cNvPr name="TextBox 4" id="4"/>
          <p:cNvSpPr txBox="true"/>
          <p:nvPr/>
        </p:nvSpPr>
        <p:spPr>
          <a:xfrm rot="0">
            <a:off x="5218240" y="1962377"/>
            <a:ext cx="7851525" cy="971550"/>
          </a:xfrm>
          <a:prstGeom prst="rect">
            <a:avLst/>
          </a:prstGeom>
        </p:spPr>
        <p:txBody>
          <a:bodyPr anchor="t" rtlCol="false" tIns="0" lIns="0" bIns="0" rIns="0">
            <a:spAutoFit/>
          </a:bodyPr>
          <a:lstStyle/>
          <a:p>
            <a:pPr algn="l">
              <a:lnSpc>
                <a:spcPts val="7679"/>
              </a:lnSpc>
            </a:pPr>
            <a:r>
              <a:rPr lang="en-US" sz="6399">
                <a:solidFill>
                  <a:srgbClr val="F06634"/>
                </a:solidFill>
                <a:latin typeface="Staatliches"/>
                <a:ea typeface="Staatliches"/>
                <a:cs typeface="Staatliches"/>
                <a:sym typeface="Staatliches"/>
              </a:rPr>
              <a:t>room for improvment</a:t>
            </a:r>
          </a:p>
        </p:txBody>
      </p:sp>
      <p:sp>
        <p:nvSpPr>
          <p:cNvPr name="TextBox 5" id="5"/>
          <p:cNvSpPr txBox="true"/>
          <p:nvPr/>
        </p:nvSpPr>
        <p:spPr>
          <a:xfrm rot="0">
            <a:off x="17036341" y="9370234"/>
            <a:ext cx="914550" cy="651975"/>
          </a:xfrm>
          <a:prstGeom prst="rect">
            <a:avLst/>
          </a:prstGeom>
        </p:spPr>
        <p:txBody>
          <a:bodyPr anchor="t" rtlCol="false" tIns="0" lIns="0" bIns="0" rIns="0">
            <a:spAutoFit/>
          </a:bodyPr>
          <a:lstStyle/>
          <a:p>
            <a:pPr algn="r">
              <a:lnSpc>
                <a:spcPts val="2400"/>
              </a:lnSpc>
            </a:pPr>
            <a:r>
              <a:rPr lang="en-US" sz="2000">
                <a:solidFill>
                  <a:srgbClr val="595959"/>
                </a:solidFill>
                <a:latin typeface="Arial"/>
                <a:ea typeface="Arial"/>
                <a:cs typeface="Arial"/>
                <a:sym typeface="Arial"/>
              </a:rPr>
              <a:t>‹#›</a:t>
            </a:r>
          </a:p>
        </p:txBody>
      </p:sp>
      <p:sp>
        <p:nvSpPr>
          <p:cNvPr name="TextBox 6" id="6"/>
          <p:cNvSpPr txBox="true"/>
          <p:nvPr/>
        </p:nvSpPr>
        <p:spPr>
          <a:xfrm rot="0">
            <a:off x="1491525" y="3516537"/>
            <a:ext cx="13933321" cy="5019676"/>
          </a:xfrm>
          <a:prstGeom prst="rect">
            <a:avLst/>
          </a:prstGeom>
        </p:spPr>
        <p:txBody>
          <a:bodyPr anchor="t" rtlCol="false" tIns="0" lIns="0" bIns="0" rIns="0">
            <a:spAutoFit/>
          </a:bodyPr>
          <a:lstStyle/>
          <a:p>
            <a:pPr algn="just" marL="539746" indent="-269873" lvl="1">
              <a:lnSpc>
                <a:spcPts val="3674"/>
              </a:lnSpc>
              <a:buAutoNum type="arabicPeriod" startAt="1"/>
            </a:pPr>
            <a:r>
              <a:rPr lang="en-US" sz="2499">
                <a:solidFill>
                  <a:srgbClr val="000000"/>
                </a:solidFill>
                <a:latin typeface="Arimo"/>
                <a:ea typeface="Arimo"/>
                <a:cs typeface="Arimo"/>
                <a:sym typeface="Arimo"/>
              </a:rPr>
              <a:t>Menambahkan lebih banyak fitur ke dataset mobil, seperti ulasan pengguna, rating, dan data historis penjualan, dapat membantu model memberikan rekomendasi yang lebih akurat dan relevan.</a:t>
            </a:r>
          </a:p>
          <a:p>
            <a:pPr algn="just" marL="539746" indent="-269873" lvl="1">
              <a:lnSpc>
                <a:spcPts val="3674"/>
              </a:lnSpc>
              <a:buAutoNum type="arabicPeriod" startAt="1"/>
            </a:pPr>
            <a:r>
              <a:rPr lang="en-US" sz="2499">
                <a:solidFill>
                  <a:srgbClr val="000000"/>
                </a:solidFill>
                <a:latin typeface="Arimo"/>
                <a:ea typeface="Arimo"/>
                <a:cs typeface="Arimo"/>
                <a:sym typeface="Arimo"/>
              </a:rPr>
              <a:t>Implementasi teknik pemahaman kontekstual yang lebih dalam, seperti menggunakan transformer-based models misalnya BERT</a:t>
            </a:r>
          </a:p>
          <a:p>
            <a:pPr algn="just" marL="539746" indent="-269873" lvl="1">
              <a:lnSpc>
                <a:spcPts val="3674"/>
              </a:lnSpc>
              <a:buAutoNum type="arabicPeriod" startAt="1"/>
            </a:pPr>
            <a:r>
              <a:rPr lang="en-US" sz="2499">
                <a:solidFill>
                  <a:srgbClr val="000000"/>
                </a:solidFill>
                <a:latin typeface="Arimo"/>
                <a:ea typeface="Arimo"/>
                <a:cs typeface="Arimo"/>
                <a:sym typeface="Arimo"/>
              </a:rPr>
              <a:t>Menerapkan mekanisme feedback loop di mana pengguna dapat memberikan umpan balik langsung tentang kualitas jawaban chatbot, yang dapat digunakan untuk terus melatih dan menyempurnakan model.</a:t>
            </a:r>
          </a:p>
          <a:p>
            <a:pPr algn="just" marL="539746" indent="-269873" lvl="1">
              <a:lnSpc>
                <a:spcPts val="3674"/>
              </a:lnSpc>
              <a:buAutoNum type="arabicPeriod" startAt="1"/>
            </a:pPr>
            <a:r>
              <a:rPr lang="en-US" sz="2499">
                <a:solidFill>
                  <a:srgbClr val="000000"/>
                </a:solidFill>
                <a:latin typeface="Arimo"/>
                <a:ea typeface="Arimo"/>
                <a:cs typeface="Arimo"/>
                <a:sym typeface="Arimo"/>
              </a:rPr>
              <a:t>Disarankan untuk menggunakan metode stream processing dalam memproses data mobil yang dijual pada platform agar model dapat selalu mendapatkaan data terupdate secara real time</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a:hlinkClick action="ppaction://media"/>
          </p:cNvPr>
          <p:cNvPicPr>
            <a:picLocks noChangeAspect="true"/>
          </p:cNvPicPr>
          <p:nvPr>
            <a:videoFile r:link="rId4"/>
            <p:extLst>
              <p:ext uri="{DAA4B4D4-6D71-4841-9C94-3DE7FCFB9230}">
                <p14:media xmlns:p14="http://schemas.microsoft.com/office/powerpoint/2010/main" r:embed="rId5"/>
              </p:ext>
            </p:extLst>
          </p:nvPr>
        </p:nvPicPr>
        <p:blipFill>
          <a:blip r:embed="rId3"/>
          <a:srcRect l="0" t="0" r="0" b="0"/>
          <a:stretch>
            <a:fillRect/>
          </a:stretch>
        </p:blipFill>
        <p:spPr>
          <a:xfrm flipH="false" flipV="false" rot="0">
            <a:off x="2623055" y="2000250"/>
            <a:ext cx="13776342" cy="7749196"/>
          </a:xfrm>
          <a:prstGeom prst="rect">
            <a:avLst/>
          </a:prstGeom>
        </p:spPr>
      </p:pic>
      <p:sp>
        <p:nvSpPr>
          <p:cNvPr name="Freeform 3" id="3"/>
          <p:cNvSpPr/>
          <p:nvPr/>
        </p:nvSpPr>
        <p:spPr>
          <a:xfrm flipH="false" flipV="false" rot="0">
            <a:off x="15536352" y="572900"/>
            <a:ext cx="2160002" cy="494710"/>
          </a:xfrm>
          <a:custGeom>
            <a:avLst/>
            <a:gdLst/>
            <a:ahLst/>
            <a:cxnLst/>
            <a:rect r="r" b="b" t="t" l="l"/>
            <a:pathLst>
              <a:path h="494710" w="2160002">
                <a:moveTo>
                  <a:pt x="0" y="0"/>
                </a:moveTo>
                <a:lnTo>
                  <a:pt x="2160002" y="0"/>
                </a:lnTo>
                <a:lnTo>
                  <a:pt x="2160002" y="494710"/>
                </a:lnTo>
                <a:lnTo>
                  <a:pt x="0" y="494710"/>
                </a:lnTo>
                <a:lnTo>
                  <a:pt x="0" y="0"/>
                </a:lnTo>
                <a:close/>
              </a:path>
            </a:pathLst>
          </a:custGeom>
          <a:blipFill>
            <a:blip r:embed="rId6"/>
            <a:stretch>
              <a:fillRect l="0" t="0" r="-3818" b="0"/>
            </a:stretch>
          </a:blipFill>
        </p:spPr>
      </p:sp>
      <p:sp>
        <p:nvSpPr>
          <p:cNvPr name="TextBox 4" id="4"/>
          <p:cNvSpPr txBox="true"/>
          <p:nvPr/>
        </p:nvSpPr>
        <p:spPr>
          <a:xfrm rot="0">
            <a:off x="17036341" y="9524771"/>
            <a:ext cx="914550" cy="342900"/>
          </a:xfrm>
          <a:prstGeom prst="rect">
            <a:avLst/>
          </a:prstGeom>
        </p:spPr>
        <p:txBody>
          <a:bodyPr anchor="t" rtlCol="false" tIns="0" lIns="0" bIns="0" rIns="0">
            <a:spAutoFit/>
          </a:bodyPr>
          <a:lstStyle/>
          <a:p>
            <a:pPr algn="r">
              <a:lnSpc>
                <a:spcPts val="2400"/>
              </a:lnSpc>
            </a:pPr>
            <a:r>
              <a:rPr lang="en-US" sz="2000">
                <a:solidFill>
                  <a:srgbClr val="595959"/>
                </a:solidFill>
                <a:latin typeface="Arial"/>
                <a:ea typeface="Arial"/>
                <a:cs typeface="Arial"/>
                <a:sym typeface="Arial"/>
              </a:rPr>
              <a:t>20</a:t>
            </a:r>
          </a:p>
        </p:txBody>
      </p:sp>
      <p:sp>
        <p:nvSpPr>
          <p:cNvPr name="TextBox 5" id="5"/>
          <p:cNvSpPr txBox="true"/>
          <p:nvPr/>
        </p:nvSpPr>
        <p:spPr>
          <a:xfrm rot="0">
            <a:off x="1326177" y="581835"/>
            <a:ext cx="8866984" cy="971550"/>
          </a:xfrm>
          <a:prstGeom prst="rect">
            <a:avLst/>
          </a:prstGeom>
        </p:spPr>
        <p:txBody>
          <a:bodyPr anchor="t" rtlCol="false" tIns="0" lIns="0" bIns="0" rIns="0">
            <a:spAutoFit/>
          </a:bodyPr>
          <a:lstStyle/>
          <a:p>
            <a:pPr algn="l">
              <a:lnSpc>
                <a:spcPts val="7680"/>
              </a:lnSpc>
            </a:pPr>
            <a:r>
              <a:rPr lang="en-US" sz="6400">
                <a:solidFill>
                  <a:srgbClr val="F06634"/>
                </a:solidFill>
                <a:latin typeface="Staatliches"/>
                <a:ea typeface="Staatliches"/>
                <a:cs typeface="Staatliches"/>
                <a:sym typeface="Staatliches"/>
              </a:rPr>
              <a:t>Demo app</a:t>
            </a:r>
          </a:p>
        </p:txBody>
      </p:sp>
    </p:spTree>
  </p:cSld>
  <p:clrMapOvr>
    <a:masterClrMapping/>
  </p:clrMapOvr>
  <p:timing>
    <p:tnLst>
      <p:par>
        <p:cTn dur="indefinite" restart="never" nodeType="tmRoot">
          <p:childTnLst>
            <p:video>
              <p:cMediaNode vol="100000">
                <p:cTn fill="hold" display="false">
                  <p:stCondLst>
                    <p:cond delay="indefinite"/>
                  </p:stCondLst>
                </p:cTn>
                <p:tgtEl>
                  <p:spTgt spid="2"/>
                </p:tgtEl>
              </p:cMediaNode>
            </p:video>
          </p:childTnLst>
        </p:cTn>
      </p:par>
    </p:tnLst>
  </p:timing>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4400" y="-14350"/>
            <a:ext cx="18409246" cy="10355202"/>
          </a:xfrm>
          <a:custGeom>
            <a:avLst/>
            <a:gdLst/>
            <a:ahLst/>
            <a:cxnLst/>
            <a:rect r="r" b="b" t="t" l="l"/>
            <a:pathLst>
              <a:path h="10355202" w="18409246">
                <a:moveTo>
                  <a:pt x="0" y="0"/>
                </a:moveTo>
                <a:lnTo>
                  <a:pt x="18409246" y="0"/>
                </a:lnTo>
                <a:lnTo>
                  <a:pt x="18409246" y="10355202"/>
                </a:lnTo>
                <a:lnTo>
                  <a:pt x="0" y="10355202"/>
                </a:lnTo>
                <a:lnTo>
                  <a:pt x="0" y="0"/>
                </a:lnTo>
                <a:close/>
              </a:path>
            </a:pathLst>
          </a:custGeom>
          <a:blipFill>
            <a:blip r:embed="rId3"/>
            <a:stretch>
              <a:fillRect l="0" t="0" r="0" b="0"/>
            </a:stretch>
          </a:blipFill>
        </p:spPr>
      </p:sp>
      <p:sp>
        <p:nvSpPr>
          <p:cNvPr name="Freeform 3" id="3"/>
          <p:cNvSpPr/>
          <p:nvPr/>
        </p:nvSpPr>
        <p:spPr>
          <a:xfrm flipH="false" flipV="false" rot="0">
            <a:off x="15228900" y="572900"/>
            <a:ext cx="2744102" cy="494700"/>
          </a:xfrm>
          <a:custGeom>
            <a:avLst/>
            <a:gdLst/>
            <a:ahLst/>
            <a:cxnLst/>
            <a:rect r="r" b="b" t="t" l="l"/>
            <a:pathLst>
              <a:path h="494700" w="2744102">
                <a:moveTo>
                  <a:pt x="0" y="0"/>
                </a:moveTo>
                <a:lnTo>
                  <a:pt x="2744102" y="0"/>
                </a:lnTo>
                <a:lnTo>
                  <a:pt x="2744102" y="494700"/>
                </a:lnTo>
                <a:lnTo>
                  <a:pt x="0" y="494700"/>
                </a:lnTo>
                <a:lnTo>
                  <a:pt x="0" y="0"/>
                </a:lnTo>
                <a:close/>
              </a:path>
            </a:pathLst>
          </a:custGeom>
          <a:blipFill>
            <a:blip r:embed="rId4"/>
            <a:stretch>
              <a:fillRect l="9699" t="0" r="8579" b="-3"/>
            </a:stretch>
          </a:blipFill>
        </p:spPr>
      </p:sp>
      <p:sp>
        <p:nvSpPr>
          <p:cNvPr name="Freeform 4" id="4"/>
          <p:cNvSpPr/>
          <p:nvPr/>
        </p:nvSpPr>
        <p:spPr>
          <a:xfrm flipH="false" flipV="false" rot="0">
            <a:off x="5686802" y="8799650"/>
            <a:ext cx="489972" cy="402336"/>
          </a:xfrm>
          <a:custGeom>
            <a:avLst/>
            <a:gdLst/>
            <a:ahLst/>
            <a:cxnLst/>
            <a:rect r="r" b="b" t="t" l="l"/>
            <a:pathLst>
              <a:path h="402336" w="489972">
                <a:moveTo>
                  <a:pt x="0" y="0"/>
                </a:moveTo>
                <a:lnTo>
                  <a:pt x="489972" y="0"/>
                </a:lnTo>
                <a:lnTo>
                  <a:pt x="489972" y="402336"/>
                </a:lnTo>
                <a:lnTo>
                  <a:pt x="0" y="402336"/>
                </a:lnTo>
                <a:lnTo>
                  <a:pt x="0" y="0"/>
                </a:lnTo>
                <a:close/>
              </a:path>
            </a:pathLst>
          </a:custGeom>
          <a:blipFill>
            <a:blip r:embed="rId5"/>
            <a:stretch>
              <a:fillRect l="0" t="0" r="0" b="-387"/>
            </a:stretch>
          </a:blipFill>
        </p:spPr>
      </p:sp>
      <p:sp>
        <p:nvSpPr>
          <p:cNvPr name="TextBox 5" id="5"/>
          <p:cNvSpPr txBox="true"/>
          <p:nvPr/>
        </p:nvSpPr>
        <p:spPr>
          <a:xfrm rot="0">
            <a:off x="1778125" y="3297475"/>
            <a:ext cx="9771150" cy="1012357"/>
          </a:xfrm>
          <a:prstGeom prst="rect">
            <a:avLst/>
          </a:prstGeom>
        </p:spPr>
        <p:txBody>
          <a:bodyPr anchor="t" rtlCol="false" tIns="0" lIns="0" bIns="0" rIns="0">
            <a:spAutoFit/>
          </a:bodyPr>
          <a:lstStyle/>
          <a:p>
            <a:pPr algn="l">
              <a:lnSpc>
                <a:spcPts val="7616"/>
              </a:lnSpc>
            </a:pPr>
            <a:r>
              <a:rPr lang="en-US" sz="7052">
                <a:solidFill>
                  <a:srgbClr val="FFFFFF"/>
                </a:solidFill>
                <a:latin typeface="Archivo Black"/>
                <a:ea typeface="Archivo Black"/>
                <a:cs typeface="Archivo Black"/>
                <a:sym typeface="Archivo Black"/>
              </a:rPr>
              <a:t>THANK YOU</a:t>
            </a:r>
          </a:p>
        </p:txBody>
      </p:sp>
      <p:sp>
        <p:nvSpPr>
          <p:cNvPr name="TextBox 6" id="6"/>
          <p:cNvSpPr txBox="true"/>
          <p:nvPr/>
        </p:nvSpPr>
        <p:spPr>
          <a:xfrm rot="0">
            <a:off x="344845" y="6302643"/>
            <a:ext cx="4960950" cy="790575"/>
          </a:xfrm>
          <a:prstGeom prst="rect">
            <a:avLst/>
          </a:prstGeom>
        </p:spPr>
        <p:txBody>
          <a:bodyPr anchor="t" rtlCol="false" tIns="0" lIns="0" bIns="0" rIns="0">
            <a:spAutoFit/>
          </a:bodyPr>
          <a:lstStyle/>
          <a:p>
            <a:pPr algn="l">
              <a:lnSpc>
                <a:spcPts val="3840"/>
              </a:lnSpc>
            </a:pPr>
            <a:r>
              <a:rPr lang="en-US" sz="3200">
                <a:solidFill>
                  <a:srgbClr val="FFFFFF"/>
                </a:solidFill>
                <a:latin typeface="Aileron"/>
                <a:ea typeface="Aileron"/>
                <a:cs typeface="Aileron"/>
                <a:sym typeface="Aileron"/>
              </a:rPr>
              <a:t>Ahmad Dani Rifai</a:t>
            </a:r>
          </a:p>
          <a:p>
            <a:pPr algn="l">
              <a:lnSpc>
                <a:spcPts val="2400"/>
              </a:lnSpc>
            </a:pPr>
            <a:r>
              <a:rPr lang="en-US" sz="2000">
                <a:solidFill>
                  <a:srgbClr val="FFFFFF"/>
                </a:solidFill>
                <a:latin typeface="Aileron"/>
                <a:ea typeface="Aileron"/>
                <a:cs typeface="Aileron"/>
                <a:sym typeface="Aileron"/>
              </a:rPr>
              <a:t>Data Analysis</a:t>
            </a:r>
          </a:p>
        </p:txBody>
      </p:sp>
      <p:sp>
        <p:nvSpPr>
          <p:cNvPr name="Freeform 7" id="7"/>
          <p:cNvSpPr/>
          <p:nvPr/>
        </p:nvSpPr>
        <p:spPr>
          <a:xfrm flipH="false" flipV="false" rot="0">
            <a:off x="9309550" y="8799650"/>
            <a:ext cx="569426" cy="402336"/>
          </a:xfrm>
          <a:custGeom>
            <a:avLst/>
            <a:gdLst/>
            <a:ahLst/>
            <a:cxnLst/>
            <a:rect r="r" b="b" t="t" l="l"/>
            <a:pathLst>
              <a:path h="402336" w="569426">
                <a:moveTo>
                  <a:pt x="0" y="0"/>
                </a:moveTo>
                <a:lnTo>
                  <a:pt x="569426" y="0"/>
                </a:lnTo>
                <a:lnTo>
                  <a:pt x="569426" y="402336"/>
                </a:lnTo>
                <a:lnTo>
                  <a:pt x="0" y="402336"/>
                </a:lnTo>
                <a:lnTo>
                  <a:pt x="0" y="0"/>
                </a:lnTo>
                <a:close/>
              </a:path>
            </a:pathLst>
          </a:custGeom>
          <a:blipFill>
            <a:blip r:embed="rId6"/>
            <a:stretch>
              <a:fillRect l="0" t="0" r="0" b="-387"/>
            </a:stretch>
          </a:blipFill>
        </p:spPr>
      </p:sp>
      <p:sp>
        <p:nvSpPr>
          <p:cNvPr name="Freeform 8" id="8"/>
          <p:cNvSpPr/>
          <p:nvPr/>
        </p:nvSpPr>
        <p:spPr>
          <a:xfrm flipH="false" flipV="false" rot="0">
            <a:off x="13011798" y="8799650"/>
            <a:ext cx="397274" cy="402336"/>
          </a:xfrm>
          <a:custGeom>
            <a:avLst/>
            <a:gdLst/>
            <a:ahLst/>
            <a:cxnLst/>
            <a:rect r="r" b="b" t="t" l="l"/>
            <a:pathLst>
              <a:path h="402336" w="397274">
                <a:moveTo>
                  <a:pt x="0" y="0"/>
                </a:moveTo>
                <a:lnTo>
                  <a:pt x="397274" y="0"/>
                </a:lnTo>
                <a:lnTo>
                  <a:pt x="397274" y="402336"/>
                </a:lnTo>
                <a:lnTo>
                  <a:pt x="0" y="402336"/>
                </a:lnTo>
                <a:lnTo>
                  <a:pt x="0" y="0"/>
                </a:lnTo>
                <a:close/>
              </a:path>
            </a:pathLst>
          </a:custGeom>
          <a:blipFill>
            <a:blip r:embed="rId7"/>
            <a:stretch>
              <a:fillRect l="0" t="0" r="0" b="-387"/>
            </a:stretch>
          </a:blipFill>
        </p:spPr>
      </p:sp>
      <p:sp>
        <p:nvSpPr>
          <p:cNvPr name="Freeform 9" id="9"/>
          <p:cNvSpPr/>
          <p:nvPr/>
        </p:nvSpPr>
        <p:spPr>
          <a:xfrm flipH="false" flipV="false" rot="0">
            <a:off x="2057390" y="8799650"/>
            <a:ext cx="403896" cy="402336"/>
          </a:xfrm>
          <a:custGeom>
            <a:avLst/>
            <a:gdLst/>
            <a:ahLst/>
            <a:cxnLst/>
            <a:rect r="r" b="b" t="t" l="l"/>
            <a:pathLst>
              <a:path h="402336" w="403896">
                <a:moveTo>
                  <a:pt x="0" y="0"/>
                </a:moveTo>
                <a:lnTo>
                  <a:pt x="403896" y="0"/>
                </a:lnTo>
                <a:lnTo>
                  <a:pt x="403896" y="402336"/>
                </a:lnTo>
                <a:lnTo>
                  <a:pt x="0" y="402336"/>
                </a:lnTo>
                <a:lnTo>
                  <a:pt x="0" y="0"/>
                </a:lnTo>
                <a:close/>
              </a:path>
            </a:pathLst>
          </a:custGeom>
          <a:blipFill>
            <a:blip r:embed="rId8"/>
            <a:stretch>
              <a:fillRect l="0" t="0" r="0" b="-387"/>
            </a:stretch>
          </a:blipFill>
        </p:spPr>
      </p:sp>
      <p:sp>
        <p:nvSpPr>
          <p:cNvPr name="TextBox 10" id="10"/>
          <p:cNvSpPr txBox="true"/>
          <p:nvPr/>
        </p:nvSpPr>
        <p:spPr>
          <a:xfrm rot="0">
            <a:off x="2552725" y="8769151"/>
            <a:ext cx="1594950" cy="266700"/>
          </a:xfrm>
          <a:prstGeom prst="rect">
            <a:avLst/>
          </a:prstGeom>
        </p:spPr>
        <p:txBody>
          <a:bodyPr anchor="t" rtlCol="false" tIns="0" lIns="0" bIns="0" rIns="0">
            <a:spAutoFit/>
          </a:bodyPr>
          <a:lstStyle/>
          <a:p>
            <a:pPr algn="l">
              <a:lnSpc>
                <a:spcPts val="2160"/>
              </a:lnSpc>
            </a:pPr>
            <a:r>
              <a:rPr lang="en-US" sz="1800">
                <a:solidFill>
                  <a:srgbClr val="FFFFFF"/>
                </a:solidFill>
                <a:latin typeface="Aileron"/>
                <a:ea typeface="Aileron"/>
                <a:cs typeface="Aileron"/>
                <a:sym typeface="Aileron"/>
              </a:rPr>
              <a:t>Hacktiv8id</a:t>
            </a:r>
          </a:p>
        </p:txBody>
      </p:sp>
      <p:sp>
        <p:nvSpPr>
          <p:cNvPr name="TextBox 11" id="11"/>
          <p:cNvSpPr txBox="true"/>
          <p:nvPr/>
        </p:nvSpPr>
        <p:spPr>
          <a:xfrm rot="0">
            <a:off x="6268175" y="8769151"/>
            <a:ext cx="1594950" cy="266700"/>
          </a:xfrm>
          <a:prstGeom prst="rect">
            <a:avLst/>
          </a:prstGeom>
        </p:spPr>
        <p:txBody>
          <a:bodyPr anchor="t" rtlCol="false" tIns="0" lIns="0" bIns="0" rIns="0">
            <a:spAutoFit/>
          </a:bodyPr>
          <a:lstStyle/>
          <a:p>
            <a:pPr algn="l">
              <a:lnSpc>
                <a:spcPts val="2160"/>
              </a:lnSpc>
            </a:pPr>
            <a:r>
              <a:rPr lang="en-US" sz="1800">
                <a:solidFill>
                  <a:srgbClr val="FFFFFF"/>
                </a:solidFill>
                <a:latin typeface="Aileron"/>
                <a:ea typeface="Aileron"/>
                <a:cs typeface="Aileron"/>
                <a:sym typeface="Aileron"/>
              </a:rPr>
              <a:t>Hacktiv8id</a:t>
            </a:r>
          </a:p>
        </p:txBody>
      </p:sp>
      <p:sp>
        <p:nvSpPr>
          <p:cNvPr name="TextBox 12" id="12"/>
          <p:cNvSpPr txBox="true"/>
          <p:nvPr/>
        </p:nvSpPr>
        <p:spPr>
          <a:xfrm rot="0">
            <a:off x="9983625" y="8769151"/>
            <a:ext cx="1594950" cy="266700"/>
          </a:xfrm>
          <a:prstGeom prst="rect">
            <a:avLst/>
          </a:prstGeom>
        </p:spPr>
        <p:txBody>
          <a:bodyPr anchor="t" rtlCol="false" tIns="0" lIns="0" bIns="0" rIns="0">
            <a:spAutoFit/>
          </a:bodyPr>
          <a:lstStyle/>
          <a:p>
            <a:pPr algn="l">
              <a:lnSpc>
                <a:spcPts val="2160"/>
              </a:lnSpc>
            </a:pPr>
            <a:r>
              <a:rPr lang="en-US" sz="1800">
                <a:solidFill>
                  <a:srgbClr val="FFFFFF"/>
                </a:solidFill>
                <a:latin typeface="Aileron"/>
                <a:ea typeface="Aileron"/>
                <a:cs typeface="Aileron"/>
                <a:sym typeface="Aileron"/>
              </a:rPr>
              <a:t>Hacktiv8</a:t>
            </a:r>
          </a:p>
        </p:txBody>
      </p:sp>
      <p:sp>
        <p:nvSpPr>
          <p:cNvPr name="TextBox 13" id="13"/>
          <p:cNvSpPr txBox="true"/>
          <p:nvPr/>
        </p:nvSpPr>
        <p:spPr>
          <a:xfrm rot="0">
            <a:off x="13500475" y="8769175"/>
            <a:ext cx="2664150" cy="266700"/>
          </a:xfrm>
          <a:prstGeom prst="rect">
            <a:avLst/>
          </a:prstGeom>
        </p:spPr>
        <p:txBody>
          <a:bodyPr anchor="t" rtlCol="false" tIns="0" lIns="0" bIns="0" rIns="0">
            <a:spAutoFit/>
          </a:bodyPr>
          <a:lstStyle/>
          <a:p>
            <a:pPr algn="l">
              <a:lnSpc>
                <a:spcPts val="2160"/>
              </a:lnSpc>
            </a:pPr>
            <a:r>
              <a:rPr lang="en-US" sz="1800">
                <a:solidFill>
                  <a:srgbClr val="FFFFFF"/>
                </a:solidFill>
                <a:latin typeface="Aileron"/>
                <a:ea typeface="Aileron"/>
                <a:cs typeface="Aileron"/>
                <a:sym typeface="Aileron"/>
              </a:rPr>
              <a:t>Hacktiv8 Indonesia</a:t>
            </a:r>
          </a:p>
        </p:txBody>
      </p:sp>
      <p:sp>
        <p:nvSpPr>
          <p:cNvPr name="TextBox 14" id="14"/>
          <p:cNvSpPr txBox="true"/>
          <p:nvPr/>
        </p:nvSpPr>
        <p:spPr>
          <a:xfrm rot="0">
            <a:off x="4607030" y="6302643"/>
            <a:ext cx="5619054" cy="790575"/>
          </a:xfrm>
          <a:prstGeom prst="rect">
            <a:avLst/>
          </a:prstGeom>
        </p:spPr>
        <p:txBody>
          <a:bodyPr anchor="t" rtlCol="false" tIns="0" lIns="0" bIns="0" rIns="0">
            <a:spAutoFit/>
          </a:bodyPr>
          <a:lstStyle/>
          <a:p>
            <a:pPr algn="l">
              <a:lnSpc>
                <a:spcPts val="3840"/>
              </a:lnSpc>
            </a:pPr>
            <a:r>
              <a:rPr lang="en-US" sz="3200">
                <a:solidFill>
                  <a:srgbClr val="FFFFFF"/>
                </a:solidFill>
                <a:latin typeface="Aileron"/>
                <a:ea typeface="Aileron"/>
                <a:cs typeface="Aileron"/>
                <a:sym typeface="Aileron"/>
              </a:rPr>
              <a:t>Muhammad Fiqih Al-Ayubi</a:t>
            </a:r>
          </a:p>
          <a:p>
            <a:pPr algn="l">
              <a:lnSpc>
                <a:spcPts val="2400"/>
              </a:lnSpc>
            </a:pPr>
            <a:r>
              <a:rPr lang="en-US" sz="2000">
                <a:solidFill>
                  <a:srgbClr val="FFFFFF"/>
                </a:solidFill>
                <a:latin typeface="Aileron"/>
                <a:ea typeface="Aileron"/>
                <a:cs typeface="Aileron"/>
                <a:sym typeface="Aileron"/>
              </a:rPr>
              <a:t>Data Engineer</a:t>
            </a:r>
          </a:p>
        </p:txBody>
      </p:sp>
      <p:sp>
        <p:nvSpPr>
          <p:cNvPr name="TextBox 15" id="15"/>
          <p:cNvSpPr txBox="true"/>
          <p:nvPr/>
        </p:nvSpPr>
        <p:spPr>
          <a:xfrm rot="0">
            <a:off x="10729960" y="6302643"/>
            <a:ext cx="4960950" cy="790575"/>
          </a:xfrm>
          <a:prstGeom prst="rect">
            <a:avLst/>
          </a:prstGeom>
        </p:spPr>
        <p:txBody>
          <a:bodyPr anchor="t" rtlCol="false" tIns="0" lIns="0" bIns="0" rIns="0">
            <a:spAutoFit/>
          </a:bodyPr>
          <a:lstStyle/>
          <a:p>
            <a:pPr algn="l">
              <a:lnSpc>
                <a:spcPts val="3840"/>
              </a:lnSpc>
            </a:pPr>
            <a:r>
              <a:rPr lang="en-US" sz="3200">
                <a:solidFill>
                  <a:srgbClr val="FFFFFF"/>
                </a:solidFill>
                <a:latin typeface="Aileron"/>
                <a:ea typeface="Aileron"/>
                <a:cs typeface="Aileron"/>
                <a:sym typeface="Aileron"/>
              </a:rPr>
              <a:t>Vicky Belario</a:t>
            </a:r>
          </a:p>
          <a:p>
            <a:pPr algn="l">
              <a:lnSpc>
                <a:spcPts val="2400"/>
              </a:lnSpc>
            </a:pPr>
            <a:r>
              <a:rPr lang="en-US" sz="2000">
                <a:solidFill>
                  <a:srgbClr val="FFFFFF"/>
                </a:solidFill>
                <a:latin typeface="Aileron"/>
                <a:ea typeface="Aileron"/>
                <a:cs typeface="Aileron"/>
                <a:sym typeface="Aileron"/>
              </a:rPr>
              <a:t>Data Science</a:t>
            </a:r>
          </a:p>
        </p:txBody>
      </p:sp>
      <p:sp>
        <p:nvSpPr>
          <p:cNvPr name="TextBox 16" id="16"/>
          <p:cNvSpPr txBox="true"/>
          <p:nvPr/>
        </p:nvSpPr>
        <p:spPr>
          <a:xfrm rot="0">
            <a:off x="14270500" y="6302643"/>
            <a:ext cx="4960950" cy="790575"/>
          </a:xfrm>
          <a:prstGeom prst="rect">
            <a:avLst/>
          </a:prstGeom>
        </p:spPr>
        <p:txBody>
          <a:bodyPr anchor="t" rtlCol="false" tIns="0" lIns="0" bIns="0" rIns="0">
            <a:spAutoFit/>
          </a:bodyPr>
          <a:lstStyle/>
          <a:p>
            <a:pPr algn="l">
              <a:lnSpc>
                <a:spcPts val="3840"/>
              </a:lnSpc>
            </a:pPr>
            <a:r>
              <a:rPr lang="en-US" sz="3200">
                <a:solidFill>
                  <a:srgbClr val="FFFFFF"/>
                </a:solidFill>
                <a:latin typeface="Aileron"/>
                <a:ea typeface="Aileron"/>
                <a:cs typeface="Aileron"/>
                <a:sym typeface="Aileron"/>
              </a:rPr>
              <a:t>Michael Parsaoran</a:t>
            </a:r>
          </a:p>
          <a:p>
            <a:pPr algn="l">
              <a:lnSpc>
                <a:spcPts val="2400"/>
              </a:lnSpc>
            </a:pPr>
            <a:r>
              <a:rPr lang="en-US" sz="2000">
                <a:solidFill>
                  <a:srgbClr val="FFFFFF"/>
                </a:solidFill>
                <a:latin typeface="Aileron"/>
                <a:ea typeface="Aileron"/>
                <a:cs typeface="Aileron"/>
                <a:sym typeface="Aileron"/>
              </a:rPr>
              <a:t>Data Science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25400"/>
            <a:ext cx="18287984" cy="10287002"/>
          </a:xfrm>
          <a:custGeom>
            <a:avLst/>
            <a:gdLst/>
            <a:ahLst/>
            <a:cxnLst/>
            <a:rect r="r" b="b" t="t" l="l"/>
            <a:pathLst>
              <a:path h="10287002" w="18287984">
                <a:moveTo>
                  <a:pt x="0" y="0"/>
                </a:moveTo>
                <a:lnTo>
                  <a:pt x="18287984" y="0"/>
                </a:lnTo>
                <a:lnTo>
                  <a:pt x="18287984" y="10287002"/>
                </a:lnTo>
                <a:lnTo>
                  <a:pt x="0" y="10287002"/>
                </a:lnTo>
                <a:lnTo>
                  <a:pt x="0" y="0"/>
                </a:lnTo>
                <a:close/>
              </a:path>
            </a:pathLst>
          </a:custGeom>
          <a:blipFill>
            <a:blip r:embed="rId3"/>
            <a:stretch>
              <a:fillRect l="0" t="0" r="0" b="0"/>
            </a:stretch>
          </a:blipFill>
        </p:spPr>
      </p:sp>
      <p:sp>
        <p:nvSpPr>
          <p:cNvPr name="Freeform 3" id="3"/>
          <p:cNvSpPr/>
          <p:nvPr/>
        </p:nvSpPr>
        <p:spPr>
          <a:xfrm flipH="false" flipV="false" rot="0">
            <a:off x="15536352" y="572900"/>
            <a:ext cx="2160002" cy="494710"/>
          </a:xfrm>
          <a:custGeom>
            <a:avLst/>
            <a:gdLst/>
            <a:ahLst/>
            <a:cxnLst/>
            <a:rect r="r" b="b" t="t" l="l"/>
            <a:pathLst>
              <a:path h="494710" w="2160002">
                <a:moveTo>
                  <a:pt x="0" y="0"/>
                </a:moveTo>
                <a:lnTo>
                  <a:pt x="2160002" y="0"/>
                </a:lnTo>
                <a:lnTo>
                  <a:pt x="2160002" y="494710"/>
                </a:lnTo>
                <a:lnTo>
                  <a:pt x="0" y="494710"/>
                </a:lnTo>
                <a:lnTo>
                  <a:pt x="0" y="0"/>
                </a:lnTo>
                <a:close/>
              </a:path>
            </a:pathLst>
          </a:custGeom>
          <a:blipFill>
            <a:blip r:embed="rId4"/>
            <a:stretch>
              <a:fillRect l="0" t="0" r="-3818" b="0"/>
            </a:stretch>
          </a:blipFill>
        </p:spPr>
      </p:sp>
      <p:sp>
        <p:nvSpPr>
          <p:cNvPr name="TextBox 4" id="4"/>
          <p:cNvSpPr txBox="true"/>
          <p:nvPr/>
        </p:nvSpPr>
        <p:spPr>
          <a:xfrm rot="0">
            <a:off x="17036341" y="9524771"/>
            <a:ext cx="914550" cy="342900"/>
          </a:xfrm>
          <a:prstGeom prst="rect">
            <a:avLst/>
          </a:prstGeom>
        </p:spPr>
        <p:txBody>
          <a:bodyPr anchor="t" rtlCol="false" tIns="0" lIns="0" bIns="0" rIns="0">
            <a:spAutoFit/>
          </a:bodyPr>
          <a:lstStyle/>
          <a:p>
            <a:pPr algn="r">
              <a:lnSpc>
                <a:spcPts val="2400"/>
              </a:lnSpc>
            </a:pPr>
            <a:r>
              <a:rPr lang="en-US" sz="2000">
                <a:solidFill>
                  <a:srgbClr val="595959"/>
                </a:solidFill>
                <a:latin typeface="Arial"/>
                <a:ea typeface="Arial"/>
                <a:cs typeface="Arial"/>
                <a:sym typeface="Arial"/>
              </a:rPr>
              <a:t>3</a:t>
            </a:r>
          </a:p>
        </p:txBody>
      </p:sp>
      <p:sp>
        <p:nvSpPr>
          <p:cNvPr name="Freeform 5" id="5"/>
          <p:cNvSpPr/>
          <p:nvPr/>
        </p:nvSpPr>
        <p:spPr>
          <a:xfrm flipH="false" flipV="false" rot="0">
            <a:off x="3795965" y="1489844"/>
            <a:ext cx="10696053" cy="2166725"/>
          </a:xfrm>
          <a:custGeom>
            <a:avLst/>
            <a:gdLst/>
            <a:ahLst/>
            <a:cxnLst/>
            <a:rect r="r" b="b" t="t" l="l"/>
            <a:pathLst>
              <a:path h="2166725" w="10696053">
                <a:moveTo>
                  <a:pt x="0" y="0"/>
                </a:moveTo>
                <a:lnTo>
                  <a:pt x="10696054" y="0"/>
                </a:lnTo>
                <a:lnTo>
                  <a:pt x="10696054" y="2166724"/>
                </a:lnTo>
                <a:lnTo>
                  <a:pt x="0" y="2166724"/>
                </a:lnTo>
                <a:lnTo>
                  <a:pt x="0" y="0"/>
                </a:lnTo>
                <a:close/>
              </a:path>
            </a:pathLst>
          </a:custGeom>
          <a:blipFill>
            <a:blip r:embed="rId5"/>
            <a:stretch>
              <a:fillRect l="0" t="0" r="0" b="0"/>
            </a:stretch>
          </a:blipFill>
        </p:spPr>
      </p:sp>
      <p:sp>
        <p:nvSpPr>
          <p:cNvPr name="TextBox 6" id="6"/>
          <p:cNvSpPr txBox="true"/>
          <p:nvPr/>
        </p:nvSpPr>
        <p:spPr>
          <a:xfrm rot="0">
            <a:off x="4808819" y="4096477"/>
            <a:ext cx="8670346" cy="4381500"/>
          </a:xfrm>
          <a:prstGeom prst="rect">
            <a:avLst/>
          </a:prstGeom>
        </p:spPr>
        <p:txBody>
          <a:bodyPr anchor="t" rtlCol="false" tIns="0" lIns="0" bIns="0" rIns="0">
            <a:spAutoFit/>
          </a:bodyPr>
          <a:lstStyle/>
          <a:p>
            <a:pPr algn="just">
              <a:lnSpc>
                <a:spcPts val="3840"/>
              </a:lnSpc>
            </a:pPr>
            <a:r>
              <a:rPr lang="en-US" sz="3200">
                <a:solidFill>
                  <a:srgbClr val="000000"/>
                </a:solidFill>
                <a:latin typeface="Inter"/>
                <a:ea typeface="Inter"/>
                <a:cs typeface="Inter"/>
                <a:sym typeface="Inter"/>
              </a:rPr>
              <a:t>CARSOME adalah platform jual beli mobil bekas online (e-commerece) terbesar di Asia Tenggara yang saat ini hadir di Malaysia, Indonesia, Thailand dan Singapura. Perusahaan ini memiliki misi untuk membawa industri mobil bekas ke era digital dengan membangun dan mengangkat pengalaman dalam menjual dan membeli mobil.</a:t>
            </a:r>
          </a:p>
          <a:p>
            <a:pPr algn="just">
              <a:lnSpc>
                <a:spcPts val="38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25400"/>
            <a:ext cx="18287984" cy="10287002"/>
          </a:xfrm>
          <a:custGeom>
            <a:avLst/>
            <a:gdLst/>
            <a:ahLst/>
            <a:cxnLst/>
            <a:rect r="r" b="b" t="t" l="l"/>
            <a:pathLst>
              <a:path h="10287002" w="18287984">
                <a:moveTo>
                  <a:pt x="0" y="0"/>
                </a:moveTo>
                <a:lnTo>
                  <a:pt x="18287984" y="0"/>
                </a:lnTo>
                <a:lnTo>
                  <a:pt x="18287984" y="10287002"/>
                </a:lnTo>
                <a:lnTo>
                  <a:pt x="0" y="10287002"/>
                </a:lnTo>
                <a:lnTo>
                  <a:pt x="0" y="0"/>
                </a:lnTo>
                <a:close/>
              </a:path>
            </a:pathLst>
          </a:custGeom>
          <a:blipFill>
            <a:blip r:embed="rId3"/>
            <a:stretch>
              <a:fillRect l="0" t="0" r="0" b="0"/>
            </a:stretch>
          </a:blipFill>
        </p:spPr>
      </p:sp>
      <p:sp>
        <p:nvSpPr>
          <p:cNvPr name="Freeform 3" id="3"/>
          <p:cNvSpPr/>
          <p:nvPr/>
        </p:nvSpPr>
        <p:spPr>
          <a:xfrm flipH="false" flipV="false" rot="0">
            <a:off x="15536352" y="572900"/>
            <a:ext cx="2160002" cy="494710"/>
          </a:xfrm>
          <a:custGeom>
            <a:avLst/>
            <a:gdLst/>
            <a:ahLst/>
            <a:cxnLst/>
            <a:rect r="r" b="b" t="t" l="l"/>
            <a:pathLst>
              <a:path h="494710" w="2160002">
                <a:moveTo>
                  <a:pt x="0" y="0"/>
                </a:moveTo>
                <a:lnTo>
                  <a:pt x="2160002" y="0"/>
                </a:lnTo>
                <a:lnTo>
                  <a:pt x="2160002" y="494710"/>
                </a:lnTo>
                <a:lnTo>
                  <a:pt x="0" y="494710"/>
                </a:lnTo>
                <a:lnTo>
                  <a:pt x="0" y="0"/>
                </a:lnTo>
                <a:close/>
              </a:path>
            </a:pathLst>
          </a:custGeom>
          <a:blipFill>
            <a:blip r:embed="rId4"/>
            <a:stretch>
              <a:fillRect l="0" t="0" r="-3818" b="0"/>
            </a:stretch>
          </a:blipFill>
        </p:spPr>
      </p:sp>
      <p:sp>
        <p:nvSpPr>
          <p:cNvPr name="TextBox 4" id="4"/>
          <p:cNvSpPr txBox="true"/>
          <p:nvPr/>
        </p:nvSpPr>
        <p:spPr>
          <a:xfrm rot="0">
            <a:off x="17036341" y="9524771"/>
            <a:ext cx="914550" cy="342900"/>
          </a:xfrm>
          <a:prstGeom prst="rect">
            <a:avLst/>
          </a:prstGeom>
        </p:spPr>
        <p:txBody>
          <a:bodyPr anchor="t" rtlCol="false" tIns="0" lIns="0" bIns="0" rIns="0">
            <a:spAutoFit/>
          </a:bodyPr>
          <a:lstStyle/>
          <a:p>
            <a:pPr algn="r">
              <a:lnSpc>
                <a:spcPts val="2400"/>
              </a:lnSpc>
            </a:pPr>
            <a:r>
              <a:rPr lang="en-US" sz="2000">
                <a:solidFill>
                  <a:srgbClr val="595959"/>
                </a:solidFill>
                <a:latin typeface="Arial"/>
                <a:ea typeface="Arial"/>
                <a:cs typeface="Arial"/>
                <a:sym typeface="Arial"/>
              </a:rPr>
              <a:t>4</a:t>
            </a:r>
          </a:p>
        </p:txBody>
      </p:sp>
      <p:sp>
        <p:nvSpPr>
          <p:cNvPr name="TextBox 5" id="5"/>
          <p:cNvSpPr txBox="true"/>
          <p:nvPr/>
        </p:nvSpPr>
        <p:spPr>
          <a:xfrm rot="0">
            <a:off x="807877" y="5329918"/>
            <a:ext cx="16785646" cy="2924175"/>
          </a:xfrm>
          <a:prstGeom prst="rect">
            <a:avLst/>
          </a:prstGeom>
        </p:spPr>
        <p:txBody>
          <a:bodyPr anchor="t" rtlCol="false" tIns="0" lIns="0" bIns="0" rIns="0">
            <a:spAutoFit/>
          </a:bodyPr>
          <a:lstStyle/>
          <a:p>
            <a:pPr algn="just">
              <a:lnSpc>
                <a:spcPts val="3840"/>
              </a:lnSpc>
            </a:pPr>
            <a:r>
              <a:rPr lang="en-US" sz="3200">
                <a:solidFill>
                  <a:srgbClr val="000000"/>
                </a:solidFill>
                <a:latin typeface="Inter Bold"/>
                <a:ea typeface="Inter Bold"/>
                <a:cs typeface="Inter Bold"/>
                <a:sym typeface="Inter Bold"/>
              </a:rPr>
              <a:t>Membuat aplikasi chatbot (Virtual Shopping Assistance) yang dapat memberikan customer service 24/7 dan dapat memberikan rekomendasi produk untuk meningkatkan revenue berdasarkan variable customer experience, LTV, dan AOV. </a:t>
            </a:r>
          </a:p>
          <a:p>
            <a:pPr algn="just">
              <a:lnSpc>
                <a:spcPts val="3840"/>
              </a:lnSpc>
            </a:pPr>
          </a:p>
          <a:p>
            <a:pPr algn="just">
              <a:lnSpc>
                <a:spcPts val="3840"/>
              </a:lnSpc>
            </a:pPr>
          </a:p>
          <a:p>
            <a:pPr algn="just">
              <a:lnSpc>
                <a:spcPts val="3840"/>
              </a:lnSpc>
            </a:pPr>
          </a:p>
        </p:txBody>
      </p:sp>
      <p:sp>
        <p:nvSpPr>
          <p:cNvPr name="TextBox 6" id="6"/>
          <p:cNvSpPr txBox="true"/>
          <p:nvPr/>
        </p:nvSpPr>
        <p:spPr>
          <a:xfrm rot="0">
            <a:off x="6412229" y="3052618"/>
            <a:ext cx="6574950" cy="981075"/>
          </a:xfrm>
          <a:prstGeom prst="rect">
            <a:avLst/>
          </a:prstGeom>
        </p:spPr>
        <p:txBody>
          <a:bodyPr anchor="t" rtlCol="false" tIns="0" lIns="0" bIns="0" rIns="0">
            <a:spAutoFit/>
          </a:bodyPr>
          <a:lstStyle/>
          <a:p>
            <a:pPr algn="l">
              <a:lnSpc>
                <a:spcPts val="7679"/>
              </a:lnSpc>
            </a:pPr>
            <a:r>
              <a:rPr lang="en-US" sz="6399">
                <a:solidFill>
                  <a:srgbClr val="F06634"/>
                </a:solidFill>
                <a:latin typeface="Inter Bold"/>
                <a:ea typeface="Inter Bold"/>
                <a:cs typeface="Inter Bold"/>
                <a:sym typeface="Inter Bold"/>
              </a:rPr>
              <a:t>OBJECTIVE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7150" y="-25400"/>
            <a:ext cx="18288006" cy="10287008"/>
          </a:xfrm>
          <a:custGeom>
            <a:avLst/>
            <a:gdLst/>
            <a:ahLst/>
            <a:cxnLst/>
            <a:rect r="r" b="b" t="t" l="l"/>
            <a:pathLst>
              <a:path h="10287008" w="18288006">
                <a:moveTo>
                  <a:pt x="0" y="0"/>
                </a:moveTo>
                <a:lnTo>
                  <a:pt x="18288006" y="0"/>
                </a:lnTo>
                <a:lnTo>
                  <a:pt x="18288006" y="10287008"/>
                </a:lnTo>
                <a:lnTo>
                  <a:pt x="0" y="10287008"/>
                </a:lnTo>
                <a:lnTo>
                  <a:pt x="0" y="0"/>
                </a:lnTo>
                <a:close/>
              </a:path>
            </a:pathLst>
          </a:custGeom>
          <a:blipFill>
            <a:blip r:embed="rId3"/>
            <a:stretch>
              <a:fillRect l="0" t="0" r="0" b="0"/>
            </a:stretch>
          </a:blipFill>
        </p:spPr>
      </p:sp>
      <p:sp>
        <p:nvSpPr>
          <p:cNvPr name="Freeform 3" id="3"/>
          <p:cNvSpPr/>
          <p:nvPr/>
        </p:nvSpPr>
        <p:spPr>
          <a:xfrm flipH="false" flipV="false" rot="0">
            <a:off x="15536352" y="572900"/>
            <a:ext cx="2160002" cy="494710"/>
          </a:xfrm>
          <a:custGeom>
            <a:avLst/>
            <a:gdLst/>
            <a:ahLst/>
            <a:cxnLst/>
            <a:rect r="r" b="b" t="t" l="l"/>
            <a:pathLst>
              <a:path h="494710" w="2160002">
                <a:moveTo>
                  <a:pt x="0" y="0"/>
                </a:moveTo>
                <a:lnTo>
                  <a:pt x="2160002" y="0"/>
                </a:lnTo>
                <a:lnTo>
                  <a:pt x="2160002" y="494710"/>
                </a:lnTo>
                <a:lnTo>
                  <a:pt x="0" y="494710"/>
                </a:lnTo>
                <a:lnTo>
                  <a:pt x="0" y="0"/>
                </a:lnTo>
                <a:close/>
              </a:path>
            </a:pathLst>
          </a:custGeom>
          <a:blipFill>
            <a:blip r:embed="rId4"/>
            <a:stretch>
              <a:fillRect l="0" t="0" r="-3818" b="0"/>
            </a:stretch>
          </a:blipFill>
        </p:spPr>
      </p:sp>
      <p:sp>
        <p:nvSpPr>
          <p:cNvPr name="TextBox 4" id="4"/>
          <p:cNvSpPr txBox="true"/>
          <p:nvPr/>
        </p:nvSpPr>
        <p:spPr>
          <a:xfrm rot="0">
            <a:off x="17036341" y="9524771"/>
            <a:ext cx="914550" cy="342900"/>
          </a:xfrm>
          <a:prstGeom prst="rect">
            <a:avLst/>
          </a:prstGeom>
        </p:spPr>
        <p:txBody>
          <a:bodyPr anchor="t" rtlCol="false" tIns="0" lIns="0" bIns="0" rIns="0">
            <a:spAutoFit/>
          </a:bodyPr>
          <a:lstStyle/>
          <a:p>
            <a:pPr algn="r">
              <a:lnSpc>
                <a:spcPts val="2400"/>
              </a:lnSpc>
            </a:pPr>
            <a:r>
              <a:rPr lang="en-US" sz="2000">
                <a:solidFill>
                  <a:srgbClr val="595959"/>
                </a:solidFill>
                <a:latin typeface="Arial"/>
                <a:ea typeface="Arial"/>
                <a:cs typeface="Arial"/>
                <a:sym typeface="Arial"/>
              </a:rPr>
              <a:t>5</a:t>
            </a:r>
          </a:p>
        </p:txBody>
      </p:sp>
      <p:sp>
        <p:nvSpPr>
          <p:cNvPr name="TextBox 5" id="5"/>
          <p:cNvSpPr txBox="true"/>
          <p:nvPr/>
        </p:nvSpPr>
        <p:spPr>
          <a:xfrm rot="0">
            <a:off x="6086804" y="2212444"/>
            <a:ext cx="6114392" cy="981075"/>
          </a:xfrm>
          <a:prstGeom prst="rect">
            <a:avLst/>
          </a:prstGeom>
        </p:spPr>
        <p:txBody>
          <a:bodyPr anchor="t" rtlCol="false" tIns="0" lIns="0" bIns="0" rIns="0">
            <a:spAutoFit/>
          </a:bodyPr>
          <a:lstStyle/>
          <a:p>
            <a:pPr algn="ctr">
              <a:lnSpc>
                <a:spcPts val="7679"/>
              </a:lnSpc>
            </a:pPr>
            <a:r>
              <a:rPr lang="en-US" sz="6399">
                <a:solidFill>
                  <a:srgbClr val="F06634"/>
                </a:solidFill>
                <a:latin typeface="Inter Bold"/>
                <a:ea typeface="Inter Bold"/>
                <a:cs typeface="Inter Bold"/>
                <a:sym typeface="Inter Bold"/>
              </a:rPr>
              <a:t>AutoBuddy</a:t>
            </a:r>
          </a:p>
        </p:txBody>
      </p:sp>
      <p:sp>
        <p:nvSpPr>
          <p:cNvPr name="TextBox 6" id="6"/>
          <p:cNvSpPr txBox="true"/>
          <p:nvPr/>
        </p:nvSpPr>
        <p:spPr>
          <a:xfrm rot="0">
            <a:off x="2780319" y="3921501"/>
            <a:ext cx="12727362" cy="3895725"/>
          </a:xfrm>
          <a:prstGeom prst="rect">
            <a:avLst/>
          </a:prstGeom>
        </p:spPr>
        <p:txBody>
          <a:bodyPr anchor="t" rtlCol="false" tIns="0" lIns="0" bIns="0" rIns="0">
            <a:spAutoFit/>
          </a:bodyPr>
          <a:lstStyle/>
          <a:p>
            <a:pPr algn="just">
              <a:lnSpc>
                <a:spcPts val="3840"/>
              </a:lnSpc>
            </a:pPr>
            <a:r>
              <a:rPr lang="en-US" sz="3200">
                <a:solidFill>
                  <a:srgbClr val="000000"/>
                </a:solidFill>
                <a:latin typeface="Inter"/>
                <a:ea typeface="Inter"/>
                <a:cs typeface="Inter"/>
                <a:sym typeface="Inter"/>
              </a:rPr>
              <a:t>Aplikasi chatbot ini</a:t>
            </a:r>
            <a:r>
              <a:rPr lang="en-US" sz="3200">
                <a:solidFill>
                  <a:srgbClr val="000000"/>
                </a:solidFill>
                <a:latin typeface="Inter"/>
                <a:ea typeface="Inter"/>
                <a:cs typeface="Inter"/>
                <a:sym typeface="Inter"/>
              </a:rPr>
              <a:t> dibuat dengan tujuan untuk memberikan layanan customer service dan perekomendasi produk (mobil) selama 24/7. Dengan adanya layanan tersebut, pengguna tidak hanya mendapatkan jawaban atas persoalan - persoalan general atau administratif, namun pengguna juga mendapatkan pengalaman pencarian produk yang cepat dan akurat berdasarkan preferensi mereka.</a:t>
            </a:r>
          </a:p>
          <a:p>
            <a:pPr algn="just">
              <a:lnSpc>
                <a:spcPts val="384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25400"/>
            <a:ext cx="18288006" cy="10287008"/>
          </a:xfrm>
          <a:custGeom>
            <a:avLst/>
            <a:gdLst/>
            <a:ahLst/>
            <a:cxnLst/>
            <a:rect r="r" b="b" t="t" l="l"/>
            <a:pathLst>
              <a:path h="10287008" w="18288006">
                <a:moveTo>
                  <a:pt x="0" y="0"/>
                </a:moveTo>
                <a:lnTo>
                  <a:pt x="18288006" y="0"/>
                </a:lnTo>
                <a:lnTo>
                  <a:pt x="18288006" y="10287008"/>
                </a:lnTo>
                <a:lnTo>
                  <a:pt x="0" y="10287008"/>
                </a:lnTo>
                <a:lnTo>
                  <a:pt x="0" y="0"/>
                </a:lnTo>
                <a:close/>
              </a:path>
            </a:pathLst>
          </a:custGeom>
          <a:blipFill>
            <a:blip r:embed="rId3"/>
            <a:stretch>
              <a:fillRect l="0" t="0" r="0" b="0"/>
            </a:stretch>
          </a:blipFill>
        </p:spPr>
      </p:sp>
      <p:sp>
        <p:nvSpPr>
          <p:cNvPr name="Freeform 3" id="3"/>
          <p:cNvSpPr/>
          <p:nvPr/>
        </p:nvSpPr>
        <p:spPr>
          <a:xfrm flipH="false" flipV="false" rot="0">
            <a:off x="15536352" y="572900"/>
            <a:ext cx="2160002" cy="494710"/>
          </a:xfrm>
          <a:custGeom>
            <a:avLst/>
            <a:gdLst/>
            <a:ahLst/>
            <a:cxnLst/>
            <a:rect r="r" b="b" t="t" l="l"/>
            <a:pathLst>
              <a:path h="494710" w="2160002">
                <a:moveTo>
                  <a:pt x="0" y="0"/>
                </a:moveTo>
                <a:lnTo>
                  <a:pt x="2160002" y="0"/>
                </a:lnTo>
                <a:lnTo>
                  <a:pt x="2160002" y="494710"/>
                </a:lnTo>
                <a:lnTo>
                  <a:pt x="0" y="494710"/>
                </a:lnTo>
                <a:lnTo>
                  <a:pt x="0" y="0"/>
                </a:lnTo>
                <a:close/>
              </a:path>
            </a:pathLst>
          </a:custGeom>
          <a:blipFill>
            <a:blip r:embed="rId4"/>
            <a:stretch>
              <a:fillRect l="0" t="0" r="-3818" b="0"/>
            </a:stretch>
          </a:blipFill>
        </p:spPr>
      </p:sp>
      <p:sp>
        <p:nvSpPr>
          <p:cNvPr name="TextBox 4" id="4"/>
          <p:cNvSpPr txBox="true"/>
          <p:nvPr/>
        </p:nvSpPr>
        <p:spPr>
          <a:xfrm rot="0">
            <a:off x="17036341" y="9524771"/>
            <a:ext cx="914550" cy="342900"/>
          </a:xfrm>
          <a:prstGeom prst="rect">
            <a:avLst/>
          </a:prstGeom>
        </p:spPr>
        <p:txBody>
          <a:bodyPr anchor="t" rtlCol="false" tIns="0" lIns="0" bIns="0" rIns="0">
            <a:spAutoFit/>
          </a:bodyPr>
          <a:lstStyle/>
          <a:p>
            <a:pPr algn="r">
              <a:lnSpc>
                <a:spcPts val="2400"/>
              </a:lnSpc>
            </a:pPr>
            <a:r>
              <a:rPr lang="en-US" sz="2000">
                <a:solidFill>
                  <a:srgbClr val="595959"/>
                </a:solidFill>
                <a:latin typeface="Arial"/>
                <a:ea typeface="Arial"/>
                <a:cs typeface="Arial"/>
                <a:sym typeface="Arial"/>
              </a:rPr>
              <a:t>7</a:t>
            </a:r>
          </a:p>
        </p:txBody>
      </p:sp>
      <p:sp>
        <p:nvSpPr>
          <p:cNvPr name="TextBox 5" id="5"/>
          <p:cNvSpPr txBox="true"/>
          <p:nvPr/>
        </p:nvSpPr>
        <p:spPr>
          <a:xfrm rot="0">
            <a:off x="2174547" y="1019175"/>
            <a:ext cx="10758903" cy="981075"/>
          </a:xfrm>
          <a:prstGeom prst="rect">
            <a:avLst/>
          </a:prstGeom>
        </p:spPr>
        <p:txBody>
          <a:bodyPr anchor="t" rtlCol="false" tIns="0" lIns="0" bIns="0" rIns="0">
            <a:spAutoFit/>
          </a:bodyPr>
          <a:lstStyle/>
          <a:p>
            <a:pPr algn="l">
              <a:lnSpc>
                <a:spcPts val="7679"/>
              </a:lnSpc>
            </a:pPr>
            <a:r>
              <a:rPr lang="en-US" sz="6399">
                <a:solidFill>
                  <a:srgbClr val="F06634"/>
                </a:solidFill>
                <a:latin typeface="Inter Bold"/>
                <a:ea typeface="Inter Bold"/>
                <a:cs typeface="Inter Bold"/>
                <a:sym typeface="Inter Bold"/>
              </a:rPr>
              <a:t>Jenis - Jenis Brand Mobil</a:t>
            </a:r>
            <a:r>
              <a:rPr lang="en-US" sz="6399">
                <a:solidFill>
                  <a:srgbClr val="F06634"/>
                </a:solidFill>
                <a:latin typeface="Inter Bold"/>
                <a:ea typeface="Inter Bold"/>
                <a:cs typeface="Inter Bold"/>
                <a:sym typeface="Inter Bold"/>
              </a:rPr>
              <a:t> </a:t>
            </a:r>
          </a:p>
        </p:txBody>
      </p:sp>
      <p:sp>
        <p:nvSpPr>
          <p:cNvPr name="TextBox 6" id="6"/>
          <p:cNvSpPr txBox="true"/>
          <p:nvPr/>
        </p:nvSpPr>
        <p:spPr>
          <a:xfrm rot="0">
            <a:off x="9320175" y="5060954"/>
            <a:ext cx="7226550" cy="2612898"/>
          </a:xfrm>
          <a:prstGeom prst="rect">
            <a:avLst/>
          </a:prstGeom>
        </p:spPr>
        <p:txBody>
          <a:bodyPr anchor="t" rtlCol="false" tIns="0" lIns="0" bIns="0" rIns="0">
            <a:spAutoFit/>
          </a:bodyPr>
          <a:lstStyle/>
          <a:p>
            <a:pPr algn="just">
              <a:lnSpc>
                <a:spcPts val="3456"/>
              </a:lnSpc>
            </a:pPr>
            <a:r>
              <a:rPr lang="en-US" sz="2400">
                <a:solidFill>
                  <a:srgbClr val="434343"/>
                </a:solidFill>
                <a:latin typeface="Inter"/>
                <a:ea typeface="Inter"/>
                <a:cs typeface="Inter"/>
                <a:sym typeface="Inter"/>
              </a:rPr>
              <a:t>Mobil Toyota dan Honda mendominasi di Carsome karena pangsa pasar Carsome adalah Asia Tenggara. Kedua brand tersebut dikenal dengan teknologi dan inovasi yang dihadirkan pada setiap mobil yang diproduksinya.</a:t>
            </a:r>
          </a:p>
          <a:p>
            <a:pPr algn="just">
              <a:lnSpc>
                <a:spcPts val="3456"/>
              </a:lnSpc>
            </a:pPr>
          </a:p>
        </p:txBody>
      </p:sp>
      <p:pic>
        <p:nvPicPr>
          <p:cNvPr name="Picture 7" id="7"/>
          <p:cNvPicPr>
            <a:picLocks noChangeAspect="true"/>
          </p:cNvPicPr>
          <p:nvPr/>
        </p:nvPicPr>
        <p:blipFill>
          <a:blip r:embed="rId5"/>
          <a:stretch>
            <a:fillRect/>
          </a:stretch>
        </p:blipFill>
        <p:spPr>
          <a:xfrm rot="0">
            <a:off x="476536" y="2192560"/>
            <a:ext cx="8565914" cy="7236110"/>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25400"/>
            <a:ext cx="18288006" cy="10287008"/>
          </a:xfrm>
          <a:custGeom>
            <a:avLst/>
            <a:gdLst/>
            <a:ahLst/>
            <a:cxnLst/>
            <a:rect r="r" b="b" t="t" l="l"/>
            <a:pathLst>
              <a:path h="10287008" w="18288006">
                <a:moveTo>
                  <a:pt x="0" y="0"/>
                </a:moveTo>
                <a:lnTo>
                  <a:pt x="18288006" y="0"/>
                </a:lnTo>
                <a:lnTo>
                  <a:pt x="18288006" y="10287008"/>
                </a:lnTo>
                <a:lnTo>
                  <a:pt x="0" y="10287008"/>
                </a:lnTo>
                <a:lnTo>
                  <a:pt x="0" y="0"/>
                </a:lnTo>
                <a:close/>
              </a:path>
            </a:pathLst>
          </a:custGeom>
          <a:blipFill>
            <a:blip r:embed="rId3"/>
            <a:stretch>
              <a:fillRect l="0" t="0" r="0" b="0"/>
            </a:stretch>
          </a:blipFill>
        </p:spPr>
      </p:sp>
      <p:sp>
        <p:nvSpPr>
          <p:cNvPr name="Freeform 3" id="3"/>
          <p:cNvSpPr/>
          <p:nvPr/>
        </p:nvSpPr>
        <p:spPr>
          <a:xfrm flipH="false" flipV="false" rot="0">
            <a:off x="15536352" y="572900"/>
            <a:ext cx="2160002" cy="494710"/>
          </a:xfrm>
          <a:custGeom>
            <a:avLst/>
            <a:gdLst/>
            <a:ahLst/>
            <a:cxnLst/>
            <a:rect r="r" b="b" t="t" l="l"/>
            <a:pathLst>
              <a:path h="494710" w="2160002">
                <a:moveTo>
                  <a:pt x="0" y="0"/>
                </a:moveTo>
                <a:lnTo>
                  <a:pt x="2160002" y="0"/>
                </a:lnTo>
                <a:lnTo>
                  <a:pt x="2160002" y="494710"/>
                </a:lnTo>
                <a:lnTo>
                  <a:pt x="0" y="494710"/>
                </a:lnTo>
                <a:lnTo>
                  <a:pt x="0" y="0"/>
                </a:lnTo>
                <a:close/>
              </a:path>
            </a:pathLst>
          </a:custGeom>
          <a:blipFill>
            <a:blip r:embed="rId4"/>
            <a:stretch>
              <a:fillRect l="0" t="0" r="-3818" b="0"/>
            </a:stretch>
          </a:blipFill>
        </p:spPr>
      </p:sp>
      <p:sp>
        <p:nvSpPr>
          <p:cNvPr name="TextBox 4" id="4"/>
          <p:cNvSpPr txBox="true"/>
          <p:nvPr/>
        </p:nvSpPr>
        <p:spPr>
          <a:xfrm rot="0">
            <a:off x="17036341" y="9524771"/>
            <a:ext cx="914550" cy="342900"/>
          </a:xfrm>
          <a:prstGeom prst="rect">
            <a:avLst/>
          </a:prstGeom>
        </p:spPr>
        <p:txBody>
          <a:bodyPr anchor="t" rtlCol="false" tIns="0" lIns="0" bIns="0" rIns="0">
            <a:spAutoFit/>
          </a:bodyPr>
          <a:lstStyle/>
          <a:p>
            <a:pPr algn="r">
              <a:lnSpc>
                <a:spcPts val="2400"/>
              </a:lnSpc>
            </a:pPr>
            <a:r>
              <a:rPr lang="en-US" sz="2000">
                <a:solidFill>
                  <a:srgbClr val="595959"/>
                </a:solidFill>
                <a:latin typeface="Arial"/>
                <a:ea typeface="Arial"/>
                <a:cs typeface="Arial"/>
                <a:sym typeface="Arial"/>
              </a:rPr>
              <a:t>8</a:t>
            </a:r>
          </a:p>
        </p:txBody>
      </p:sp>
      <p:sp>
        <p:nvSpPr>
          <p:cNvPr name="TextBox 5" id="5"/>
          <p:cNvSpPr txBox="true"/>
          <p:nvPr/>
        </p:nvSpPr>
        <p:spPr>
          <a:xfrm rot="0">
            <a:off x="1681597" y="1058085"/>
            <a:ext cx="13854755" cy="981075"/>
          </a:xfrm>
          <a:prstGeom prst="rect">
            <a:avLst/>
          </a:prstGeom>
        </p:spPr>
        <p:txBody>
          <a:bodyPr anchor="t" rtlCol="false" tIns="0" lIns="0" bIns="0" rIns="0">
            <a:spAutoFit/>
          </a:bodyPr>
          <a:lstStyle/>
          <a:p>
            <a:pPr algn="l">
              <a:lnSpc>
                <a:spcPts val="7679"/>
              </a:lnSpc>
            </a:pPr>
            <a:r>
              <a:rPr lang="en-US" sz="6399">
                <a:solidFill>
                  <a:srgbClr val="F06634"/>
                </a:solidFill>
                <a:latin typeface="Inter Bold"/>
                <a:ea typeface="Inter Bold"/>
                <a:cs typeface="Inter Bold"/>
                <a:sym typeface="Inter Bold"/>
              </a:rPr>
              <a:t>Rata - Rata jenis transmisi mobil</a:t>
            </a:r>
            <a:r>
              <a:rPr lang="en-US" sz="6399">
                <a:solidFill>
                  <a:srgbClr val="F06634"/>
                </a:solidFill>
                <a:latin typeface="Inter Bold"/>
                <a:ea typeface="Inter Bold"/>
                <a:cs typeface="Inter Bold"/>
                <a:sym typeface="Inter Bold"/>
              </a:rPr>
              <a:t> </a:t>
            </a:r>
          </a:p>
        </p:txBody>
      </p:sp>
      <p:sp>
        <p:nvSpPr>
          <p:cNvPr name="TextBox 6" id="6"/>
          <p:cNvSpPr txBox="true"/>
          <p:nvPr/>
        </p:nvSpPr>
        <p:spPr>
          <a:xfrm rot="0">
            <a:off x="9809791" y="4541046"/>
            <a:ext cx="7226550" cy="3051048"/>
          </a:xfrm>
          <a:prstGeom prst="rect">
            <a:avLst/>
          </a:prstGeom>
        </p:spPr>
        <p:txBody>
          <a:bodyPr anchor="t" rtlCol="false" tIns="0" lIns="0" bIns="0" rIns="0">
            <a:spAutoFit/>
          </a:bodyPr>
          <a:lstStyle/>
          <a:p>
            <a:pPr algn="just">
              <a:lnSpc>
                <a:spcPts val="3456"/>
              </a:lnSpc>
            </a:pPr>
            <a:r>
              <a:rPr lang="en-US" sz="2400">
                <a:solidFill>
                  <a:srgbClr val="434343"/>
                </a:solidFill>
                <a:latin typeface="Inter"/>
                <a:ea typeface="Inter"/>
                <a:cs typeface="Inter"/>
                <a:sym typeface="Inter"/>
              </a:rPr>
              <a:t>Mobil dengan transmisi automatic mendominasi pasar dengan porsi yang sangat signifikan dibandingkan dengan transmisi manual. Ini mencerminkan tren konsumen yang lebih memilih kenyamanan dan kemudahan penggunaan, serta perkembangan teknologi yang mendukung efisiensi dan performa transmisi automatic.</a:t>
            </a:r>
          </a:p>
        </p:txBody>
      </p:sp>
      <p:pic>
        <p:nvPicPr>
          <p:cNvPr name="Picture 7" id="7"/>
          <p:cNvPicPr>
            <a:picLocks noChangeAspect="true"/>
          </p:cNvPicPr>
          <p:nvPr/>
        </p:nvPicPr>
        <p:blipFill>
          <a:blip r:embed="rId5"/>
          <a:stretch>
            <a:fillRect/>
          </a:stretch>
        </p:blipFill>
        <p:spPr>
          <a:xfrm rot="0">
            <a:off x="1105259" y="2779255"/>
            <a:ext cx="6916061" cy="6631782"/>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100" y="-25400"/>
            <a:ext cx="18287984" cy="10287002"/>
          </a:xfrm>
          <a:custGeom>
            <a:avLst/>
            <a:gdLst/>
            <a:ahLst/>
            <a:cxnLst/>
            <a:rect r="r" b="b" t="t" l="l"/>
            <a:pathLst>
              <a:path h="10287002" w="18287984">
                <a:moveTo>
                  <a:pt x="0" y="0"/>
                </a:moveTo>
                <a:lnTo>
                  <a:pt x="18287984" y="0"/>
                </a:lnTo>
                <a:lnTo>
                  <a:pt x="18287984" y="10287002"/>
                </a:lnTo>
                <a:lnTo>
                  <a:pt x="0" y="10287002"/>
                </a:lnTo>
                <a:lnTo>
                  <a:pt x="0" y="0"/>
                </a:lnTo>
                <a:close/>
              </a:path>
            </a:pathLst>
          </a:custGeom>
          <a:blipFill>
            <a:blip r:embed="rId3"/>
            <a:stretch>
              <a:fillRect l="0" t="0" r="0" b="0"/>
            </a:stretch>
          </a:blipFill>
        </p:spPr>
      </p:sp>
      <p:sp>
        <p:nvSpPr>
          <p:cNvPr name="Freeform 3" id="3"/>
          <p:cNvSpPr/>
          <p:nvPr/>
        </p:nvSpPr>
        <p:spPr>
          <a:xfrm flipH="false" flipV="false" rot="0">
            <a:off x="15536352" y="572900"/>
            <a:ext cx="2160002" cy="494710"/>
          </a:xfrm>
          <a:custGeom>
            <a:avLst/>
            <a:gdLst/>
            <a:ahLst/>
            <a:cxnLst/>
            <a:rect r="r" b="b" t="t" l="l"/>
            <a:pathLst>
              <a:path h="494710" w="2160002">
                <a:moveTo>
                  <a:pt x="0" y="0"/>
                </a:moveTo>
                <a:lnTo>
                  <a:pt x="2160002" y="0"/>
                </a:lnTo>
                <a:lnTo>
                  <a:pt x="2160002" y="494710"/>
                </a:lnTo>
                <a:lnTo>
                  <a:pt x="0" y="494710"/>
                </a:lnTo>
                <a:lnTo>
                  <a:pt x="0" y="0"/>
                </a:lnTo>
                <a:close/>
              </a:path>
            </a:pathLst>
          </a:custGeom>
          <a:blipFill>
            <a:blip r:embed="rId4"/>
            <a:stretch>
              <a:fillRect l="0" t="0" r="-3818" b="0"/>
            </a:stretch>
          </a:blipFill>
        </p:spPr>
      </p:sp>
      <p:sp>
        <p:nvSpPr>
          <p:cNvPr name="TextBox 4" id="4"/>
          <p:cNvSpPr txBox="true"/>
          <p:nvPr/>
        </p:nvSpPr>
        <p:spPr>
          <a:xfrm rot="0">
            <a:off x="17036341" y="9524771"/>
            <a:ext cx="914550" cy="342900"/>
          </a:xfrm>
          <a:prstGeom prst="rect">
            <a:avLst/>
          </a:prstGeom>
        </p:spPr>
        <p:txBody>
          <a:bodyPr anchor="t" rtlCol="false" tIns="0" lIns="0" bIns="0" rIns="0">
            <a:spAutoFit/>
          </a:bodyPr>
          <a:lstStyle/>
          <a:p>
            <a:pPr algn="r">
              <a:lnSpc>
                <a:spcPts val="2400"/>
              </a:lnSpc>
            </a:pPr>
            <a:r>
              <a:rPr lang="en-US" sz="2000">
                <a:solidFill>
                  <a:srgbClr val="595959"/>
                </a:solidFill>
                <a:latin typeface="Arial"/>
                <a:ea typeface="Arial"/>
                <a:cs typeface="Arial"/>
                <a:sym typeface="Arial"/>
              </a:rPr>
              <a:t>9</a:t>
            </a:r>
          </a:p>
        </p:txBody>
      </p:sp>
      <p:sp>
        <p:nvSpPr>
          <p:cNvPr name="TextBox 5" id="5"/>
          <p:cNvSpPr txBox="true"/>
          <p:nvPr/>
        </p:nvSpPr>
        <p:spPr>
          <a:xfrm rot="0">
            <a:off x="2472985" y="1519710"/>
            <a:ext cx="13342030" cy="981075"/>
          </a:xfrm>
          <a:prstGeom prst="rect">
            <a:avLst/>
          </a:prstGeom>
        </p:spPr>
        <p:txBody>
          <a:bodyPr anchor="t" rtlCol="false" tIns="0" lIns="0" bIns="0" rIns="0">
            <a:spAutoFit/>
          </a:bodyPr>
          <a:lstStyle/>
          <a:p>
            <a:pPr algn="l">
              <a:lnSpc>
                <a:spcPts val="7679"/>
              </a:lnSpc>
            </a:pPr>
            <a:r>
              <a:rPr lang="en-US" sz="6399">
                <a:solidFill>
                  <a:srgbClr val="E0764F"/>
                </a:solidFill>
                <a:latin typeface="Inter Bold"/>
                <a:ea typeface="Inter Bold"/>
                <a:cs typeface="Inter Bold"/>
                <a:sym typeface="Inter Bold"/>
              </a:rPr>
              <a:t>Rata - Rata Tahun Perilisan Mobil</a:t>
            </a:r>
            <a:r>
              <a:rPr lang="en-US" sz="6399">
                <a:solidFill>
                  <a:srgbClr val="E0764F"/>
                </a:solidFill>
                <a:latin typeface="Inter Bold"/>
                <a:ea typeface="Inter Bold"/>
                <a:cs typeface="Inter Bold"/>
                <a:sym typeface="Inter Bold"/>
              </a:rPr>
              <a:t> </a:t>
            </a:r>
          </a:p>
        </p:txBody>
      </p:sp>
      <p:pic>
        <p:nvPicPr>
          <p:cNvPr name="Picture 6" id="6"/>
          <p:cNvPicPr>
            <a:picLocks noChangeAspect="true"/>
          </p:cNvPicPr>
          <p:nvPr/>
        </p:nvPicPr>
        <p:blipFill>
          <a:blip r:embed="rId5"/>
          <a:stretch>
            <a:fillRect/>
          </a:stretch>
        </p:blipFill>
        <p:spPr>
          <a:xfrm rot="0">
            <a:off x="768799" y="2280965"/>
            <a:ext cx="8177336" cy="7484572"/>
          </a:xfrm>
          <a:prstGeom prst="rect">
            <a:avLst/>
          </a:prstGeom>
        </p:spPr>
      </p:pic>
      <p:sp>
        <p:nvSpPr>
          <p:cNvPr name="TextBox 7" id="7"/>
          <p:cNvSpPr txBox="true"/>
          <p:nvPr/>
        </p:nvSpPr>
        <p:spPr>
          <a:xfrm rot="0">
            <a:off x="9866586" y="4565927"/>
            <a:ext cx="7829768" cy="2905125"/>
          </a:xfrm>
          <a:prstGeom prst="rect">
            <a:avLst/>
          </a:prstGeom>
        </p:spPr>
        <p:txBody>
          <a:bodyPr anchor="t" rtlCol="false" tIns="0" lIns="0" bIns="0" rIns="0">
            <a:spAutoFit/>
          </a:bodyPr>
          <a:lstStyle/>
          <a:p>
            <a:pPr algn="just" marL="518160" indent="-259080" lvl="1">
              <a:lnSpc>
                <a:spcPts val="2879"/>
              </a:lnSpc>
              <a:buFont typeface="Arial"/>
              <a:buChar char="•"/>
            </a:pPr>
            <a:r>
              <a:rPr lang="en-US" sz="2400">
                <a:solidFill>
                  <a:srgbClr val="000000"/>
                </a:solidFill>
                <a:latin typeface="Arimo"/>
                <a:ea typeface="Arimo"/>
                <a:cs typeface="Arimo"/>
                <a:sym typeface="Arimo"/>
              </a:rPr>
              <a:t>Grafik menunjukkan tren peningkatan jumlah perilisan mobil secara bertahap dari tahun 2009 hingga 2017, diikuti dengan lonjakan tajam pada tahun 2018.</a:t>
            </a:r>
          </a:p>
          <a:p>
            <a:pPr algn="just">
              <a:lnSpc>
                <a:spcPts val="2879"/>
              </a:lnSpc>
            </a:pPr>
          </a:p>
          <a:p>
            <a:pPr algn="just" marL="518160" indent="-259080" lvl="1">
              <a:lnSpc>
                <a:spcPts val="2879"/>
              </a:lnSpc>
              <a:buFont typeface="Arial"/>
              <a:buChar char="•"/>
            </a:pPr>
            <a:r>
              <a:rPr lang="en-US" sz="2400">
                <a:solidFill>
                  <a:srgbClr val="000000"/>
                </a:solidFill>
                <a:latin typeface="Arimo"/>
                <a:ea typeface="Arimo"/>
                <a:cs typeface="Arimo"/>
                <a:sym typeface="Arimo"/>
              </a:rPr>
              <a:t>Setelah mencapai puncak pada tahun 2018, terjadi penurunan yang signifikan dalam jumlah perilisan mobil selama tiga tahun berikutnya.</a:t>
            </a:r>
          </a:p>
          <a:p>
            <a:pPr algn="just">
              <a:lnSpc>
                <a:spcPts val="287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25400"/>
            <a:ext cx="18287984" cy="10277477"/>
          </a:xfrm>
          <a:custGeom>
            <a:avLst/>
            <a:gdLst/>
            <a:ahLst/>
            <a:cxnLst/>
            <a:rect r="r" b="b" t="t" l="l"/>
            <a:pathLst>
              <a:path h="10277477" w="18287984">
                <a:moveTo>
                  <a:pt x="0" y="0"/>
                </a:moveTo>
                <a:lnTo>
                  <a:pt x="18287984" y="0"/>
                </a:lnTo>
                <a:lnTo>
                  <a:pt x="18287984" y="10277477"/>
                </a:lnTo>
                <a:lnTo>
                  <a:pt x="0" y="10277477"/>
                </a:lnTo>
                <a:lnTo>
                  <a:pt x="0" y="0"/>
                </a:lnTo>
                <a:close/>
              </a:path>
            </a:pathLst>
          </a:custGeom>
          <a:blipFill>
            <a:blip r:embed="rId3"/>
            <a:stretch>
              <a:fillRect l="0" t="0" r="0" b="-92"/>
            </a:stretch>
          </a:blipFill>
        </p:spPr>
      </p:sp>
      <p:sp>
        <p:nvSpPr>
          <p:cNvPr name="Freeform 3" id="3"/>
          <p:cNvSpPr/>
          <p:nvPr/>
        </p:nvSpPr>
        <p:spPr>
          <a:xfrm flipH="false" flipV="false" rot="0">
            <a:off x="15536352" y="572900"/>
            <a:ext cx="2160002" cy="494710"/>
          </a:xfrm>
          <a:custGeom>
            <a:avLst/>
            <a:gdLst/>
            <a:ahLst/>
            <a:cxnLst/>
            <a:rect r="r" b="b" t="t" l="l"/>
            <a:pathLst>
              <a:path h="494710" w="2160002">
                <a:moveTo>
                  <a:pt x="0" y="0"/>
                </a:moveTo>
                <a:lnTo>
                  <a:pt x="2160002" y="0"/>
                </a:lnTo>
                <a:lnTo>
                  <a:pt x="2160002" y="494710"/>
                </a:lnTo>
                <a:lnTo>
                  <a:pt x="0" y="494710"/>
                </a:lnTo>
                <a:lnTo>
                  <a:pt x="0" y="0"/>
                </a:lnTo>
                <a:close/>
              </a:path>
            </a:pathLst>
          </a:custGeom>
          <a:blipFill>
            <a:blip r:embed="rId4"/>
            <a:stretch>
              <a:fillRect l="0" t="0" r="-3818" b="0"/>
            </a:stretch>
          </a:blipFill>
        </p:spPr>
      </p:sp>
      <p:grpSp>
        <p:nvGrpSpPr>
          <p:cNvPr name="Group 4" id="4"/>
          <p:cNvGrpSpPr/>
          <p:nvPr/>
        </p:nvGrpSpPr>
        <p:grpSpPr>
          <a:xfrm rot="0">
            <a:off x="12826550" y="4190800"/>
            <a:ext cx="2737800" cy="1792200"/>
            <a:chOff x="0" y="0"/>
            <a:chExt cx="3650400" cy="2389600"/>
          </a:xfrm>
        </p:grpSpPr>
        <p:sp>
          <p:nvSpPr>
            <p:cNvPr name="Freeform 5" id="5"/>
            <p:cNvSpPr/>
            <p:nvPr/>
          </p:nvSpPr>
          <p:spPr>
            <a:xfrm flipH="false" flipV="false" rot="0">
              <a:off x="0" y="0"/>
              <a:ext cx="3650361" cy="2389632"/>
            </a:xfrm>
            <a:custGeom>
              <a:avLst/>
              <a:gdLst/>
              <a:ahLst/>
              <a:cxnLst/>
              <a:rect r="r" b="b" t="t" l="l"/>
              <a:pathLst>
                <a:path h="2389632" w="3650361">
                  <a:moveTo>
                    <a:pt x="0" y="0"/>
                  </a:moveTo>
                  <a:lnTo>
                    <a:pt x="3650361" y="0"/>
                  </a:lnTo>
                  <a:lnTo>
                    <a:pt x="3650361" y="2389632"/>
                  </a:lnTo>
                  <a:lnTo>
                    <a:pt x="0" y="2389632"/>
                  </a:lnTo>
                  <a:close/>
                </a:path>
              </a:pathLst>
            </a:custGeom>
            <a:solidFill>
              <a:srgbClr val="FCE5CD"/>
            </a:solidFill>
          </p:spPr>
        </p:sp>
      </p:grpSp>
      <p:grpSp>
        <p:nvGrpSpPr>
          <p:cNvPr name="Group 6" id="6"/>
          <p:cNvGrpSpPr/>
          <p:nvPr/>
        </p:nvGrpSpPr>
        <p:grpSpPr>
          <a:xfrm rot="0">
            <a:off x="8923176" y="5715000"/>
            <a:ext cx="2737800" cy="1792200"/>
            <a:chOff x="0" y="0"/>
            <a:chExt cx="3650400" cy="2389600"/>
          </a:xfrm>
        </p:grpSpPr>
        <p:sp>
          <p:nvSpPr>
            <p:cNvPr name="Freeform 7" id="7"/>
            <p:cNvSpPr/>
            <p:nvPr/>
          </p:nvSpPr>
          <p:spPr>
            <a:xfrm flipH="false" flipV="false" rot="0">
              <a:off x="0" y="0"/>
              <a:ext cx="3650361" cy="2389632"/>
            </a:xfrm>
            <a:custGeom>
              <a:avLst/>
              <a:gdLst/>
              <a:ahLst/>
              <a:cxnLst/>
              <a:rect r="r" b="b" t="t" l="l"/>
              <a:pathLst>
                <a:path h="2389632" w="3650361">
                  <a:moveTo>
                    <a:pt x="0" y="0"/>
                  </a:moveTo>
                  <a:lnTo>
                    <a:pt x="3650361" y="0"/>
                  </a:lnTo>
                  <a:lnTo>
                    <a:pt x="3650361" y="2389632"/>
                  </a:lnTo>
                  <a:lnTo>
                    <a:pt x="0" y="2389632"/>
                  </a:lnTo>
                  <a:close/>
                </a:path>
              </a:pathLst>
            </a:custGeom>
            <a:solidFill>
              <a:srgbClr val="FFF5D8"/>
            </a:solidFill>
          </p:spPr>
        </p:sp>
      </p:grpSp>
      <p:grpSp>
        <p:nvGrpSpPr>
          <p:cNvPr name="Group 8" id="8"/>
          <p:cNvGrpSpPr/>
          <p:nvPr/>
        </p:nvGrpSpPr>
        <p:grpSpPr>
          <a:xfrm rot="0">
            <a:off x="5019800" y="4190800"/>
            <a:ext cx="2737800" cy="1792200"/>
            <a:chOff x="0" y="0"/>
            <a:chExt cx="3650400" cy="2389600"/>
          </a:xfrm>
        </p:grpSpPr>
        <p:sp>
          <p:nvSpPr>
            <p:cNvPr name="Freeform 9" id="9"/>
            <p:cNvSpPr/>
            <p:nvPr/>
          </p:nvSpPr>
          <p:spPr>
            <a:xfrm flipH="false" flipV="false" rot="0">
              <a:off x="0" y="0"/>
              <a:ext cx="3650361" cy="2389632"/>
            </a:xfrm>
            <a:custGeom>
              <a:avLst/>
              <a:gdLst/>
              <a:ahLst/>
              <a:cxnLst/>
              <a:rect r="r" b="b" t="t" l="l"/>
              <a:pathLst>
                <a:path h="2389632" w="3650361">
                  <a:moveTo>
                    <a:pt x="0" y="0"/>
                  </a:moveTo>
                  <a:lnTo>
                    <a:pt x="3650361" y="0"/>
                  </a:lnTo>
                  <a:lnTo>
                    <a:pt x="3650361" y="2389632"/>
                  </a:lnTo>
                  <a:lnTo>
                    <a:pt x="0" y="2389632"/>
                  </a:lnTo>
                  <a:close/>
                </a:path>
              </a:pathLst>
            </a:custGeom>
            <a:solidFill>
              <a:srgbClr val="F4CCCC"/>
            </a:solidFill>
          </p:spPr>
        </p:sp>
      </p:grpSp>
      <p:grpSp>
        <p:nvGrpSpPr>
          <p:cNvPr name="Group 10" id="10"/>
          <p:cNvGrpSpPr/>
          <p:nvPr/>
        </p:nvGrpSpPr>
        <p:grpSpPr>
          <a:xfrm rot="0">
            <a:off x="1128900" y="5715000"/>
            <a:ext cx="2737800" cy="1792200"/>
            <a:chOff x="0" y="0"/>
            <a:chExt cx="3650400" cy="2389600"/>
          </a:xfrm>
        </p:grpSpPr>
        <p:sp>
          <p:nvSpPr>
            <p:cNvPr name="Freeform 11" id="11"/>
            <p:cNvSpPr/>
            <p:nvPr/>
          </p:nvSpPr>
          <p:spPr>
            <a:xfrm flipH="false" flipV="false" rot="0">
              <a:off x="0" y="0"/>
              <a:ext cx="3650361" cy="2389632"/>
            </a:xfrm>
            <a:custGeom>
              <a:avLst/>
              <a:gdLst/>
              <a:ahLst/>
              <a:cxnLst/>
              <a:rect r="r" b="b" t="t" l="l"/>
              <a:pathLst>
                <a:path h="2389632" w="3650361">
                  <a:moveTo>
                    <a:pt x="0" y="0"/>
                  </a:moveTo>
                  <a:lnTo>
                    <a:pt x="3650361" y="0"/>
                  </a:lnTo>
                  <a:lnTo>
                    <a:pt x="3650361" y="2389632"/>
                  </a:lnTo>
                  <a:lnTo>
                    <a:pt x="0" y="2389632"/>
                  </a:lnTo>
                  <a:close/>
                </a:path>
              </a:pathLst>
            </a:custGeom>
            <a:solidFill>
              <a:srgbClr val="C9DAF8"/>
            </a:solidFill>
          </p:spPr>
        </p:sp>
      </p:grpSp>
      <p:sp>
        <p:nvSpPr>
          <p:cNvPr name="TextBox 12" id="12"/>
          <p:cNvSpPr txBox="true"/>
          <p:nvPr/>
        </p:nvSpPr>
        <p:spPr>
          <a:xfrm rot="0">
            <a:off x="12917975" y="4363350"/>
            <a:ext cx="2724750" cy="933450"/>
          </a:xfrm>
          <a:prstGeom prst="rect">
            <a:avLst/>
          </a:prstGeom>
        </p:spPr>
        <p:txBody>
          <a:bodyPr anchor="t" rtlCol="false" tIns="0" lIns="0" bIns="0" rIns="0">
            <a:spAutoFit/>
          </a:bodyPr>
          <a:lstStyle/>
          <a:p>
            <a:pPr algn="l">
              <a:lnSpc>
                <a:spcPts val="2400"/>
              </a:lnSpc>
            </a:pPr>
            <a:r>
              <a:rPr lang="en-US" sz="2000">
                <a:solidFill>
                  <a:srgbClr val="F06634"/>
                </a:solidFill>
                <a:latin typeface="Inter Bold"/>
                <a:ea typeface="Inter Bold"/>
                <a:cs typeface="Inter Bold"/>
                <a:sym typeface="Inter Bold"/>
              </a:rPr>
              <a:t>Kamis</a:t>
            </a:r>
          </a:p>
          <a:p>
            <a:pPr algn="l">
              <a:lnSpc>
                <a:spcPts val="3359"/>
              </a:lnSpc>
            </a:pPr>
          </a:p>
          <a:p>
            <a:pPr algn="l">
              <a:lnSpc>
                <a:spcPts val="1679"/>
              </a:lnSpc>
            </a:pPr>
            <a:r>
              <a:rPr lang="en-US" sz="1399">
                <a:solidFill>
                  <a:srgbClr val="F06634"/>
                </a:solidFill>
                <a:latin typeface="Inter Bold"/>
                <a:ea typeface="Inter Bold"/>
                <a:cs typeface="Inter Bold"/>
                <a:sym typeface="Inter Bold"/>
              </a:rPr>
              <a:t>Membuat Powerpoint</a:t>
            </a:r>
          </a:p>
        </p:txBody>
      </p:sp>
      <p:sp>
        <p:nvSpPr>
          <p:cNvPr name="TextBox 13" id="13"/>
          <p:cNvSpPr txBox="true"/>
          <p:nvPr/>
        </p:nvSpPr>
        <p:spPr>
          <a:xfrm rot="0">
            <a:off x="12917975" y="6238900"/>
            <a:ext cx="2724750" cy="1143000"/>
          </a:xfrm>
          <a:prstGeom prst="rect">
            <a:avLst/>
          </a:prstGeom>
        </p:spPr>
        <p:txBody>
          <a:bodyPr anchor="t" rtlCol="false" tIns="0" lIns="0" bIns="0" rIns="0">
            <a:spAutoFit/>
          </a:bodyPr>
          <a:lstStyle/>
          <a:p>
            <a:pPr algn="just">
              <a:lnSpc>
                <a:spcPts val="2400"/>
              </a:lnSpc>
            </a:pPr>
            <a:r>
              <a:rPr lang="en-US" sz="2000">
                <a:solidFill>
                  <a:srgbClr val="F06634"/>
                </a:solidFill>
                <a:latin typeface="Inter Bold"/>
                <a:ea typeface="Inter Bold"/>
                <a:cs typeface="Inter Bold"/>
                <a:sym typeface="Inter Bold"/>
              </a:rPr>
              <a:t>Deployment</a:t>
            </a:r>
          </a:p>
          <a:p>
            <a:pPr algn="just">
              <a:lnSpc>
                <a:spcPts val="3359"/>
              </a:lnSpc>
            </a:pPr>
          </a:p>
          <a:p>
            <a:pPr algn="just">
              <a:lnSpc>
                <a:spcPts val="1679"/>
              </a:lnSpc>
            </a:pPr>
            <a:r>
              <a:rPr lang="en-US" sz="1399">
                <a:solidFill>
                  <a:srgbClr val="666666"/>
                </a:solidFill>
                <a:latin typeface="Inter Bold"/>
                <a:ea typeface="Inter Bold"/>
                <a:cs typeface="Inter Bold"/>
                <a:sym typeface="Inter Bold"/>
              </a:rPr>
              <a:t>m</a:t>
            </a:r>
            <a:r>
              <a:rPr lang="en-US" sz="1399">
                <a:solidFill>
                  <a:srgbClr val="666666"/>
                </a:solidFill>
                <a:latin typeface="Inter"/>
                <a:ea typeface="Inter"/>
                <a:cs typeface="Inter"/>
                <a:sym typeface="Inter"/>
              </a:rPr>
              <a:t>embuat deployment berupa Streamlit dan Hugging face</a:t>
            </a:r>
          </a:p>
        </p:txBody>
      </p:sp>
      <p:sp>
        <p:nvSpPr>
          <p:cNvPr name="TextBox 14" id="14"/>
          <p:cNvSpPr txBox="true"/>
          <p:nvPr/>
        </p:nvSpPr>
        <p:spPr>
          <a:xfrm rot="0">
            <a:off x="9028025" y="6238902"/>
            <a:ext cx="2632951" cy="1152525"/>
          </a:xfrm>
          <a:prstGeom prst="rect">
            <a:avLst/>
          </a:prstGeom>
        </p:spPr>
        <p:txBody>
          <a:bodyPr anchor="t" rtlCol="false" tIns="0" lIns="0" bIns="0" rIns="0">
            <a:spAutoFit/>
          </a:bodyPr>
          <a:lstStyle/>
          <a:p>
            <a:pPr algn="l">
              <a:lnSpc>
                <a:spcPts val="2400"/>
              </a:lnSpc>
            </a:pPr>
            <a:r>
              <a:rPr lang="en-US" sz="2000">
                <a:solidFill>
                  <a:srgbClr val="FFAB40"/>
                </a:solidFill>
                <a:latin typeface="Inter Bold"/>
                <a:ea typeface="Inter Bold"/>
                <a:cs typeface="Inter Bold"/>
                <a:sym typeface="Inter Bold"/>
              </a:rPr>
              <a:t>Senin</a:t>
            </a:r>
          </a:p>
          <a:p>
            <a:pPr algn="l">
              <a:lnSpc>
                <a:spcPts val="1680"/>
              </a:lnSpc>
            </a:pPr>
          </a:p>
          <a:p>
            <a:pPr algn="l">
              <a:lnSpc>
                <a:spcPts val="1680"/>
              </a:lnSpc>
            </a:pPr>
            <a:r>
              <a:rPr lang="en-US" sz="1400">
                <a:solidFill>
                  <a:srgbClr val="FFAB40"/>
                </a:solidFill>
                <a:latin typeface="Inter Bold"/>
                <a:ea typeface="Inter Bold"/>
                <a:cs typeface="Inter Bold"/>
                <a:sym typeface="Inter Bold"/>
              </a:rPr>
              <a:t>e</a:t>
            </a:r>
            <a:r>
              <a:rPr lang="en-US" sz="1400">
                <a:solidFill>
                  <a:srgbClr val="FFAB40"/>
                </a:solidFill>
                <a:latin typeface="Inter"/>
                <a:ea typeface="Inter"/>
                <a:cs typeface="Inter"/>
                <a:sym typeface="Inter"/>
              </a:rPr>
              <a:t>ksplorasi data dan membuat tableu</a:t>
            </a:r>
          </a:p>
          <a:p>
            <a:pPr algn="l">
              <a:lnSpc>
                <a:spcPts val="1679"/>
              </a:lnSpc>
            </a:pPr>
          </a:p>
        </p:txBody>
      </p:sp>
      <p:grpSp>
        <p:nvGrpSpPr>
          <p:cNvPr name="Group 15" id="15"/>
          <p:cNvGrpSpPr/>
          <p:nvPr/>
        </p:nvGrpSpPr>
        <p:grpSpPr>
          <a:xfrm rot="0">
            <a:off x="8909750" y="5716002"/>
            <a:ext cx="3916800" cy="267000"/>
            <a:chOff x="0" y="0"/>
            <a:chExt cx="5222400" cy="356000"/>
          </a:xfrm>
        </p:grpSpPr>
        <p:sp>
          <p:nvSpPr>
            <p:cNvPr name="Freeform 16" id="16"/>
            <p:cNvSpPr/>
            <p:nvPr/>
          </p:nvSpPr>
          <p:spPr>
            <a:xfrm flipH="false" flipV="false" rot="0">
              <a:off x="0" y="0"/>
              <a:ext cx="5222367" cy="355981"/>
            </a:xfrm>
            <a:custGeom>
              <a:avLst/>
              <a:gdLst/>
              <a:ahLst/>
              <a:cxnLst/>
              <a:rect r="r" b="b" t="t" l="l"/>
              <a:pathLst>
                <a:path h="355981" w="5222367">
                  <a:moveTo>
                    <a:pt x="0" y="0"/>
                  </a:moveTo>
                  <a:lnTo>
                    <a:pt x="5222367" y="0"/>
                  </a:lnTo>
                  <a:lnTo>
                    <a:pt x="5222367" y="355981"/>
                  </a:lnTo>
                  <a:lnTo>
                    <a:pt x="0" y="355981"/>
                  </a:lnTo>
                  <a:close/>
                </a:path>
              </a:pathLst>
            </a:custGeom>
            <a:solidFill>
              <a:srgbClr val="FFAB40"/>
            </a:solidFill>
          </p:spPr>
        </p:sp>
      </p:grpSp>
      <p:sp>
        <p:nvSpPr>
          <p:cNvPr name="TextBox 17" id="17"/>
          <p:cNvSpPr txBox="true"/>
          <p:nvPr/>
        </p:nvSpPr>
        <p:spPr>
          <a:xfrm rot="0">
            <a:off x="8870525" y="3990975"/>
            <a:ext cx="3580950" cy="1562100"/>
          </a:xfrm>
          <a:prstGeom prst="rect">
            <a:avLst/>
          </a:prstGeom>
        </p:spPr>
        <p:txBody>
          <a:bodyPr anchor="t" rtlCol="false" tIns="0" lIns="0" bIns="0" rIns="0">
            <a:spAutoFit/>
          </a:bodyPr>
          <a:lstStyle/>
          <a:p>
            <a:pPr algn="l">
              <a:lnSpc>
                <a:spcPts val="2400"/>
              </a:lnSpc>
            </a:pPr>
            <a:r>
              <a:rPr lang="en-US" sz="2000">
                <a:solidFill>
                  <a:srgbClr val="FFAB40"/>
                </a:solidFill>
                <a:latin typeface="Inter Bold"/>
                <a:ea typeface="Inter Bold"/>
                <a:cs typeface="Inter Bold"/>
                <a:sym typeface="Inter Bold"/>
              </a:rPr>
              <a:t>Evaluasi Modeling</a:t>
            </a:r>
          </a:p>
          <a:p>
            <a:pPr algn="just">
              <a:lnSpc>
                <a:spcPts val="3359"/>
              </a:lnSpc>
            </a:pPr>
          </a:p>
          <a:p>
            <a:pPr algn="just" marL="302261" indent="-151130" lvl="1">
              <a:lnSpc>
                <a:spcPts val="1680"/>
              </a:lnSpc>
              <a:buFont typeface="Arial"/>
              <a:buChar char="•"/>
            </a:pPr>
            <a:r>
              <a:rPr lang="en-US" sz="1400">
                <a:solidFill>
                  <a:srgbClr val="666666"/>
                </a:solidFill>
                <a:latin typeface="Inter Bold"/>
                <a:ea typeface="Inter Bold"/>
                <a:cs typeface="Inter Bold"/>
                <a:sym typeface="Inter Bold"/>
              </a:rPr>
              <a:t>M</a:t>
            </a:r>
            <a:r>
              <a:rPr lang="en-US" sz="1400">
                <a:solidFill>
                  <a:srgbClr val="666666"/>
                </a:solidFill>
                <a:latin typeface="Inter"/>
                <a:ea typeface="Inter"/>
                <a:cs typeface="Inter"/>
                <a:sym typeface="Inter"/>
              </a:rPr>
              <a:t>enguji model dengan 7 pertanyaan FAQ</a:t>
            </a:r>
          </a:p>
          <a:p>
            <a:pPr algn="just" marL="302260" indent="-151130" lvl="1">
              <a:lnSpc>
                <a:spcPts val="1679"/>
              </a:lnSpc>
              <a:buFont typeface="Arial"/>
              <a:buChar char="•"/>
            </a:pPr>
            <a:r>
              <a:rPr lang="en-US" sz="1399">
                <a:solidFill>
                  <a:srgbClr val="666666"/>
                </a:solidFill>
                <a:latin typeface="Inter"/>
                <a:ea typeface="Inter"/>
                <a:cs typeface="Inter"/>
                <a:sym typeface="Inter"/>
              </a:rPr>
              <a:t>menguji model dengan 7 pertanyaan rekomendasi</a:t>
            </a:r>
          </a:p>
        </p:txBody>
      </p:sp>
      <p:grpSp>
        <p:nvGrpSpPr>
          <p:cNvPr name="Group 18" id="18"/>
          <p:cNvGrpSpPr/>
          <p:nvPr/>
        </p:nvGrpSpPr>
        <p:grpSpPr>
          <a:xfrm rot="0">
            <a:off x="12826550" y="5716000"/>
            <a:ext cx="3916800" cy="267000"/>
            <a:chOff x="0" y="0"/>
            <a:chExt cx="5222400" cy="356000"/>
          </a:xfrm>
        </p:grpSpPr>
        <p:sp>
          <p:nvSpPr>
            <p:cNvPr name="Freeform 19" id="19"/>
            <p:cNvSpPr/>
            <p:nvPr/>
          </p:nvSpPr>
          <p:spPr>
            <a:xfrm flipH="false" flipV="false" rot="0">
              <a:off x="0" y="0"/>
              <a:ext cx="5222367" cy="355981"/>
            </a:xfrm>
            <a:custGeom>
              <a:avLst/>
              <a:gdLst/>
              <a:ahLst/>
              <a:cxnLst/>
              <a:rect r="r" b="b" t="t" l="l"/>
              <a:pathLst>
                <a:path h="355981" w="5222367">
                  <a:moveTo>
                    <a:pt x="0" y="0"/>
                  </a:moveTo>
                  <a:lnTo>
                    <a:pt x="5222367" y="0"/>
                  </a:lnTo>
                  <a:lnTo>
                    <a:pt x="5222367" y="355981"/>
                  </a:lnTo>
                  <a:lnTo>
                    <a:pt x="0" y="355981"/>
                  </a:lnTo>
                  <a:close/>
                </a:path>
              </a:pathLst>
            </a:custGeom>
            <a:solidFill>
              <a:srgbClr val="F06634"/>
            </a:solidFill>
          </p:spPr>
        </p:sp>
      </p:grpSp>
      <p:grpSp>
        <p:nvGrpSpPr>
          <p:cNvPr name="Group 20" id="20"/>
          <p:cNvGrpSpPr/>
          <p:nvPr/>
        </p:nvGrpSpPr>
        <p:grpSpPr>
          <a:xfrm rot="0">
            <a:off x="1103000" y="5716002"/>
            <a:ext cx="3916800" cy="267000"/>
            <a:chOff x="0" y="0"/>
            <a:chExt cx="5222400" cy="356000"/>
          </a:xfrm>
        </p:grpSpPr>
        <p:sp>
          <p:nvSpPr>
            <p:cNvPr name="Freeform 21" id="21"/>
            <p:cNvSpPr/>
            <p:nvPr/>
          </p:nvSpPr>
          <p:spPr>
            <a:xfrm flipH="false" flipV="false" rot="0">
              <a:off x="0" y="0"/>
              <a:ext cx="5222367" cy="355981"/>
            </a:xfrm>
            <a:custGeom>
              <a:avLst/>
              <a:gdLst/>
              <a:ahLst/>
              <a:cxnLst/>
              <a:rect r="r" b="b" t="t" l="l"/>
              <a:pathLst>
                <a:path h="355981" w="5222367">
                  <a:moveTo>
                    <a:pt x="0" y="0"/>
                  </a:moveTo>
                  <a:lnTo>
                    <a:pt x="5222367" y="0"/>
                  </a:lnTo>
                  <a:lnTo>
                    <a:pt x="5222367" y="355981"/>
                  </a:lnTo>
                  <a:lnTo>
                    <a:pt x="0" y="355981"/>
                  </a:lnTo>
                  <a:close/>
                </a:path>
              </a:pathLst>
            </a:custGeom>
            <a:solidFill>
              <a:srgbClr val="1D3D70"/>
            </a:solidFill>
          </p:spPr>
        </p:sp>
      </p:grpSp>
      <p:sp>
        <p:nvSpPr>
          <p:cNvPr name="TextBox 22" id="22"/>
          <p:cNvSpPr txBox="true"/>
          <p:nvPr/>
        </p:nvSpPr>
        <p:spPr>
          <a:xfrm rot="0">
            <a:off x="1194425" y="6238902"/>
            <a:ext cx="3137550" cy="2609850"/>
          </a:xfrm>
          <a:prstGeom prst="rect">
            <a:avLst/>
          </a:prstGeom>
        </p:spPr>
        <p:txBody>
          <a:bodyPr anchor="t" rtlCol="false" tIns="0" lIns="0" bIns="0" rIns="0">
            <a:spAutoFit/>
          </a:bodyPr>
          <a:lstStyle/>
          <a:p>
            <a:pPr algn="l">
              <a:lnSpc>
                <a:spcPts val="2400"/>
              </a:lnSpc>
            </a:pPr>
            <a:r>
              <a:rPr lang="en-US" sz="2000">
                <a:solidFill>
                  <a:srgbClr val="1D3D70"/>
                </a:solidFill>
                <a:latin typeface="Inter Bold"/>
                <a:ea typeface="Inter Bold"/>
                <a:cs typeface="Inter Bold"/>
                <a:sym typeface="Inter Bold"/>
              </a:rPr>
              <a:t>Kamis</a:t>
            </a:r>
          </a:p>
          <a:p>
            <a:pPr algn="l">
              <a:lnSpc>
                <a:spcPts val="3359"/>
              </a:lnSpc>
            </a:pPr>
          </a:p>
          <a:p>
            <a:pPr algn="l">
              <a:lnSpc>
                <a:spcPts val="1679"/>
              </a:lnSpc>
            </a:pPr>
            <a:r>
              <a:rPr lang="en-US" sz="1399">
                <a:solidFill>
                  <a:srgbClr val="1D3D70"/>
                </a:solidFill>
                <a:latin typeface="Inter Italics"/>
                <a:ea typeface="Inter Italics"/>
                <a:cs typeface="Inter Italics"/>
                <a:sym typeface="Inter Italics"/>
              </a:rPr>
              <a:t>Scraping data FAQ</a:t>
            </a:r>
          </a:p>
          <a:p>
            <a:pPr algn="l">
              <a:lnSpc>
                <a:spcPts val="3359"/>
              </a:lnSpc>
            </a:pPr>
          </a:p>
          <a:p>
            <a:pPr algn="l">
              <a:lnSpc>
                <a:spcPts val="3359"/>
              </a:lnSpc>
            </a:pPr>
          </a:p>
          <a:p>
            <a:pPr algn="l">
              <a:lnSpc>
                <a:spcPts val="3359"/>
              </a:lnSpc>
            </a:pPr>
          </a:p>
          <a:p>
            <a:pPr algn="l">
              <a:lnSpc>
                <a:spcPts val="3359"/>
              </a:lnSpc>
            </a:pPr>
          </a:p>
        </p:txBody>
      </p:sp>
      <p:sp>
        <p:nvSpPr>
          <p:cNvPr name="TextBox 23" id="23"/>
          <p:cNvSpPr txBox="true"/>
          <p:nvPr/>
        </p:nvSpPr>
        <p:spPr>
          <a:xfrm rot="0">
            <a:off x="1103000" y="4157663"/>
            <a:ext cx="3384150" cy="1228725"/>
          </a:xfrm>
          <a:prstGeom prst="rect">
            <a:avLst/>
          </a:prstGeom>
        </p:spPr>
        <p:txBody>
          <a:bodyPr anchor="t" rtlCol="false" tIns="0" lIns="0" bIns="0" rIns="0">
            <a:spAutoFit/>
          </a:bodyPr>
          <a:lstStyle/>
          <a:p>
            <a:pPr algn="l">
              <a:lnSpc>
                <a:spcPts val="2400"/>
              </a:lnSpc>
            </a:pPr>
            <a:r>
              <a:rPr lang="en-US" sz="2000">
                <a:solidFill>
                  <a:srgbClr val="1D3D70"/>
                </a:solidFill>
                <a:latin typeface="Inter Bold"/>
                <a:ea typeface="Inter Bold"/>
                <a:cs typeface="Inter Bold"/>
                <a:sym typeface="Inter Bold"/>
              </a:rPr>
              <a:t>Memilih topic untuk project</a:t>
            </a:r>
          </a:p>
          <a:p>
            <a:pPr algn="just">
              <a:lnSpc>
                <a:spcPts val="3359"/>
              </a:lnSpc>
            </a:pPr>
          </a:p>
          <a:p>
            <a:pPr algn="just">
              <a:lnSpc>
                <a:spcPts val="1679"/>
              </a:lnSpc>
            </a:pPr>
            <a:r>
              <a:rPr lang="en-US" sz="1399">
                <a:solidFill>
                  <a:srgbClr val="666666"/>
                </a:solidFill>
                <a:latin typeface="Inter"/>
                <a:ea typeface="Inter"/>
                <a:cs typeface="Inter"/>
                <a:sym typeface="Inter"/>
              </a:rPr>
              <a:t>Mencari dataset dan mencari FAQ</a:t>
            </a:r>
          </a:p>
        </p:txBody>
      </p:sp>
      <p:grpSp>
        <p:nvGrpSpPr>
          <p:cNvPr name="Group 24" id="24"/>
          <p:cNvGrpSpPr/>
          <p:nvPr/>
        </p:nvGrpSpPr>
        <p:grpSpPr>
          <a:xfrm rot="0">
            <a:off x="5019800" y="5716002"/>
            <a:ext cx="3916800" cy="267000"/>
            <a:chOff x="0" y="0"/>
            <a:chExt cx="5222400" cy="356000"/>
          </a:xfrm>
        </p:grpSpPr>
        <p:sp>
          <p:nvSpPr>
            <p:cNvPr name="Freeform 25" id="25"/>
            <p:cNvSpPr/>
            <p:nvPr/>
          </p:nvSpPr>
          <p:spPr>
            <a:xfrm flipH="false" flipV="false" rot="0">
              <a:off x="0" y="0"/>
              <a:ext cx="5222367" cy="355981"/>
            </a:xfrm>
            <a:custGeom>
              <a:avLst/>
              <a:gdLst/>
              <a:ahLst/>
              <a:cxnLst/>
              <a:rect r="r" b="b" t="t" l="l"/>
              <a:pathLst>
                <a:path h="355981" w="5222367">
                  <a:moveTo>
                    <a:pt x="0" y="0"/>
                  </a:moveTo>
                  <a:lnTo>
                    <a:pt x="5222367" y="0"/>
                  </a:lnTo>
                  <a:lnTo>
                    <a:pt x="5222367" y="355981"/>
                  </a:lnTo>
                  <a:lnTo>
                    <a:pt x="0" y="355981"/>
                  </a:lnTo>
                  <a:close/>
                </a:path>
              </a:pathLst>
            </a:custGeom>
            <a:solidFill>
              <a:srgbClr val="EF4D23"/>
            </a:solidFill>
          </p:spPr>
        </p:sp>
      </p:grpSp>
      <p:sp>
        <p:nvSpPr>
          <p:cNvPr name="TextBox 26" id="26"/>
          <p:cNvSpPr txBox="true"/>
          <p:nvPr/>
        </p:nvSpPr>
        <p:spPr>
          <a:xfrm rot="0">
            <a:off x="5111225" y="6238902"/>
            <a:ext cx="3350026" cy="1562100"/>
          </a:xfrm>
          <a:prstGeom prst="rect">
            <a:avLst/>
          </a:prstGeom>
        </p:spPr>
        <p:txBody>
          <a:bodyPr anchor="t" rtlCol="false" tIns="0" lIns="0" bIns="0" rIns="0">
            <a:spAutoFit/>
          </a:bodyPr>
          <a:lstStyle/>
          <a:p>
            <a:pPr algn="just">
              <a:lnSpc>
                <a:spcPts val="2400"/>
              </a:lnSpc>
            </a:pPr>
            <a:r>
              <a:rPr lang="en-US" sz="2000">
                <a:solidFill>
                  <a:srgbClr val="EF4D23"/>
                </a:solidFill>
                <a:latin typeface="Inter Bold"/>
                <a:ea typeface="Inter Bold"/>
                <a:cs typeface="Inter Bold"/>
                <a:sym typeface="Inter Bold"/>
              </a:rPr>
              <a:t>Modeling</a:t>
            </a:r>
          </a:p>
          <a:p>
            <a:pPr algn="just">
              <a:lnSpc>
                <a:spcPts val="3359"/>
              </a:lnSpc>
            </a:pPr>
          </a:p>
          <a:p>
            <a:pPr algn="just" marL="302261" indent="-151130" lvl="1">
              <a:lnSpc>
                <a:spcPts val="1680"/>
              </a:lnSpc>
              <a:buFont typeface="Arial"/>
              <a:buChar char="•"/>
            </a:pPr>
            <a:r>
              <a:rPr lang="en-US" sz="1400">
                <a:solidFill>
                  <a:srgbClr val="666666"/>
                </a:solidFill>
                <a:latin typeface="Inter Bold"/>
                <a:ea typeface="Inter Bold"/>
                <a:cs typeface="Inter Bold"/>
                <a:sym typeface="Inter Bold"/>
              </a:rPr>
              <a:t>m</a:t>
            </a:r>
            <a:r>
              <a:rPr lang="en-US" sz="1400">
                <a:solidFill>
                  <a:srgbClr val="666666"/>
                </a:solidFill>
                <a:latin typeface="Inter"/>
                <a:ea typeface="Inter"/>
                <a:cs typeface="Inter"/>
                <a:sym typeface="Inter"/>
              </a:rPr>
              <a:t>embuat base model</a:t>
            </a:r>
          </a:p>
          <a:p>
            <a:pPr algn="just" marL="302261" indent="-151130" lvl="1">
              <a:lnSpc>
                <a:spcPts val="1680"/>
              </a:lnSpc>
              <a:buFont typeface="Arial"/>
              <a:buChar char="•"/>
            </a:pPr>
            <a:r>
              <a:rPr lang="en-US" sz="1400">
                <a:solidFill>
                  <a:srgbClr val="666666"/>
                </a:solidFill>
                <a:latin typeface="Inter"/>
                <a:ea typeface="Inter"/>
                <a:cs typeface="Inter"/>
                <a:sym typeface="Inter"/>
              </a:rPr>
              <a:t> membuat model single retrivalQA</a:t>
            </a:r>
          </a:p>
          <a:p>
            <a:pPr algn="just" marL="302260" indent="-151130" lvl="1">
              <a:lnSpc>
                <a:spcPts val="1679"/>
              </a:lnSpc>
              <a:buFont typeface="Arial"/>
              <a:buChar char="•"/>
            </a:pPr>
            <a:r>
              <a:rPr lang="en-US" sz="1399">
                <a:solidFill>
                  <a:srgbClr val="666666"/>
                </a:solidFill>
                <a:latin typeface="Inter"/>
                <a:ea typeface="Inter"/>
                <a:cs typeface="Inter"/>
                <a:sym typeface="Inter"/>
              </a:rPr>
              <a:t>membuat model singel conversation retrival chain</a:t>
            </a:r>
          </a:p>
        </p:txBody>
      </p:sp>
      <p:sp>
        <p:nvSpPr>
          <p:cNvPr name="TextBox 27" id="27"/>
          <p:cNvSpPr txBox="true"/>
          <p:nvPr/>
        </p:nvSpPr>
        <p:spPr>
          <a:xfrm rot="0">
            <a:off x="17036341" y="9524771"/>
            <a:ext cx="914550" cy="342900"/>
          </a:xfrm>
          <a:prstGeom prst="rect">
            <a:avLst/>
          </a:prstGeom>
        </p:spPr>
        <p:txBody>
          <a:bodyPr anchor="t" rtlCol="false" tIns="0" lIns="0" bIns="0" rIns="0">
            <a:spAutoFit/>
          </a:bodyPr>
          <a:lstStyle/>
          <a:p>
            <a:pPr algn="r">
              <a:lnSpc>
                <a:spcPts val="2400"/>
              </a:lnSpc>
            </a:pPr>
            <a:r>
              <a:rPr lang="en-US" sz="2000">
                <a:solidFill>
                  <a:srgbClr val="595959"/>
                </a:solidFill>
                <a:latin typeface="Arial"/>
                <a:ea typeface="Arial"/>
                <a:cs typeface="Arial"/>
                <a:sym typeface="Arial"/>
              </a:rPr>
              <a:t>16</a:t>
            </a:r>
          </a:p>
        </p:txBody>
      </p:sp>
      <p:sp>
        <p:nvSpPr>
          <p:cNvPr name="TextBox 28" id="28"/>
          <p:cNvSpPr txBox="true"/>
          <p:nvPr/>
        </p:nvSpPr>
        <p:spPr>
          <a:xfrm rot="0">
            <a:off x="5111225" y="4372875"/>
            <a:ext cx="2688750" cy="1171575"/>
          </a:xfrm>
          <a:prstGeom prst="rect">
            <a:avLst/>
          </a:prstGeom>
        </p:spPr>
        <p:txBody>
          <a:bodyPr anchor="t" rtlCol="false" tIns="0" lIns="0" bIns="0" rIns="0">
            <a:spAutoFit/>
          </a:bodyPr>
          <a:lstStyle/>
          <a:p>
            <a:pPr algn="l">
              <a:lnSpc>
                <a:spcPts val="2640"/>
              </a:lnSpc>
            </a:pPr>
            <a:r>
              <a:rPr lang="en-US" sz="2200">
                <a:solidFill>
                  <a:srgbClr val="EF4D23"/>
                </a:solidFill>
                <a:latin typeface="Inter Bold"/>
                <a:ea typeface="Inter Bold"/>
                <a:cs typeface="Inter Bold"/>
                <a:sym typeface="Inter Bold"/>
              </a:rPr>
              <a:t>Sabtu</a:t>
            </a:r>
          </a:p>
          <a:p>
            <a:pPr algn="l">
              <a:lnSpc>
                <a:spcPts val="3359"/>
              </a:lnSpc>
            </a:pPr>
          </a:p>
          <a:p>
            <a:pPr algn="l">
              <a:lnSpc>
                <a:spcPts val="1679"/>
              </a:lnSpc>
            </a:pPr>
            <a:r>
              <a:rPr lang="en-US" sz="1399">
                <a:solidFill>
                  <a:srgbClr val="EF4D23"/>
                </a:solidFill>
                <a:latin typeface="Inter Italics"/>
                <a:ea typeface="Inter Italics"/>
                <a:cs typeface="Inter Italics"/>
                <a:sym typeface="Inter Italics"/>
              </a:rPr>
              <a:t>Cleaning, membuat DAG, validasi data dengan GX</a:t>
            </a:r>
          </a:p>
        </p:txBody>
      </p:sp>
      <p:sp>
        <p:nvSpPr>
          <p:cNvPr name="TextBox 29" id="29"/>
          <p:cNvSpPr txBox="true"/>
          <p:nvPr/>
        </p:nvSpPr>
        <p:spPr>
          <a:xfrm rot="0">
            <a:off x="7620500" y="1532672"/>
            <a:ext cx="6574950" cy="971550"/>
          </a:xfrm>
          <a:prstGeom prst="rect">
            <a:avLst/>
          </a:prstGeom>
        </p:spPr>
        <p:txBody>
          <a:bodyPr anchor="t" rtlCol="false" tIns="0" lIns="0" bIns="0" rIns="0">
            <a:spAutoFit/>
          </a:bodyPr>
          <a:lstStyle/>
          <a:p>
            <a:pPr algn="l">
              <a:lnSpc>
                <a:spcPts val="7679"/>
              </a:lnSpc>
            </a:pPr>
            <a:r>
              <a:rPr lang="en-US" sz="6399">
                <a:solidFill>
                  <a:srgbClr val="E0764F"/>
                </a:solidFill>
                <a:latin typeface="Staatliches"/>
                <a:ea typeface="Staatliches"/>
                <a:cs typeface="Staatliches"/>
                <a:sym typeface="Staatliches"/>
              </a:rPr>
              <a:t>Timeline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DAGMqmQTmik</dc:identifier>
  <dcterms:modified xsi:type="dcterms:W3CDTF">2011-08-01T06:04:30Z</dcterms:modified>
  <cp:revision>1</cp:revision>
  <dc:title>H8_Final_Projects_Template.pptx</dc:title>
</cp:coreProperties>
</file>