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9" r:id="rId4"/>
    <p:sldId id="258" r:id="rId5"/>
    <p:sldId id="259" r:id="rId6"/>
    <p:sldId id="261" r:id="rId7"/>
    <p:sldId id="280" r:id="rId8"/>
    <p:sldId id="288" r:id="rId9"/>
    <p:sldId id="289" r:id="rId10"/>
    <p:sldId id="290" r:id="rId11"/>
    <p:sldId id="294" r:id="rId12"/>
    <p:sldId id="270" r:id="rId13"/>
    <p:sldId id="271" r:id="rId14"/>
    <p:sldId id="272" r:id="rId15"/>
    <p:sldId id="273" r:id="rId16"/>
    <p:sldId id="274" r:id="rId17"/>
    <p:sldId id="269" r:id="rId18"/>
    <p:sldId id="278" r:id="rId19"/>
    <p:sldId id="275" r:id="rId20"/>
    <p:sldId id="291" r:id="rId21"/>
    <p:sldId id="292" r:id="rId22"/>
    <p:sldId id="293" r:id="rId23"/>
    <p:sldId id="284" r:id="rId24"/>
    <p:sldId id="285"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p:scale>
          <a:sx n="150" d="100"/>
          <a:sy n="150" d="100"/>
        </p:scale>
        <p:origin x="-1925" y="-299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2/21/2025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2/21/2025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2/21/2025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2/21/2025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2/21/2025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www.dummies.com/careers/project-management/10-key-benefits-of-scru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blog.belatrixsf.com/benefits-pitfalls-of-using-scrum-software-development-methodolog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dummies.com/careers/project-management/10-key-benefits-of-scru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Agile_software_developmen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businessnewsdaily.com/15892-project-management-styles.html" TargetMode="External"/><Relationship Id="rId2" Type="http://schemas.openxmlformats.org/officeDocument/2006/relationships/hyperlink" Target="https://www.businessnewsdaily.com/9977-best-online-project-management-software.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scrumalliance.org/why-scrum/scrum-guide"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550697" y="1938130"/>
            <a:ext cx="6831673" cy="3800125"/>
          </a:xfrm>
        </p:spPr>
        <p:txBody>
          <a:bodyPr/>
          <a:lstStyle/>
          <a:p>
            <a:r>
              <a:rPr lang="en-US" sz="6000" b="1" dirty="0">
                <a:effectLst>
                  <a:outerShdw blurRad="38100" dist="38100" dir="2700000" algn="tl">
                    <a:srgbClr val="000000">
                      <a:alpha val="43137"/>
                    </a:srgbClr>
                  </a:outerShdw>
                </a:effectLst>
              </a:rPr>
              <a:t>Agile Methodology</a:t>
            </a:r>
          </a:p>
          <a:p>
            <a:endParaRPr lang="en-US" b="1" dirty="0">
              <a:effectLst>
                <a:outerShdw blurRad="38100" dist="38100" dir="2700000" algn="tl">
                  <a:srgbClr val="000000">
                    <a:alpha val="43137"/>
                  </a:srgbClr>
                </a:outerShdw>
              </a:effectLst>
            </a:endParaRPr>
          </a:p>
          <a:p>
            <a:r>
              <a:rPr lang="en-US" dirty="0"/>
              <a:t> </a:t>
            </a:r>
          </a:p>
        </p:txBody>
      </p:sp>
    </p:spTree>
    <p:extLst>
      <p:ext uri="{BB962C8B-B14F-4D97-AF65-F5344CB8AC3E}">
        <p14:creationId xmlns:p14="http://schemas.microsoft.com/office/powerpoint/2010/main" val="235747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Scrum Works</a:t>
            </a:r>
            <a:br>
              <a:rPr lang="en-US" b="1" dirty="0"/>
            </a:br>
            <a:endParaRPr lang="en-US" dirty="0"/>
          </a:p>
        </p:txBody>
      </p:sp>
      <p:pic>
        <p:nvPicPr>
          <p:cNvPr id="4" name="Content Placeholder 3" descr="Scrum Framework"/>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1558" y="1511559"/>
            <a:ext cx="8574833" cy="4813041"/>
          </a:xfrm>
          <a:prstGeom prst="rect">
            <a:avLst/>
          </a:prstGeom>
          <a:noFill/>
          <a:ln>
            <a:noFill/>
          </a:ln>
        </p:spPr>
      </p:pic>
    </p:spTree>
    <p:extLst>
      <p:ext uri="{BB962C8B-B14F-4D97-AF65-F5344CB8AC3E}">
        <p14:creationId xmlns:p14="http://schemas.microsoft.com/office/powerpoint/2010/main" val="3717643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97B2832-291B-50DC-53C9-A240597CD1A0}"/>
              </a:ext>
            </a:extLst>
          </p:cNvPr>
          <p:cNvPicPr>
            <a:picLocks noChangeAspect="1"/>
          </p:cNvPicPr>
          <p:nvPr/>
        </p:nvPicPr>
        <p:blipFill>
          <a:blip r:embed="rId2"/>
          <a:stretch>
            <a:fillRect/>
          </a:stretch>
        </p:blipFill>
        <p:spPr>
          <a:xfrm>
            <a:off x="1660849" y="2008365"/>
            <a:ext cx="9181775" cy="2941037"/>
          </a:xfrm>
          <a:prstGeom prst="rect">
            <a:avLst/>
          </a:prstGeom>
        </p:spPr>
      </p:pic>
    </p:spTree>
    <p:extLst>
      <p:ext uri="{BB962C8B-B14F-4D97-AF65-F5344CB8AC3E}">
        <p14:creationId xmlns:p14="http://schemas.microsoft.com/office/powerpoint/2010/main" val="18910449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Scrum Terms</a:t>
            </a:r>
          </a:p>
        </p:txBody>
      </p:sp>
      <p:sp>
        <p:nvSpPr>
          <p:cNvPr id="3" name="Content Placeholder 2"/>
          <p:cNvSpPr>
            <a:spLocks noGrp="1"/>
          </p:cNvSpPr>
          <p:nvPr>
            <p:ph idx="1"/>
          </p:nvPr>
        </p:nvSpPr>
        <p:spPr/>
        <p:txBody>
          <a:bodyPr/>
          <a:lstStyle/>
          <a:p>
            <a:r>
              <a:rPr lang="en-US" dirty="0"/>
              <a:t>An introduction to Scrum would not be complete without knowing the Scrum terms you'll be using. This section in the Scrum overview will discuss common concepts in Scrum.  </a:t>
            </a:r>
          </a:p>
          <a:p>
            <a:r>
              <a:rPr lang="en-US" b="1" dirty="0"/>
              <a:t>Scrum team:</a:t>
            </a:r>
            <a:r>
              <a:rPr lang="en-US" dirty="0"/>
              <a:t> A typical scrum team has between five and nine people, but Scrum projects can easily scale into the hundreds. However, Scrum can easily be used by one-person teams and often is. This team does not include any of the traditional software engineering roles such as programmer, designer, tester or architect. Everyone on the project works together to complete the set of work they have collectively committed to complete within a sprint. Scrum teams develop a deep form of camaraderie and a feeling that “we’re all in this together.”</a:t>
            </a:r>
          </a:p>
          <a:p>
            <a:endParaRPr lang="en-US" dirty="0"/>
          </a:p>
        </p:txBody>
      </p:sp>
    </p:spTree>
    <p:extLst>
      <p:ext uri="{BB962C8B-B14F-4D97-AF65-F5344CB8AC3E}">
        <p14:creationId xmlns:p14="http://schemas.microsoft.com/office/powerpoint/2010/main" val="36466379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is in the Scrum?/Scrum Terms</a:t>
            </a:r>
          </a:p>
        </p:txBody>
      </p:sp>
      <p:sp>
        <p:nvSpPr>
          <p:cNvPr id="3" name="Content Placeholder 2"/>
          <p:cNvSpPr>
            <a:spLocks noGrp="1"/>
          </p:cNvSpPr>
          <p:nvPr>
            <p:ph idx="1"/>
          </p:nvPr>
        </p:nvSpPr>
        <p:spPr/>
        <p:txBody>
          <a:bodyPr>
            <a:normAutofit lnSpcReduction="10000"/>
          </a:bodyPr>
          <a:lstStyle/>
          <a:p>
            <a:r>
              <a:rPr lang="en-US" b="1" dirty="0"/>
              <a:t>Product owner: </a:t>
            </a:r>
            <a:r>
              <a:rPr lang="en-US" dirty="0"/>
              <a:t>The product owner is the project’s key stakeholder and represents users, customers and others in the process. The product owner is often someone from product management or marketing, a key stakeholder or a key user.</a:t>
            </a:r>
          </a:p>
          <a:p>
            <a:r>
              <a:rPr lang="en-US" b="1" dirty="0"/>
              <a:t>Scrum Master:</a:t>
            </a:r>
            <a:r>
              <a:rPr lang="en-US" dirty="0"/>
              <a:t> The Scrum Master is responsible for making sure the team is as productive as possible. The Scrum Master does this by helping the team use the Scrum process, by removing impediments to progress, by protecting the team from outside, and so on.</a:t>
            </a:r>
          </a:p>
          <a:p>
            <a:r>
              <a:rPr lang="en-US" b="1" dirty="0"/>
              <a:t>Product backlog:</a:t>
            </a:r>
            <a:r>
              <a:rPr lang="en-US" dirty="0"/>
              <a:t> The product backlog is a prioritized features list containing every desired feature or change to the product. Note: The term “backlog” can get confusing because it’s used for two different things. To clarify, the product backlog is a list of desired features for the product. The sprint backlog is a list of tasks to be completed in a sprint.</a:t>
            </a:r>
          </a:p>
          <a:p>
            <a:endParaRPr lang="en-US" dirty="0"/>
          </a:p>
        </p:txBody>
      </p:sp>
    </p:spTree>
    <p:extLst>
      <p:ext uri="{BB962C8B-B14F-4D97-AF65-F5344CB8AC3E}">
        <p14:creationId xmlns:p14="http://schemas.microsoft.com/office/powerpoint/2010/main" val="851840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262270"/>
            <a:ext cx="9601200" cy="4605130"/>
          </a:xfrm>
        </p:spPr>
        <p:txBody>
          <a:bodyPr>
            <a:normAutofit fontScale="85000" lnSpcReduction="20000"/>
          </a:bodyPr>
          <a:lstStyle/>
          <a:p>
            <a:r>
              <a:rPr lang="en-US" sz="2100" b="1" dirty="0"/>
              <a:t>Sprint planning meeting: </a:t>
            </a:r>
            <a:r>
              <a:rPr lang="en-US" sz="2100" dirty="0"/>
              <a:t>At the start of each sprint, a sprint planning meeting is held, during which the product owner presents the top items on the product backlog to the team. The Scrum team selects the work they can complete during the coming sprint. That work is then moved from the product backlog to a sprint backlog, which is the list of tasks needed to complete the product backlog items the team has committed to complete in the sprint.</a:t>
            </a:r>
          </a:p>
          <a:p>
            <a:r>
              <a:rPr lang="en-US" sz="2100" b="1" dirty="0"/>
              <a:t>Daily Scrum: </a:t>
            </a:r>
            <a:r>
              <a:rPr lang="en-US" sz="2100" dirty="0"/>
              <a:t>Each day during the sprint, a brief meeting called the daily scrum is conducted. This meeting helps set the context for each day’s work and helps the team stay on track. All team members are required to attend the daily scrum.</a:t>
            </a:r>
          </a:p>
          <a:p>
            <a:r>
              <a:rPr lang="en-US" sz="2100" b="1" dirty="0"/>
              <a:t>Sprint review meeting: </a:t>
            </a:r>
            <a:r>
              <a:rPr lang="en-US" sz="2100" dirty="0"/>
              <a:t>At the end of each sprint, the team demonstrates the completed functionality at a sprint review meeting, during which, the team shows what they accomplished during the sprint. Typically, this takes the form of a demonstration of the new features, but in an informal way; for example, PowerPoint slides are not allowed. The meeting must not become a task in itself nor a distraction from the process.</a:t>
            </a:r>
          </a:p>
          <a:p>
            <a:r>
              <a:rPr lang="en-US" sz="2100" b="1" dirty="0"/>
              <a:t>Sprint retrospective:</a:t>
            </a:r>
            <a:r>
              <a:rPr lang="en-US" sz="2100" dirty="0"/>
              <a:t> Also at the end of each sprint, the team conducts a sprint retrospective, which is a meeting during which the team (including its </a:t>
            </a:r>
            <a:r>
              <a:rPr lang="en-US" sz="2100" dirty="0" err="1"/>
              <a:t>ScrumMaster</a:t>
            </a:r>
            <a:r>
              <a:rPr lang="en-US" sz="2100" dirty="0"/>
              <a:t> and product owner) reflect on how well Scrum is working for them and what changes they may wish to make for it to work even better.</a:t>
            </a:r>
          </a:p>
          <a:p>
            <a:r>
              <a:rPr lang="en-US" sz="2100" dirty="0"/>
              <a:t>Each of the Scrum terms has its own page within the Scrum section, so be sure to check out all the pages in the navigation.</a:t>
            </a:r>
          </a:p>
          <a:p>
            <a:pPr marL="0" indent="0">
              <a:buNone/>
            </a:pPr>
            <a:endParaRPr lang="en-US" dirty="0"/>
          </a:p>
        </p:txBody>
      </p:sp>
    </p:spTree>
    <p:extLst>
      <p:ext uri="{BB962C8B-B14F-4D97-AF65-F5344CB8AC3E}">
        <p14:creationId xmlns:p14="http://schemas.microsoft.com/office/powerpoint/2010/main" val="7488290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Visual Introduction to Scrum</a:t>
            </a:r>
            <a:br>
              <a:rPr lang="en-US" dirty="0"/>
            </a:br>
            <a:endParaRPr lang="en-US" dirty="0"/>
          </a:p>
        </p:txBody>
      </p:sp>
      <p:pic>
        <p:nvPicPr>
          <p:cNvPr id="4" name="Content Placeholder 3" descr="https://www.mountaingoatsoftware.com/uploads/blog/ScrumMediumLabelled.png"/>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34878" y="2542058"/>
            <a:ext cx="6049825" cy="3260863"/>
          </a:xfrm>
          <a:prstGeom prst="rect">
            <a:avLst/>
          </a:prstGeom>
          <a:noFill/>
          <a:ln>
            <a:noFill/>
          </a:ln>
        </p:spPr>
      </p:pic>
      <p:sp>
        <p:nvSpPr>
          <p:cNvPr id="5" name="Rectangle 4"/>
          <p:cNvSpPr/>
          <p:nvPr/>
        </p:nvSpPr>
        <p:spPr>
          <a:xfrm>
            <a:off x="853109" y="2879829"/>
            <a:ext cx="4603473" cy="2585323"/>
          </a:xfrm>
          <a:prstGeom prst="rect">
            <a:avLst/>
          </a:prstGeom>
        </p:spPr>
        <p:txBody>
          <a:bodyPr wrap="square">
            <a:spAutoFit/>
          </a:bodyPr>
          <a:lstStyle/>
          <a:p>
            <a:pPr>
              <a:spcBef>
                <a:spcPts val="1770"/>
              </a:spcBef>
            </a:pPr>
            <a:r>
              <a:rPr lang="en-US" dirty="0">
                <a:solidFill>
                  <a:srgbClr val="4C4D52"/>
                </a:solidFill>
                <a:latin typeface="Arial" panose="020B0604020202020204" pitchFamily="34" charset="0"/>
                <a:ea typeface="Times New Roman" panose="02020603050405020304" pitchFamily="18" charset="0"/>
                <a:cs typeface="Arial" panose="020B0604020202020204" pitchFamily="34" charset="0"/>
              </a:rPr>
              <a:t>This graphic is an introduction to the essential elements of using Scrum for agile software development. On the left, we see the product backlog, which has been prioritized by the product owner and contains everything desired in the product that’s known at the time. The two to four week sprints are shown by the larger green circle.</a:t>
            </a:r>
            <a:endParaRPr lang="en-US" sz="1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510828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123122"/>
            <a:ext cx="9601200" cy="4744278"/>
          </a:xfrm>
        </p:spPr>
        <p:txBody>
          <a:bodyPr>
            <a:normAutofit/>
          </a:bodyPr>
          <a:lstStyle/>
          <a:p>
            <a:r>
              <a:rPr lang="en-US" dirty="0"/>
              <a:t>At the start of each sprint, the team selects some amount of work from the product backlog and commits to completing that work during the sprint. Part of figuring out how much they can commit to is creating the sprint backlog, which is the list of tasks (and an estimate of how long each will take) needed to deliver the selected set of product backlog items to be completed in the sprint.</a:t>
            </a:r>
          </a:p>
          <a:p>
            <a:r>
              <a:rPr lang="en-US" dirty="0"/>
              <a:t>At the end of each sprint, the team produces a potentially shippable product increment — i.e. working, high-quality software. Each day during the sprint, team members meet to discuss their progress and any impediments to completing the work for that sprint. This is known as the daily scrum, and is shown as the smaller green circle above.</a:t>
            </a:r>
          </a:p>
          <a:p>
            <a:pPr fontAlgn="base"/>
            <a:r>
              <a:rPr lang="en-US" b="1" dirty="0"/>
              <a:t>Scrum</a:t>
            </a:r>
            <a:r>
              <a:rPr lang="en-US" dirty="0"/>
              <a:t> is the type of </a:t>
            </a:r>
            <a:r>
              <a:rPr lang="en-US" b="1" dirty="0"/>
              <a:t>Agile framework</a:t>
            </a:r>
            <a:r>
              <a:rPr lang="en-US" dirty="0"/>
              <a:t>. It is a framework within which people can address complex adaptive problem while productivity and creativity of delivering product is at highest possible values. Scrum uses </a:t>
            </a:r>
            <a:r>
              <a:rPr lang="en-US" b="1" dirty="0"/>
              <a:t>Iterative process</a:t>
            </a:r>
            <a:r>
              <a:rPr lang="en-US" dirty="0"/>
              <a:t>.</a:t>
            </a:r>
          </a:p>
          <a:p>
            <a:endParaRPr lang="en-US" dirty="0"/>
          </a:p>
        </p:txBody>
      </p:sp>
    </p:spTree>
    <p:extLst>
      <p:ext uri="{BB962C8B-B14F-4D97-AF65-F5344CB8AC3E}">
        <p14:creationId xmlns:p14="http://schemas.microsoft.com/office/powerpoint/2010/main" val="25319390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Key Features of Scrum Methodology</a:t>
            </a:r>
            <a:br>
              <a:rPr lang="en-US" dirty="0"/>
            </a:br>
            <a:endParaRPr lang="en-US" dirty="0"/>
          </a:p>
        </p:txBody>
      </p:sp>
      <p:sp>
        <p:nvSpPr>
          <p:cNvPr id="3" name="Content Placeholder 2"/>
          <p:cNvSpPr>
            <a:spLocks noGrp="1"/>
          </p:cNvSpPr>
          <p:nvPr>
            <p:ph idx="1"/>
          </p:nvPr>
        </p:nvSpPr>
        <p:spPr>
          <a:xfrm>
            <a:off x="1371600" y="2286000"/>
            <a:ext cx="5625548" cy="3581400"/>
          </a:xfrm>
        </p:spPr>
        <p:txBody>
          <a:bodyPr/>
          <a:lstStyle/>
          <a:p>
            <a:pPr lvl="0"/>
            <a:r>
              <a:rPr lang="en-US" dirty="0"/>
              <a:t>Scrum has a short fixed schedule of release cycles with adjustable scope known as </a:t>
            </a:r>
            <a:r>
              <a:rPr lang="en-US" b="1" dirty="0"/>
              <a:t>sprints</a:t>
            </a:r>
            <a:r>
              <a:rPr lang="en-US" dirty="0"/>
              <a:t> to address rapidly changing development needs. Each release could have multiple sprints. Each Scrum Project could have multiple Release Cycles.</a:t>
            </a:r>
          </a:p>
          <a:p>
            <a:pPr lvl="0"/>
            <a:r>
              <a:rPr lang="en-US" dirty="0"/>
              <a:t>A repeating sequence of </a:t>
            </a:r>
            <a:r>
              <a:rPr lang="en-US" b="1" dirty="0"/>
              <a:t>meetings, events, and milestones</a:t>
            </a:r>
            <a:endParaRPr lang="en-US" dirty="0"/>
          </a:p>
          <a:p>
            <a:pPr lvl="0"/>
            <a:r>
              <a:rPr lang="en-US" dirty="0"/>
              <a:t>A practice of testing and implementing new requirements, known as </a:t>
            </a:r>
            <a:r>
              <a:rPr lang="en-US" b="1" dirty="0"/>
              <a:t>stories</a:t>
            </a:r>
            <a:r>
              <a:rPr lang="en-US" dirty="0"/>
              <a:t>, to make sure some work is released ready after each sprint</a:t>
            </a:r>
          </a:p>
          <a:p>
            <a:endParaRPr lang="en-US" dirty="0"/>
          </a:p>
        </p:txBody>
      </p:sp>
      <p:pic>
        <p:nvPicPr>
          <p:cNvPr id="4" name="Picture 3" descr="https://www.guru99.com/images/11-2014/112714_1232_ScrumTestin1.jpg"/>
          <p:cNvPicPr/>
          <p:nvPr/>
        </p:nvPicPr>
        <p:blipFill>
          <a:blip r:embed="rId2">
            <a:extLst>
              <a:ext uri="{28A0092B-C50C-407E-A947-70E740481C1C}">
                <a14:useLocalDpi xmlns:a14="http://schemas.microsoft.com/office/drawing/2010/main" val="0"/>
              </a:ext>
            </a:extLst>
          </a:blip>
          <a:srcRect/>
          <a:stretch>
            <a:fillRect/>
          </a:stretch>
        </p:blipFill>
        <p:spPr bwMode="auto">
          <a:xfrm>
            <a:off x="6917635" y="2285999"/>
            <a:ext cx="5168348" cy="3806687"/>
          </a:xfrm>
          <a:prstGeom prst="rect">
            <a:avLst/>
          </a:prstGeom>
          <a:noFill/>
          <a:ln>
            <a:noFill/>
          </a:ln>
        </p:spPr>
      </p:pic>
    </p:spTree>
    <p:extLst>
      <p:ext uri="{BB962C8B-B14F-4D97-AF65-F5344CB8AC3E}">
        <p14:creationId xmlns:p14="http://schemas.microsoft.com/office/powerpoint/2010/main" val="416012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can benefit from scrum?</a:t>
            </a:r>
            <a:br>
              <a:rPr lang="en-US" b="1" dirty="0"/>
            </a:br>
            <a:endParaRPr lang="en-US" dirty="0"/>
          </a:p>
        </p:txBody>
      </p:sp>
      <p:sp>
        <p:nvSpPr>
          <p:cNvPr id="3" name="Content Placeholder 2"/>
          <p:cNvSpPr>
            <a:spLocks noGrp="1"/>
          </p:cNvSpPr>
          <p:nvPr>
            <p:ph idx="1"/>
          </p:nvPr>
        </p:nvSpPr>
        <p:spPr/>
        <p:txBody>
          <a:bodyPr>
            <a:normAutofit/>
          </a:bodyPr>
          <a:lstStyle/>
          <a:p>
            <a:r>
              <a:rPr lang="en-US" dirty="0"/>
              <a:t>While scrum can benefit a wide variety of businesses and projects, these are the most likely beneficiaries:</a:t>
            </a:r>
          </a:p>
          <a:p>
            <a:pPr lvl="0"/>
            <a:r>
              <a:rPr lang="en-US" b="1" dirty="0"/>
              <a:t>Complicated projects</a:t>
            </a:r>
            <a:r>
              <a:rPr lang="en-US" dirty="0"/>
              <a:t>: Scrum methodology is ideal for projects that require teams to complete a backlog.</a:t>
            </a:r>
            <a:br>
              <a:rPr lang="en-US" dirty="0"/>
            </a:br>
            <a:endParaRPr lang="en-US" dirty="0"/>
          </a:p>
          <a:p>
            <a:pPr lvl="0"/>
            <a:r>
              <a:rPr lang="en-US" b="1" dirty="0"/>
              <a:t>Companies that value results</a:t>
            </a:r>
            <a:r>
              <a:rPr lang="en-US" dirty="0"/>
              <a:t>: Scrum is also beneficial to companies that value results over the documented progress of the process.</a:t>
            </a:r>
            <a:br>
              <a:rPr lang="en-US" dirty="0"/>
            </a:br>
            <a:endParaRPr lang="en-US" dirty="0"/>
          </a:p>
          <a:p>
            <a:pPr lvl="0"/>
            <a:r>
              <a:rPr lang="en-US" b="1" dirty="0"/>
              <a:t>Companies that cater to customers</a:t>
            </a:r>
            <a:r>
              <a:rPr lang="en-US" dirty="0"/>
              <a:t>: Scrum can help companies that develop products in accordance with customer preferences and specifications.</a:t>
            </a:r>
          </a:p>
          <a:p>
            <a:endParaRPr lang="en-US" dirty="0"/>
          </a:p>
        </p:txBody>
      </p:sp>
    </p:spTree>
    <p:extLst>
      <p:ext uri="{BB962C8B-B14F-4D97-AF65-F5344CB8AC3E}">
        <p14:creationId xmlns:p14="http://schemas.microsoft.com/office/powerpoint/2010/main" val="3323504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What are the benefits of agile scrum methodology?</a:t>
            </a:r>
            <a:br>
              <a:rPr lang="en-US" b="1" dirty="0"/>
            </a:br>
            <a:endParaRPr lang="en-US" dirty="0"/>
          </a:p>
        </p:txBody>
      </p:sp>
      <p:sp>
        <p:nvSpPr>
          <p:cNvPr id="3" name="Content Placeholder 2"/>
          <p:cNvSpPr>
            <a:spLocks noGrp="1"/>
          </p:cNvSpPr>
          <p:nvPr>
            <p:ph idx="1"/>
          </p:nvPr>
        </p:nvSpPr>
        <p:spPr/>
        <p:txBody>
          <a:bodyPr/>
          <a:lstStyle/>
          <a:p>
            <a:r>
              <a:rPr lang="en-US" dirty="0"/>
              <a:t>Here are some of the collective benefits of agile scrum methodology:</a:t>
            </a:r>
          </a:p>
          <a:p>
            <a:pPr lvl="0"/>
            <a:r>
              <a:rPr lang="en-US" dirty="0"/>
              <a:t>Flexibility and adaptability</a:t>
            </a:r>
          </a:p>
          <a:p>
            <a:pPr lvl="0"/>
            <a:r>
              <a:rPr lang="en-US" dirty="0"/>
              <a:t>Creativity and innovation</a:t>
            </a:r>
          </a:p>
          <a:p>
            <a:pPr lvl="0"/>
            <a:r>
              <a:rPr lang="en-US" dirty="0"/>
              <a:t>Lower costs</a:t>
            </a:r>
          </a:p>
          <a:p>
            <a:pPr lvl="0"/>
            <a:r>
              <a:rPr lang="en-US" dirty="0"/>
              <a:t>Quality improvement</a:t>
            </a:r>
          </a:p>
          <a:p>
            <a:pPr lvl="0"/>
            <a:r>
              <a:rPr lang="en-US" dirty="0"/>
              <a:t>Organizational synergy</a:t>
            </a:r>
          </a:p>
          <a:p>
            <a:pPr lvl="0"/>
            <a:r>
              <a:rPr lang="en-US" dirty="0"/>
              <a:t>Employee satisfaction</a:t>
            </a:r>
          </a:p>
          <a:p>
            <a:pPr lvl="0"/>
            <a:r>
              <a:rPr lang="en-US" dirty="0"/>
              <a:t>Customer satisfaction</a:t>
            </a:r>
          </a:p>
          <a:p>
            <a:endParaRPr lang="en-US" dirty="0"/>
          </a:p>
        </p:txBody>
      </p:sp>
    </p:spTree>
    <p:extLst>
      <p:ext uri="{BB962C8B-B14F-4D97-AF65-F5344CB8AC3E}">
        <p14:creationId xmlns:p14="http://schemas.microsoft.com/office/powerpoint/2010/main" val="11315861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agile?</a:t>
            </a:r>
            <a:br>
              <a:rPr lang="en-US" b="1" dirty="0"/>
            </a:br>
            <a:endParaRPr lang="en-US" dirty="0"/>
          </a:p>
        </p:txBody>
      </p:sp>
      <p:sp>
        <p:nvSpPr>
          <p:cNvPr id="3" name="Content Placeholder 2"/>
          <p:cNvSpPr>
            <a:spLocks noGrp="1"/>
          </p:cNvSpPr>
          <p:nvPr>
            <p:ph idx="1"/>
          </p:nvPr>
        </p:nvSpPr>
        <p:spPr>
          <a:xfrm>
            <a:off x="1371600" y="2286000"/>
            <a:ext cx="5486400" cy="3581400"/>
          </a:xfrm>
        </p:spPr>
        <p:txBody>
          <a:bodyPr>
            <a:normAutofit/>
          </a:bodyPr>
          <a:lstStyle/>
          <a:p>
            <a:r>
              <a:rPr lang="en-US" dirty="0"/>
              <a:t>Agile is a process that allows a team to more efficiently manage a project by breaking it down into several stages, each of which allows for consistent collaboration with stakeholders to promote steady improvements at every stage.</a:t>
            </a:r>
          </a:p>
          <a:p>
            <a:r>
              <a:rPr lang="en-US" dirty="0"/>
              <a:t>Agile is a </a:t>
            </a:r>
            <a:r>
              <a:rPr lang="en-US" b="1" dirty="0"/>
              <a:t>mindset &amp; methodology</a:t>
            </a:r>
            <a:r>
              <a:rPr lang="en-US" dirty="0"/>
              <a:t> that focuses on </a:t>
            </a:r>
            <a:r>
              <a:rPr lang="en-US" b="1" dirty="0"/>
              <a:t>iterative development, flexibility, and customer collaboration</a:t>
            </a:r>
            <a:r>
              <a:rPr lang="en-US" dirty="0"/>
              <a:t>.</a:t>
            </a:r>
          </a:p>
        </p:txBody>
      </p:sp>
      <p:pic>
        <p:nvPicPr>
          <p:cNvPr id="1026" name="Picture 2" descr="https://www.cprime.com/wp-content/uploads/2019/10/agile-scrum-delivery-300x29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5175" y="2286000"/>
            <a:ext cx="2857500" cy="2800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5687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914400"/>
          </a:xfrm>
        </p:spPr>
        <p:txBody>
          <a:bodyPr>
            <a:normAutofit fontScale="90000"/>
          </a:bodyPr>
          <a:lstStyle/>
          <a:p>
            <a:r>
              <a:rPr lang="en-US" dirty="0"/>
              <a:t>Benefits of Scrum</a:t>
            </a:r>
            <a:br>
              <a:rPr lang="en-US" b="1" dirty="0"/>
            </a:br>
            <a:endParaRPr lang="en-US" dirty="0"/>
          </a:p>
        </p:txBody>
      </p:sp>
      <p:sp>
        <p:nvSpPr>
          <p:cNvPr id="3" name="Content Placeholder 2"/>
          <p:cNvSpPr>
            <a:spLocks noGrp="1"/>
          </p:cNvSpPr>
          <p:nvPr>
            <p:ph idx="1"/>
          </p:nvPr>
        </p:nvSpPr>
        <p:spPr>
          <a:xfrm>
            <a:off x="1371600" y="824947"/>
            <a:ext cx="9601200" cy="5903843"/>
          </a:xfrm>
        </p:spPr>
        <p:txBody>
          <a:bodyPr>
            <a:normAutofit fontScale="92500" lnSpcReduction="20000"/>
          </a:bodyPr>
          <a:lstStyle/>
          <a:p>
            <a:r>
              <a:rPr lang="en-US" dirty="0"/>
              <a:t>Rugby players try to gain control of the ball in the scrum and move it downfield. Software developers </a:t>
            </a:r>
            <a:r>
              <a:rPr lang="en-US" u="sng" dirty="0">
                <a:hlinkClick r:id="rId2"/>
              </a:rPr>
              <a:t>use scrum to move their projects quickly</a:t>
            </a:r>
            <a:r>
              <a:rPr lang="en-US" dirty="0"/>
              <a:t>. And the benefits trickle down to software developers:</a:t>
            </a:r>
            <a:endParaRPr lang="en-US" sz="1600" dirty="0"/>
          </a:p>
          <a:p>
            <a:pPr lvl="0"/>
            <a:r>
              <a:rPr lang="en-US" dirty="0"/>
              <a:t>Developers who want the freedom to make decisions thrive in scrum teams. Team morale tends to be high.</a:t>
            </a:r>
            <a:endParaRPr lang="en-US" sz="1400" dirty="0"/>
          </a:p>
          <a:p>
            <a:pPr lvl="0"/>
            <a:r>
              <a:rPr lang="en-US" dirty="0"/>
              <a:t>Each sprint produces a product that is ready for market even though the project is ongoing. The highest priority requirements are addressed first so a high-quality, low-risk product can be on the market.</a:t>
            </a:r>
            <a:endParaRPr lang="en-US" sz="1400" dirty="0"/>
          </a:p>
          <a:p>
            <a:pPr lvl="0"/>
            <a:r>
              <a:rPr lang="en-US" dirty="0"/>
              <a:t>The incremental process shortens the time to market by about 30 percent to 40 percent. Because the product owner is part of the scrum team, requirements can be delivered as they are needed.</a:t>
            </a:r>
            <a:endParaRPr lang="en-US" sz="1400" dirty="0"/>
          </a:p>
          <a:p>
            <a:pPr lvl="0"/>
            <a:r>
              <a:rPr lang="en-US" dirty="0"/>
              <a:t>Scrum projects often realize a higher return on investment (ROI). This is attributed to:</a:t>
            </a:r>
            <a:endParaRPr lang="en-US" sz="1400" dirty="0"/>
          </a:p>
          <a:p>
            <a:pPr lvl="1"/>
            <a:r>
              <a:rPr lang="en-US" dirty="0"/>
              <a:t>Decreased time to market.</a:t>
            </a:r>
            <a:endParaRPr lang="en-US" sz="1400" dirty="0"/>
          </a:p>
          <a:p>
            <a:pPr lvl="1"/>
            <a:r>
              <a:rPr lang="en-US" dirty="0"/>
              <a:t>Early and regular feedback that prompts course corrections early when they are less costly.</a:t>
            </a:r>
            <a:endParaRPr lang="en-US" sz="1400" dirty="0"/>
          </a:p>
          <a:p>
            <a:pPr lvl="1"/>
            <a:r>
              <a:rPr lang="en-US" dirty="0"/>
              <a:t>Defects that are fewer and less costly.</a:t>
            </a:r>
            <a:endParaRPr lang="en-US" sz="1400" dirty="0"/>
          </a:p>
          <a:p>
            <a:pPr lvl="1"/>
            <a:r>
              <a:rPr lang="en-US" dirty="0"/>
              <a:t>Projects failing early and quickly when it’s less costly.</a:t>
            </a:r>
            <a:endParaRPr lang="en-US" sz="1400" dirty="0"/>
          </a:p>
          <a:p>
            <a:pPr lvl="0"/>
            <a:r>
              <a:rPr lang="en-US" dirty="0"/>
              <a:t>Reviewing each sprint before the team moves on to the next sprint spreads testing throughout development.</a:t>
            </a:r>
            <a:endParaRPr lang="en-US" sz="1400" dirty="0"/>
          </a:p>
          <a:p>
            <a:pPr lvl="0"/>
            <a:r>
              <a:rPr lang="en-US" dirty="0"/>
              <a:t>Project focus and goals can change with evolving business goals.</a:t>
            </a:r>
            <a:endParaRPr lang="en-US" sz="1400" dirty="0"/>
          </a:p>
          <a:p>
            <a:endParaRPr lang="en-US" dirty="0"/>
          </a:p>
        </p:txBody>
      </p:sp>
    </p:spTree>
    <p:extLst>
      <p:ext uri="{BB962C8B-B14F-4D97-AF65-F5344CB8AC3E}">
        <p14:creationId xmlns:p14="http://schemas.microsoft.com/office/powerpoint/2010/main" val="4288811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Disadvantages of Scrum</a:t>
            </a:r>
            <a:br>
              <a:rPr lang="en-US" b="1" dirty="0"/>
            </a:br>
            <a:endParaRPr lang="en-US" dirty="0"/>
          </a:p>
        </p:txBody>
      </p:sp>
      <p:sp>
        <p:nvSpPr>
          <p:cNvPr id="3" name="Content Placeholder 2"/>
          <p:cNvSpPr>
            <a:spLocks noGrp="1"/>
          </p:cNvSpPr>
          <p:nvPr>
            <p:ph idx="1"/>
          </p:nvPr>
        </p:nvSpPr>
        <p:spPr/>
        <p:txBody>
          <a:bodyPr/>
          <a:lstStyle/>
          <a:p>
            <a:r>
              <a:rPr lang="en-US" dirty="0"/>
              <a:t>While a rugby scrum may get rough and bloody, software developers shouldn’t have to worry about that. Nonetheless, scrum is not for all developer teams or software development projects. There are </a:t>
            </a:r>
            <a:r>
              <a:rPr lang="en-US" u="sng" dirty="0">
                <a:hlinkClick r:id="rId2"/>
              </a:rPr>
              <a:t>disadvantages to implementing scrum projects</a:t>
            </a:r>
            <a:r>
              <a:rPr lang="en-US" dirty="0"/>
              <a:t>:</a:t>
            </a:r>
          </a:p>
          <a:p>
            <a:pPr lvl="0"/>
            <a:r>
              <a:rPr lang="en-US" dirty="0"/>
              <a:t>There is a danger of scope creep if stakeholders keep adding functionality to the backlog. This could be encouraged by the fixed deadline.</a:t>
            </a:r>
          </a:p>
          <a:p>
            <a:pPr lvl="0"/>
            <a:r>
              <a:rPr lang="en-US" dirty="0"/>
              <a:t>Scrum works best with small teams of experienced software developers. They need to be able to work quickly.</a:t>
            </a:r>
          </a:p>
          <a:p>
            <a:pPr lvl="0"/>
            <a:r>
              <a:rPr lang="en-US" dirty="0"/>
              <a:t>Scrum teams do not work well when the scrum master micromanages their work.</a:t>
            </a:r>
          </a:p>
          <a:p>
            <a:pPr lvl="0"/>
            <a:r>
              <a:rPr lang="en-US" dirty="0"/>
              <a:t>Losing any team members can hurt the progress of the project.</a:t>
            </a:r>
          </a:p>
          <a:p>
            <a:endParaRPr lang="en-US" dirty="0"/>
          </a:p>
        </p:txBody>
      </p:sp>
    </p:spTree>
    <p:extLst>
      <p:ext uri="{BB962C8B-B14F-4D97-AF65-F5344CB8AC3E}">
        <p14:creationId xmlns:p14="http://schemas.microsoft.com/office/powerpoint/2010/main" val="3937980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934278"/>
          </a:xfrm>
        </p:spPr>
        <p:txBody>
          <a:bodyPr>
            <a:normAutofit fontScale="90000"/>
          </a:bodyPr>
          <a:lstStyle/>
          <a:p>
            <a:r>
              <a:rPr lang="en-US" dirty="0"/>
              <a:t>Scrum Best Practices</a:t>
            </a:r>
            <a:br>
              <a:rPr lang="en-US" b="1" dirty="0"/>
            </a:br>
            <a:endParaRPr lang="en-US" dirty="0"/>
          </a:p>
        </p:txBody>
      </p:sp>
      <p:sp>
        <p:nvSpPr>
          <p:cNvPr id="3" name="Content Placeholder 2"/>
          <p:cNvSpPr>
            <a:spLocks noGrp="1"/>
          </p:cNvSpPr>
          <p:nvPr>
            <p:ph idx="1"/>
          </p:nvPr>
        </p:nvSpPr>
        <p:spPr>
          <a:xfrm>
            <a:off x="1371600" y="1480930"/>
            <a:ext cx="9601200" cy="5039140"/>
          </a:xfrm>
        </p:spPr>
        <p:txBody>
          <a:bodyPr>
            <a:normAutofit/>
          </a:bodyPr>
          <a:lstStyle/>
          <a:p>
            <a:r>
              <a:rPr lang="en-US" dirty="0"/>
              <a:t>Teamwork wins rugby games and helps software developers create quality products. To get the </a:t>
            </a:r>
            <a:r>
              <a:rPr lang="en-US" dirty="0">
                <a:hlinkClick r:id="rId2"/>
              </a:rPr>
              <a:t>best quality out of scrum</a:t>
            </a:r>
            <a:r>
              <a:rPr lang="en-US" dirty="0"/>
              <a:t>:</a:t>
            </a:r>
          </a:p>
          <a:p>
            <a:pPr lvl="0"/>
            <a:r>
              <a:rPr lang="en-US" dirty="0"/>
              <a:t>Define requirements just in time to keep product features as relevant as possible.</a:t>
            </a:r>
          </a:p>
          <a:p>
            <a:pPr lvl="0"/>
            <a:r>
              <a:rPr lang="en-US" dirty="0"/>
              <a:t>Test and incorporate product owner feedback daily.</a:t>
            </a:r>
          </a:p>
          <a:p>
            <a:pPr lvl="0"/>
            <a:r>
              <a:rPr lang="en-US" dirty="0"/>
              <a:t>Sprint reviews with stakeholders need to be regular.</a:t>
            </a:r>
          </a:p>
          <a:p>
            <a:pPr lvl="0"/>
            <a:r>
              <a:rPr lang="en-US" dirty="0"/>
              <a:t>The scrum team needs to use the sprint retrospectives to improve how they work.</a:t>
            </a:r>
          </a:p>
          <a:p>
            <a:pPr lvl="0"/>
            <a:r>
              <a:rPr lang="en-US" dirty="0"/>
              <a:t>Conduct face-to-face conversations to reduce miscommunications.</a:t>
            </a:r>
          </a:p>
          <a:p>
            <a:pPr lvl="0"/>
            <a:r>
              <a:rPr lang="en-US" dirty="0"/>
              <a:t>Trust the teams to do the best job possible.</a:t>
            </a:r>
          </a:p>
          <a:p>
            <a:pPr lvl="0"/>
            <a:r>
              <a:rPr lang="en-US" dirty="0"/>
              <a:t>Allow the teams to self-organize around people’s skills, work styles and personalities.</a:t>
            </a:r>
          </a:p>
          <a:p>
            <a:pPr lvl="0"/>
            <a:r>
              <a:rPr lang="en-US" dirty="0"/>
              <a:t>Don’t burn out the team members. Respect the balance between their personal and professional lives to ease stress. </a:t>
            </a:r>
          </a:p>
          <a:p>
            <a:endParaRPr lang="en-US" dirty="0"/>
          </a:p>
        </p:txBody>
      </p:sp>
    </p:spTree>
    <p:extLst>
      <p:ext uri="{BB962C8B-B14F-4D97-AF65-F5344CB8AC3E}">
        <p14:creationId xmlns:p14="http://schemas.microsoft.com/office/powerpoint/2010/main" val="13928694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are the various testing activity on scrum process</a:t>
            </a:r>
            <a:br>
              <a:rPr lang="en-US" b="1" dirty="0"/>
            </a:br>
            <a:endParaRPr lang="en-US" dirty="0"/>
          </a:p>
        </p:txBody>
      </p:sp>
      <p:sp>
        <p:nvSpPr>
          <p:cNvPr id="3" name="Content Placeholder 2"/>
          <p:cNvSpPr>
            <a:spLocks noGrp="1"/>
          </p:cNvSpPr>
          <p:nvPr>
            <p:ph idx="1"/>
          </p:nvPr>
        </p:nvSpPr>
        <p:spPr/>
        <p:txBody>
          <a:bodyPr/>
          <a:lstStyle/>
          <a:p>
            <a:pPr lvl="0" fontAlgn="base"/>
            <a:r>
              <a:rPr lang="en-US" dirty="0"/>
              <a:t>sprint meeting : Which Item should be picked from backlogs and estimated time for developing the component. It should also on the prioritizing the work.</a:t>
            </a:r>
          </a:p>
          <a:p>
            <a:pPr lvl="0" fontAlgn="base"/>
            <a:r>
              <a:rPr lang="en-US" dirty="0"/>
              <a:t>Daily scrum : In daily scrum meeting tester should get the information about previously done tasks and also do plan for next task to deliver the developer.</a:t>
            </a:r>
          </a:p>
          <a:p>
            <a:pPr lvl="0" fontAlgn="base"/>
            <a:r>
              <a:rPr lang="en-US" dirty="0"/>
              <a:t>Daily work : Tester should perform acceptance test ,system test and on the unit test and integration test tester should perform Automation test on the Daily work of the current sprint</a:t>
            </a:r>
          </a:p>
          <a:p>
            <a:endParaRPr lang="en-US" dirty="0"/>
          </a:p>
        </p:txBody>
      </p:sp>
    </p:spTree>
    <p:extLst>
      <p:ext uri="{BB962C8B-B14F-4D97-AF65-F5344CB8AC3E}">
        <p14:creationId xmlns:p14="http://schemas.microsoft.com/office/powerpoint/2010/main" val="2087176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 Review and Retrospection meeting</a:t>
            </a:r>
            <a:br>
              <a:rPr lang="en-US" b="1" dirty="0"/>
            </a:br>
            <a:endParaRPr lang="en-US" dirty="0"/>
          </a:p>
        </p:txBody>
      </p:sp>
      <p:sp>
        <p:nvSpPr>
          <p:cNvPr id="3" name="Content Placeholder 2"/>
          <p:cNvSpPr>
            <a:spLocks noGrp="1"/>
          </p:cNvSpPr>
          <p:nvPr>
            <p:ph idx="1"/>
          </p:nvPr>
        </p:nvSpPr>
        <p:spPr/>
        <p:txBody>
          <a:bodyPr/>
          <a:lstStyle/>
          <a:p>
            <a:pPr lvl="0" fontAlgn="base"/>
            <a:r>
              <a:rPr lang="en-US" dirty="0"/>
              <a:t>The tester needs to identify what went wrong and what went right in the current sprint</a:t>
            </a:r>
          </a:p>
          <a:p>
            <a:pPr lvl="0" fontAlgn="base"/>
            <a:r>
              <a:rPr lang="en-US" dirty="0"/>
              <a:t>He needs to learn new lessons and best practices from the current sprint</a:t>
            </a:r>
          </a:p>
          <a:p>
            <a:pPr lvl="0" fontAlgn="base"/>
            <a:r>
              <a:rPr lang="en-US" dirty="0"/>
              <a:t>The tester is encouraged to write new user stories that would help in testing and also user stories that would help the customer</a:t>
            </a:r>
          </a:p>
          <a:p>
            <a:pPr lvl="0" fontAlgn="base"/>
            <a:r>
              <a:rPr lang="en-US" dirty="0"/>
              <a:t>The tester will discuss like if any user story was not covered in current sprint.</a:t>
            </a:r>
          </a:p>
          <a:p>
            <a:pPr lvl="0" fontAlgn="base"/>
            <a:r>
              <a:rPr lang="en-US" dirty="0"/>
              <a:t>Any obstructions in the project will be put under consideration of Scrum Master.</a:t>
            </a:r>
          </a:p>
          <a:p>
            <a:endParaRPr lang="en-US" dirty="0"/>
          </a:p>
        </p:txBody>
      </p:sp>
    </p:spTree>
    <p:extLst>
      <p:ext uri="{BB962C8B-B14F-4D97-AF65-F5344CB8AC3E}">
        <p14:creationId xmlns:p14="http://schemas.microsoft.com/office/powerpoint/2010/main" val="161493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of the real life examples of agile model:</a:t>
            </a:r>
          </a:p>
        </p:txBody>
      </p:sp>
      <p:sp>
        <p:nvSpPr>
          <p:cNvPr id="3" name="Content Placeholder 2"/>
          <p:cNvSpPr>
            <a:spLocks noGrp="1"/>
          </p:cNvSpPr>
          <p:nvPr>
            <p:ph idx="1"/>
          </p:nvPr>
        </p:nvSpPr>
        <p:spPr>
          <a:xfrm>
            <a:off x="1371600" y="2683565"/>
            <a:ext cx="6271591" cy="3581400"/>
          </a:xfrm>
        </p:spPr>
        <p:txBody>
          <a:bodyPr>
            <a:normAutofit lnSpcReduction="10000"/>
          </a:bodyPr>
          <a:lstStyle/>
          <a:p>
            <a:r>
              <a:rPr lang="en-US" dirty="0"/>
              <a:t>Restaurant orders:</a:t>
            </a:r>
          </a:p>
          <a:p>
            <a:pPr lvl="1"/>
            <a:r>
              <a:rPr lang="en-US" i="0" dirty="0"/>
              <a:t>Preparation of some of the food before opening the shop (sprint planning)</a:t>
            </a:r>
          </a:p>
          <a:p>
            <a:pPr lvl="1"/>
            <a:r>
              <a:rPr lang="en-US" i="0" dirty="0"/>
              <a:t>continuous delivery of orders (</a:t>
            </a:r>
            <a:r>
              <a:rPr lang="en-US" i="0" dirty="0" err="1"/>
              <a:t>adhoc</a:t>
            </a:r>
            <a:r>
              <a:rPr lang="en-US" i="0" dirty="0"/>
              <a:t> stories)</a:t>
            </a:r>
          </a:p>
          <a:p>
            <a:pPr lvl="1"/>
            <a:r>
              <a:rPr lang="en-US" i="0" dirty="0"/>
              <a:t>number of successful orders (velocity)</a:t>
            </a:r>
          </a:p>
          <a:p>
            <a:r>
              <a:rPr lang="en-US" dirty="0"/>
              <a:t>cricket team:</a:t>
            </a:r>
          </a:p>
          <a:p>
            <a:pPr lvl="1"/>
            <a:r>
              <a:rPr lang="en-US" i="0" dirty="0"/>
              <a:t>Run rate (velocity)</a:t>
            </a:r>
          </a:p>
          <a:p>
            <a:pPr lvl="1"/>
            <a:r>
              <a:rPr lang="en-US" i="0" dirty="0"/>
              <a:t>team (scrum team self sufficient)</a:t>
            </a:r>
          </a:p>
          <a:p>
            <a:pPr lvl="1"/>
            <a:r>
              <a:rPr lang="en-US" i="0" dirty="0"/>
              <a:t>over (sprint length)</a:t>
            </a:r>
          </a:p>
          <a:p>
            <a:pPr lvl="1"/>
            <a:r>
              <a:rPr lang="en-US" i="0" dirty="0"/>
              <a:t>captain/ coach (scrum master)</a:t>
            </a:r>
          </a:p>
          <a:p>
            <a:pPr lvl="1"/>
            <a:endParaRPr lang="en-US" i="0" dirty="0"/>
          </a:p>
          <a:p>
            <a:endParaRPr lang="en-US" dirty="0"/>
          </a:p>
        </p:txBody>
      </p:sp>
    </p:spTree>
    <p:extLst>
      <p:ext uri="{BB962C8B-B14F-4D97-AF65-F5344CB8AC3E}">
        <p14:creationId xmlns:p14="http://schemas.microsoft.com/office/powerpoint/2010/main" val="2489380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are the 12 principles of agile?</a:t>
            </a:r>
            <a:br>
              <a:rPr lang="en-US" b="1" dirty="0"/>
            </a:br>
            <a:endParaRPr lang="en-US" dirty="0"/>
          </a:p>
        </p:txBody>
      </p:sp>
      <p:sp>
        <p:nvSpPr>
          <p:cNvPr id="3" name="Content Placeholder 2"/>
          <p:cNvSpPr>
            <a:spLocks noGrp="1"/>
          </p:cNvSpPr>
          <p:nvPr>
            <p:ph idx="1"/>
          </p:nvPr>
        </p:nvSpPr>
        <p:spPr>
          <a:xfrm>
            <a:off x="1371600" y="2286000"/>
            <a:ext cx="9601200" cy="4164496"/>
          </a:xfrm>
        </p:spPr>
        <p:txBody>
          <a:bodyPr>
            <a:normAutofit fontScale="85000" lnSpcReduction="20000"/>
          </a:bodyPr>
          <a:lstStyle/>
          <a:p>
            <a:pPr lvl="0"/>
            <a:r>
              <a:rPr lang="en-US" dirty="0"/>
              <a:t>Customer satisfaction</a:t>
            </a:r>
          </a:p>
          <a:p>
            <a:pPr lvl="0"/>
            <a:r>
              <a:rPr lang="en-US" dirty="0"/>
              <a:t>Early and continuous delivery</a:t>
            </a:r>
          </a:p>
          <a:p>
            <a:pPr lvl="0"/>
            <a:r>
              <a:rPr lang="en-US" dirty="0"/>
              <a:t>Embrace change</a:t>
            </a:r>
          </a:p>
          <a:p>
            <a:pPr lvl="0"/>
            <a:r>
              <a:rPr lang="en-US" dirty="0"/>
              <a:t>Frequent delivery</a:t>
            </a:r>
          </a:p>
          <a:p>
            <a:pPr lvl="0"/>
            <a:r>
              <a:rPr lang="en-US" dirty="0"/>
              <a:t>Collaboration of businesses and developers</a:t>
            </a:r>
          </a:p>
          <a:p>
            <a:pPr lvl="0"/>
            <a:r>
              <a:rPr lang="en-US" dirty="0"/>
              <a:t>Motivated individuals</a:t>
            </a:r>
          </a:p>
          <a:p>
            <a:pPr lvl="0"/>
            <a:r>
              <a:rPr lang="en-US" dirty="0"/>
              <a:t>Face-to-face conversation</a:t>
            </a:r>
          </a:p>
          <a:p>
            <a:pPr lvl="0"/>
            <a:r>
              <a:rPr lang="en-US" dirty="0"/>
              <a:t>Functional products</a:t>
            </a:r>
          </a:p>
          <a:p>
            <a:pPr lvl="0"/>
            <a:r>
              <a:rPr lang="en-US" dirty="0"/>
              <a:t>Technical excellence</a:t>
            </a:r>
          </a:p>
          <a:p>
            <a:pPr lvl="0"/>
            <a:r>
              <a:rPr lang="en-US" dirty="0"/>
              <a:t>Simplicity</a:t>
            </a:r>
          </a:p>
          <a:p>
            <a:pPr lvl="0"/>
            <a:r>
              <a:rPr lang="en-US" dirty="0"/>
              <a:t>Self-organized teams</a:t>
            </a:r>
          </a:p>
          <a:p>
            <a:pPr lvl="0"/>
            <a:r>
              <a:rPr lang="en-US" dirty="0"/>
              <a:t>Regulation, reflection and adjustment</a:t>
            </a:r>
          </a:p>
          <a:p>
            <a:endParaRPr lang="en-US" dirty="0"/>
          </a:p>
        </p:txBody>
      </p:sp>
    </p:spTree>
    <p:extLst>
      <p:ext uri="{BB962C8B-B14F-4D97-AF65-F5344CB8AC3E}">
        <p14:creationId xmlns:p14="http://schemas.microsoft.com/office/powerpoint/2010/main" val="2659281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hlinkClick r:id="rId2"/>
              </a:rPr>
              <a:t>Agile methodology</a:t>
            </a:r>
            <a:r>
              <a:rPr lang="en-US" dirty="0"/>
              <a:t> </a:t>
            </a:r>
          </a:p>
        </p:txBody>
      </p:sp>
      <p:sp>
        <p:nvSpPr>
          <p:cNvPr id="3" name="Content Placeholder 2"/>
          <p:cNvSpPr>
            <a:spLocks noGrp="1"/>
          </p:cNvSpPr>
          <p:nvPr>
            <p:ph idx="1"/>
          </p:nvPr>
        </p:nvSpPr>
        <p:spPr/>
        <p:txBody>
          <a:bodyPr>
            <a:normAutofit/>
          </a:bodyPr>
          <a:lstStyle/>
          <a:p>
            <a:r>
              <a:rPr lang="en-US" u="sng" dirty="0">
                <a:hlinkClick r:id="rId2"/>
              </a:rPr>
              <a:t>Agile methodology</a:t>
            </a:r>
            <a:r>
              <a:rPr lang="en-US" dirty="0"/>
              <a:t> is a type of project management process, mainly used for software development, where demands and solutions evolve through the collaborative effort of self-organizing and cross-functional teams and their customers.</a:t>
            </a:r>
          </a:p>
          <a:p>
            <a:r>
              <a:rPr lang="en-US" dirty="0"/>
              <a:t>In software development, agile practices involve discovering requirements and developing solutions through the collaborative effort of self-organizing and cross-functional teams and their customer/end user.</a:t>
            </a:r>
          </a:p>
          <a:p>
            <a:endParaRPr lang="en-US" dirty="0"/>
          </a:p>
        </p:txBody>
      </p:sp>
    </p:spTree>
    <p:extLst>
      <p:ext uri="{BB962C8B-B14F-4D97-AF65-F5344CB8AC3E}">
        <p14:creationId xmlns:p14="http://schemas.microsoft.com/office/powerpoint/2010/main" val="15142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scrum</a:t>
            </a:r>
            <a:r>
              <a:rPr lang="en-US" dirty="0"/>
              <a:t> </a:t>
            </a:r>
          </a:p>
        </p:txBody>
      </p:sp>
      <p:sp>
        <p:nvSpPr>
          <p:cNvPr id="3" name="Content Placeholder 2"/>
          <p:cNvSpPr>
            <a:spLocks noGrp="1"/>
          </p:cNvSpPr>
          <p:nvPr>
            <p:ph idx="1"/>
          </p:nvPr>
        </p:nvSpPr>
        <p:spPr/>
        <p:txBody>
          <a:bodyPr>
            <a:normAutofit fontScale="92500" lnSpcReduction="20000"/>
          </a:bodyPr>
          <a:lstStyle/>
          <a:p>
            <a:r>
              <a:rPr lang="en-US" dirty="0"/>
              <a:t>The software development term </a:t>
            </a:r>
            <a:r>
              <a:rPr lang="en-US" b="1" dirty="0"/>
              <a:t>scrum</a:t>
            </a:r>
            <a:r>
              <a:rPr lang="en-US" dirty="0"/>
              <a:t> was first used in a 1986 paper titled "The New  Product Development Game". The term is borrowed from rugby, where a </a:t>
            </a:r>
            <a:r>
              <a:rPr lang="en-US" b="1" dirty="0"/>
              <a:t>scrum</a:t>
            </a:r>
            <a:r>
              <a:rPr lang="en-US" dirty="0"/>
              <a:t> is a formation of players. The term </a:t>
            </a:r>
            <a:r>
              <a:rPr lang="en-US" b="1" dirty="0"/>
              <a:t>scrum</a:t>
            </a:r>
            <a:r>
              <a:rPr lang="en-US" dirty="0"/>
              <a:t> was chosen by the paper's authors because it emphasizes teamwork.</a:t>
            </a:r>
          </a:p>
          <a:p>
            <a:r>
              <a:rPr lang="en-US" dirty="0"/>
              <a:t>Scrum is a </a:t>
            </a:r>
            <a:r>
              <a:rPr lang="en-US" b="1" dirty="0"/>
              <a:t>framework</a:t>
            </a:r>
            <a:r>
              <a:rPr lang="en-US" dirty="0"/>
              <a:t> under Agile that follows </a:t>
            </a:r>
            <a:r>
              <a:rPr lang="en-US" b="1" dirty="0"/>
              <a:t>specific roles, events, and artifacts</a:t>
            </a:r>
            <a:r>
              <a:rPr lang="en-US" dirty="0"/>
              <a:t> to deliver work in sprints.</a:t>
            </a:r>
          </a:p>
          <a:p>
            <a:r>
              <a:rPr lang="en-US" b="1" dirty="0"/>
              <a:t>Scrum</a:t>
            </a:r>
            <a:r>
              <a:rPr lang="en-US" dirty="0"/>
              <a:t> is an </a:t>
            </a:r>
            <a:r>
              <a:rPr lang="en-US" b="1" dirty="0"/>
              <a:t>agile</a:t>
            </a:r>
            <a:r>
              <a:rPr lang="en-US" dirty="0"/>
              <a:t> project management </a:t>
            </a:r>
            <a:r>
              <a:rPr lang="en-US" b="1" dirty="0"/>
              <a:t>methodology</a:t>
            </a:r>
            <a:r>
              <a:rPr lang="en-US" dirty="0"/>
              <a:t> or framework used primarily for </a:t>
            </a:r>
            <a:r>
              <a:rPr lang="en-US" b="1" dirty="0"/>
              <a:t>software</a:t>
            </a:r>
            <a:r>
              <a:rPr lang="en-US" dirty="0"/>
              <a:t> development projects with the goal of delivering new </a:t>
            </a:r>
            <a:r>
              <a:rPr lang="en-US" b="1" dirty="0"/>
              <a:t>software</a:t>
            </a:r>
            <a:r>
              <a:rPr lang="en-US" dirty="0"/>
              <a:t> capability every 2-4 weeks.</a:t>
            </a:r>
          </a:p>
          <a:p>
            <a:pPr marL="0" indent="0">
              <a:buNone/>
            </a:pPr>
            <a:endParaRPr lang="en-US" dirty="0"/>
          </a:p>
          <a:p>
            <a:r>
              <a:rPr lang="en-US" dirty="0"/>
              <a:t>Scrum is an agile framework for developing, delivering, and sustaining complex products, with an initial emphasis on software development, although it has been used in other fields including research, sales, marketing and advanced technologies.</a:t>
            </a:r>
          </a:p>
          <a:p>
            <a:endParaRPr lang="en-US" dirty="0"/>
          </a:p>
        </p:txBody>
      </p:sp>
    </p:spTree>
    <p:extLst>
      <p:ext uri="{BB962C8B-B14F-4D97-AF65-F5344CB8AC3E}">
        <p14:creationId xmlns:p14="http://schemas.microsoft.com/office/powerpoint/2010/main" val="2865423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scrum methodology</a:t>
            </a:r>
          </a:p>
        </p:txBody>
      </p:sp>
      <p:sp>
        <p:nvSpPr>
          <p:cNvPr id="3" name="Content Placeholder 2"/>
          <p:cNvSpPr>
            <a:spLocks noGrp="1"/>
          </p:cNvSpPr>
          <p:nvPr>
            <p:ph idx="1"/>
          </p:nvPr>
        </p:nvSpPr>
        <p:spPr/>
        <p:txBody>
          <a:bodyPr>
            <a:normAutofit fontScale="92500" lnSpcReduction="20000"/>
          </a:bodyPr>
          <a:lstStyle/>
          <a:p>
            <a:r>
              <a:rPr lang="en-US" dirty="0"/>
              <a:t>Agile scrum methodology is a</a:t>
            </a:r>
            <a:r>
              <a:rPr lang="en-US" dirty="0">
                <a:hlinkClick r:id="rId2"/>
              </a:rPr>
              <a:t> project management system</a:t>
            </a:r>
            <a:r>
              <a:rPr lang="en-US" dirty="0"/>
              <a:t> that relies on incremental development. Each iteration consists of two- to four-week sprints, where each sprint's goal is to build the most important features first and come out with a potentially deliverable product. More features are built into the product in subsequent sprints and are adjusted based on stakeholder and customer feedback between sprints.</a:t>
            </a:r>
          </a:p>
          <a:p>
            <a:r>
              <a:rPr lang="en-US" dirty="0"/>
              <a:t>Whereas other project management methods emphasize building an entire product in one iteration from start to finish, agile scrum methodology focuses on delivering several iterations of a product to provide stakeholders with the highest business value in the least amount of time.</a:t>
            </a:r>
          </a:p>
          <a:p>
            <a:r>
              <a:rPr lang="en-US" dirty="0">
                <a:hlinkClick r:id="rId3"/>
              </a:rPr>
              <a:t>Agile scrum methodology</a:t>
            </a:r>
            <a:r>
              <a:rPr lang="en-US" dirty="0"/>
              <a:t> has several benefits. First, it encourages products to be built faster, since each set of goals must be completed within each sprint's time frame. It also requires frequent planning and goal setting, which helps the scrum team focus on the current sprint's objectives and increase productivity.</a:t>
            </a:r>
          </a:p>
          <a:p>
            <a:endParaRPr lang="en-US" dirty="0"/>
          </a:p>
        </p:txBody>
      </p:sp>
    </p:spTree>
    <p:extLst>
      <p:ext uri="{BB962C8B-B14F-4D97-AF65-F5344CB8AC3E}">
        <p14:creationId xmlns:p14="http://schemas.microsoft.com/office/powerpoint/2010/main" val="2104894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Lifecycle of Scrum:</a:t>
            </a:r>
            <a:br>
              <a:rPr lang="en-US" dirty="0"/>
            </a:br>
            <a:endParaRPr lang="en-US" dirty="0"/>
          </a:p>
        </p:txBody>
      </p:sp>
      <p:sp>
        <p:nvSpPr>
          <p:cNvPr id="3" name="Content Placeholder 2"/>
          <p:cNvSpPr>
            <a:spLocks noGrp="1"/>
          </p:cNvSpPr>
          <p:nvPr>
            <p:ph idx="1"/>
          </p:nvPr>
        </p:nvSpPr>
        <p:spPr>
          <a:xfrm>
            <a:off x="1371600" y="2286000"/>
            <a:ext cx="5635487" cy="3581400"/>
          </a:xfrm>
        </p:spPr>
        <p:txBody>
          <a:bodyPr>
            <a:normAutofit fontScale="70000" lnSpcReduction="20000"/>
          </a:bodyPr>
          <a:lstStyle/>
          <a:p>
            <a:r>
              <a:rPr lang="en-US" b="1" dirty="0"/>
              <a:t>Sprint:</a:t>
            </a:r>
            <a:br>
              <a:rPr lang="en-US" dirty="0"/>
            </a:br>
            <a:r>
              <a:rPr lang="en-US" dirty="0"/>
              <a:t>A Sprint is a time-box of one month or less. A new Sprint starts immediately after the completion of the previous Sprint.</a:t>
            </a:r>
          </a:p>
          <a:p>
            <a:pPr fontAlgn="base"/>
            <a:r>
              <a:rPr lang="en-US" b="1" dirty="0"/>
              <a:t>Release:</a:t>
            </a:r>
            <a:br>
              <a:rPr lang="en-US" dirty="0"/>
            </a:br>
            <a:r>
              <a:rPr lang="en-US" dirty="0"/>
              <a:t>When the product is completed then it goes to the Release stage.</a:t>
            </a:r>
          </a:p>
          <a:p>
            <a:pPr fontAlgn="base"/>
            <a:r>
              <a:rPr lang="en-US" b="1" dirty="0"/>
              <a:t>Sprint Review:</a:t>
            </a:r>
            <a:br>
              <a:rPr lang="en-US" dirty="0"/>
            </a:br>
            <a:r>
              <a:rPr lang="en-US" dirty="0"/>
              <a:t>If the product still have some non-achievable features then it will be checked in this stage and then the product is passed to the Sprint Retrospective stage.</a:t>
            </a:r>
          </a:p>
          <a:p>
            <a:pPr fontAlgn="base"/>
            <a:r>
              <a:rPr lang="en-US" b="1" dirty="0"/>
              <a:t>Sprint Retrospective:</a:t>
            </a:r>
            <a:br>
              <a:rPr lang="en-US" dirty="0"/>
            </a:br>
            <a:r>
              <a:rPr lang="en-US" dirty="0"/>
              <a:t>In this stage quality or status of the product is checked.</a:t>
            </a:r>
          </a:p>
          <a:p>
            <a:pPr fontAlgn="base"/>
            <a:r>
              <a:rPr lang="en-US" b="1" dirty="0"/>
              <a:t>Product Backlog:</a:t>
            </a:r>
            <a:br>
              <a:rPr lang="en-US" dirty="0"/>
            </a:br>
            <a:r>
              <a:rPr lang="en-US" dirty="0"/>
              <a:t>According to the prioritize features the product is organized.</a:t>
            </a:r>
          </a:p>
          <a:p>
            <a:r>
              <a:rPr lang="en-US" b="1" dirty="0"/>
              <a:t>Sprint Backlog:</a:t>
            </a:r>
            <a:br>
              <a:rPr lang="en-US" dirty="0"/>
            </a:br>
            <a:r>
              <a:rPr lang="en-US" dirty="0"/>
              <a:t>Sprint Backlog is divided into two parts Product assigned features to sprint and Sprint planning meeting.</a:t>
            </a:r>
          </a:p>
          <a:p>
            <a:endParaRPr lang="en-US" dirty="0"/>
          </a:p>
        </p:txBody>
      </p:sp>
      <p:pic>
        <p:nvPicPr>
          <p:cNvPr id="4" name="Picture 3" descr="https://media.geeksforgeeks.org/wp-content/uploads/20190607191430/442.jpg"/>
          <p:cNvPicPr/>
          <p:nvPr/>
        </p:nvPicPr>
        <p:blipFill>
          <a:blip r:embed="rId2">
            <a:extLst>
              <a:ext uri="{28A0092B-C50C-407E-A947-70E740481C1C}">
                <a14:useLocalDpi xmlns:a14="http://schemas.microsoft.com/office/drawing/2010/main" val="0"/>
              </a:ext>
            </a:extLst>
          </a:blip>
          <a:srcRect/>
          <a:stretch>
            <a:fillRect/>
          </a:stretch>
        </p:blipFill>
        <p:spPr bwMode="auto">
          <a:xfrm>
            <a:off x="7007086" y="2286000"/>
            <a:ext cx="5184913" cy="3581400"/>
          </a:xfrm>
          <a:prstGeom prst="rect">
            <a:avLst/>
          </a:prstGeom>
          <a:noFill/>
          <a:ln>
            <a:noFill/>
          </a:ln>
        </p:spPr>
      </p:pic>
    </p:spTree>
    <p:extLst>
      <p:ext uri="{BB962C8B-B14F-4D97-AF65-F5344CB8AC3E}">
        <p14:creationId xmlns:p14="http://schemas.microsoft.com/office/powerpoint/2010/main" val="119064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0"/>
            <a:ext cx="9601200" cy="1331843"/>
          </a:xfrm>
        </p:spPr>
        <p:txBody>
          <a:bodyPr/>
          <a:lstStyle/>
          <a:p>
            <a:r>
              <a:rPr lang="en-US" dirty="0"/>
              <a:t>How Scrum Works</a:t>
            </a:r>
            <a:br>
              <a:rPr lang="en-US" b="1" dirty="0"/>
            </a:br>
            <a:endParaRPr lang="en-US" dirty="0"/>
          </a:p>
        </p:txBody>
      </p:sp>
      <p:sp>
        <p:nvSpPr>
          <p:cNvPr id="3" name="Content Placeholder 2"/>
          <p:cNvSpPr>
            <a:spLocks noGrp="1"/>
          </p:cNvSpPr>
          <p:nvPr>
            <p:ph idx="1"/>
          </p:nvPr>
        </p:nvSpPr>
        <p:spPr>
          <a:xfrm>
            <a:off x="1371600" y="1510748"/>
            <a:ext cx="9601200" cy="5347252"/>
          </a:xfrm>
        </p:spPr>
        <p:txBody>
          <a:bodyPr>
            <a:normAutofit fontScale="77500" lnSpcReduction="20000"/>
          </a:bodyPr>
          <a:lstStyle/>
          <a:p>
            <a:r>
              <a:rPr lang="en-US" dirty="0"/>
              <a:t>In a rugby scrum, all the players literally put their heads together. When it comes to software development, a scrum can be characterized by </a:t>
            </a:r>
            <a:r>
              <a:rPr lang="en-US" u="sng" dirty="0">
                <a:hlinkClick r:id="rId2"/>
              </a:rPr>
              <a:t>developers putting their heads together to address complex problems</a:t>
            </a:r>
            <a:r>
              <a:rPr lang="en-US" dirty="0"/>
              <a:t>.</a:t>
            </a:r>
            <a:endParaRPr lang="en-US" sz="1600" dirty="0"/>
          </a:p>
          <a:p>
            <a:pPr lvl="0"/>
            <a:r>
              <a:rPr lang="en-US" dirty="0"/>
              <a:t>Scrum software development starts with a wish list of features — a.k.a. a product backlog. The team meets to discuss:</a:t>
            </a:r>
            <a:endParaRPr lang="en-US" sz="1400" dirty="0"/>
          </a:p>
          <a:p>
            <a:pPr lvl="1"/>
            <a:r>
              <a:rPr lang="en-US" dirty="0"/>
              <a:t>The backlog.</a:t>
            </a:r>
            <a:endParaRPr lang="en-US" sz="1400" dirty="0"/>
          </a:p>
          <a:p>
            <a:pPr lvl="1"/>
            <a:r>
              <a:rPr lang="en-US" dirty="0"/>
              <a:t>What still needs to be completed.</a:t>
            </a:r>
            <a:endParaRPr lang="en-US" sz="1400" dirty="0"/>
          </a:p>
          <a:p>
            <a:pPr lvl="1"/>
            <a:r>
              <a:rPr lang="en-US" dirty="0"/>
              <a:t>How long it will take.</a:t>
            </a:r>
            <a:endParaRPr lang="en-US" sz="1400" dirty="0"/>
          </a:p>
          <a:p>
            <a:pPr lvl="0"/>
            <a:r>
              <a:rPr lang="en-US" dirty="0"/>
              <a:t>Scrum relies on an agile software development concept called sprints:</a:t>
            </a:r>
            <a:endParaRPr lang="en-US" sz="1400" dirty="0"/>
          </a:p>
          <a:p>
            <a:pPr lvl="1"/>
            <a:r>
              <a:rPr lang="en-US" dirty="0"/>
              <a:t>Sprints are periods of time when software development is actually done.</a:t>
            </a:r>
            <a:endParaRPr lang="en-US" sz="1400" dirty="0"/>
          </a:p>
          <a:p>
            <a:pPr lvl="1"/>
            <a:r>
              <a:rPr lang="en-US" dirty="0"/>
              <a:t>A sprint usually lasts from one week to one month to complete an item from the backlog.</a:t>
            </a:r>
            <a:endParaRPr lang="en-US" sz="1400" dirty="0"/>
          </a:p>
          <a:p>
            <a:pPr lvl="1"/>
            <a:r>
              <a:rPr lang="en-US" dirty="0"/>
              <a:t>The goal of each sprint is to create a saleable product.</a:t>
            </a:r>
            <a:endParaRPr lang="en-US" sz="1400" dirty="0"/>
          </a:p>
          <a:p>
            <a:pPr lvl="1"/>
            <a:r>
              <a:rPr lang="en-US" dirty="0"/>
              <a:t>Each sprint ends with a sprint review.</a:t>
            </a:r>
            <a:endParaRPr lang="en-US" sz="1400" dirty="0"/>
          </a:p>
          <a:p>
            <a:pPr lvl="1"/>
            <a:r>
              <a:rPr lang="en-US" dirty="0"/>
              <a:t>Then the team chooses another piece of backlog to develop — which starts a new sprint.</a:t>
            </a:r>
            <a:endParaRPr lang="en-US" sz="1400" dirty="0"/>
          </a:p>
          <a:p>
            <a:pPr lvl="1"/>
            <a:r>
              <a:rPr lang="en-US" dirty="0"/>
              <a:t>Sprints continue until the project deadline or the project budget is spent.</a:t>
            </a:r>
            <a:endParaRPr lang="en-US" sz="1400" dirty="0"/>
          </a:p>
          <a:p>
            <a:pPr lvl="0"/>
            <a:r>
              <a:rPr lang="en-US" dirty="0"/>
              <a:t>In daily scrums, teams meet to discuss their progress since the previous meeting and make plans for that day.</a:t>
            </a:r>
            <a:endParaRPr lang="en-US" sz="1400" dirty="0"/>
          </a:p>
          <a:p>
            <a:pPr lvl="1"/>
            <a:r>
              <a:rPr lang="en-US" dirty="0"/>
              <a:t>The meetings should be brief — no longer than 15 minutes.</a:t>
            </a:r>
            <a:endParaRPr lang="en-US" sz="1400" dirty="0"/>
          </a:p>
          <a:p>
            <a:pPr lvl="1"/>
            <a:r>
              <a:rPr lang="en-US" dirty="0"/>
              <a:t>Each team member needs to be present and prepared.</a:t>
            </a:r>
            <a:endParaRPr lang="en-US" sz="1400" dirty="0"/>
          </a:p>
          <a:p>
            <a:r>
              <a:rPr lang="en-US" dirty="0"/>
              <a:t>The </a:t>
            </a:r>
            <a:r>
              <a:rPr lang="en-US" dirty="0" err="1"/>
              <a:t>ScrumMaster</a:t>
            </a:r>
            <a:r>
              <a:rPr lang="en-US" dirty="0"/>
              <a:t> keeps the team focused on the goal.</a:t>
            </a:r>
            <a:r>
              <a:rPr lang="en-US" sz="1400" dirty="0"/>
              <a:t> </a:t>
            </a:r>
            <a:endParaRPr lang="en-US" dirty="0"/>
          </a:p>
        </p:txBody>
      </p:sp>
    </p:spTree>
    <p:extLst>
      <p:ext uri="{BB962C8B-B14F-4D97-AF65-F5344CB8AC3E}">
        <p14:creationId xmlns:p14="http://schemas.microsoft.com/office/powerpoint/2010/main" val="55532121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413</TotalTime>
  <Words>2607</Words>
  <Application>Microsoft Office PowerPoint</Application>
  <PresentationFormat>Widescreen</PresentationFormat>
  <Paragraphs>140</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Franklin Gothic Book</vt:lpstr>
      <vt:lpstr>Crop</vt:lpstr>
      <vt:lpstr>PowerPoint Presentation</vt:lpstr>
      <vt:lpstr>What is agile? </vt:lpstr>
      <vt:lpstr>Some of the real life examples of agile model:</vt:lpstr>
      <vt:lpstr>What are the 12 principles of agile? </vt:lpstr>
      <vt:lpstr>Agile methodology </vt:lpstr>
      <vt:lpstr>scrum </vt:lpstr>
      <vt:lpstr>Agile scrum methodology</vt:lpstr>
      <vt:lpstr>Lifecycle of Scrum: </vt:lpstr>
      <vt:lpstr>How Scrum Works </vt:lpstr>
      <vt:lpstr>How Scrum Works </vt:lpstr>
      <vt:lpstr>PowerPoint Presentation</vt:lpstr>
      <vt:lpstr>Introduction to Scrum Terms</vt:lpstr>
      <vt:lpstr>Who is in the Scrum?/Scrum Terms</vt:lpstr>
      <vt:lpstr>PowerPoint Presentation</vt:lpstr>
      <vt:lpstr>A Visual Introduction to Scrum </vt:lpstr>
      <vt:lpstr>PowerPoint Presentation</vt:lpstr>
      <vt:lpstr>Key Features of Scrum Methodology </vt:lpstr>
      <vt:lpstr>Who can benefit from scrum? </vt:lpstr>
      <vt:lpstr>What are the benefits of agile scrum methodology? </vt:lpstr>
      <vt:lpstr>Benefits of Scrum </vt:lpstr>
      <vt:lpstr>Disadvantages of Scrum </vt:lpstr>
      <vt:lpstr>Scrum Best Practices </vt:lpstr>
      <vt:lpstr>What are the various testing activity on scrum process </vt:lpstr>
      <vt:lpstr>In Review and Retrospection meeting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 c</dc:creator>
  <cp:lastModifiedBy>melky vignan kandela</cp:lastModifiedBy>
  <cp:revision>19</cp:revision>
  <dcterms:created xsi:type="dcterms:W3CDTF">2021-01-12T11:12:20Z</dcterms:created>
  <dcterms:modified xsi:type="dcterms:W3CDTF">2025-02-21T08:16:05Z</dcterms:modified>
</cp:coreProperties>
</file>