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15"/>
    <p:restoredTop sz="94678"/>
  </p:normalViewPr>
  <p:slideViewPr>
    <p:cSldViewPr>
      <p:cViewPr varScale="1">
        <p:scale>
          <a:sx n="91" d="100"/>
          <a:sy n="91" d="100"/>
        </p:scale>
        <p:origin x="1056"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BFE5416-827A-924A-9BED-C6C0AFD40EF6}" type="datetimeFigureOut">
              <a:rPr kumimoji="1" lang="zh-CN" altLang="en-US" smtClean="0"/>
              <a:t>2023/5/29</a:t>
            </a:fld>
            <a:endParaRPr kumimoji="1" lang="zh-CN" altLang="en-US"/>
          </a:p>
        </p:txBody>
      </p:sp>
      <p:sp>
        <p:nvSpPr>
          <p:cNvPr id="4" name="幻灯片图像占位符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E0C65117-68CD-4D42-BFDA-BF52E144C225}" type="slidenum">
              <a:rPr kumimoji="1" lang="zh-CN" altLang="en-US" smtClean="0"/>
              <a:t>‹#›</a:t>
            </a:fld>
            <a:endParaRPr kumimoji="1" lang="zh-CN" altLang="en-US"/>
          </a:p>
        </p:txBody>
      </p:sp>
    </p:spTree>
    <p:extLst>
      <p:ext uri="{BB962C8B-B14F-4D97-AF65-F5344CB8AC3E}">
        <p14:creationId xmlns:p14="http://schemas.microsoft.com/office/powerpoint/2010/main" val="1180895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0C65117-68CD-4D42-BFDA-BF52E144C225}" type="slidenum">
              <a:rPr kumimoji="1" lang="zh-CN" altLang="en-US" smtClean="0"/>
              <a:t>5</a:t>
            </a:fld>
            <a:endParaRPr kumimoji="1" lang="zh-CN" altLang="en-US"/>
          </a:p>
        </p:txBody>
      </p:sp>
    </p:spTree>
    <p:extLst>
      <p:ext uri="{BB962C8B-B14F-4D97-AF65-F5344CB8AC3E}">
        <p14:creationId xmlns:p14="http://schemas.microsoft.com/office/powerpoint/2010/main" val="1576935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SUSE</a:t>
            </a:r>
            <a:r>
              <a:rPr spc="30" dirty="0"/>
              <a:t> </a:t>
            </a:r>
            <a:r>
              <a:rPr dirty="0"/>
              <a:t>Manager</a:t>
            </a:r>
            <a:r>
              <a:rPr spc="35" dirty="0"/>
              <a:t> </a:t>
            </a:r>
            <a:r>
              <a:rPr dirty="0"/>
              <a:t>for</a:t>
            </a:r>
            <a:r>
              <a:rPr spc="35" dirty="0"/>
              <a:t> </a:t>
            </a:r>
            <a:r>
              <a:rPr dirty="0"/>
              <a:t>Retail:</a:t>
            </a:r>
            <a:r>
              <a:rPr spc="35" dirty="0"/>
              <a:t> </a:t>
            </a:r>
            <a:r>
              <a:rPr dirty="0"/>
              <a:t>Transforming</a:t>
            </a:r>
            <a:r>
              <a:rPr spc="35" dirty="0"/>
              <a:t> </a:t>
            </a:r>
            <a:r>
              <a:rPr dirty="0"/>
              <a:t>Point</a:t>
            </a:r>
            <a:r>
              <a:rPr spc="30" dirty="0"/>
              <a:t> </a:t>
            </a:r>
            <a:r>
              <a:rPr dirty="0"/>
              <a:t>of</a:t>
            </a:r>
            <a:r>
              <a:rPr spc="35" dirty="0"/>
              <a:t> </a:t>
            </a:r>
            <a:r>
              <a:rPr spc="-10" dirty="0"/>
              <a:t>Service</a:t>
            </a:r>
          </a:p>
        </p:txBody>
      </p:sp>
      <p:sp>
        <p:nvSpPr>
          <p:cNvPr id="5" name="Holder 5"/>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003A36"/>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SUSE</a:t>
            </a:r>
            <a:r>
              <a:rPr spc="30" dirty="0"/>
              <a:t> </a:t>
            </a:r>
            <a:r>
              <a:rPr dirty="0"/>
              <a:t>Manager</a:t>
            </a:r>
            <a:r>
              <a:rPr spc="35" dirty="0"/>
              <a:t> </a:t>
            </a:r>
            <a:r>
              <a:rPr dirty="0"/>
              <a:t>for</a:t>
            </a:r>
            <a:r>
              <a:rPr spc="35" dirty="0"/>
              <a:t> </a:t>
            </a:r>
            <a:r>
              <a:rPr dirty="0"/>
              <a:t>Retail:</a:t>
            </a:r>
            <a:r>
              <a:rPr spc="35" dirty="0"/>
              <a:t> </a:t>
            </a:r>
            <a:r>
              <a:rPr dirty="0"/>
              <a:t>Transforming</a:t>
            </a:r>
            <a:r>
              <a:rPr spc="35" dirty="0"/>
              <a:t> </a:t>
            </a:r>
            <a:r>
              <a:rPr dirty="0"/>
              <a:t>Point</a:t>
            </a:r>
            <a:r>
              <a:rPr spc="30" dirty="0"/>
              <a:t> </a:t>
            </a:r>
            <a:r>
              <a:rPr dirty="0"/>
              <a:t>of</a:t>
            </a:r>
            <a:r>
              <a:rPr spc="35" dirty="0"/>
              <a:t> </a:t>
            </a:r>
            <a:r>
              <a:rPr spc="-10" dirty="0"/>
              <a:t>Service</a:t>
            </a:r>
          </a:p>
        </p:txBody>
      </p:sp>
      <p:sp>
        <p:nvSpPr>
          <p:cNvPr id="5" name="Holder 5"/>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003A36"/>
                </a:solidFill>
                <a:latin typeface="Lucida Sans Unicode"/>
                <a:cs typeface="Lucida Sans Unicode"/>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SUSE</a:t>
            </a:r>
            <a:r>
              <a:rPr spc="30" dirty="0"/>
              <a:t> </a:t>
            </a:r>
            <a:r>
              <a:rPr dirty="0"/>
              <a:t>Manager</a:t>
            </a:r>
            <a:r>
              <a:rPr spc="35" dirty="0"/>
              <a:t> </a:t>
            </a:r>
            <a:r>
              <a:rPr dirty="0"/>
              <a:t>for</a:t>
            </a:r>
            <a:r>
              <a:rPr spc="35" dirty="0"/>
              <a:t> </a:t>
            </a:r>
            <a:r>
              <a:rPr dirty="0"/>
              <a:t>Retail:</a:t>
            </a:r>
            <a:r>
              <a:rPr spc="35" dirty="0"/>
              <a:t> </a:t>
            </a:r>
            <a:r>
              <a:rPr dirty="0"/>
              <a:t>Transforming</a:t>
            </a:r>
            <a:r>
              <a:rPr spc="35" dirty="0"/>
              <a:t> </a:t>
            </a:r>
            <a:r>
              <a:rPr dirty="0"/>
              <a:t>Point</a:t>
            </a:r>
            <a:r>
              <a:rPr spc="30" dirty="0"/>
              <a:t> </a:t>
            </a:r>
            <a:r>
              <a:rPr dirty="0"/>
              <a:t>of</a:t>
            </a:r>
            <a:r>
              <a:rPr spc="35" dirty="0"/>
              <a:t> </a:t>
            </a:r>
            <a:r>
              <a:rPr spc="-10" dirty="0"/>
              <a:t>Service</a:t>
            </a:r>
          </a:p>
        </p:txBody>
      </p:sp>
      <p:sp>
        <p:nvSpPr>
          <p:cNvPr id="6" name="Holder 6"/>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7" name="Holder 7"/>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003A36"/>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SUSE</a:t>
            </a:r>
            <a:r>
              <a:rPr spc="30" dirty="0"/>
              <a:t> </a:t>
            </a:r>
            <a:r>
              <a:rPr dirty="0"/>
              <a:t>Manager</a:t>
            </a:r>
            <a:r>
              <a:rPr spc="35" dirty="0"/>
              <a:t> </a:t>
            </a:r>
            <a:r>
              <a:rPr dirty="0"/>
              <a:t>for</a:t>
            </a:r>
            <a:r>
              <a:rPr spc="35" dirty="0"/>
              <a:t> </a:t>
            </a:r>
            <a:r>
              <a:rPr dirty="0"/>
              <a:t>Retail:</a:t>
            </a:r>
            <a:r>
              <a:rPr spc="35" dirty="0"/>
              <a:t> </a:t>
            </a:r>
            <a:r>
              <a:rPr dirty="0"/>
              <a:t>Transforming</a:t>
            </a:r>
            <a:r>
              <a:rPr spc="35" dirty="0"/>
              <a:t> </a:t>
            </a:r>
            <a:r>
              <a:rPr dirty="0"/>
              <a:t>Point</a:t>
            </a:r>
            <a:r>
              <a:rPr spc="30" dirty="0"/>
              <a:t> </a:t>
            </a:r>
            <a:r>
              <a:rPr dirty="0"/>
              <a:t>of</a:t>
            </a:r>
            <a:r>
              <a:rPr spc="35" dirty="0"/>
              <a:t> </a:t>
            </a:r>
            <a:r>
              <a:rPr spc="-10" dirty="0"/>
              <a:t>Service</a:t>
            </a:r>
          </a:p>
        </p:txBody>
      </p:sp>
      <p:sp>
        <p:nvSpPr>
          <p:cNvPr id="4" name="Holder 4"/>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5" name="Holder 5"/>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SUSE</a:t>
            </a:r>
            <a:r>
              <a:rPr spc="30" dirty="0"/>
              <a:t> </a:t>
            </a:r>
            <a:r>
              <a:rPr dirty="0"/>
              <a:t>Manager</a:t>
            </a:r>
            <a:r>
              <a:rPr spc="35" dirty="0"/>
              <a:t> </a:t>
            </a:r>
            <a:r>
              <a:rPr dirty="0"/>
              <a:t>for</a:t>
            </a:r>
            <a:r>
              <a:rPr spc="35" dirty="0"/>
              <a:t> </a:t>
            </a:r>
            <a:r>
              <a:rPr dirty="0"/>
              <a:t>Retail:</a:t>
            </a:r>
            <a:r>
              <a:rPr spc="35" dirty="0"/>
              <a:t> </a:t>
            </a:r>
            <a:r>
              <a:rPr dirty="0"/>
              <a:t>Transforming</a:t>
            </a:r>
            <a:r>
              <a:rPr spc="35" dirty="0"/>
              <a:t> </a:t>
            </a:r>
            <a:r>
              <a:rPr dirty="0"/>
              <a:t>Point</a:t>
            </a:r>
            <a:r>
              <a:rPr spc="30" dirty="0"/>
              <a:t> </a:t>
            </a:r>
            <a:r>
              <a:rPr dirty="0"/>
              <a:t>of</a:t>
            </a:r>
            <a:r>
              <a:rPr spc="35" dirty="0"/>
              <a:t> </a:t>
            </a:r>
            <a:r>
              <a:rPr spc="-10" dirty="0"/>
              <a:t>Service</a:t>
            </a:r>
          </a:p>
        </p:txBody>
      </p:sp>
      <p:sp>
        <p:nvSpPr>
          <p:cNvPr id="3" name="Holder 3"/>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4" name="Holder 4"/>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42339" y="1562100"/>
            <a:ext cx="5887720" cy="482600"/>
          </a:xfrm>
          <a:prstGeom prst="rect">
            <a:avLst/>
          </a:prstGeom>
        </p:spPr>
        <p:txBody>
          <a:bodyPr wrap="square" lIns="0" tIns="0" rIns="0" bIns="0">
            <a:spAutoFit/>
          </a:bodyPr>
          <a:lstStyle>
            <a:lvl1pPr>
              <a:defRPr sz="3000" b="0" i="0">
                <a:solidFill>
                  <a:srgbClr val="003A36"/>
                </a:solidFill>
                <a:latin typeface="Lucida Sans Unicode"/>
                <a:cs typeface="Lucida Sans Unicode"/>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4852" y="9481819"/>
            <a:ext cx="2804160" cy="167640"/>
          </a:xfrm>
          <a:prstGeom prst="rect">
            <a:avLst/>
          </a:prstGeom>
        </p:spPr>
        <p:txBody>
          <a:bodyPr wrap="square" lIns="0" tIns="0" rIns="0" bIns="0">
            <a:spAutoFit/>
          </a:bodyPr>
          <a:lstStyle>
            <a:lvl1pPr>
              <a:defRPr sz="800" b="0" i="0">
                <a:solidFill>
                  <a:srgbClr val="42BA84"/>
                </a:solidFill>
                <a:latin typeface="Lucida Sans Unicode"/>
                <a:cs typeface="Lucida Sans Unicode"/>
              </a:defRPr>
            </a:lvl1pPr>
          </a:lstStyle>
          <a:p>
            <a:pPr marL="12700">
              <a:lnSpc>
                <a:spcPct val="100000"/>
              </a:lnSpc>
              <a:spcBef>
                <a:spcPts val="140"/>
              </a:spcBef>
            </a:pPr>
            <a:r>
              <a:rPr dirty="0"/>
              <a:t>SUSE</a:t>
            </a:r>
            <a:r>
              <a:rPr spc="30" dirty="0"/>
              <a:t> </a:t>
            </a:r>
            <a:r>
              <a:rPr dirty="0"/>
              <a:t>Manager</a:t>
            </a:r>
            <a:r>
              <a:rPr spc="35" dirty="0"/>
              <a:t> </a:t>
            </a:r>
            <a:r>
              <a:rPr dirty="0"/>
              <a:t>for</a:t>
            </a:r>
            <a:r>
              <a:rPr spc="35" dirty="0"/>
              <a:t> </a:t>
            </a:r>
            <a:r>
              <a:rPr dirty="0"/>
              <a:t>Retail:</a:t>
            </a:r>
            <a:r>
              <a:rPr spc="35" dirty="0"/>
              <a:t> </a:t>
            </a:r>
            <a:r>
              <a:rPr dirty="0"/>
              <a:t>Transforming</a:t>
            </a:r>
            <a:r>
              <a:rPr spc="35" dirty="0"/>
              <a:t> </a:t>
            </a:r>
            <a:r>
              <a:rPr dirty="0"/>
              <a:t>Point</a:t>
            </a:r>
            <a:r>
              <a:rPr spc="30" dirty="0"/>
              <a:t> </a:t>
            </a:r>
            <a:r>
              <a:rPr dirty="0"/>
              <a:t>of</a:t>
            </a:r>
            <a:r>
              <a:rPr spc="35" dirty="0"/>
              <a:t> </a:t>
            </a:r>
            <a:r>
              <a:rPr spc="-10" dirty="0"/>
              <a:t>Service</a:t>
            </a:r>
          </a:p>
        </p:txBody>
      </p:sp>
      <p:sp>
        <p:nvSpPr>
          <p:cNvPr id="5" name="Holder 5"/>
          <p:cNvSpPr>
            <a:spLocks noGrp="1"/>
          </p:cNvSpPr>
          <p:nvPr>
            <p:ph type="dt" sz="half" idx="6"/>
          </p:nvPr>
        </p:nvSpPr>
        <p:spPr>
          <a:xfrm>
            <a:off x="6797330" y="9481819"/>
            <a:ext cx="526415" cy="167640"/>
          </a:xfrm>
          <a:prstGeom prst="rect">
            <a:avLst/>
          </a:prstGeom>
        </p:spPr>
        <p:txBody>
          <a:bodyPr wrap="square" lIns="0" tIns="0" rIns="0" bIns="0">
            <a:spAutoFit/>
          </a:bodyPr>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6" name="Holder 6"/>
          <p:cNvSpPr>
            <a:spLocks noGrp="1"/>
          </p:cNvSpPr>
          <p:nvPr>
            <p:ph type="sldNum" sz="quarter" idx="7"/>
          </p:nvPr>
        </p:nvSpPr>
        <p:spPr>
          <a:xfrm>
            <a:off x="419100" y="9481819"/>
            <a:ext cx="147320" cy="167640"/>
          </a:xfrm>
          <a:prstGeom prst="rect">
            <a:avLst/>
          </a:prstGeom>
        </p:spPr>
        <p:txBody>
          <a:bodyPr wrap="square" lIns="0" tIns="0" rIns="0" bIns="0">
            <a:spAutoFit/>
          </a:bodyPr>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7772400" cy="10058400"/>
            <a:chOff x="0" y="0"/>
            <a:chExt cx="7772400" cy="10058400"/>
          </a:xfrm>
        </p:grpSpPr>
        <p:pic>
          <p:nvPicPr>
            <p:cNvPr id="3" name="object 3"/>
            <p:cNvPicPr/>
            <p:nvPr/>
          </p:nvPicPr>
          <p:blipFill>
            <a:blip r:embed="rId2" cstate="print"/>
            <a:stretch>
              <a:fillRect/>
            </a:stretch>
          </p:blipFill>
          <p:spPr>
            <a:xfrm>
              <a:off x="0" y="0"/>
              <a:ext cx="7772400" cy="5347957"/>
            </a:xfrm>
            <a:prstGeom prst="rect">
              <a:avLst/>
            </a:prstGeom>
          </p:spPr>
        </p:pic>
        <p:sp>
          <p:nvSpPr>
            <p:cNvPr id="4" name="object 4"/>
            <p:cNvSpPr/>
            <p:nvPr/>
          </p:nvSpPr>
          <p:spPr>
            <a:xfrm>
              <a:off x="0" y="5317197"/>
              <a:ext cx="7772400" cy="4741545"/>
            </a:xfrm>
            <a:custGeom>
              <a:avLst/>
              <a:gdLst/>
              <a:ahLst/>
              <a:cxnLst/>
              <a:rect l="l" t="t" r="r" b="b"/>
              <a:pathLst>
                <a:path w="7772400" h="4741545">
                  <a:moveTo>
                    <a:pt x="7772400" y="0"/>
                  </a:moveTo>
                  <a:lnTo>
                    <a:pt x="0" y="0"/>
                  </a:lnTo>
                  <a:lnTo>
                    <a:pt x="0" y="4741202"/>
                  </a:lnTo>
                  <a:lnTo>
                    <a:pt x="7772400" y="4741202"/>
                  </a:lnTo>
                  <a:lnTo>
                    <a:pt x="7772400" y="0"/>
                  </a:lnTo>
                  <a:close/>
                </a:path>
              </a:pathLst>
            </a:custGeom>
            <a:solidFill>
              <a:srgbClr val="0A373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sp>
        <p:nvSpPr>
          <p:cNvPr id="5" name="object 5"/>
          <p:cNvSpPr txBox="1"/>
          <p:nvPr/>
        </p:nvSpPr>
        <p:spPr>
          <a:xfrm>
            <a:off x="444500" y="5629022"/>
            <a:ext cx="603250"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Source Han Sans CN" panose="020B0500000000000000" pitchFamily="34" charset="-128"/>
                <a:ea typeface="Source Han Sans CN" panose="020B0500000000000000" pitchFamily="34" charset="-128"/>
                <a:cs typeface="Century Gothic"/>
              </a:rPr>
              <a:t>Ebook</a:t>
            </a:r>
            <a:endParaRPr sz="1500">
              <a:latin typeface="Source Han Sans CN" panose="020B0500000000000000" pitchFamily="34" charset="-128"/>
              <a:ea typeface="Source Han Sans CN" panose="020B0500000000000000" pitchFamily="34" charset="-128"/>
              <a:cs typeface="Century Gothic"/>
            </a:endParaRPr>
          </a:p>
        </p:txBody>
      </p:sp>
      <p:sp>
        <p:nvSpPr>
          <p:cNvPr id="6" name="object 6"/>
          <p:cNvSpPr txBox="1"/>
          <p:nvPr/>
        </p:nvSpPr>
        <p:spPr>
          <a:xfrm>
            <a:off x="6248401" y="5629022"/>
            <a:ext cx="1079626"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Source Han Sans CN" panose="020B0500000000000000" pitchFamily="34" charset="-128"/>
                <a:ea typeface="Source Han Sans CN" panose="020B0500000000000000" pitchFamily="34" charset="-128"/>
                <a:cs typeface="Century Gothic"/>
              </a:rPr>
              <a:t>13.01.2023</a:t>
            </a:r>
            <a:endParaRPr sz="1500" dirty="0">
              <a:latin typeface="Source Han Sans CN" panose="020B0500000000000000" pitchFamily="34" charset="-128"/>
              <a:ea typeface="Source Han Sans CN" panose="020B0500000000000000" pitchFamily="34" charset="-128"/>
              <a:cs typeface="Century Gothic"/>
            </a:endParaRPr>
          </a:p>
        </p:txBody>
      </p:sp>
      <p:sp>
        <p:nvSpPr>
          <p:cNvPr id="7" name="object 7"/>
          <p:cNvSpPr txBox="1"/>
          <p:nvPr/>
        </p:nvSpPr>
        <p:spPr>
          <a:xfrm>
            <a:off x="444500" y="6476243"/>
            <a:ext cx="6391275" cy="2308324"/>
          </a:xfrm>
          <a:prstGeom prst="rect">
            <a:avLst/>
          </a:prstGeom>
        </p:spPr>
        <p:txBody>
          <a:bodyPr vert="horz" wrap="square" lIns="0" tIns="38100" rIns="0" bIns="0" rtlCol="0">
            <a:spAutoFit/>
          </a:bodyPr>
          <a:lstStyle/>
          <a:p>
            <a:pPr marL="12700" marR="5080">
              <a:lnSpc>
                <a:spcPts val="5900"/>
              </a:lnSpc>
              <a:spcBef>
                <a:spcPts val="300"/>
              </a:spcBef>
            </a:pPr>
            <a:r>
              <a:rPr sz="5000" dirty="0">
                <a:solidFill>
                  <a:srgbClr val="FFFFFF"/>
                </a:solidFill>
                <a:latin typeface="Source Han Sans CN" panose="020B0500000000000000" pitchFamily="34" charset="-128"/>
                <a:ea typeface="Source Han Sans CN" panose="020B0500000000000000" pitchFamily="34" charset="-128"/>
                <a:cs typeface="Century Gothic"/>
              </a:rPr>
              <a:t>SUSE Manager for</a:t>
            </a:r>
            <a:r>
              <a:rPr lang="zh-CN" altLang="en-US" sz="5000" dirty="0">
                <a:solidFill>
                  <a:srgbClr val="FFFFFF"/>
                </a:solidFill>
                <a:latin typeface="Source Han Sans CN" panose="020B0500000000000000" pitchFamily="34" charset="-128"/>
                <a:ea typeface="Source Han Sans CN" panose="020B0500000000000000" pitchFamily="34" charset="-128"/>
                <a:cs typeface="Century Gothic"/>
              </a:rPr>
              <a:t> </a:t>
            </a:r>
            <a:r>
              <a:rPr sz="5000" dirty="0">
                <a:solidFill>
                  <a:srgbClr val="FFFFFF"/>
                </a:solidFill>
                <a:latin typeface="Source Han Sans CN" panose="020B0500000000000000" pitchFamily="34" charset="-128"/>
                <a:ea typeface="Source Han Sans CN" panose="020B0500000000000000" pitchFamily="34" charset="-128"/>
                <a:cs typeface="Century Gothic"/>
              </a:rPr>
              <a:t>Retail: Transforming</a:t>
            </a:r>
            <a:r>
              <a:rPr lang="zh-CN" altLang="en-US" sz="5000" dirty="0">
                <a:solidFill>
                  <a:srgbClr val="FFFFFF"/>
                </a:solidFill>
                <a:latin typeface="Source Han Sans CN" panose="020B0500000000000000" pitchFamily="34" charset="-128"/>
                <a:ea typeface="Source Han Sans CN" panose="020B0500000000000000" pitchFamily="34" charset="-128"/>
                <a:cs typeface="Century Gothic"/>
              </a:rPr>
              <a:t> </a:t>
            </a:r>
            <a:r>
              <a:rPr sz="5000" dirty="0">
                <a:solidFill>
                  <a:srgbClr val="FFFFFF"/>
                </a:solidFill>
                <a:latin typeface="Source Han Sans CN" panose="020B0500000000000000" pitchFamily="34" charset="-128"/>
                <a:ea typeface="Source Han Sans CN" panose="020B0500000000000000" pitchFamily="34" charset="-128"/>
                <a:cs typeface="Century Gothic"/>
              </a:rPr>
              <a:t>Point of Service</a:t>
            </a:r>
            <a:endParaRPr sz="5000" dirty="0">
              <a:latin typeface="Source Han Sans CN" panose="020B0500000000000000" pitchFamily="34" charset="-128"/>
              <a:ea typeface="Source Han Sans CN" panose="020B0500000000000000" pitchFamily="34" charset="-128"/>
              <a:cs typeface="Century Gothic"/>
            </a:endParaRPr>
          </a:p>
        </p:txBody>
      </p:sp>
      <p:sp>
        <p:nvSpPr>
          <p:cNvPr id="8" name="object 8"/>
          <p:cNvSpPr/>
          <p:nvPr/>
        </p:nvSpPr>
        <p:spPr>
          <a:xfrm>
            <a:off x="457466" y="581075"/>
            <a:ext cx="1530350" cy="278130"/>
          </a:xfrm>
          <a:custGeom>
            <a:avLst/>
            <a:gdLst/>
            <a:ahLst/>
            <a:cxnLst/>
            <a:rect l="l" t="t" r="r" b="b"/>
            <a:pathLst>
              <a:path w="1530350" h="278130">
                <a:moveTo>
                  <a:pt x="525297" y="87630"/>
                </a:moveTo>
                <a:lnTo>
                  <a:pt x="524205" y="82550"/>
                </a:lnTo>
                <a:lnTo>
                  <a:pt x="523900" y="81153"/>
                </a:lnTo>
                <a:lnTo>
                  <a:pt x="523900" y="90170"/>
                </a:lnTo>
                <a:lnTo>
                  <a:pt x="523430" y="96520"/>
                </a:lnTo>
                <a:lnTo>
                  <a:pt x="515670" y="101600"/>
                </a:lnTo>
                <a:lnTo>
                  <a:pt x="511721" y="101600"/>
                </a:lnTo>
                <a:lnTo>
                  <a:pt x="503936" y="96520"/>
                </a:lnTo>
                <a:lnTo>
                  <a:pt x="503478" y="90170"/>
                </a:lnTo>
                <a:lnTo>
                  <a:pt x="507377" y="86360"/>
                </a:lnTo>
                <a:lnTo>
                  <a:pt x="510832" y="82550"/>
                </a:lnTo>
                <a:lnTo>
                  <a:pt x="516547" y="82550"/>
                </a:lnTo>
                <a:lnTo>
                  <a:pt x="520014" y="86360"/>
                </a:lnTo>
                <a:lnTo>
                  <a:pt x="523900" y="90170"/>
                </a:lnTo>
                <a:lnTo>
                  <a:pt x="523900" y="81153"/>
                </a:lnTo>
                <a:lnTo>
                  <a:pt x="523379" y="78740"/>
                </a:lnTo>
                <a:lnTo>
                  <a:pt x="518147" y="69850"/>
                </a:lnTo>
                <a:lnTo>
                  <a:pt x="510374" y="64770"/>
                </a:lnTo>
                <a:lnTo>
                  <a:pt x="500862" y="63500"/>
                </a:lnTo>
                <a:lnTo>
                  <a:pt x="491350" y="64770"/>
                </a:lnTo>
                <a:lnTo>
                  <a:pt x="483590" y="69850"/>
                </a:lnTo>
                <a:lnTo>
                  <a:pt x="478345" y="78740"/>
                </a:lnTo>
                <a:lnTo>
                  <a:pt x="476427" y="87630"/>
                </a:lnTo>
                <a:lnTo>
                  <a:pt x="478345" y="97790"/>
                </a:lnTo>
                <a:lnTo>
                  <a:pt x="483590" y="105410"/>
                </a:lnTo>
                <a:lnTo>
                  <a:pt x="491350" y="110490"/>
                </a:lnTo>
                <a:lnTo>
                  <a:pt x="500862" y="111760"/>
                </a:lnTo>
                <a:lnTo>
                  <a:pt x="510374" y="110490"/>
                </a:lnTo>
                <a:lnTo>
                  <a:pt x="518147" y="105410"/>
                </a:lnTo>
                <a:lnTo>
                  <a:pt x="520763" y="101600"/>
                </a:lnTo>
                <a:lnTo>
                  <a:pt x="523379" y="97790"/>
                </a:lnTo>
                <a:lnTo>
                  <a:pt x="525297" y="87630"/>
                </a:lnTo>
                <a:close/>
              </a:path>
              <a:path w="1530350" h="278130">
                <a:moveTo>
                  <a:pt x="549579" y="135890"/>
                </a:moveTo>
                <a:lnTo>
                  <a:pt x="549516" y="133350"/>
                </a:lnTo>
                <a:lnTo>
                  <a:pt x="547801" y="106680"/>
                </a:lnTo>
                <a:lnTo>
                  <a:pt x="542505" y="81280"/>
                </a:lnTo>
                <a:lnTo>
                  <a:pt x="533120" y="63309"/>
                </a:lnTo>
                <a:lnTo>
                  <a:pt x="533120" y="80010"/>
                </a:lnTo>
                <a:lnTo>
                  <a:pt x="532650" y="97790"/>
                </a:lnTo>
                <a:lnTo>
                  <a:pt x="524332" y="110490"/>
                </a:lnTo>
                <a:lnTo>
                  <a:pt x="510476" y="119380"/>
                </a:lnTo>
                <a:lnTo>
                  <a:pt x="493395" y="119380"/>
                </a:lnTo>
                <a:lnTo>
                  <a:pt x="484809" y="116840"/>
                </a:lnTo>
                <a:lnTo>
                  <a:pt x="477570" y="110490"/>
                </a:lnTo>
                <a:lnTo>
                  <a:pt x="473176" y="105410"/>
                </a:lnTo>
                <a:lnTo>
                  <a:pt x="472071" y="104140"/>
                </a:lnTo>
                <a:lnTo>
                  <a:pt x="468731" y="95250"/>
                </a:lnTo>
                <a:lnTo>
                  <a:pt x="469214" y="78740"/>
                </a:lnTo>
                <a:lnTo>
                  <a:pt x="477532" y="64770"/>
                </a:lnTo>
                <a:lnTo>
                  <a:pt x="491388" y="55880"/>
                </a:lnTo>
                <a:lnTo>
                  <a:pt x="508457" y="55880"/>
                </a:lnTo>
                <a:lnTo>
                  <a:pt x="517042" y="58420"/>
                </a:lnTo>
                <a:lnTo>
                  <a:pt x="524281" y="64770"/>
                </a:lnTo>
                <a:lnTo>
                  <a:pt x="529767" y="71120"/>
                </a:lnTo>
                <a:lnTo>
                  <a:pt x="533120" y="80010"/>
                </a:lnTo>
                <a:lnTo>
                  <a:pt x="533120" y="63309"/>
                </a:lnTo>
                <a:lnTo>
                  <a:pt x="530567" y="58420"/>
                </a:lnTo>
                <a:lnTo>
                  <a:pt x="527240" y="55880"/>
                </a:lnTo>
                <a:lnTo>
                  <a:pt x="522236" y="52070"/>
                </a:lnTo>
                <a:lnTo>
                  <a:pt x="508914" y="41910"/>
                </a:lnTo>
                <a:lnTo>
                  <a:pt x="486384" y="31750"/>
                </a:lnTo>
                <a:lnTo>
                  <a:pt x="462229" y="20320"/>
                </a:lnTo>
                <a:lnTo>
                  <a:pt x="423075" y="2540"/>
                </a:lnTo>
                <a:lnTo>
                  <a:pt x="419049" y="0"/>
                </a:lnTo>
                <a:lnTo>
                  <a:pt x="414337" y="3810"/>
                </a:lnTo>
                <a:lnTo>
                  <a:pt x="414451" y="19050"/>
                </a:lnTo>
                <a:lnTo>
                  <a:pt x="414845" y="40640"/>
                </a:lnTo>
                <a:lnTo>
                  <a:pt x="414934" y="52070"/>
                </a:lnTo>
                <a:lnTo>
                  <a:pt x="407784" y="45720"/>
                </a:lnTo>
                <a:lnTo>
                  <a:pt x="399338" y="40640"/>
                </a:lnTo>
                <a:lnTo>
                  <a:pt x="390448" y="36830"/>
                </a:lnTo>
                <a:lnTo>
                  <a:pt x="381952" y="33020"/>
                </a:lnTo>
                <a:lnTo>
                  <a:pt x="354114" y="21590"/>
                </a:lnTo>
                <a:lnTo>
                  <a:pt x="305600" y="8890"/>
                </a:lnTo>
                <a:lnTo>
                  <a:pt x="265811" y="3810"/>
                </a:lnTo>
                <a:lnTo>
                  <a:pt x="243065" y="2540"/>
                </a:lnTo>
                <a:lnTo>
                  <a:pt x="220256" y="2540"/>
                </a:lnTo>
                <a:lnTo>
                  <a:pt x="175018" y="7620"/>
                </a:lnTo>
                <a:lnTo>
                  <a:pt x="103428" y="33020"/>
                </a:lnTo>
                <a:lnTo>
                  <a:pt x="41160" y="76200"/>
                </a:lnTo>
                <a:lnTo>
                  <a:pt x="12547" y="113030"/>
                </a:lnTo>
                <a:lnTo>
                  <a:pt x="114" y="156210"/>
                </a:lnTo>
                <a:lnTo>
                  <a:pt x="0" y="160020"/>
                </a:lnTo>
                <a:lnTo>
                  <a:pt x="1143" y="186690"/>
                </a:lnTo>
                <a:lnTo>
                  <a:pt x="17818" y="229870"/>
                </a:lnTo>
                <a:lnTo>
                  <a:pt x="65481" y="270510"/>
                </a:lnTo>
                <a:lnTo>
                  <a:pt x="105651" y="278130"/>
                </a:lnTo>
                <a:lnTo>
                  <a:pt x="144983" y="271780"/>
                </a:lnTo>
                <a:lnTo>
                  <a:pt x="175348" y="246380"/>
                </a:lnTo>
                <a:lnTo>
                  <a:pt x="187337" y="194310"/>
                </a:lnTo>
                <a:lnTo>
                  <a:pt x="158673" y="148590"/>
                </a:lnTo>
                <a:lnTo>
                  <a:pt x="109905" y="138430"/>
                </a:lnTo>
                <a:lnTo>
                  <a:pt x="77470" y="163830"/>
                </a:lnTo>
                <a:lnTo>
                  <a:pt x="85229" y="204470"/>
                </a:lnTo>
                <a:lnTo>
                  <a:pt x="103530" y="194310"/>
                </a:lnTo>
                <a:lnTo>
                  <a:pt x="100749" y="190500"/>
                </a:lnTo>
                <a:lnTo>
                  <a:pt x="130467" y="160020"/>
                </a:lnTo>
                <a:lnTo>
                  <a:pt x="159245" y="187960"/>
                </a:lnTo>
                <a:lnTo>
                  <a:pt x="148805" y="224790"/>
                </a:lnTo>
                <a:lnTo>
                  <a:pt x="110604" y="241300"/>
                </a:lnTo>
                <a:lnTo>
                  <a:pt x="98602" y="241300"/>
                </a:lnTo>
                <a:lnTo>
                  <a:pt x="46875" y="204470"/>
                </a:lnTo>
                <a:lnTo>
                  <a:pt x="38773" y="176530"/>
                </a:lnTo>
                <a:lnTo>
                  <a:pt x="43383" y="147320"/>
                </a:lnTo>
                <a:lnTo>
                  <a:pt x="62598" y="123190"/>
                </a:lnTo>
                <a:lnTo>
                  <a:pt x="89623" y="109220"/>
                </a:lnTo>
                <a:lnTo>
                  <a:pt x="117500" y="105410"/>
                </a:lnTo>
                <a:lnTo>
                  <a:pt x="143738" y="107950"/>
                </a:lnTo>
                <a:lnTo>
                  <a:pt x="180200" y="127000"/>
                </a:lnTo>
                <a:lnTo>
                  <a:pt x="213055" y="166370"/>
                </a:lnTo>
                <a:lnTo>
                  <a:pt x="217258" y="172720"/>
                </a:lnTo>
                <a:lnTo>
                  <a:pt x="221183" y="181610"/>
                </a:lnTo>
                <a:lnTo>
                  <a:pt x="224878" y="189230"/>
                </a:lnTo>
                <a:lnTo>
                  <a:pt x="228384" y="196850"/>
                </a:lnTo>
                <a:lnTo>
                  <a:pt x="251574" y="229870"/>
                </a:lnTo>
                <a:lnTo>
                  <a:pt x="316039" y="229870"/>
                </a:lnTo>
                <a:lnTo>
                  <a:pt x="314604" y="226060"/>
                </a:lnTo>
                <a:lnTo>
                  <a:pt x="306235" y="217170"/>
                </a:lnTo>
                <a:lnTo>
                  <a:pt x="297916" y="215900"/>
                </a:lnTo>
                <a:lnTo>
                  <a:pt x="290207" y="213360"/>
                </a:lnTo>
                <a:lnTo>
                  <a:pt x="280403" y="207010"/>
                </a:lnTo>
                <a:lnTo>
                  <a:pt x="276326" y="198120"/>
                </a:lnTo>
                <a:lnTo>
                  <a:pt x="276453" y="189230"/>
                </a:lnTo>
                <a:lnTo>
                  <a:pt x="279273" y="185420"/>
                </a:lnTo>
                <a:lnTo>
                  <a:pt x="331673" y="185420"/>
                </a:lnTo>
                <a:lnTo>
                  <a:pt x="367919" y="203200"/>
                </a:lnTo>
                <a:lnTo>
                  <a:pt x="380644" y="226060"/>
                </a:lnTo>
                <a:lnTo>
                  <a:pt x="383578" y="227330"/>
                </a:lnTo>
                <a:lnTo>
                  <a:pt x="383730" y="227330"/>
                </a:lnTo>
                <a:lnTo>
                  <a:pt x="388607" y="229870"/>
                </a:lnTo>
                <a:lnTo>
                  <a:pt x="443458" y="229870"/>
                </a:lnTo>
                <a:lnTo>
                  <a:pt x="422084" y="212090"/>
                </a:lnTo>
                <a:lnTo>
                  <a:pt x="416572" y="208280"/>
                </a:lnTo>
                <a:lnTo>
                  <a:pt x="411543" y="204470"/>
                </a:lnTo>
                <a:lnTo>
                  <a:pt x="407314" y="199390"/>
                </a:lnTo>
                <a:lnTo>
                  <a:pt x="404215" y="193040"/>
                </a:lnTo>
                <a:lnTo>
                  <a:pt x="402526" y="189230"/>
                </a:lnTo>
                <a:lnTo>
                  <a:pt x="402907" y="185420"/>
                </a:lnTo>
                <a:lnTo>
                  <a:pt x="403529" y="179070"/>
                </a:lnTo>
                <a:lnTo>
                  <a:pt x="408559" y="171450"/>
                </a:lnTo>
                <a:lnTo>
                  <a:pt x="411657" y="170180"/>
                </a:lnTo>
                <a:lnTo>
                  <a:pt x="418731" y="168910"/>
                </a:lnTo>
                <a:lnTo>
                  <a:pt x="422579" y="168910"/>
                </a:lnTo>
                <a:lnTo>
                  <a:pt x="430885" y="170180"/>
                </a:lnTo>
                <a:lnTo>
                  <a:pt x="435406" y="171450"/>
                </a:lnTo>
                <a:lnTo>
                  <a:pt x="439978" y="171450"/>
                </a:lnTo>
                <a:lnTo>
                  <a:pt x="446608" y="172720"/>
                </a:lnTo>
                <a:lnTo>
                  <a:pt x="477583" y="172720"/>
                </a:lnTo>
                <a:lnTo>
                  <a:pt x="488505" y="170180"/>
                </a:lnTo>
                <a:lnTo>
                  <a:pt x="499300" y="168910"/>
                </a:lnTo>
                <a:lnTo>
                  <a:pt x="524167" y="160020"/>
                </a:lnTo>
                <a:lnTo>
                  <a:pt x="530961" y="156210"/>
                </a:lnTo>
                <a:lnTo>
                  <a:pt x="537375" y="151130"/>
                </a:lnTo>
                <a:lnTo>
                  <a:pt x="543013" y="147320"/>
                </a:lnTo>
                <a:lnTo>
                  <a:pt x="546773" y="144780"/>
                </a:lnTo>
                <a:lnTo>
                  <a:pt x="544309" y="144780"/>
                </a:lnTo>
                <a:lnTo>
                  <a:pt x="534797" y="146050"/>
                </a:lnTo>
                <a:lnTo>
                  <a:pt x="526237" y="147320"/>
                </a:lnTo>
                <a:lnTo>
                  <a:pt x="500481" y="147320"/>
                </a:lnTo>
                <a:lnTo>
                  <a:pt x="477050" y="143510"/>
                </a:lnTo>
                <a:lnTo>
                  <a:pt x="469658" y="139700"/>
                </a:lnTo>
                <a:lnTo>
                  <a:pt x="462076" y="135890"/>
                </a:lnTo>
                <a:lnTo>
                  <a:pt x="455549" y="132080"/>
                </a:lnTo>
                <a:lnTo>
                  <a:pt x="448627" y="125730"/>
                </a:lnTo>
                <a:lnTo>
                  <a:pt x="448068" y="123190"/>
                </a:lnTo>
                <a:lnTo>
                  <a:pt x="451319" y="119380"/>
                </a:lnTo>
                <a:lnTo>
                  <a:pt x="454710" y="120650"/>
                </a:lnTo>
                <a:lnTo>
                  <a:pt x="455752" y="120650"/>
                </a:lnTo>
                <a:lnTo>
                  <a:pt x="464515" y="127000"/>
                </a:lnTo>
                <a:lnTo>
                  <a:pt x="474802" y="132080"/>
                </a:lnTo>
                <a:lnTo>
                  <a:pt x="486143" y="135890"/>
                </a:lnTo>
                <a:lnTo>
                  <a:pt x="498132" y="138430"/>
                </a:lnTo>
                <a:lnTo>
                  <a:pt x="548068" y="138430"/>
                </a:lnTo>
                <a:lnTo>
                  <a:pt x="549224" y="135890"/>
                </a:lnTo>
                <a:lnTo>
                  <a:pt x="549579" y="135890"/>
                </a:lnTo>
                <a:close/>
              </a:path>
              <a:path w="1530350" h="278130">
                <a:moveTo>
                  <a:pt x="817981" y="168084"/>
                </a:moveTo>
                <a:lnTo>
                  <a:pt x="800354" y="128447"/>
                </a:lnTo>
                <a:lnTo>
                  <a:pt x="765683" y="112331"/>
                </a:lnTo>
                <a:lnTo>
                  <a:pt x="724916" y="103428"/>
                </a:lnTo>
                <a:lnTo>
                  <a:pt x="712736" y="100190"/>
                </a:lnTo>
                <a:lnTo>
                  <a:pt x="682713" y="70675"/>
                </a:lnTo>
                <a:lnTo>
                  <a:pt x="683539" y="63563"/>
                </a:lnTo>
                <a:lnTo>
                  <a:pt x="721042" y="37465"/>
                </a:lnTo>
                <a:lnTo>
                  <a:pt x="731977" y="36880"/>
                </a:lnTo>
                <a:lnTo>
                  <a:pt x="743191" y="37465"/>
                </a:lnTo>
                <a:lnTo>
                  <a:pt x="779475" y="53708"/>
                </a:lnTo>
                <a:lnTo>
                  <a:pt x="786536" y="62890"/>
                </a:lnTo>
                <a:lnTo>
                  <a:pt x="790968" y="65074"/>
                </a:lnTo>
                <a:lnTo>
                  <a:pt x="799541" y="65074"/>
                </a:lnTo>
                <a:lnTo>
                  <a:pt x="803186" y="63677"/>
                </a:lnTo>
                <a:lnTo>
                  <a:pt x="812253" y="55473"/>
                </a:lnTo>
                <a:lnTo>
                  <a:pt x="812800" y="45796"/>
                </a:lnTo>
                <a:lnTo>
                  <a:pt x="807186" y="39535"/>
                </a:lnTo>
                <a:lnTo>
                  <a:pt x="804595" y="36880"/>
                </a:lnTo>
                <a:lnTo>
                  <a:pt x="801497" y="33705"/>
                </a:lnTo>
                <a:lnTo>
                  <a:pt x="759053" y="12039"/>
                </a:lnTo>
                <a:lnTo>
                  <a:pt x="731634" y="9359"/>
                </a:lnTo>
                <a:lnTo>
                  <a:pt x="719391" y="9906"/>
                </a:lnTo>
                <a:lnTo>
                  <a:pt x="678510" y="22821"/>
                </a:lnTo>
                <a:lnTo>
                  <a:pt x="651103" y="57137"/>
                </a:lnTo>
                <a:lnTo>
                  <a:pt x="648601" y="74295"/>
                </a:lnTo>
                <a:lnTo>
                  <a:pt x="649097" y="82448"/>
                </a:lnTo>
                <a:lnTo>
                  <a:pt x="673531" y="118668"/>
                </a:lnTo>
                <a:lnTo>
                  <a:pt x="714870" y="133680"/>
                </a:lnTo>
                <a:lnTo>
                  <a:pt x="743026" y="139560"/>
                </a:lnTo>
                <a:lnTo>
                  <a:pt x="754748" y="142709"/>
                </a:lnTo>
                <a:lnTo>
                  <a:pt x="764197" y="146075"/>
                </a:lnTo>
                <a:lnTo>
                  <a:pt x="771448" y="149669"/>
                </a:lnTo>
                <a:lnTo>
                  <a:pt x="779907" y="154774"/>
                </a:lnTo>
                <a:lnTo>
                  <a:pt x="784199" y="161632"/>
                </a:lnTo>
                <a:lnTo>
                  <a:pt x="784199" y="170065"/>
                </a:lnTo>
                <a:lnTo>
                  <a:pt x="753910" y="200456"/>
                </a:lnTo>
                <a:lnTo>
                  <a:pt x="732637" y="202539"/>
                </a:lnTo>
                <a:lnTo>
                  <a:pt x="720623" y="201942"/>
                </a:lnTo>
                <a:lnTo>
                  <a:pt x="684110" y="189547"/>
                </a:lnTo>
                <a:lnTo>
                  <a:pt x="670356" y="175577"/>
                </a:lnTo>
                <a:lnTo>
                  <a:pt x="666254" y="173710"/>
                </a:lnTo>
                <a:lnTo>
                  <a:pt x="657758" y="173710"/>
                </a:lnTo>
                <a:lnTo>
                  <a:pt x="653872" y="175310"/>
                </a:lnTo>
                <a:lnTo>
                  <a:pt x="645121" y="184061"/>
                </a:lnTo>
                <a:lnTo>
                  <a:pt x="644779" y="193217"/>
                </a:lnTo>
                <a:lnTo>
                  <a:pt x="650087" y="199148"/>
                </a:lnTo>
                <a:lnTo>
                  <a:pt x="665645" y="212623"/>
                </a:lnTo>
                <a:lnTo>
                  <a:pt x="684682" y="222288"/>
                </a:lnTo>
                <a:lnTo>
                  <a:pt x="707148" y="228117"/>
                </a:lnTo>
                <a:lnTo>
                  <a:pt x="732967" y="230060"/>
                </a:lnTo>
                <a:lnTo>
                  <a:pt x="745261" y="229577"/>
                </a:lnTo>
                <a:lnTo>
                  <a:pt x="786676" y="218262"/>
                </a:lnTo>
                <a:lnTo>
                  <a:pt x="815327" y="185547"/>
                </a:lnTo>
                <a:lnTo>
                  <a:pt x="817321" y="177076"/>
                </a:lnTo>
                <a:lnTo>
                  <a:pt x="817981" y="168084"/>
                </a:lnTo>
                <a:close/>
              </a:path>
              <a:path w="1530350" h="278130">
                <a:moveTo>
                  <a:pt x="1062494" y="16573"/>
                </a:moveTo>
                <a:lnTo>
                  <a:pt x="1055217" y="9283"/>
                </a:lnTo>
                <a:lnTo>
                  <a:pt x="1037310" y="9283"/>
                </a:lnTo>
                <a:lnTo>
                  <a:pt x="1030020" y="16573"/>
                </a:lnTo>
                <a:lnTo>
                  <a:pt x="1030020" y="140716"/>
                </a:lnTo>
                <a:lnTo>
                  <a:pt x="1029182" y="155409"/>
                </a:lnTo>
                <a:lnTo>
                  <a:pt x="1009002" y="193929"/>
                </a:lnTo>
                <a:lnTo>
                  <a:pt x="975169" y="202476"/>
                </a:lnTo>
                <a:lnTo>
                  <a:pt x="962113" y="201523"/>
                </a:lnTo>
                <a:lnTo>
                  <a:pt x="927862" y="178752"/>
                </a:lnTo>
                <a:lnTo>
                  <a:pt x="920305" y="140716"/>
                </a:lnTo>
                <a:lnTo>
                  <a:pt x="920305" y="16573"/>
                </a:lnTo>
                <a:lnTo>
                  <a:pt x="913028" y="9283"/>
                </a:lnTo>
                <a:lnTo>
                  <a:pt x="895134" y="9283"/>
                </a:lnTo>
                <a:lnTo>
                  <a:pt x="887857" y="16573"/>
                </a:lnTo>
                <a:lnTo>
                  <a:pt x="887857" y="144995"/>
                </a:lnTo>
                <a:lnTo>
                  <a:pt x="889254" y="164719"/>
                </a:lnTo>
                <a:lnTo>
                  <a:pt x="910082" y="208546"/>
                </a:lnTo>
                <a:lnTo>
                  <a:pt x="955090" y="228663"/>
                </a:lnTo>
                <a:lnTo>
                  <a:pt x="975169" y="230009"/>
                </a:lnTo>
                <a:lnTo>
                  <a:pt x="995260" y="228663"/>
                </a:lnTo>
                <a:lnTo>
                  <a:pt x="1040244" y="208546"/>
                </a:lnTo>
                <a:lnTo>
                  <a:pt x="1061097" y="164719"/>
                </a:lnTo>
                <a:lnTo>
                  <a:pt x="1062494" y="144995"/>
                </a:lnTo>
                <a:lnTo>
                  <a:pt x="1062494" y="16573"/>
                </a:lnTo>
                <a:close/>
              </a:path>
              <a:path w="1530350" h="278130">
                <a:moveTo>
                  <a:pt x="1304010" y="168021"/>
                </a:moveTo>
                <a:lnTo>
                  <a:pt x="1286395" y="128384"/>
                </a:lnTo>
                <a:lnTo>
                  <a:pt x="1251724" y="112280"/>
                </a:lnTo>
                <a:lnTo>
                  <a:pt x="1210945" y="103365"/>
                </a:lnTo>
                <a:lnTo>
                  <a:pt x="1198778" y="100126"/>
                </a:lnTo>
                <a:lnTo>
                  <a:pt x="1168742" y="70612"/>
                </a:lnTo>
                <a:lnTo>
                  <a:pt x="1169568" y="63487"/>
                </a:lnTo>
                <a:lnTo>
                  <a:pt x="1207084" y="37414"/>
                </a:lnTo>
                <a:lnTo>
                  <a:pt x="1218006" y="36830"/>
                </a:lnTo>
                <a:lnTo>
                  <a:pt x="1229233" y="37414"/>
                </a:lnTo>
                <a:lnTo>
                  <a:pt x="1265491" y="53632"/>
                </a:lnTo>
                <a:lnTo>
                  <a:pt x="1269644" y="59042"/>
                </a:lnTo>
                <a:lnTo>
                  <a:pt x="1272578" y="62826"/>
                </a:lnTo>
                <a:lnTo>
                  <a:pt x="1298829" y="45732"/>
                </a:lnTo>
                <a:lnTo>
                  <a:pt x="1293228" y="39471"/>
                </a:lnTo>
                <a:lnTo>
                  <a:pt x="1257185" y="15303"/>
                </a:lnTo>
                <a:lnTo>
                  <a:pt x="1217676" y="9283"/>
                </a:lnTo>
                <a:lnTo>
                  <a:pt x="1205445" y="9829"/>
                </a:lnTo>
                <a:lnTo>
                  <a:pt x="1164551" y="22758"/>
                </a:lnTo>
                <a:lnTo>
                  <a:pt x="1137145" y="57061"/>
                </a:lnTo>
                <a:lnTo>
                  <a:pt x="1134643" y="74231"/>
                </a:lnTo>
                <a:lnTo>
                  <a:pt x="1135138" y="82384"/>
                </a:lnTo>
                <a:lnTo>
                  <a:pt x="1159573" y="118605"/>
                </a:lnTo>
                <a:lnTo>
                  <a:pt x="1200912" y="133629"/>
                </a:lnTo>
                <a:lnTo>
                  <a:pt x="1229067" y="139509"/>
                </a:lnTo>
                <a:lnTo>
                  <a:pt x="1240790" y="142646"/>
                </a:lnTo>
                <a:lnTo>
                  <a:pt x="1250238" y="145999"/>
                </a:lnTo>
                <a:lnTo>
                  <a:pt x="1257477" y="149593"/>
                </a:lnTo>
                <a:lnTo>
                  <a:pt x="1265948" y="154698"/>
                </a:lnTo>
                <a:lnTo>
                  <a:pt x="1270241" y="161569"/>
                </a:lnTo>
                <a:lnTo>
                  <a:pt x="1270241" y="169989"/>
                </a:lnTo>
                <a:lnTo>
                  <a:pt x="1239939" y="200393"/>
                </a:lnTo>
                <a:lnTo>
                  <a:pt x="1218679" y="202476"/>
                </a:lnTo>
                <a:lnTo>
                  <a:pt x="1206665" y="201879"/>
                </a:lnTo>
                <a:lnTo>
                  <a:pt x="1170152" y="189484"/>
                </a:lnTo>
                <a:lnTo>
                  <a:pt x="1156373" y="175514"/>
                </a:lnTo>
                <a:lnTo>
                  <a:pt x="1152271" y="173659"/>
                </a:lnTo>
                <a:lnTo>
                  <a:pt x="1143800" y="173659"/>
                </a:lnTo>
                <a:lnTo>
                  <a:pt x="1139939" y="175247"/>
                </a:lnTo>
                <a:lnTo>
                  <a:pt x="1131150" y="184010"/>
                </a:lnTo>
                <a:lnTo>
                  <a:pt x="1130808" y="193167"/>
                </a:lnTo>
                <a:lnTo>
                  <a:pt x="1136129" y="199097"/>
                </a:lnTo>
                <a:lnTo>
                  <a:pt x="1151686" y="212572"/>
                </a:lnTo>
                <a:lnTo>
                  <a:pt x="1170736" y="222237"/>
                </a:lnTo>
                <a:lnTo>
                  <a:pt x="1193190" y="228066"/>
                </a:lnTo>
                <a:lnTo>
                  <a:pt x="1218996" y="230009"/>
                </a:lnTo>
                <a:lnTo>
                  <a:pt x="1231290" y="229527"/>
                </a:lnTo>
                <a:lnTo>
                  <a:pt x="1272717" y="218198"/>
                </a:lnTo>
                <a:lnTo>
                  <a:pt x="1301369" y="185470"/>
                </a:lnTo>
                <a:lnTo>
                  <a:pt x="1303350" y="177012"/>
                </a:lnTo>
                <a:lnTo>
                  <a:pt x="1304010" y="168021"/>
                </a:lnTo>
                <a:close/>
              </a:path>
              <a:path w="1530350" h="278130">
                <a:moveTo>
                  <a:pt x="1529803" y="18376"/>
                </a:moveTo>
                <a:lnTo>
                  <a:pt x="1523517" y="12090"/>
                </a:lnTo>
                <a:lnTo>
                  <a:pt x="1417218" y="12090"/>
                </a:lnTo>
                <a:lnTo>
                  <a:pt x="1400378" y="15494"/>
                </a:lnTo>
                <a:lnTo>
                  <a:pt x="1386598" y="24790"/>
                </a:lnTo>
                <a:lnTo>
                  <a:pt x="1377302" y="38569"/>
                </a:lnTo>
                <a:lnTo>
                  <a:pt x="1373886" y="55422"/>
                </a:lnTo>
                <a:lnTo>
                  <a:pt x="1373886" y="183857"/>
                </a:lnTo>
                <a:lnTo>
                  <a:pt x="1377302" y="200698"/>
                </a:lnTo>
                <a:lnTo>
                  <a:pt x="1386598" y="214477"/>
                </a:lnTo>
                <a:lnTo>
                  <a:pt x="1400378" y="223761"/>
                </a:lnTo>
                <a:lnTo>
                  <a:pt x="1417218" y="227177"/>
                </a:lnTo>
                <a:lnTo>
                  <a:pt x="1523517" y="227177"/>
                </a:lnTo>
                <a:lnTo>
                  <a:pt x="1529803" y="220903"/>
                </a:lnTo>
                <a:lnTo>
                  <a:pt x="1529803" y="205473"/>
                </a:lnTo>
                <a:lnTo>
                  <a:pt x="1523517" y="199174"/>
                </a:lnTo>
                <a:lnTo>
                  <a:pt x="1408772" y="199174"/>
                </a:lnTo>
                <a:lnTo>
                  <a:pt x="1401889" y="192316"/>
                </a:lnTo>
                <a:lnTo>
                  <a:pt x="1401889" y="132511"/>
                </a:lnTo>
                <a:lnTo>
                  <a:pt x="1505889" y="132511"/>
                </a:lnTo>
                <a:lnTo>
                  <a:pt x="1511846" y="126555"/>
                </a:lnTo>
                <a:lnTo>
                  <a:pt x="1511846" y="111925"/>
                </a:lnTo>
                <a:lnTo>
                  <a:pt x="1505889" y="105968"/>
                </a:lnTo>
                <a:lnTo>
                  <a:pt x="1401889" y="105968"/>
                </a:lnTo>
                <a:lnTo>
                  <a:pt x="1401889" y="46964"/>
                </a:lnTo>
                <a:lnTo>
                  <a:pt x="1408772" y="40081"/>
                </a:lnTo>
                <a:lnTo>
                  <a:pt x="1523517" y="40081"/>
                </a:lnTo>
                <a:lnTo>
                  <a:pt x="1529803" y="33807"/>
                </a:lnTo>
                <a:lnTo>
                  <a:pt x="1529803" y="18376"/>
                </a:lnTo>
                <a:close/>
              </a:path>
            </a:pathLst>
          </a:custGeom>
          <a:solidFill>
            <a:srgbClr val="FFFFFF"/>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06877" y="355600"/>
            <a:ext cx="62103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231F20"/>
                </a:solidFill>
                <a:latin typeface="Source Han Sans CN" panose="020B0500000000000000" pitchFamily="34" charset="-128"/>
                <a:ea typeface="Source Han Sans CN" panose="020B0500000000000000" pitchFamily="34" charset="-128"/>
                <a:cs typeface="Lucida Sans Unicode"/>
              </a:rPr>
              <a:t>2023</a:t>
            </a:r>
            <a:endParaRPr sz="2000">
              <a:latin typeface="Source Han Sans CN" panose="020B0500000000000000" pitchFamily="34" charset="-128"/>
              <a:ea typeface="Source Han Sans CN" panose="020B0500000000000000" pitchFamily="34" charset="-128"/>
              <a:cs typeface="Lucida Sans Unicode"/>
            </a:endParaRPr>
          </a:p>
        </p:txBody>
      </p:sp>
      <p:sp>
        <p:nvSpPr>
          <p:cNvPr id="3" name="object 3"/>
          <p:cNvSpPr/>
          <p:nvPr/>
        </p:nvSpPr>
        <p:spPr>
          <a:xfrm>
            <a:off x="1111898" y="486835"/>
            <a:ext cx="899794" cy="227329"/>
          </a:xfrm>
          <a:custGeom>
            <a:avLst/>
            <a:gdLst/>
            <a:ahLst/>
            <a:cxnLst/>
            <a:rect l="l" t="t" r="r" b="b"/>
            <a:pathLst>
              <a:path w="899794" h="227329">
                <a:moveTo>
                  <a:pt x="263144" y="0"/>
                </a:moveTo>
                <a:lnTo>
                  <a:pt x="256127" y="1415"/>
                </a:lnTo>
                <a:lnTo>
                  <a:pt x="250399" y="5278"/>
                </a:lnTo>
                <a:lnTo>
                  <a:pt x="246538" y="11010"/>
                </a:lnTo>
                <a:lnTo>
                  <a:pt x="245122" y="18033"/>
                </a:lnTo>
                <a:lnTo>
                  <a:pt x="245122" y="139293"/>
                </a:lnTo>
                <a:lnTo>
                  <a:pt x="250878" y="177406"/>
                </a:lnTo>
                <a:lnTo>
                  <a:pt x="281000" y="214643"/>
                </a:lnTo>
                <a:lnTo>
                  <a:pt x="335305" y="227126"/>
                </a:lnTo>
                <a:lnTo>
                  <a:pt x="356033" y="225740"/>
                </a:lnTo>
                <a:lnTo>
                  <a:pt x="374134" y="221580"/>
                </a:lnTo>
                <a:lnTo>
                  <a:pt x="389603" y="214643"/>
                </a:lnTo>
                <a:lnTo>
                  <a:pt x="402437" y="204927"/>
                </a:lnTo>
                <a:lnTo>
                  <a:pt x="409614" y="196075"/>
                </a:lnTo>
                <a:lnTo>
                  <a:pt x="335305" y="196075"/>
                </a:lnTo>
                <a:lnTo>
                  <a:pt x="322346" y="195144"/>
                </a:lnTo>
                <a:lnTo>
                  <a:pt x="288611" y="172740"/>
                </a:lnTo>
                <a:lnTo>
                  <a:pt x="281190" y="134950"/>
                </a:lnTo>
                <a:lnTo>
                  <a:pt x="281190" y="18033"/>
                </a:lnTo>
                <a:lnTo>
                  <a:pt x="279771" y="11010"/>
                </a:lnTo>
                <a:lnTo>
                  <a:pt x="275901" y="5278"/>
                </a:lnTo>
                <a:lnTo>
                  <a:pt x="270164" y="1415"/>
                </a:lnTo>
                <a:lnTo>
                  <a:pt x="263144" y="0"/>
                </a:lnTo>
                <a:close/>
              </a:path>
              <a:path w="899794" h="227329">
                <a:moveTo>
                  <a:pt x="407454" y="0"/>
                </a:moveTo>
                <a:lnTo>
                  <a:pt x="400433" y="1415"/>
                </a:lnTo>
                <a:lnTo>
                  <a:pt x="394696" y="5278"/>
                </a:lnTo>
                <a:lnTo>
                  <a:pt x="390827" y="11010"/>
                </a:lnTo>
                <a:lnTo>
                  <a:pt x="389407" y="18033"/>
                </a:lnTo>
                <a:lnTo>
                  <a:pt x="389407" y="134950"/>
                </a:lnTo>
                <a:lnTo>
                  <a:pt x="388583" y="149613"/>
                </a:lnTo>
                <a:lnTo>
                  <a:pt x="368713" y="187706"/>
                </a:lnTo>
                <a:lnTo>
                  <a:pt x="335305" y="196075"/>
                </a:lnTo>
                <a:lnTo>
                  <a:pt x="409614" y="196075"/>
                </a:lnTo>
                <a:lnTo>
                  <a:pt x="412522" y="192489"/>
                </a:lnTo>
                <a:lnTo>
                  <a:pt x="419725" y="177406"/>
                </a:lnTo>
                <a:lnTo>
                  <a:pt x="424047" y="159675"/>
                </a:lnTo>
                <a:lnTo>
                  <a:pt x="425488" y="139293"/>
                </a:lnTo>
                <a:lnTo>
                  <a:pt x="425488" y="18033"/>
                </a:lnTo>
                <a:lnTo>
                  <a:pt x="424070" y="11010"/>
                </a:lnTo>
                <a:lnTo>
                  <a:pt x="420204" y="5278"/>
                </a:lnTo>
                <a:lnTo>
                  <a:pt x="414472" y="1415"/>
                </a:lnTo>
                <a:lnTo>
                  <a:pt x="407454" y="0"/>
                </a:lnTo>
                <a:close/>
              </a:path>
              <a:path w="899794" h="227329">
                <a:moveTo>
                  <a:pt x="17737" y="166879"/>
                </a:moveTo>
                <a:lnTo>
                  <a:pt x="11019" y="168071"/>
                </a:lnTo>
                <a:lnTo>
                  <a:pt x="5105" y="171945"/>
                </a:lnTo>
                <a:lnTo>
                  <a:pt x="1399" y="177383"/>
                </a:lnTo>
                <a:lnTo>
                  <a:pt x="0" y="183529"/>
                </a:lnTo>
                <a:lnTo>
                  <a:pt x="914" y="189734"/>
                </a:lnTo>
                <a:lnTo>
                  <a:pt x="39814" y="219221"/>
                </a:lnTo>
                <a:lnTo>
                  <a:pt x="89484" y="227190"/>
                </a:lnTo>
                <a:lnTo>
                  <a:pt x="102121" y="226699"/>
                </a:lnTo>
                <a:lnTo>
                  <a:pt x="144789" y="214994"/>
                </a:lnTo>
                <a:lnTo>
                  <a:pt x="166711" y="196138"/>
                </a:lnTo>
                <a:lnTo>
                  <a:pt x="89141" y="196138"/>
                </a:lnTo>
                <a:lnTo>
                  <a:pt x="77120" y="195553"/>
                </a:lnTo>
                <a:lnTo>
                  <a:pt x="40792" y="183210"/>
                </a:lnTo>
                <a:lnTo>
                  <a:pt x="29959" y="172605"/>
                </a:lnTo>
                <a:lnTo>
                  <a:pt x="24352" y="168385"/>
                </a:lnTo>
                <a:lnTo>
                  <a:pt x="17737" y="166879"/>
                </a:lnTo>
                <a:close/>
              </a:path>
              <a:path w="899794" h="227329">
                <a:moveTo>
                  <a:pt x="88138" y="63"/>
                </a:moveTo>
                <a:lnTo>
                  <a:pt x="42545" y="9067"/>
                </a:lnTo>
                <a:lnTo>
                  <a:pt x="12649" y="33464"/>
                </a:lnTo>
                <a:lnTo>
                  <a:pt x="2285" y="67525"/>
                </a:lnTo>
                <a:lnTo>
                  <a:pt x="2797" y="76050"/>
                </a:lnTo>
                <a:lnTo>
                  <a:pt x="28292" y="113881"/>
                </a:lnTo>
                <a:lnTo>
                  <a:pt x="70705" y="129334"/>
                </a:lnTo>
                <a:lnTo>
                  <a:pt x="99189" y="135284"/>
                </a:lnTo>
                <a:lnTo>
                  <a:pt x="110974" y="138436"/>
                </a:lnTo>
                <a:lnTo>
                  <a:pt x="120484" y="141797"/>
                </a:lnTo>
                <a:lnTo>
                  <a:pt x="127723" y="145364"/>
                </a:lnTo>
                <a:lnTo>
                  <a:pt x="135851" y="150253"/>
                </a:lnTo>
                <a:lnTo>
                  <a:pt x="139915" y="156717"/>
                </a:lnTo>
                <a:lnTo>
                  <a:pt x="139915" y="164731"/>
                </a:lnTo>
                <a:lnTo>
                  <a:pt x="110309" y="194090"/>
                </a:lnTo>
                <a:lnTo>
                  <a:pt x="89141" y="196138"/>
                </a:lnTo>
                <a:lnTo>
                  <a:pt x="166711" y="196138"/>
                </a:lnTo>
                <a:lnTo>
                  <a:pt x="177317" y="162725"/>
                </a:lnTo>
                <a:lnTo>
                  <a:pt x="176817" y="154071"/>
                </a:lnTo>
                <a:lnTo>
                  <a:pt x="151926" y="116466"/>
                </a:lnTo>
                <a:lnTo>
                  <a:pt x="110588" y="101448"/>
                </a:lnTo>
                <a:lnTo>
                  <a:pt x="81830" y="95615"/>
                </a:lnTo>
                <a:lnTo>
                  <a:pt x="69597" y="92367"/>
                </a:lnTo>
                <a:lnTo>
                  <a:pt x="59786" y="88851"/>
                </a:lnTo>
                <a:lnTo>
                  <a:pt x="52400" y="85064"/>
                </a:lnTo>
                <a:lnTo>
                  <a:pt x="44145" y="79832"/>
                </a:lnTo>
                <a:lnTo>
                  <a:pt x="40043" y="72770"/>
                </a:lnTo>
                <a:lnTo>
                  <a:pt x="40043" y="63855"/>
                </a:lnTo>
                <a:lnTo>
                  <a:pt x="68008" y="33416"/>
                </a:lnTo>
                <a:lnTo>
                  <a:pt x="88468" y="31114"/>
                </a:lnTo>
                <a:lnTo>
                  <a:pt x="165877" y="31114"/>
                </a:lnTo>
                <a:lnTo>
                  <a:pt x="160085" y="25187"/>
                </a:lnTo>
                <a:lnTo>
                  <a:pt x="116319" y="2817"/>
                </a:lnTo>
                <a:lnTo>
                  <a:pt x="102779" y="751"/>
                </a:lnTo>
                <a:lnTo>
                  <a:pt x="88138" y="63"/>
                </a:lnTo>
                <a:close/>
              </a:path>
              <a:path w="899794" h="227329">
                <a:moveTo>
                  <a:pt x="165877" y="31114"/>
                </a:moveTo>
                <a:lnTo>
                  <a:pt x="88468" y="31114"/>
                </a:lnTo>
                <a:lnTo>
                  <a:pt x="99641" y="31690"/>
                </a:lnTo>
                <a:lnTo>
                  <a:pt x="109513" y="33372"/>
                </a:lnTo>
                <a:lnTo>
                  <a:pt x="139649" y="53073"/>
                </a:lnTo>
                <a:lnTo>
                  <a:pt x="145081" y="57698"/>
                </a:lnTo>
                <a:lnTo>
                  <a:pt x="151657" y="59670"/>
                </a:lnTo>
                <a:lnTo>
                  <a:pt x="158480" y="58909"/>
                </a:lnTo>
                <a:lnTo>
                  <a:pt x="164655" y="55333"/>
                </a:lnTo>
                <a:lnTo>
                  <a:pt x="168698" y="49886"/>
                </a:lnTo>
                <a:lnTo>
                  <a:pt x="170297" y="43532"/>
                </a:lnTo>
                <a:lnTo>
                  <a:pt x="169406" y="37049"/>
                </a:lnTo>
                <a:lnTo>
                  <a:pt x="165976" y="31216"/>
                </a:lnTo>
                <a:close/>
              </a:path>
              <a:path w="899794" h="227329">
                <a:moveTo>
                  <a:pt x="511024" y="166819"/>
                </a:moveTo>
                <a:lnTo>
                  <a:pt x="504310" y="168004"/>
                </a:lnTo>
                <a:lnTo>
                  <a:pt x="498398" y="171869"/>
                </a:lnTo>
                <a:lnTo>
                  <a:pt x="494694" y="177318"/>
                </a:lnTo>
                <a:lnTo>
                  <a:pt x="493298" y="183461"/>
                </a:lnTo>
                <a:lnTo>
                  <a:pt x="494213" y="189665"/>
                </a:lnTo>
                <a:lnTo>
                  <a:pt x="533111" y="219157"/>
                </a:lnTo>
                <a:lnTo>
                  <a:pt x="582764" y="227126"/>
                </a:lnTo>
                <a:lnTo>
                  <a:pt x="595407" y="226636"/>
                </a:lnTo>
                <a:lnTo>
                  <a:pt x="638080" y="214934"/>
                </a:lnTo>
                <a:lnTo>
                  <a:pt x="660012" y="196075"/>
                </a:lnTo>
                <a:lnTo>
                  <a:pt x="582434" y="196075"/>
                </a:lnTo>
                <a:lnTo>
                  <a:pt x="570421" y="195489"/>
                </a:lnTo>
                <a:lnTo>
                  <a:pt x="534085" y="183146"/>
                </a:lnTo>
                <a:lnTo>
                  <a:pt x="523240" y="172542"/>
                </a:lnTo>
                <a:lnTo>
                  <a:pt x="517635" y="168327"/>
                </a:lnTo>
                <a:lnTo>
                  <a:pt x="511024" y="166819"/>
                </a:lnTo>
                <a:close/>
              </a:path>
              <a:path w="899794" h="227329">
                <a:moveTo>
                  <a:pt x="581431" y="0"/>
                </a:moveTo>
                <a:lnTo>
                  <a:pt x="535851" y="9016"/>
                </a:lnTo>
                <a:lnTo>
                  <a:pt x="505942" y="33388"/>
                </a:lnTo>
                <a:lnTo>
                  <a:pt x="495579" y="67462"/>
                </a:lnTo>
                <a:lnTo>
                  <a:pt x="496089" y="75984"/>
                </a:lnTo>
                <a:lnTo>
                  <a:pt x="521590" y="113814"/>
                </a:lnTo>
                <a:lnTo>
                  <a:pt x="563993" y="129265"/>
                </a:lnTo>
                <a:lnTo>
                  <a:pt x="592485" y="135219"/>
                </a:lnTo>
                <a:lnTo>
                  <a:pt x="604272" y="138371"/>
                </a:lnTo>
                <a:lnTo>
                  <a:pt x="613783" y="141730"/>
                </a:lnTo>
                <a:lnTo>
                  <a:pt x="621017" y="145300"/>
                </a:lnTo>
                <a:lnTo>
                  <a:pt x="629145" y="150202"/>
                </a:lnTo>
                <a:lnTo>
                  <a:pt x="633209" y="156654"/>
                </a:lnTo>
                <a:lnTo>
                  <a:pt x="633209" y="164655"/>
                </a:lnTo>
                <a:lnTo>
                  <a:pt x="603605" y="194027"/>
                </a:lnTo>
                <a:lnTo>
                  <a:pt x="582434" y="196075"/>
                </a:lnTo>
                <a:lnTo>
                  <a:pt x="660012" y="196075"/>
                </a:lnTo>
                <a:lnTo>
                  <a:pt x="664419" y="189102"/>
                </a:lnTo>
                <a:lnTo>
                  <a:pt x="667867" y="180871"/>
                </a:lnTo>
                <a:lnTo>
                  <a:pt x="669934" y="172057"/>
                </a:lnTo>
                <a:lnTo>
                  <a:pt x="670623" y="162661"/>
                </a:lnTo>
                <a:lnTo>
                  <a:pt x="670121" y="154007"/>
                </a:lnTo>
                <a:lnTo>
                  <a:pt x="645225" y="116403"/>
                </a:lnTo>
                <a:lnTo>
                  <a:pt x="603886" y="101386"/>
                </a:lnTo>
                <a:lnTo>
                  <a:pt x="575129" y="95552"/>
                </a:lnTo>
                <a:lnTo>
                  <a:pt x="562892" y="92303"/>
                </a:lnTo>
                <a:lnTo>
                  <a:pt x="553079" y="88788"/>
                </a:lnTo>
                <a:lnTo>
                  <a:pt x="545693" y="85001"/>
                </a:lnTo>
                <a:lnTo>
                  <a:pt x="537451" y="79768"/>
                </a:lnTo>
                <a:lnTo>
                  <a:pt x="533323" y="72694"/>
                </a:lnTo>
                <a:lnTo>
                  <a:pt x="533323" y="63792"/>
                </a:lnTo>
                <a:lnTo>
                  <a:pt x="561301" y="33353"/>
                </a:lnTo>
                <a:lnTo>
                  <a:pt x="581774" y="31051"/>
                </a:lnTo>
                <a:lnTo>
                  <a:pt x="659157" y="31051"/>
                </a:lnTo>
                <a:lnTo>
                  <a:pt x="653375" y="25123"/>
                </a:lnTo>
                <a:lnTo>
                  <a:pt x="609612" y="2754"/>
                </a:lnTo>
                <a:lnTo>
                  <a:pt x="596073" y="688"/>
                </a:lnTo>
                <a:lnTo>
                  <a:pt x="581431" y="0"/>
                </a:lnTo>
                <a:close/>
              </a:path>
              <a:path w="899794" h="227329">
                <a:moveTo>
                  <a:pt x="659157" y="31051"/>
                </a:moveTo>
                <a:lnTo>
                  <a:pt x="581774" y="31051"/>
                </a:lnTo>
                <a:lnTo>
                  <a:pt x="592945" y="31627"/>
                </a:lnTo>
                <a:lnTo>
                  <a:pt x="602813" y="33308"/>
                </a:lnTo>
                <a:lnTo>
                  <a:pt x="632942" y="53009"/>
                </a:lnTo>
                <a:lnTo>
                  <a:pt x="638373" y="57629"/>
                </a:lnTo>
                <a:lnTo>
                  <a:pt x="644945" y="59602"/>
                </a:lnTo>
                <a:lnTo>
                  <a:pt x="651768" y="58844"/>
                </a:lnTo>
                <a:lnTo>
                  <a:pt x="657948" y="55270"/>
                </a:lnTo>
                <a:lnTo>
                  <a:pt x="661991" y="49828"/>
                </a:lnTo>
                <a:lnTo>
                  <a:pt x="663589" y="43473"/>
                </a:lnTo>
                <a:lnTo>
                  <a:pt x="662694" y="36987"/>
                </a:lnTo>
                <a:lnTo>
                  <a:pt x="659257" y="31153"/>
                </a:lnTo>
                <a:close/>
              </a:path>
              <a:path w="899794" h="227329">
                <a:moveTo>
                  <a:pt x="892708" y="2832"/>
                </a:moveTo>
                <a:lnTo>
                  <a:pt x="783945" y="2832"/>
                </a:lnTo>
                <a:lnTo>
                  <a:pt x="766244" y="6415"/>
                </a:lnTo>
                <a:lnTo>
                  <a:pt x="751770" y="16182"/>
                </a:lnTo>
                <a:lnTo>
                  <a:pt x="742001" y="30660"/>
                </a:lnTo>
                <a:lnTo>
                  <a:pt x="738416" y="48374"/>
                </a:lnTo>
                <a:lnTo>
                  <a:pt x="738416" y="178727"/>
                </a:lnTo>
                <a:lnTo>
                  <a:pt x="742001" y="196435"/>
                </a:lnTo>
                <a:lnTo>
                  <a:pt x="751770" y="210913"/>
                </a:lnTo>
                <a:lnTo>
                  <a:pt x="766244" y="220684"/>
                </a:lnTo>
                <a:lnTo>
                  <a:pt x="783945" y="224269"/>
                </a:lnTo>
                <a:lnTo>
                  <a:pt x="892708" y="224269"/>
                </a:lnTo>
                <a:lnTo>
                  <a:pt x="899782" y="217208"/>
                </a:lnTo>
                <a:lnTo>
                  <a:pt x="899782" y="199783"/>
                </a:lnTo>
                <a:lnTo>
                  <a:pt x="892708" y="192722"/>
                </a:lnTo>
                <a:lnTo>
                  <a:pt x="776236" y="192722"/>
                </a:lnTo>
                <a:lnTo>
                  <a:pt x="769950" y="186448"/>
                </a:lnTo>
                <a:lnTo>
                  <a:pt x="769950" y="128181"/>
                </a:lnTo>
                <a:lnTo>
                  <a:pt x="874826" y="128181"/>
                </a:lnTo>
                <a:lnTo>
                  <a:pt x="881557" y="121450"/>
                </a:lnTo>
                <a:lnTo>
                  <a:pt x="881557" y="104851"/>
                </a:lnTo>
                <a:lnTo>
                  <a:pt x="874826" y="98120"/>
                </a:lnTo>
                <a:lnTo>
                  <a:pt x="769950" y="98120"/>
                </a:lnTo>
                <a:lnTo>
                  <a:pt x="769950" y="40652"/>
                </a:lnTo>
                <a:lnTo>
                  <a:pt x="776236" y="34378"/>
                </a:lnTo>
                <a:lnTo>
                  <a:pt x="892708" y="34378"/>
                </a:lnTo>
                <a:lnTo>
                  <a:pt x="899782" y="27317"/>
                </a:lnTo>
                <a:lnTo>
                  <a:pt x="899782" y="9893"/>
                </a:lnTo>
                <a:lnTo>
                  <a:pt x="892708" y="2832"/>
                </a:lnTo>
                <a:close/>
              </a:path>
            </a:pathLst>
          </a:custGeom>
          <a:solidFill>
            <a:srgbClr val="003A36"/>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p:nvPr/>
        </p:nvSpPr>
        <p:spPr>
          <a:xfrm>
            <a:off x="457358" y="478712"/>
            <a:ext cx="558165" cy="282575"/>
          </a:xfrm>
          <a:custGeom>
            <a:avLst/>
            <a:gdLst/>
            <a:ahLst/>
            <a:cxnLst/>
            <a:rect l="l" t="t" r="r" b="b"/>
            <a:pathLst>
              <a:path w="558165" h="282575">
                <a:moveTo>
                  <a:pt x="246798" y="1593"/>
                </a:moveTo>
                <a:lnTo>
                  <a:pt x="200587" y="3896"/>
                </a:lnTo>
                <a:lnTo>
                  <a:pt x="140748" y="17940"/>
                </a:lnTo>
                <a:lnTo>
                  <a:pt x="105089" y="33062"/>
                </a:lnTo>
                <a:lnTo>
                  <a:pt x="71796" y="52812"/>
                </a:lnTo>
                <a:lnTo>
                  <a:pt x="41897" y="76949"/>
                </a:lnTo>
                <a:lnTo>
                  <a:pt x="12852" y="114890"/>
                </a:lnTo>
                <a:lnTo>
                  <a:pt x="0" y="159956"/>
                </a:lnTo>
                <a:lnTo>
                  <a:pt x="1275" y="189376"/>
                </a:lnTo>
                <a:lnTo>
                  <a:pt x="18198" y="233253"/>
                </a:lnTo>
                <a:lnTo>
                  <a:pt x="66572" y="274152"/>
                </a:lnTo>
                <a:lnTo>
                  <a:pt x="107348" y="282487"/>
                </a:lnTo>
                <a:lnTo>
                  <a:pt x="147259" y="274965"/>
                </a:lnTo>
                <a:lnTo>
                  <a:pt x="178092" y="249897"/>
                </a:lnTo>
                <a:lnTo>
                  <a:pt x="180747" y="244678"/>
                </a:lnTo>
                <a:lnTo>
                  <a:pt x="112382" y="244678"/>
                </a:lnTo>
                <a:lnTo>
                  <a:pt x="100207" y="244402"/>
                </a:lnTo>
                <a:lnTo>
                  <a:pt x="47693" y="207527"/>
                </a:lnTo>
                <a:lnTo>
                  <a:pt x="39470" y="178622"/>
                </a:lnTo>
                <a:lnTo>
                  <a:pt x="44150" y="149274"/>
                </a:lnTo>
                <a:lnTo>
                  <a:pt x="63639" y="124320"/>
                </a:lnTo>
                <a:lnTo>
                  <a:pt x="91065" y="110150"/>
                </a:lnTo>
                <a:lnTo>
                  <a:pt x="119370" y="106098"/>
                </a:lnTo>
                <a:lnTo>
                  <a:pt x="480149" y="106098"/>
                </a:lnTo>
                <a:lnTo>
                  <a:pt x="479240" y="104901"/>
                </a:lnTo>
                <a:lnTo>
                  <a:pt x="475843" y="96189"/>
                </a:lnTo>
                <a:lnTo>
                  <a:pt x="476336" y="78866"/>
                </a:lnTo>
                <a:lnTo>
                  <a:pt x="484784" y="64808"/>
                </a:lnTo>
                <a:lnTo>
                  <a:pt x="498842" y="56359"/>
                </a:lnTo>
                <a:lnTo>
                  <a:pt x="516166" y="55867"/>
                </a:lnTo>
                <a:lnTo>
                  <a:pt x="534200" y="55867"/>
                </a:lnTo>
                <a:lnTo>
                  <a:pt x="529329" y="52171"/>
                </a:lnTo>
                <a:lnTo>
                  <a:pt x="421259" y="52171"/>
                </a:lnTo>
                <a:lnTo>
                  <a:pt x="413994" y="46281"/>
                </a:lnTo>
                <a:lnTo>
                  <a:pt x="405420" y="41319"/>
                </a:lnTo>
                <a:lnTo>
                  <a:pt x="369065" y="25353"/>
                </a:lnTo>
                <a:lnTo>
                  <a:pt x="330214" y="13266"/>
                </a:lnTo>
                <a:lnTo>
                  <a:pt x="290152" y="5491"/>
                </a:lnTo>
                <a:lnTo>
                  <a:pt x="269887" y="3035"/>
                </a:lnTo>
                <a:lnTo>
                  <a:pt x="246798" y="1593"/>
                </a:lnTo>
                <a:close/>
              </a:path>
              <a:path w="558165" h="282575">
                <a:moveTo>
                  <a:pt x="174441" y="162077"/>
                </a:moveTo>
                <a:lnTo>
                  <a:pt x="118059" y="162077"/>
                </a:lnTo>
                <a:lnTo>
                  <a:pt x="132549" y="162090"/>
                </a:lnTo>
                <a:lnTo>
                  <a:pt x="139687" y="163347"/>
                </a:lnTo>
                <a:lnTo>
                  <a:pt x="161747" y="190614"/>
                </a:lnTo>
                <a:lnTo>
                  <a:pt x="160947" y="210952"/>
                </a:lnTo>
                <a:lnTo>
                  <a:pt x="151147" y="227752"/>
                </a:lnTo>
                <a:lnTo>
                  <a:pt x="134306" y="239498"/>
                </a:lnTo>
                <a:lnTo>
                  <a:pt x="112382" y="244678"/>
                </a:lnTo>
                <a:lnTo>
                  <a:pt x="180747" y="244678"/>
                </a:lnTo>
                <a:lnTo>
                  <a:pt x="186576" y="233217"/>
                </a:lnTo>
                <a:lnTo>
                  <a:pt x="190641" y="215226"/>
                </a:lnTo>
                <a:lnTo>
                  <a:pt x="190526" y="207527"/>
                </a:lnTo>
                <a:lnTo>
                  <a:pt x="190257" y="196285"/>
                </a:lnTo>
                <a:lnTo>
                  <a:pt x="185026" y="178384"/>
                </a:lnTo>
                <a:lnTo>
                  <a:pt x="175029" y="162608"/>
                </a:lnTo>
                <a:lnTo>
                  <a:pt x="174441" y="162077"/>
                </a:lnTo>
                <a:close/>
              </a:path>
              <a:path w="558165" h="282575">
                <a:moveTo>
                  <a:pt x="409006" y="187681"/>
                </a:moveTo>
                <a:lnTo>
                  <a:pt x="326921" y="187681"/>
                </a:lnTo>
                <a:lnTo>
                  <a:pt x="336743" y="187836"/>
                </a:lnTo>
                <a:lnTo>
                  <a:pt x="345742" y="189138"/>
                </a:lnTo>
                <a:lnTo>
                  <a:pt x="377990" y="211239"/>
                </a:lnTo>
                <a:lnTo>
                  <a:pt x="386448" y="229247"/>
                </a:lnTo>
                <a:lnTo>
                  <a:pt x="389420" y="230847"/>
                </a:lnTo>
                <a:lnTo>
                  <a:pt x="394525" y="232702"/>
                </a:lnTo>
                <a:lnTo>
                  <a:pt x="407250" y="232384"/>
                </a:lnTo>
                <a:lnTo>
                  <a:pt x="450215" y="232371"/>
                </a:lnTo>
                <a:lnTo>
                  <a:pt x="449770" y="230403"/>
                </a:lnTo>
                <a:lnTo>
                  <a:pt x="446716" y="224631"/>
                </a:lnTo>
                <a:lnTo>
                  <a:pt x="441445" y="220727"/>
                </a:lnTo>
                <a:lnTo>
                  <a:pt x="435022" y="217664"/>
                </a:lnTo>
                <a:lnTo>
                  <a:pt x="428510" y="214414"/>
                </a:lnTo>
                <a:lnTo>
                  <a:pt x="408712" y="191414"/>
                </a:lnTo>
                <a:lnTo>
                  <a:pt x="408724" y="190614"/>
                </a:lnTo>
                <a:lnTo>
                  <a:pt x="409006" y="187681"/>
                </a:lnTo>
                <a:close/>
              </a:path>
              <a:path w="558165" h="282575">
                <a:moveTo>
                  <a:pt x="480149" y="106098"/>
                </a:moveTo>
                <a:lnTo>
                  <a:pt x="119370" y="106098"/>
                </a:lnTo>
                <a:lnTo>
                  <a:pt x="146003" y="109672"/>
                </a:lnTo>
                <a:lnTo>
                  <a:pt x="168414" y="118376"/>
                </a:lnTo>
                <a:lnTo>
                  <a:pt x="206849" y="153170"/>
                </a:lnTo>
                <a:lnTo>
                  <a:pt x="228433" y="191414"/>
                </a:lnTo>
                <a:lnTo>
                  <a:pt x="235292" y="206970"/>
                </a:lnTo>
                <a:lnTo>
                  <a:pt x="239036" y="214441"/>
                </a:lnTo>
                <a:lnTo>
                  <a:pt x="243623" y="221390"/>
                </a:lnTo>
                <a:lnTo>
                  <a:pt x="249529" y="227545"/>
                </a:lnTo>
                <a:lnTo>
                  <a:pt x="255447" y="232575"/>
                </a:lnTo>
                <a:lnTo>
                  <a:pt x="262763" y="232384"/>
                </a:lnTo>
                <a:lnTo>
                  <a:pt x="320878" y="232384"/>
                </a:lnTo>
                <a:lnTo>
                  <a:pt x="319405" y="228384"/>
                </a:lnTo>
                <a:lnTo>
                  <a:pt x="310934" y="219710"/>
                </a:lnTo>
                <a:lnTo>
                  <a:pt x="302488" y="218351"/>
                </a:lnTo>
                <a:lnTo>
                  <a:pt x="294665" y="216204"/>
                </a:lnTo>
                <a:lnTo>
                  <a:pt x="284703" y="209668"/>
                </a:lnTo>
                <a:lnTo>
                  <a:pt x="280588" y="200131"/>
                </a:lnTo>
                <a:lnTo>
                  <a:pt x="280704" y="191414"/>
                </a:lnTo>
                <a:lnTo>
                  <a:pt x="283565" y="187642"/>
                </a:lnTo>
                <a:lnTo>
                  <a:pt x="409009" y="187642"/>
                </a:lnTo>
                <a:lnTo>
                  <a:pt x="409676" y="180708"/>
                </a:lnTo>
                <a:lnTo>
                  <a:pt x="414769" y="174091"/>
                </a:lnTo>
                <a:lnTo>
                  <a:pt x="417931" y="172237"/>
                </a:lnTo>
                <a:lnTo>
                  <a:pt x="425107" y="170700"/>
                </a:lnTo>
                <a:lnTo>
                  <a:pt x="506438" y="170700"/>
                </a:lnTo>
                <a:lnTo>
                  <a:pt x="506872" y="170609"/>
                </a:lnTo>
                <a:lnTo>
                  <a:pt x="545528" y="153454"/>
                </a:lnTo>
                <a:lnTo>
                  <a:pt x="551443" y="149061"/>
                </a:lnTo>
                <a:lnTo>
                  <a:pt x="525497" y="149061"/>
                </a:lnTo>
                <a:lnTo>
                  <a:pt x="516782" y="149043"/>
                </a:lnTo>
                <a:lnTo>
                  <a:pt x="476796" y="141770"/>
                </a:lnTo>
                <a:lnTo>
                  <a:pt x="454875" y="123990"/>
                </a:lnTo>
                <a:lnTo>
                  <a:pt x="458165" y="120573"/>
                </a:lnTo>
                <a:lnTo>
                  <a:pt x="499214" y="120573"/>
                </a:lnTo>
                <a:lnTo>
                  <a:pt x="492163" y="117824"/>
                </a:lnTo>
                <a:lnTo>
                  <a:pt x="484816" y="112248"/>
                </a:lnTo>
                <a:lnTo>
                  <a:pt x="480149" y="106098"/>
                </a:lnTo>
                <a:close/>
              </a:path>
              <a:path w="558165" h="282575">
                <a:moveTo>
                  <a:pt x="445820" y="232384"/>
                </a:moveTo>
                <a:lnTo>
                  <a:pt x="430631" y="232384"/>
                </a:lnTo>
                <a:lnTo>
                  <a:pt x="432638" y="232422"/>
                </a:lnTo>
                <a:lnTo>
                  <a:pt x="445820" y="232384"/>
                </a:lnTo>
                <a:close/>
              </a:path>
              <a:path w="558165" h="282575">
                <a:moveTo>
                  <a:pt x="126225" y="138239"/>
                </a:moveTo>
                <a:lnTo>
                  <a:pt x="86566" y="153494"/>
                </a:lnTo>
                <a:lnTo>
                  <a:pt x="76245" y="178384"/>
                </a:lnTo>
                <a:lnTo>
                  <a:pt x="76695" y="187184"/>
                </a:lnTo>
                <a:lnTo>
                  <a:pt x="80241" y="197631"/>
                </a:lnTo>
                <a:lnTo>
                  <a:pt x="86626" y="206641"/>
                </a:lnTo>
                <a:lnTo>
                  <a:pt x="90652" y="210781"/>
                </a:lnTo>
                <a:lnTo>
                  <a:pt x="96088" y="214172"/>
                </a:lnTo>
                <a:lnTo>
                  <a:pt x="105549" y="212064"/>
                </a:lnTo>
                <a:lnTo>
                  <a:pt x="108483" y="209435"/>
                </a:lnTo>
                <a:lnTo>
                  <a:pt x="109791" y="200634"/>
                </a:lnTo>
                <a:lnTo>
                  <a:pt x="105206" y="197218"/>
                </a:lnTo>
                <a:lnTo>
                  <a:pt x="102374" y="193192"/>
                </a:lnTo>
                <a:lnTo>
                  <a:pt x="99683" y="187159"/>
                </a:lnTo>
                <a:lnTo>
                  <a:pt x="99226" y="180598"/>
                </a:lnTo>
                <a:lnTo>
                  <a:pt x="100922" y="174220"/>
                </a:lnTo>
                <a:lnTo>
                  <a:pt x="104698" y="168833"/>
                </a:lnTo>
                <a:lnTo>
                  <a:pt x="110083" y="163614"/>
                </a:lnTo>
                <a:lnTo>
                  <a:pt x="118059" y="162077"/>
                </a:lnTo>
                <a:lnTo>
                  <a:pt x="174441" y="162077"/>
                </a:lnTo>
                <a:lnTo>
                  <a:pt x="161155" y="150077"/>
                </a:lnTo>
                <a:lnTo>
                  <a:pt x="144515" y="141663"/>
                </a:lnTo>
                <a:lnTo>
                  <a:pt x="126225" y="138239"/>
                </a:lnTo>
                <a:close/>
              </a:path>
              <a:path w="558165" h="282575">
                <a:moveTo>
                  <a:pt x="409009" y="187642"/>
                </a:moveTo>
                <a:lnTo>
                  <a:pt x="283565" y="187642"/>
                </a:lnTo>
                <a:lnTo>
                  <a:pt x="293100" y="187713"/>
                </a:lnTo>
                <a:lnTo>
                  <a:pt x="305625" y="187963"/>
                </a:lnTo>
                <a:lnTo>
                  <a:pt x="314045" y="187934"/>
                </a:lnTo>
                <a:lnTo>
                  <a:pt x="326921" y="187681"/>
                </a:lnTo>
                <a:lnTo>
                  <a:pt x="409006" y="187681"/>
                </a:lnTo>
                <a:close/>
              </a:path>
              <a:path w="558165" h="282575">
                <a:moveTo>
                  <a:pt x="506438" y="170700"/>
                </a:moveTo>
                <a:lnTo>
                  <a:pt x="425107" y="170700"/>
                </a:lnTo>
                <a:lnTo>
                  <a:pt x="429018" y="171386"/>
                </a:lnTo>
                <a:lnTo>
                  <a:pt x="437438" y="172237"/>
                </a:lnTo>
                <a:lnTo>
                  <a:pt x="442036" y="173088"/>
                </a:lnTo>
                <a:lnTo>
                  <a:pt x="446659" y="173659"/>
                </a:lnTo>
                <a:lnTo>
                  <a:pt x="453387" y="174399"/>
                </a:lnTo>
                <a:lnTo>
                  <a:pt x="460136" y="174882"/>
                </a:lnTo>
                <a:lnTo>
                  <a:pt x="466900" y="175102"/>
                </a:lnTo>
                <a:lnTo>
                  <a:pt x="473671" y="175056"/>
                </a:lnTo>
                <a:lnTo>
                  <a:pt x="484829" y="174368"/>
                </a:lnTo>
                <a:lnTo>
                  <a:pt x="495922" y="172900"/>
                </a:lnTo>
                <a:lnTo>
                  <a:pt x="506438" y="170700"/>
                </a:lnTo>
                <a:close/>
              </a:path>
              <a:path w="558165" h="282575">
                <a:moveTo>
                  <a:pt x="555053" y="146380"/>
                </a:moveTo>
                <a:lnTo>
                  <a:pt x="552551" y="147040"/>
                </a:lnTo>
                <a:lnTo>
                  <a:pt x="542899" y="148031"/>
                </a:lnTo>
                <a:lnTo>
                  <a:pt x="534208" y="148729"/>
                </a:lnTo>
                <a:lnTo>
                  <a:pt x="525497" y="149061"/>
                </a:lnTo>
                <a:lnTo>
                  <a:pt x="551443" y="149061"/>
                </a:lnTo>
                <a:lnTo>
                  <a:pt x="555053" y="146380"/>
                </a:lnTo>
                <a:close/>
              </a:path>
              <a:path w="558165" h="282575">
                <a:moveTo>
                  <a:pt x="556695" y="139458"/>
                </a:moveTo>
                <a:lnTo>
                  <a:pt x="550087" y="139458"/>
                </a:lnTo>
                <a:lnTo>
                  <a:pt x="556374" y="140131"/>
                </a:lnTo>
                <a:lnTo>
                  <a:pt x="556695" y="139458"/>
                </a:lnTo>
                <a:close/>
              </a:path>
              <a:path w="558165" h="282575">
                <a:moveTo>
                  <a:pt x="499214" y="120573"/>
                </a:moveTo>
                <a:lnTo>
                  <a:pt x="458165" y="120573"/>
                </a:lnTo>
                <a:lnTo>
                  <a:pt x="461619" y="121551"/>
                </a:lnTo>
                <a:lnTo>
                  <a:pt x="462673" y="122440"/>
                </a:lnTo>
                <a:lnTo>
                  <a:pt x="505688" y="139496"/>
                </a:lnTo>
                <a:lnTo>
                  <a:pt x="518922" y="139917"/>
                </a:lnTo>
                <a:lnTo>
                  <a:pt x="525516" y="139902"/>
                </a:lnTo>
                <a:lnTo>
                  <a:pt x="532155" y="139700"/>
                </a:lnTo>
                <a:lnTo>
                  <a:pt x="536613" y="139509"/>
                </a:lnTo>
                <a:lnTo>
                  <a:pt x="546227" y="139509"/>
                </a:lnTo>
                <a:lnTo>
                  <a:pt x="550087" y="139458"/>
                </a:lnTo>
                <a:lnTo>
                  <a:pt x="556695" y="139458"/>
                </a:lnTo>
                <a:lnTo>
                  <a:pt x="557542" y="137680"/>
                </a:lnTo>
                <a:lnTo>
                  <a:pt x="557898" y="136982"/>
                </a:lnTo>
                <a:lnTo>
                  <a:pt x="557834" y="135369"/>
                </a:lnTo>
                <a:lnTo>
                  <a:pt x="556926" y="121221"/>
                </a:lnTo>
                <a:lnTo>
                  <a:pt x="500875" y="121221"/>
                </a:lnTo>
                <a:lnTo>
                  <a:pt x="499214" y="120573"/>
                </a:lnTo>
                <a:close/>
              </a:path>
              <a:path w="558165" h="282575">
                <a:moveTo>
                  <a:pt x="546227" y="139509"/>
                </a:moveTo>
                <a:lnTo>
                  <a:pt x="536613" y="139509"/>
                </a:lnTo>
                <a:lnTo>
                  <a:pt x="543331" y="139547"/>
                </a:lnTo>
                <a:lnTo>
                  <a:pt x="546227" y="139509"/>
                </a:lnTo>
                <a:close/>
              </a:path>
              <a:path w="558165" h="282575">
                <a:moveTo>
                  <a:pt x="534200" y="55867"/>
                </a:moveTo>
                <a:lnTo>
                  <a:pt x="516166" y="55867"/>
                </a:lnTo>
                <a:lnTo>
                  <a:pt x="524872" y="59256"/>
                </a:lnTo>
                <a:lnTo>
                  <a:pt x="532220" y="64828"/>
                </a:lnTo>
                <a:lnTo>
                  <a:pt x="537799" y="72174"/>
                </a:lnTo>
                <a:lnTo>
                  <a:pt x="541197" y="80886"/>
                </a:lnTo>
                <a:lnTo>
                  <a:pt x="540712" y="98213"/>
                </a:lnTo>
                <a:lnTo>
                  <a:pt x="532266" y="112279"/>
                </a:lnTo>
                <a:lnTo>
                  <a:pt x="518205" y="120732"/>
                </a:lnTo>
                <a:lnTo>
                  <a:pt x="500875" y="121221"/>
                </a:lnTo>
                <a:lnTo>
                  <a:pt x="556926" y="121221"/>
                </a:lnTo>
                <a:lnTo>
                  <a:pt x="556092" y="108229"/>
                </a:lnTo>
                <a:lnTo>
                  <a:pt x="550725" y="81978"/>
                </a:lnTo>
                <a:lnTo>
                  <a:pt x="538610" y="59213"/>
                </a:lnTo>
                <a:lnTo>
                  <a:pt x="534200" y="55867"/>
                </a:lnTo>
                <a:close/>
              </a:path>
              <a:path w="558165" h="282575">
                <a:moveTo>
                  <a:pt x="524814" y="83070"/>
                </a:moveTo>
                <a:lnTo>
                  <a:pt x="519023" y="83070"/>
                </a:lnTo>
                <a:lnTo>
                  <a:pt x="515505" y="86715"/>
                </a:lnTo>
                <a:lnTo>
                  <a:pt x="511556" y="90652"/>
                </a:lnTo>
                <a:lnTo>
                  <a:pt x="512025" y="97459"/>
                </a:lnTo>
                <a:lnTo>
                  <a:pt x="519925" y="102704"/>
                </a:lnTo>
                <a:lnTo>
                  <a:pt x="523925" y="102704"/>
                </a:lnTo>
                <a:lnTo>
                  <a:pt x="531799" y="97459"/>
                </a:lnTo>
                <a:lnTo>
                  <a:pt x="532282" y="90652"/>
                </a:lnTo>
                <a:lnTo>
                  <a:pt x="528332" y="86715"/>
                </a:lnTo>
                <a:lnTo>
                  <a:pt x="524814" y="83070"/>
                </a:lnTo>
                <a:close/>
              </a:path>
              <a:path w="558165" h="282575">
                <a:moveTo>
                  <a:pt x="425424" y="0"/>
                </a:moveTo>
                <a:lnTo>
                  <a:pt x="420708" y="3035"/>
                </a:lnTo>
                <a:lnTo>
                  <a:pt x="420767" y="18745"/>
                </a:lnTo>
                <a:lnTo>
                  <a:pt x="421158" y="40320"/>
                </a:lnTo>
                <a:lnTo>
                  <a:pt x="421259" y="52171"/>
                </a:lnTo>
                <a:lnTo>
                  <a:pt x="529329" y="52171"/>
                </a:lnTo>
                <a:lnTo>
                  <a:pt x="516623" y="42532"/>
                </a:lnTo>
                <a:lnTo>
                  <a:pt x="431852" y="3035"/>
                </a:lnTo>
                <a:lnTo>
                  <a:pt x="425424" y="0"/>
                </a:lnTo>
                <a:close/>
              </a:path>
            </a:pathLst>
          </a:custGeom>
          <a:solidFill>
            <a:srgbClr val="42BA8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nvGrpSpPr>
          <p:cNvPr id="5" name="object 5"/>
          <p:cNvGrpSpPr/>
          <p:nvPr/>
        </p:nvGrpSpPr>
        <p:grpSpPr>
          <a:xfrm>
            <a:off x="0" y="0"/>
            <a:ext cx="7772400" cy="48895"/>
            <a:chOff x="0" y="0"/>
            <a:chExt cx="7772400" cy="48895"/>
          </a:xfrm>
        </p:grpSpPr>
        <p:sp>
          <p:nvSpPr>
            <p:cNvPr id="6" name="object 6"/>
            <p:cNvSpPr/>
            <p:nvPr/>
          </p:nvSpPr>
          <p:spPr>
            <a:xfrm>
              <a:off x="6131369" y="0"/>
              <a:ext cx="1641475" cy="48895"/>
            </a:xfrm>
            <a:custGeom>
              <a:avLst/>
              <a:gdLst/>
              <a:ahLst/>
              <a:cxnLst/>
              <a:rect l="l" t="t" r="r" b="b"/>
              <a:pathLst>
                <a:path w="1641475" h="48895">
                  <a:moveTo>
                    <a:pt x="1641030" y="0"/>
                  </a:moveTo>
                  <a:lnTo>
                    <a:pt x="0" y="0"/>
                  </a:lnTo>
                  <a:lnTo>
                    <a:pt x="0" y="48577"/>
                  </a:lnTo>
                  <a:lnTo>
                    <a:pt x="1641030" y="48577"/>
                  </a:lnTo>
                  <a:lnTo>
                    <a:pt x="1641030" y="0"/>
                  </a:lnTo>
                  <a:close/>
                </a:path>
              </a:pathLst>
            </a:custGeom>
            <a:solidFill>
              <a:srgbClr val="0074B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 name="object 7"/>
            <p:cNvSpPr/>
            <p:nvPr/>
          </p:nvSpPr>
          <p:spPr>
            <a:xfrm>
              <a:off x="5527217" y="0"/>
              <a:ext cx="604520" cy="48895"/>
            </a:xfrm>
            <a:custGeom>
              <a:avLst/>
              <a:gdLst/>
              <a:ahLst/>
              <a:cxnLst/>
              <a:rect l="l" t="t" r="r" b="b"/>
              <a:pathLst>
                <a:path w="604520" h="48895">
                  <a:moveTo>
                    <a:pt x="604151" y="0"/>
                  </a:moveTo>
                  <a:lnTo>
                    <a:pt x="0" y="0"/>
                  </a:lnTo>
                  <a:lnTo>
                    <a:pt x="0" y="48577"/>
                  </a:lnTo>
                  <a:lnTo>
                    <a:pt x="604151" y="48577"/>
                  </a:lnTo>
                  <a:lnTo>
                    <a:pt x="604151" y="0"/>
                  </a:lnTo>
                  <a:close/>
                </a:path>
              </a:pathLst>
            </a:custGeom>
            <a:solidFill>
              <a:srgbClr val="EDEDEE"/>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p:nvPr/>
          </p:nvSpPr>
          <p:spPr>
            <a:xfrm>
              <a:off x="2480373" y="0"/>
              <a:ext cx="3047365" cy="48895"/>
            </a:xfrm>
            <a:custGeom>
              <a:avLst/>
              <a:gdLst/>
              <a:ahLst/>
              <a:cxnLst/>
              <a:rect l="l" t="t" r="r" b="b"/>
              <a:pathLst>
                <a:path w="3047365" h="48895">
                  <a:moveTo>
                    <a:pt x="3046857" y="0"/>
                  </a:moveTo>
                  <a:lnTo>
                    <a:pt x="0" y="0"/>
                  </a:lnTo>
                  <a:lnTo>
                    <a:pt x="0" y="48577"/>
                  </a:lnTo>
                  <a:lnTo>
                    <a:pt x="3046857" y="48577"/>
                  </a:lnTo>
                  <a:lnTo>
                    <a:pt x="3046857" y="0"/>
                  </a:lnTo>
                  <a:close/>
                </a:path>
              </a:pathLst>
            </a:custGeom>
            <a:solidFill>
              <a:srgbClr val="42BA8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9" name="object 9"/>
            <p:cNvSpPr/>
            <p:nvPr/>
          </p:nvSpPr>
          <p:spPr>
            <a:xfrm>
              <a:off x="1648193" y="0"/>
              <a:ext cx="832485" cy="48895"/>
            </a:xfrm>
            <a:custGeom>
              <a:avLst/>
              <a:gdLst/>
              <a:ahLst/>
              <a:cxnLst/>
              <a:rect l="l" t="t" r="r" b="b"/>
              <a:pathLst>
                <a:path w="832485" h="48895">
                  <a:moveTo>
                    <a:pt x="832180" y="0"/>
                  </a:moveTo>
                  <a:lnTo>
                    <a:pt x="0" y="0"/>
                  </a:lnTo>
                  <a:lnTo>
                    <a:pt x="0" y="48577"/>
                  </a:lnTo>
                  <a:lnTo>
                    <a:pt x="832180" y="48577"/>
                  </a:lnTo>
                  <a:lnTo>
                    <a:pt x="832180" y="0"/>
                  </a:lnTo>
                  <a:close/>
                </a:path>
              </a:pathLst>
            </a:custGeom>
            <a:solidFill>
              <a:srgbClr val="F58345"/>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0" name="object 10"/>
            <p:cNvSpPr/>
            <p:nvPr/>
          </p:nvSpPr>
          <p:spPr>
            <a:xfrm>
              <a:off x="0" y="0"/>
              <a:ext cx="1648460" cy="48895"/>
            </a:xfrm>
            <a:custGeom>
              <a:avLst/>
              <a:gdLst/>
              <a:ahLst/>
              <a:cxnLst/>
              <a:rect l="l" t="t" r="r" b="b"/>
              <a:pathLst>
                <a:path w="1648460" h="48895">
                  <a:moveTo>
                    <a:pt x="1648180" y="0"/>
                  </a:moveTo>
                  <a:lnTo>
                    <a:pt x="0" y="0"/>
                  </a:lnTo>
                  <a:lnTo>
                    <a:pt x="0" y="48577"/>
                  </a:lnTo>
                  <a:lnTo>
                    <a:pt x="1648180" y="48577"/>
                  </a:lnTo>
                  <a:lnTo>
                    <a:pt x="1648180" y="0"/>
                  </a:lnTo>
                  <a:close/>
                </a:path>
              </a:pathLst>
            </a:custGeom>
            <a:solidFill>
              <a:srgbClr val="003A36"/>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sp>
        <p:nvSpPr>
          <p:cNvPr id="11" name="object 11"/>
          <p:cNvSpPr txBox="1">
            <a:spLocks noGrp="1"/>
          </p:cNvSpPr>
          <p:nvPr>
            <p:ph type="title"/>
          </p:nvPr>
        </p:nvSpPr>
        <p:spPr>
          <a:xfrm>
            <a:off x="950601" y="1612741"/>
            <a:ext cx="2639061" cy="474489"/>
          </a:xfrm>
          <a:prstGeom prst="rect">
            <a:avLst/>
          </a:prstGeom>
        </p:spPr>
        <p:txBody>
          <a:bodyPr vert="horz" wrap="square" lIns="0" tIns="12700" rIns="0" bIns="0" rtlCol="0">
            <a:spAutoFit/>
          </a:bodyPr>
          <a:lstStyle/>
          <a:p>
            <a:pPr marL="12700">
              <a:lnSpc>
                <a:spcPct val="100000"/>
              </a:lnSpc>
              <a:spcBef>
                <a:spcPts val="100"/>
              </a:spcBef>
            </a:pPr>
            <a:r>
              <a:rPr b="1" dirty="0">
                <a:latin typeface="Source Han Sans CN" panose="020B0500000000000000" pitchFamily="34" charset="-128"/>
                <a:ea typeface="Source Han Sans CN" panose="020B0500000000000000" pitchFamily="34" charset="-128"/>
              </a:rPr>
              <a:t>Introduction</a:t>
            </a:r>
          </a:p>
        </p:txBody>
      </p:sp>
      <p:sp>
        <p:nvSpPr>
          <p:cNvPr id="15" name="object 15"/>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t>2</a:t>
            </a:fld>
            <a:endParaRPr dirty="0">
              <a:latin typeface="Source Han Sans CN" panose="020B0500000000000000" pitchFamily="34" charset="-128"/>
              <a:ea typeface="Source Han Sans CN" panose="020B0500000000000000" pitchFamily="34" charset="-128"/>
            </a:endParaRPr>
          </a:p>
        </p:txBody>
      </p:sp>
      <p:sp>
        <p:nvSpPr>
          <p:cNvPr id="16" name="object 16"/>
          <p:cNvSpPr txBox="1">
            <a:spLocks noGrp="1"/>
          </p:cNvSpPr>
          <p:nvPr>
            <p:ph type="ftr" sz="quarter" idx="5"/>
          </p:nvPr>
        </p:nvSpPr>
        <p:spPr>
          <a:xfrm>
            <a:off x="974852" y="9481819"/>
            <a:ext cx="2804160"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 Manager for Retail: Transforming Point of Service</a:t>
            </a:r>
          </a:p>
        </p:txBody>
      </p:sp>
      <p:sp>
        <p:nvSpPr>
          <p:cNvPr id="17" name="object 17"/>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
        <p:nvSpPr>
          <p:cNvPr id="12" name="object 12"/>
          <p:cNvSpPr txBox="1"/>
          <p:nvPr/>
        </p:nvSpPr>
        <p:spPr>
          <a:xfrm>
            <a:off x="950601" y="2194400"/>
            <a:ext cx="5818505" cy="1743939"/>
          </a:xfrm>
          <a:prstGeom prst="rect">
            <a:avLst/>
          </a:prstGeom>
        </p:spPr>
        <p:txBody>
          <a:bodyPr vert="horz" wrap="square" lIns="0" tIns="12700" rIns="0" bIns="0" rtlCol="0">
            <a:spAutoFit/>
          </a:bodyPr>
          <a:lstStyle/>
          <a:p>
            <a:pPr marL="12700" marR="5080">
              <a:lnSpc>
                <a:spcPct val="116700"/>
              </a:lnSpc>
              <a:spcBef>
                <a:spcPts val="100"/>
              </a:spcBef>
            </a:pPr>
            <a:r>
              <a:rPr sz="1600" dirty="0">
                <a:solidFill>
                  <a:srgbClr val="003A36"/>
                </a:solidFill>
                <a:latin typeface="Source Han Sans CN" panose="020B0500000000000000" pitchFamily="34" charset="-128"/>
                <a:ea typeface="Source Han Sans CN" panose="020B0500000000000000" pitchFamily="34" charset="-128"/>
                <a:cs typeface="Lucida Sans Unicode"/>
              </a:rPr>
              <a:t>You are ready to transform your point-of-service retail</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environment. But where do you begin? Regardless of your</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starting point, SUSE Manager for Retail will fit in, delivering</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security and centralized management – and serving as a</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pathway to modern technologies such as containers and</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edge computing.</a:t>
            </a:r>
            <a:endParaRPr sz="1600" dirty="0">
              <a:latin typeface="Source Han Sans CN" panose="020B0500000000000000" pitchFamily="34" charset="-128"/>
              <a:ea typeface="Source Han Sans CN" panose="020B0500000000000000" pitchFamily="34" charset="-128"/>
              <a:cs typeface="Lucida Sans Unicode"/>
            </a:endParaRPr>
          </a:p>
        </p:txBody>
      </p:sp>
      <p:sp>
        <p:nvSpPr>
          <p:cNvPr id="13" name="object 13"/>
          <p:cNvSpPr txBox="1"/>
          <p:nvPr/>
        </p:nvSpPr>
        <p:spPr>
          <a:xfrm>
            <a:off x="954923" y="4268477"/>
            <a:ext cx="2734318" cy="4246162"/>
          </a:xfrm>
          <a:prstGeom prst="rect">
            <a:avLst/>
          </a:prstGeom>
        </p:spPr>
        <p:txBody>
          <a:bodyPr vert="horz" wrap="square" lIns="0" tIns="12700" rIns="0" bIns="0" rtlCol="0">
            <a:spAutoFit/>
          </a:bodyPr>
          <a:lstStyle/>
          <a:p>
            <a:pPr marL="12700" marR="16510">
              <a:lnSpc>
                <a:spcPct val="116700"/>
              </a:lnSpc>
              <a:spcBef>
                <a:spcPts val="1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If you manage a point-of-service (POS)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retail infrastructure, you</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re accustomed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to the challenges. On one hand, powerful new technologies present significant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opportunities for cost efficiency, better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oversight,  and greater security. On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other hand, the prospect of the transition,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and the complexity of reconfiguring a</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diverse hardware environment, can be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intimidating.</a:t>
            </a:r>
            <a:endParaRPr sz="1100" dirty="0">
              <a:latin typeface="Source Han Sans CN" panose="020B0500000000000000" pitchFamily="34" charset="-128"/>
              <a:ea typeface="Source Han Sans CN" panose="020B0500000000000000" pitchFamily="34" charset="-128"/>
              <a:cs typeface="Lucida Sans Unicode"/>
            </a:endParaRPr>
          </a:p>
          <a:p>
            <a:pPr marL="12700" marR="58419">
              <a:lnSpc>
                <a:spcPct val="116700"/>
              </a:lnSpc>
              <a:spcBef>
                <a:spcPts val="7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For most organizations, the best way to</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get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unstuck from the counterbalancing</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demands of the retail industry is to</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work with a complete solution that starts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where you are now. SUSE Manager for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Retail  is an innovative, open</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source retail</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management solution that brings your</a:t>
            </a:r>
            <a:r>
              <a:rPr lang="zh-CN" altLang="en-US" sz="1100" dirty="0">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POS devices into a single, unified environment, delivering all the benefits of state-</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of-the-art IT with minimal disruption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maximum flexibility. </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14" name="object 14"/>
          <p:cNvSpPr txBox="1"/>
          <p:nvPr/>
        </p:nvSpPr>
        <p:spPr>
          <a:xfrm>
            <a:off x="4095744" y="4268477"/>
            <a:ext cx="2726055" cy="3651962"/>
          </a:xfrm>
          <a:prstGeom prst="rect">
            <a:avLst/>
          </a:prstGeom>
        </p:spPr>
        <p:txBody>
          <a:bodyPr vert="horz" wrap="square" lIns="0" tIns="12700" rIns="0" bIns="0" rtlCol="0">
            <a:spAutoFit/>
          </a:bodyPr>
          <a:lstStyle/>
          <a:p>
            <a:pPr marL="12700" marR="58419">
              <a:lnSpc>
                <a:spcPct val="116700"/>
              </a:lnSpc>
              <a:spcBef>
                <a:spcPts val="1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Regardless of how</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your retail environment looks right now,</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with older hardware, hybrid configurations, or disparate technologies, SUSE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Manager for Retail can modernize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secure your infrastructure from the core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to the store and in the cloud.</a:t>
            </a:r>
            <a:endParaRPr sz="11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7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Containers are a particularly important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recent development in the retail space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(see the box entitled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Why Containers?</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 Although SUSE Manager for Retail</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is equally at home in virtual machine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(VM) and bare-hardware settings, it has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recently been modernized to help retail</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customers seamlessly embark on their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container journey, enabling them to enjoy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all</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 advantages containers bring to</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their environment.</a:t>
            </a:r>
            <a:endParaRPr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06877" y="355600"/>
            <a:ext cx="62103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231F20"/>
                </a:solidFill>
                <a:latin typeface="Source Han Sans CN" panose="020B0500000000000000" pitchFamily="34" charset="-128"/>
                <a:ea typeface="Source Han Sans CN" panose="020B0500000000000000" pitchFamily="34" charset="-128"/>
                <a:cs typeface="Lucida Sans Unicode"/>
              </a:rPr>
              <a:t>2023</a:t>
            </a:r>
            <a:endParaRPr sz="2000">
              <a:latin typeface="Source Han Sans CN" panose="020B0500000000000000" pitchFamily="34" charset="-128"/>
              <a:ea typeface="Source Han Sans CN" panose="020B0500000000000000" pitchFamily="34" charset="-128"/>
              <a:cs typeface="Lucida Sans Unicode"/>
            </a:endParaRPr>
          </a:p>
        </p:txBody>
      </p:sp>
      <p:sp>
        <p:nvSpPr>
          <p:cNvPr id="3" name="object 3"/>
          <p:cNvSpPr/>
          <p:nvPr/>
        </p:nvSpPr>
        <p:spPr>
          <a:xfrm>
            <a:off x="1111898" y="486835"/>
            <a:ext cx="899794" cy="227329"/>
          </a:xfrm>
          <a:custGeom>
            <a:avLst/>
            <a:gdLst/>
            <a:ahLst/>
            <a:cxnLst/>
            <a:rect l="l" t="t" r="r" b="b"/>
            <a:pathLst>
              <a:path w="899794" h="227329">
                <a:moveTo>
                  <a:pt x="263144" y="0"/>
                </a:moveTo>
                <a:lnTo>
                  <a:pt x="256127" y="1415"/>
                </a:lnTo>
                <a:lnTo>
                  <a:pt x="250399" y="5278"/>
                </a:lnTo>
                <a:lnTo>
                  <a:pt x="246538" y="11010"/>
                </a:lnTo>
                <a:lnTo>
                  <a:pt x="245122" y="18033"/>
                </a:lnTo>
                <a:lnTo>
                  <a:pt x="245122" y="139293"/>
                </a:lnTo>
                <a:lnTo>
                  <a:pt x="250878" y="177406"/>
                </a:lnTo>
                <a:lnTo>
                  <a:pt x="281000" y="214643"/>
                </a:lnTo>
                <a:lnTo>
                  <a:pt x="335305" y="227126"/>
                </a:lnTo>
                <a:lnTo>
                  <a:pt x="356033" y="225740"/>
                </a:lnTo>
                <a:lnTo>
                  <a:pt x="374134" y="221580"/>
                </a:lnTo>
                <a:lnTo>
                  <a:pt x="389603" y="214643"/>
                </a:lnTo>
                <a:lnTo>
                  <a:pt x="402437" y="204927"/>
                </a:lnTo>
                <a:lnTo>
                  <a:pt x="409614" y="196075"/>
                </a:lnTo>
                <a:lnTo>
                  <a:pt x="335305" y="196075"/>
                </a:lnTo>
                <a:lnTo>
                  <a:pt x="322346" y="195144"/>
                </a:lnTo>
                <a:lnTo>
                  <a:pt x="288611" y="172740"/>
                </a:lnTo>
                <a:lnTo>
                  <a:pt x="281190" y="134950"/>
                </a:lnTo>
                <a:lnTo>
                  <a:pt x="281190" y="18033"/>
                </a:lnTo>
                <a:lnTo>
                  <a:pt x="279771" y="11010"/>
                </a:lnTo>
                <a:lnTo>
                  <a:pt x="275901" y="5278"/>
                </a:lnTo>
                <a:lnTo>
                  <a:pt x="270164" y="1415"/>
                </a:lnTo>
                <a:lnTo>
                  <a:pt x="263144" y="0"/>
                </a:lnTo>
                <a:close/>
              </a:path>
              <a:path w="899794" h="227329">
                <a:moveTo>
                  <a:pt x="407454" y="0"/>
                </a:moveTo>
                <a:lnTo>
                  <a:pt x="400433" y="1415"/>
                </a:lnTo>
                <a:lnTo>
                  <a:pt x="394696" y="5278"/>
                </a:lnTo>
                <a:lnTo>
                  <a:pt x="390827" y="11010"/>
                </a:lnTo>
                <a:lnTo>
                  <a:pt x="389407" y="18033"/>
                </a:lnTo>
                <a:lnTo>
                  <a:pt x="389407" y="134950"/>
                </a:lnTo>
                <a:lnTo>
                  <a:pt x="388583" y="149613"/>
                </a:lnTo>
                <a:lnTo>
                  <a:pt x="368713" y="187706"/>
                </a:lnTo>
                <a:lnTo>
                  <a:pt x="335305" y="196075"/>
                </a:lnTo>
                <a:lnTo>
                  <a:pt x="409614" y="196075"/>
                </a:lnTo>
                <a:lnTo>
                  <a:pt x="412522" y="192489"/>
                </a:lnTo>
                <a:lnTo>
                  <a:pt x="419725" y="177406"/>
                </a:lnTo>
                <a:lnTo>
                  <a:pt x="424047" y="159675"/>
                </a:lnTo>
                <a:lnTo>
                  <a:pt x="425488" y="139293"/>
                </a:lnTo>
                <a:lnTo>
                  <a:pt x="425488" y="18033"/>
                </a:lnTo>
                <a:lnTo>
                  <a:pt x="424070" y="11010"/>
                </a:lnTo>
                <a:lnTo>
                  <a:pt x="420204" y="5278"/>
                </a:lnTo>
                <a:lnTo>
                  <a:pt x="414472" y="1415"/>
                </a:lnTo>
                <a:lnTo>
                  <a:pt x="407454" y="0"/>
                </a:lnTo>
                <a:close/>
              </a:path>
              <a:path w="899794" h="227329">
                <a:moveTo>
                  <a:pt x="17737" y="166879"/>
                </a:moveTo>
                <a:lnTo>
                  <a:pt x="11019" y="168071"/>
                </a:lnTo>
                <a:lnTo>
                  <a:pt x="5105" y="171945"/>
                </a:lnTo>
                <a:lnTo>
                  <a:pt x="1399" y="177383"/>
                </a:lnTo>
                <a:lnTo>
                  <a:pt x="0" y="183529"/>
                </a:lnTo>
                <a:lnTo>
                  <a:pt x="914" y="189734"/>
                </a:lnTo>
                <a:lnTo>
                  <a:pt x="39814" y="219221"/>
                </a:lnTo>
                <a:lnTo>
                  <a:pt x="89484" y="227190"/>
                </a:lnTo>
                <a:lnTo>
                  <a:pt x="102121" y="226699"/>
                </a:lnTo>
                <a:lnTo>
                  <a:pt x="144789" y="214994"/>
                </a:lnTo>
                <a:lnTo>
                  <a:pt x="166711" y="196138"/>
                </a:lnTo>
                <a:lnTo>
                  <a:pt x="89141" y="196138"/>
                </a:lnTo>
                <a:lnTo>
                  <a:pt x="77120" y="195553"/>
                </a:lnTo>
                <a:lnTo>
                  <a:pt x="40792" y="183210"/>
                </a:lnTo>
                <a:lnTo>
                  <a:pt x="29959" y="172605"/>
                </a:lnTo>
                <a:lnTo>
                  <a:pt x="24352" y="168385"/>
                </a:lnTo>
                <a:lnTo>
                  <a:pt x="17737" y="166879"/>
                </a:lnTo>
                <a:close/>
              </a:path>
              <a:path w="899794" h="227329">
                <a:moveTo>
                  <a:pt x="88138" y="63"/>
                </a:moveTo>
                <a:lnTo>
                  <a:pt x="42545" y="9067"/>
                </a:lnTo>
                <a:lnTo>
                  <a:pt x="12649" y="33464"/>
                </a:lnTo>
                <a:lnTo>
                  <a:pt x="2285" y="67525"/>
                </a:lnTo>
                <a:lnTo>
                  <a:pt x="2797" y="76050"/>
                </a:lnTo>
                <a:lnTo>
                  <a:pt x="28292" y="113881"/>
                </a:lnTo>
                <a:lnTo>
                  <a:pt x="70705" y="129334"/>
                </a:lnTo>
                <a:lnTo>
                  <a:pt x="99189" y="135284"/>
                </a:lnTo>
                <a:lnTo>
                  <a:pt x="110974" y="138436"/>
                </a:lnTo>
                <a:lnTo>
                  <a:pt x="120484" y="141797"/>
                </a:lnTo>
                <a:lnTo>
                  <a:pt x="127723" y="145364"/>
                </a:lnTo>
                <a:lnTo>
                  <a:pt x="135851" y="150253"/>
                </a:lnTo>
                <a:lnTo>
                  <a:pt x="139915" y="156717"/>
                </a:lnTo>
                <a:lnTo>
                  <a:pt x="139915" y="164731"/>
                </a:lnTo>
                <a:lnTo>
                  <a:pt x="110309" y="194090"/>
                </a:lnTo>
                <a:lnTo>
                  <a:pt x="89141" y="196138"/>
                </a:lnTo>
                <a:lnTo>
                  <a:pt x="166711" y="196138"/>
                </a:lnTo>
                <a:lnTo>
                  <a:pt x="177317" y="162725"/>
                </a:lnTo>
                <a:lnTo>
                  <a:pt x="176817" y="154071"/>
                </a:lnTo>
                <a:lnTo>
                  <a:pt x="151926" y="116466"/>
                </a:lnTo>
                <a:lnTo>
                  <a:pt x="110588" y="101448"/>
                </a:lnTo>
                <a:lnTo>
                  <a:pt x="81830" y="95615"/>
                </a:lnTo>
                <a:lnTo>
                  <a:pt x="69597" y="92367"/>
                </a:lnTo>
                <a:lnTo>
                  <a:pt x="59786" y="88851"/>
                </a:lnTo>
                <a:lnTo>
                  <a:pt x="52400" y="85064"/>
                </a:lnTo>
                <a:lnTo>
                  <a:pt x="44145" y="79832"/>
                </a:lnTo>
                <a:lnTo>
                  <a:pt x="40043" y="72770"/>
                </a:lnTo>
                <a:lnTo>
                  <a:pt x="40043" y="63855"/>
                </a:lnTo>
                <a:lnTo>
                  <a:pt x="68008" y="33416"/>
                </a:lnTo>
                <a:lnTo>
                  <a:pt x="88468" y="31114"/>
                </a:lnTo>
                <a:lnTo>
                  <a:pt x="165877" y="31114"/>
                </a:lnTo>
                <a:lnTo>
                  <a:pt x="160085" y="25187"/>
                </a:lnTo>
                <a:lnTo>
                  <a:pt x="116319" y="2817"/>
                </a:lnTo>
                <a:lnTo>
                  <a:pt x="102779" y="751"/>
                </a:lnTo>
                <a:lnTo>
                  <a:pt x="88138" y="63"/>
                </a:lnTo>
                <a:close/>
              </a:path>
              <a:path w="899794" h="227329">
                <a:moveTo>
                  <a:pt x="165877" y="31114"/>
                </a:moveTo>
                <a:lnTo>
                  <a:pt x="88468" y="31114"/>
                </a:lnTo>
                <a:lnTo>
                  <a:pt x="99641" y="31690"/>
                </a:lnTo>
                <a:lnTo>
                  <a:pt x="109513" y="33372"/>
                </a:lnTo>
                <a:lnTo>
                  <a:pt x="139649" y="53073"/>
                </a:lnTo>
                <a:lnTo>
                  <a:pt x="145081" y="57698"/>
                </a:lnTo>
                <a:lnTo>
                  <a:pt x="151657" y="59670"/>
                </a:lnTo>
                <a:lnTo>
                  <a:pt x="158480" y="58909"/>
                </a:lnTo>
                <a:lnTo>
                  <a:pt x="164655" y="55333"/>
                </a:lnTo>
                <a:lnTo>
                  <a:pt x="168698" y="49886"/>
                </a:lnTo>
                <a:lnTo>
                  <a:pt x="170297" y="43532"/>
                </a:lnTo>
                <a:lnTo>
                  <a:pt x="169406" y="37049"/>
                </a:lnTo>
                <a:lnTo>
                  <a:pt x="165976" y="31216"/>
                </a:lnTo>
                <a:close/>
              </a:path>
              <a:path w="899794" h="227329">
                <a:moveTo>
                  <a:pt x="511024" y="166819"/>
                </a:moveTo>
                <a:lnTo>
                  <a:pt x="504310" y="168004"/>
                </a:lnTo>
                <a:lnTo>
                  <a:pt x="498398" y="171869"/>
                </a:lnTo>
                <a:lnTo>
                  <a:pt x="494694" y="177318"/>
                </a:lnTo>
                <a:lnTo>
                  <a:pt x="493298" y="183461"/>
                </a:lnTo>
                <a:lnTo>
                  <a:pt x="494213" y="189665"/>
                </a:lnTo>
                <a:lnTo>
                  <a:pt x="533111" y="219157"/>
                </a:lnTo>
                <a:lnTo>
                  <a:pt x="582764" y="227126"/>
                </a:lnTo>
                <a:lnTo>
                  <a:pt x="595407" y="226636"/>
                </a:lnTo>
                <a:lnTo>
                  <a:pt x="638080" y="214934"/>
                </a:lnTo>
                <a:lnTo>
                  <a:pt x="660012" y="196075"/>
                </a:lnTo>
                <a:lnTo>
                  <a:pt x="582434" y="196075"/>
                </a:lnTo>
                <a:lnTo>
                  <a:pt x="570421" y="195489"/>
                </a:lnTo>
                <a:lnTo>
                  <a:pt x="534085" y="183146"/>
                </a:lnTo>
                <a:lnTo>
                  <a:pt x="523240" y="172542"/>
                </a:lnTo>
                <a:lnTo>
                  <a:pt x="517635" y="168327"/>
                </a:lnTo>
                <a:lnTo>
                  <a:pt x="511024" y="166819"/>
                </a:lnTo>
                <a:close/>
              </a:path>
              <a:path w="899794" h="227329">
                <a:moveTo>
                  <a:pt x="581431" y="0"/>
                </a:moveTo>
                <a:lnTo>
                  <a:pt x="535851" y="9016"/>
                </a:lnTo>
                <a:lnTo>
                  <a:pt x="505942" y="33388"/>
                </a:lnTo>
                <a:lnTo>
                  <a:pt x="495579" y="67462"/>
                </a:lnTo>
                <a:lnTo>
                  <a:pt x="496089" y="75984"/>
                </a:lnTo>
                <a:lnTo>
                  <a:pt x="521590" y="113814"/>
                </a:lnTo>
                <a:lnTo>
                  <a:pt x="563993" y="129265"/>
                </a:lnTo>
                <a:lnTo>
                  <a:pt x="592485" y="135219"/>
                </a:lnTo>
                <a:lnTo>
                  <a:pt x="604272" y="138371"/>
                </a:lnTo>
                <a:lnTo>
                  <a:pt x="613783" y="141730"/>
                </a:lnTo>
                <a:lnTo>
                  <a:pt x="621017" y="145300"/>
                </a:lnTo>
                <a:lnTo>
                  <a:pt x="629145" y="150202"/>
                </a:lnTo>
                <a:lnTo>
                  <a:pt x="633209" y="156654"/>
                </a:lnTo>
                <a:lnTo>
                  <a:pt x="633209" y="164655"/>
                </a:lnTo>
                <a:lnTo>
                  <a:pt x="603605" y="194027"/>
                </a:lnTo>
                <a:lnTo>
                  <a:pt x="582434" y="196075"/>
                </a:lnTo>
                <a:lnTo>
                  <a:pt x="660012" y="196075"/>
                </a:lnTo>
                <a:lnTo>
                  <a:pt x="664419" y="189102"/>
                </a:lnTo>
                <a:lnTo>
                  <a:pt x="667867" y="180871"/>
                </a:lnTo>
                <a:lnTo>
                  <a:pt x="669934" y="172057"/>
                </a:lnTo>
                <a:lnTo>
                  <a:pt x="670623" y="162661"/>
                </a:lnTo>
                <a:lnTo>
                  <a:pt x="670121" y="154007"/>
                </a:lnTo>
                <a:lnTo>
                  <a:pt x="645225" y="116403"/>
                </a:lnTo>
                <a:lnTo>
                  <a:pt x="603886" y="101386"/>
                </a:lnTo>
                <a:lnTo>
                  <a:pt x="575129" y="95552"/>
                </a:lnTo>
                <a:lnTo>
                  <a:pt x="562892" y="92303"/>
                </a:lnTo>
                <a:lnTo>
                  <a:pt x="553079" y="88788"/>
                </a:lnTo>
                <a:lnTo>
                  <a:pt x="545693" y="85001"/>
                </a:lnTo>
                <a:lnTo>
                  <a:pt x="537451" y="79768"/>
                </a:lnTo>
                <a:lnTo>
                  <a:pt x="533323" y="72694"/>
                </a:lnTo>
                <a:lnTo>
                  <a:pt x="533323" y="63792"/>
                </a:lnTo>
                <a:lnTo>
                  <a:pt x="561301" y="33353"/>
                </a:lnTo>
                <a:lnTo>
                  <a:pt x="581774" y="31051"/>
                </a:lnTo>
                <a:lnTo>
                  <a:pt x="659157" y="31051"/>
                </a:lnTo>
                <a:lnTo>
                  <a:pt x="653375" y="25123"/>
                </a:lnTo>
                <a:lnTo>
                  <a:pt x="609612" y="2754"/>
                </a:lnTo>
                <a:lnTo>
                  <a:pt x="596073" y="688"/>
                </a:lnTo>
                <a:lnTo>
                  <a:pt x="581431" y="0"/>
                </a:lnTo>
                <a:close/>
              </a:path>
              <a:path w="899794" h="227329">
                <a:moveTo>
                  <a:pt x="659157" y="31051"/>
                </a:moveTo>
                <a:lnTo>
                  <a:pt x="581774" y="31051"/>
                </a:lnTo>
                <a:lnTo>
                  <a:pt x="592945" y="31627"/>
                </a:lnTo>
                <a:lnTo>
                  <a:pt x="602813" y="33308"/>
                </a:lnTo>
                <a:lnTo>
                  <a:pt x="632942" y="53009"/>
                </a:lnTo>
                <a:lnTo>
                  <a:pt x="638373" y="57629"/>
                </a:lnTo>
                <a:lnTo>
                  <a:pt x="644945" y="59602"/>
                </a:lnTo>
                <a:lnTo>
                  <a:pt x="651768" y="58844"/>
                </a:lnTo>
                <a:lnTo>
                  <a:pt x="657948" y="55270"/>
                </a:lnTo>
                <a:lnTo>
                  <a:pt x="661991" y="49828"/>
                </a:lnTo>
                <a:lnTo>
                  <a:pt x="663589" y="43473"/>
                </a:lnTo>
                <a:lnTo>
                  <a:pt x="662694" y="36987"/>
                </a:lnTo>
                <a:lnTo>
                  <a:pt x="659257" y="31153"/>
                </a:lnTo>
                <a:close/>
              </a:path>
              <a:path w="899794" h="227329">
                <a:moveTo>
                  <a:pt x="892708" y="2832"/>
                </a:moveTo>
                <a:lnTo>
                  <a:pt x="783945" y="2832"/>
                </a:lnTo>
                <a:lnTo>
                  <a:pt x="766244" y="6415"/>
                </a:lnTo>
                <a:lnTo>
                  <a:pt x="751770" y="16182"/>
                </a:lnTo>
                <a:lnTo>
                  <a:pt x="742001" y="30660"/>
                </a:lnTo>
                <a:lnTo>
                  <a:pt x="738416" y="48374"/>
                </a:lnTo>
                <a:lnTo>
                  <a:pt x="738416" y="178727"/>
                </a:lnTo>
                <a:lnTo>
                  <a:pt x="742001" y="196435"/>
                </a:lnTo>
                <a:lnTo>
                  <a:pt x="751770" y="210913"/>
                </a:lnTo>
                <a:lnTo>
                  <a:pt x="766244" y="220684"/>
                </a:lnTo>
                <a:lnTo>
                  <a:pt x="783945" y="224269"/>
                </a:lnTo>
                <a:lnTo>
                  <a:pt x="892708" y="224269"/>
                </a:lnTo>
                <a:lnTo>
                  <a:pt x="899782" y="217208"/>
                </a:lnTo>
                <a:lnTo>
                  <a:pt x="899782" y="199783"/>
                </a:lnTo>
                <a:lnTo>
                  <a:pt x="892708" y="192722"/>
                </a:lnTo>
                <a:lnTo>
                  <a:pt x="776236" y="192722"/>
                </a:lnTo>
                <a:lnTo>
                  <a:pt x="769950" y="186448"/>
                </a:lnTo>
                <a:lnTo>
                  <a:pt x="769950" y="128181"/>
                </a:lnTo>
                <a:lnTo>
                  <a:pt x="874826" y="128181"/>
                </a:lnTo>
                <a:lnTo>
                  <a:pt x="881557" y="121450"/>
                </a:lnTo>
                <a:lnTo>
                  <a:pt x="881557" y="104851"/>
                </a:lnTo>
                <a:lnTo>
                  <a:pt x="874826" y="98120"/>
                </a:lnTo>
                <a:lnTo>
                  <a:pt x="769950" y="98120"/>
                </a:lnTo>
                <a:lnTo>
                  <a:pt x="769950" y="40652"/>
                </a:lnTo>
                <a:lnTo>
                  <a:pt x="776236" y="34378"/>
                </a:lnTo>
                <a:lnTo>
                  <a:pt x="892708" y="34378"/>
                </a:lnTo>
                <a:lnTo>
                  <a:pt x="899782" y="27317"/>
                </a:lnTo>
                <a:lnTo>
                  <a:pt x="899782" y="9893"/>
                </a:lnTo>
                <a:lnTo>
                  <a:pt x="892708" y="2832"/>
                </a:lnTo>
                <a:close/>
              </a:path>
            </a:pathLst>
          </a:custGeom>
          <a:solidFill>
            <a:srgbClr val="003A36"/>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p:nvPr/>
        </p:nvSpPr>
        <p:spPr>
          <a:xfrm>
            <a:off x="457358" y="478712"/>
            <a:ext cx="558165" cy="282575"/>
          </a:xfrm>
          <a:custGeom>
            <a:avLst/>
            <a:gdLst/>
            <a:ahLst/>
            <a:cxnLst/>
            <a:rect l="l" t="t" r="r" b="b"/>
            <a:pathLst>
              <a:path w="558165" h="282575">
                <a:moveTo>
                  <a:pt x="246798" y="1593"/>
                </a:moveTo>
                <a:lnTo>
                  <a:pt x="200587" y="3896"/>
                </a:lnTo>
                <a:lnTo>
                  <a:pt x="140748" y="17940"/>
                </a:lnTo>
                <a:lnTo>
                  <a:pt x="105089" y="33062"/>
                </a:lnTo>
                <a:lnTo>
                  <a:pt x="71796" y="52812"/>
                </a:lnTo>
                <a:lnTo>
                  <a:pt x="41897" y="76949"/>
                </a:lnTo>
                <a:lnTo>
                  <a:pt x="12852" y="114890"/>
                </a:lnTo>
                <a:lnTo>
                  <a:pt x="0" y="159956"/>
                </a:lnTo>
                <a:lnTo>
                  <a:pt x="1275" y="189376"/>
                </a:lnTo>
                <a:lnTo>
                  <a:pt x="18198" y="233253"/>
                </a:lnTo>
                <a:lnTo>
                  <a:pt x="66572" y="274152"/>
                </a:lnTo>
                <a:lnTo>
                  <a:pt x="107348" y="282487"/>
                </a:lnTo>
                <a:lnTo>
                  <a:pt x="147259" y="274965"/>
                </a:lnTo>
                <a:lnTo>
                  <a:pt x="178092" y="249897"/>
                </a:lnTo>
                <a:lnTo>
                  <a:pt x="180747" y="244678"/>
                </a:lnTo>
                <a:lnTo>
                  <a:pt x="112382" y="244678"/>
                </a:lnTo>
                <a:lnTo>
                  <a:pt x="100207" y="244402"/>
                </a:lnTo>
                <a:lnTo>
                  <a:pt x="47693" y="207527"/>
                </a:lnTo>
                <a:lnTo>
                  <a:pt x="39470" y="178622"/>
                </a:lnTo>
                <a:lnTo>
                  <a:pt x="44150" y="149274"/>
                </a:lnTo>
                <a:lnTo>
                  <a:pt x="63639" y="124320"/>
                </a:lnTo>
                <a:lnTo>
                  <a:pt x="91065" y="110150"/>
                </a:lnTo>
                <a:lnTo>
                  <a:pt x="119370" y="106098"/>
                </a:lnTo>
                <a:lnTo>
                  <a:pt x="480149" y="106098"/>
                </a:lnTo>
                <a:lnTo>
                  <a:pt x="479240" y="104901"/>
                </a:lnTo>
                <a:lnTo>
                  <a:pt x="475843" y="96189"/>
                </a:lnTo>
                <a:lnTo>
                  <a:pt x="476336" y="78866"/>
                </a:lnTo>
                <a:lnTo>
                  <a:pt x="484784" y="64808"/>
                </a:lnTo>
                <a:lnTo>
                  <a:pt x="498842" y="56359"/>
                </a:lnTo>
                <a:lnTo>
                  <a:pt x="516166" y="55867"/>
                </a:lnTo>
                <a:lnTo>
                  <a:pt x="534200" y="55867"/>
                </a:lnTo>
                <a:lnTo>
                  <a:pt x="529329" y="52171"/>
                </a:lnTo>
                <a:lnTo>
                  <a:pt x="421259" y="52171"/>
                </a:lnTo>
                <a:lnTo>
                  <a:pt x="413994" y="46281"/>
                </a:lnTo>
                <a:lnTo>
                  <a:pt x="405420" y="41319"/>
                </a:lnTo>
                <a:lnTo>
                  <a:pt x="369065" y="25353"/>
                </a:lnTo>
                <a:lnTo>
                  <a:pt x="330214" y="13266"/>
                </a:lnTo>
                <a:lnTo>
                  <a:pt x="290152" y="5491"/>
                </a:lnTo>
                <a:lnTo>
                  <a:pt x="269887" y="3035"/>
                </a:lnTo>
                <a:lnTo>
                  <a:pt x="246798" y="1593"/>
                </a:lnTo>
                <a:close/>
              </a:path>
              <a:path w="558165" h="282575">
                <a:moveTo>
                  <a:pt x="174441" y="162077"/>
                </a:moveTo>
                <a:lnTo>
                  <a:pt x="118059" y="162077"/>
                </a:lnTo>
                <a:lnTo>
                  <a:pt x="132549" y="162090"/>
                </a:lnTo>
                <a:lnTo>
                  <a:pt x="139687" y="163347"/>
                </a:lnTo>
                <a:lnTo>
                  <a:pt x="161747" y="190614"/>
                </a:lnTo>
                <a:lnTo>
                  <a:pt x="160947" y="210952"/>
                </a:lnTo>
                <a:lnTo>
                  <a:pt x="151147" y="227752"/>
                </a:lnTo>
                <a:lnTo>
                  <a:pt x="134306" y="239498"/>
                </a:lnTo>
                <a:lnTo>
                  <a:pt x="112382" y="244678"/>
                </a:lnTo>
                <a:lnTo>
                  <a:pt x="180747" y="244678"/>
                </a:lnTo>
                <a:lnTo>
                  <a:pt x="186576" y="233217"/>
                </a:lnTo>
                <a:lnTo>
                  <a:pt x="190641" y="215226"/>
                </a:lnTo>
                <a:lnTo>
                  <a:pt x="190526" y="207527"/>
                </a:lnTo>
                <a:lnTo>
                  <a:pt x="190257" y="196285"/>
                </a:lnTo>
                <a:lnTo>
                  <a:pt x="185026" y="178384"/>
                </a:lnTo>
                <a:lnTo>
                  <a:pt x="175029" y="162608"/>
                </a:lnTo>
                <a:lnTo>
                  <a:pt x="174441" y="162077"/>
                </a:lnTo>
                <a:close/>
              </a:path>
              <a:path w="558165" h="282575">
                <a:moveTo>
                  <a:pt x="409006" y="187681"/>
                </a:moveTo>
                <a:lnTo>
                  <a:pt x="326921" y="187681"/>
                </a:lnTo>
                <a:lnTo>
                  <a:pt x="336743" y="187836"/>
                </a:lnTo>
                <a:lnTo>
                  <a:pt x="345742" y="189138"/>
                </a:lnTo>
                <a:lnTo>
                  <a:pt x="377990" y="211239"/>
                </a:lnTo>
                <a:lnTo>
                  <a:pt x="386448" y="229247"/>
                </a:lnTo>
                <a:lnTo>
                  <a:pt x="389420" y="230847"/>
                </a:lnTo>
                <a:lnTo>
                  <a:pt x="394525" y="232702"/>
                </a:lnTo>
                <a:lnTo>
                  <a:pt x="407250" y="232384"/>
                </a:lnTo>
                <a:lnTo>
                  <a:pt x="450215" y="232371"/>
                </a:lnTo>
                <a:lnTo>
                  <a:pt x="449770" y="230403"/>
                </a:lnTo>
                <a:lnTo>
                  <a:pt x="446716" y="224631"/>
                </a:lnTo>
                <a:lnTo>
                  <a:pt x="441445" y="220727"/>
                </a:lnTo>
                <a:lnTo>
                  <a:pt x="435022" y="217664"/>
                </a:lnTo>
                <a:lnTo>
                  <a:pt x="428510" y="214414"/>
                </a:lnTo>
                <a:lnTo>
                  <a:pt x="408712" y="191414"/>
                </a:lnTo>
                <a:lnTo>
                  <a:pt x="408724" y="190614"/>
                </a:lnTo>
                <a:lnTo>
                  <a:pt x="409006" y="187681"/>
                </a:lnTo>
                <a:close/>
              </a:path>
              <a:path w="558165" h="282575">
                <a:moveTo>
                  <a:pt x="480149" y="106098"/>
                </a:moveTo>
                <a:lnTo>
                  <a:pt x="119370" y="106098"/>
                </a:lnTo>
                <a:lnTo>
                  <a:pt x="146003" y="109672"/>
                </a:lnTo>
                <a:lnTo>
                  <a:pt x="168414" y="118376"/>
                </a:lnTo>
                <a:lnTo>
                  <a:pt x="206849" y="153170"/>
                </a:lnTo>
                <a:lnTo>
                  <a:pt x="228433" y="191414"/>
                </a:lnTo>
                <a:lnTo>
                  <a:pt x="235292" y="206970"/>
                </a:lnTo>
                <a:lnTo>
                  <a:pt x="239036" y="214441"/>
                </a:lnTo>
                <a:lnTo>
                  <a:pt x="243623" y="221390"/>
                </a:lnTo>
                <a:lnTo>
                  <a:pt x="249529" y="227545"/>
                </a:lnTo>
                <a:lnTo>
                  <a:pt x="255447" y="232575"/>
                </a:lnTo>
                <a:lnTo>
                  <a:pt x="262763" y="232384"/>
                </a:lnTo>
                <a:lnTo>
                  <a:pt x="320878" y="232384"/>
                </a:lnTo>
                <a:lnTo>
                  <a:pt x="319405" y="228384"/>
                </a:lnTo>
                <a:lnTo>
                  <a:pt x="310934" y="219710"/>
                </a:lnTo>
                <a:lnTo>
                  <a:pt x="302488" y="218351"/>
                </a:lnTo>
                <a:lnTo>
                  <a:pt x="294665" y="216204"/>
                </a:lnTo>
                <a:lnTo>
                  <a:pt x="284703" y="209668"/>
                </a:lnTo>
                <a:lnTo>
                  <a:pt x="280588" y="200131"/>
                </a:lnTo>
                <a:lnTo>
                  <a:pt x="280704" y="191414"/>
                </a:lnTo>
                <a:lnTo>
                  <a:pt x="283565" y="187642"/>
                </a:lnTo>
                <a:lnTo>
                  <a:pt x="409009" y="187642"/>
                </a:lnTo>
                <a:lnTo>
                  <a:pt x="409676" y="180708"/>
                </a:lnTo>
                <a:lnTo>
                  <a:pt x="414769" y="174091"/>
                </a:lnTo>
                <a:lnTo>
                  <a:pt x="417931" y="172237"/>
                </a:lnTo>
                <a:lnTo>
                  <a:pt x="425107" y="170700"/>
                </a:lnTo>
                <a:lnTo>
                  <a:pt x="506438" y="170700"/>
                </a:lnTo>
                <a:lnTo>
                  <a:pt x="506872" y="170609"/>
                </a:lnTo>
                <a:lnTo>
                  <a:pt x="545528" y="153454"/>
                </a:lnTo>
                <a:lnTo>
                  <a:pt x="551443" y="149061"/>
                </a:lnTo>
                <a:lnTo>
                  <a:pt x="525497" y="149061"/>
                </a:lnTo>
                <a:lnTo>
                  <a:pt x="516782" y="149043"/>
                </a:lnTo>
                <a:lnTo>
                  <a:pt x="476796" y="141770"/>
                </a:lnTo>
                <a:lnTo>
                  <a:pt x="454875" y="123990"/>
                </a:lnTo>
                <a:lnTo>
                  <a:pt x="458165" y="120573"/>
                </a:lnTo>
                <a:lnTo>
                  <a:pt x="499214" y="120573"/>
                </a:lnTo>
                <a:lnTo>
                  <a:pt x="492163" y="117824"/>
                </a:lnTo>
                <a:lnTo>
                  <a:pt x="484816" y="112248"/>
                </a:lnTo>
                <a:lnTo>
                  <a:pt x="480149" y="106098"/>
                </a:lnTo>
                <a:close/>
              </a:path>
              <a:path w="558165" h="282575">
                <a:moveTo>
                  <a:pt x="445820" y="232384"/>
                </a:moveTo>
                <a:lnTo>
                  <a:pt x="430631" y="232384"/>
                </a:lnTo>
                <a:lnTo>
                  <a:pt x="432638" y="232422"/>
                </a:lnTo>
                <a:lnTo>
                  <a:pt x="445820" y="232384"/>
                </a:lnTo>
                <a:close/>
              </a:path>
              <a:path w="558165" h="282575">
                <a:moveTo>
                  <a:pt x="126225" y="138239"/>
                </a:moveTo>
                <a:lnTo>
                  <a:pt x="86566" y="153494"/>
                </a:lnTo>
                <a:lnTo>
                  <a:pt x="76245" y="178384"/>
                </a:lnTo>
                <a:lnTo>
                  <a:pt x="76695" y="187184"/>
                </a:lnTo>
                <a:lnTo>
                  <a:pt x="80241" y="197631"/>
                </a:lnTo>
                <a:lnTo>
                  <a:pt x="86626" y="206641"/>
                </a:lnTo>
                <a:lnTo>
                  <a:pt x="90652" y="210781"/>
                </a:lnTo>
                <a:lnTo>
                  <a:pt x="96088" y="214172"/>
                </a:lnTo>
                <a:lnTo>
                  <a:pt x="105549" y="212064"/>
                </a:lnTo>
                <a:lnTo>
                  <a:pt x="108483" y="209435"/>
                </a:lnTo>
                <a:lnTo>
                  <a:pt x="109791" y="200634"/>
                </a:lnTo>
                <a:lnTo>
                  <a:pt x="105206" y="197218"/>
                </a:lnTo>
                <a:lnTo>
                  <a:pt x="102374" y="193192"/>
                </a:lnTo>
                <a:lnTo>
                  <a:pt x="99683" y="187159"/>
                </a:lnTo>
                <a:lnTo>
                  <a:pt x="99226" y="180598"/>
                </a:lnTo>
                <a:lnTo>
                  <a:pt x="100922" y="174220"/>
                </a:lnTo>
                <a:lnTo>
                  <a:pt x="104698" y="168833"/>
                </a:lnTo>
                <a:lnTo>
                  <a:pt x="110083" y="163614"/>
                </a:lnTo>
                <a:lnTo>
                  <a:pt x="118059" y="162077"/>
                </a:lnTo>
                <a:lnTo>
                  <a:pt x="174441" y="162077"/>
                </a:lnTo>
                <a:lnTo>
                  <a:pt x="161155" y="150077"/>
                </a:lnTo>
                <a:lnTo>
                  <a:pt x="144515" y="141663"/>
                </a:lnTo>
                <a:lnTo>
                  <a:pt x="126225" y="138239"/>
                </a:lnTo>
                <a:close/>
              </a:path>
              <a:path w="558165" h="282575">
                <a:moveTo>
                  <a:pt x="409009" y="187642"/>
                </a:moveTo>
                <a:lnTo>
                  <a:pt x="283565" y="187642"/>
                </a:lnTo>
                <a:lnTo>
                  <a:pt x="293100" y="187713"/>
                </a:lnTo>
                <a:lnTo>
                  <a:pt x="305625" y="187963"/>
                </a:lnTo>
                <a:lnTo>
                  <a:pt x="314045" y="187934"/>
                </a:lnTo>
                <a:lnTo>
                  <a:pt x="326921" y="187681"/>
                </a:lnTo>
                <a:lnTo>
                  <a:pt x="409006" y="187681"/>
                </a:lnTo>
                <a:close/>
              </a:path>
              <a:path w="558165" h="282575">
                <a:moveTo>
                  <a:pt x="506438" y="170700"/>
                </a:moveTo>
                <a:lnTo>
                  <a:pt x="425107" y="170700"/>
                </a:lnTo>
                <a:lnTo>
                  <a:pt x="429018" y="171386"/>
                </a:lnTo>
                <a:lnTo>
                  <a:pt x="437438" y="172237"/>
                </a:lnTo>
                <a:lnTo>
                  <a:pt x="442036" y="173088"/>
                </a:lnTo>
                <a:lnTo>
                  <a:pt x="446659" y="173659"/>
                </a:lnTo>
                <a:lnTo>
                  <a:pt x="453387" y="174399"/>
                </a:lnTo>
                <a:lnTo>
                  <a:pt x="460136" y="174882"/>
                </a:lnTo>
                <a:lnTo>
                  <a:pt x="466900" y="175102"/>
                </a:lnTo>
                <a:lnTo>
                  <a:pt x="473671" y="175056"/>
                </a:lnTo>
                <a:lnTo>
                  <a:pt x="484829" y="174368"/>
                </a:lnTo>
                <a:lnTo>
                  <a:pt x="495922" y="172900"/>
                </a:lnTo>
                <a:lnTo>
                  <a:pt x="506438" y="170700"/>
                </a:lnTo>
                <a:close/>
              </a:path>
              <a:path w="558165" h="282575">
                <a:moveTo>
                  <a:pt x="555053" y="146380"/>
                </a:moveTo>
                <a:lnTo>
                  <a:pt x="552551" y="147040"/>
                </a:lnTo>
                <a:lnTo>
                  <a:pt x="542899" y="148031"/>
                </a:lnTo>
                <a:lnTo>
                  <a:pt x="534208" y="148729"/>
                </a:lnTo>
                <a:lnTo>
                  <a:pt x="525497" y="149061"/>
                </a:lnTo>
                <a:lnTo>
                  <a:pt x="551443" y="149061"/>
                </a:lnTo>
                <a:lnTo>
                  <a:pt x="555053" y="146380"/>
                </a:lnTo>
                <a:close/>
              </a:path>
              <a:path w="558165" h="282575">
                <a:moveTo>
                  <a:pt x="556695" y="139458"/>
                </a:moveTo>
                <a:lnTo>
                  <a:pt x="550087" y="139458"/>
                </a:lnTo>
                <a:lnTo>
                  <a:pt x="556374" y="140131"/>
                </a:lnTo>
                <a:lnTo>
                  <a:pt x="556695" y="139458"/>
                </a:lnTo>
                <a:close/>
              </a:path>
              <a:path w="558165" h="282575">
                <a:moveTo>
                  <a:pt x="499214" y="120573"/>
                </a:moveTo>
                <a:lnTo>
                  <a:pt x="458165" y="120573"/>
                </a:lnTo>
                <a:lnTo>
                  <a:pt x="461619" y="121551"/>
                </a:lnTo>
                <a:lnTo>
                  <a:pt x="462673" y="122440"/>
                </a:lnTo>
                <a:lnTo>
                  <a:pt x="505688" y="139496"/>
                </a:lnTo>
                <a:lnTo>
                  <a:pt x="518922" y="139917"/>
                </a:lnTo>
                <a:lnTo>
                  <a:pt x="525516" y="139902"/>
                </a:lnTo>
                <a:lnTo>
                  <a:pt x="532155" y="139700"/>
                </a:lnTo>
                <a:lnTo>
                  <a:pt x="536613" y="139509"/>
                </a:lnTo>
                <a:lnTo>
                  <a:pt x="546227" y="139509"/>
                </a:lnTo>
                <a:lnTo>
                  <a:pt x="550087" y="139458"/>
                </a:lnTo>
                <a:lnTo>
                  <a:pt x="556695" y="139458"/>
                </a:lnTo>
                <a:lnTo>
                  <a:pt x="557542" y="137680"/>
                </a:lnTo>
                <a:lnTo>
                  <a:pt x="557898" y="136982"/>
                </a:lnTo>
                <a:lnTo>
                  <a:pt x="557834" y="135369"/>
                </a:lnTo>
                <a:lnTo>
                  <a:pt x="556926" y="121221"/>
                </a:lnTo>
                <a:lnTo>
                  <a:pt x="500875" y="121221"/>
                </a:lnTo>
                <a:lnTo>
                  <a:pt x="499214" y="120573"/>
                </a:lnTo>
                <a:close/>
              </a:path>
              <a:path w="558165" h="282575">
                <a:moveTo>
                  <a:pt x="546227" y="139509"/>
                </a:moveTo>
                <a:lnTo>
                  <a:pt x="536613" y="139509"/>
                </a:lnTo>
                <a:lnTo>
                  <a:pt x="543331" y="139547"/>
                </a:lnTo>
                <a:lnTo>
                  <a:pt x="546227" y="139509"/>
                </a:lnTo>
                <a:close/>
              </a:path>
              <a:path w="558165" h="282575">
                <a:moveTo>
                  <a:pt x="534200" y="55867"/>
                </a:moveTo>
                <a:lnTo>
                  <a:pt x="516166" y="55867"/>
                </a:lnTo>
                <a:lnTo>
                  <a:pt x="524872" y="59256"/>
                </a:lnTo>
                <a:lnTo>
                  <a:pt x="532220" y="64828"/>
                </a:lnTo>
                <a:lnTo>
                  <a:pt x="537799" y="72174"/>
                </a:lnTo>
                <a:lnTo>
                  <a:pt x="541197" y="80886"/>
                </a:lnTo>
                <a:lnTo>
                  <a:pt x="540712" y="98213"/>
                </a:lnTo>
                <a:lnTo>
                  <a:pt x="532266" y="112279"/>
                </a:lnTo>
                <a:lnTo>
                  <a:pt x="518205" y="120732"/>
                </a:lnTo>
                <a:lnTo>
                  <a:pt x="500875" y="121221"/>
                </a:lnTo>
                <a:lnTo>
                  <a:pt x="556926" y="121221"/>
                </a:lnTo>
                <a:lnTo>
                  <a:pt x="556092" y="108229"/>
                </a:lnTo>
                <a:lnTo>
                  <a:pt x="550725" y="81978"/>
                </a:lnTo>
                <a:lnTo>
                  <a:pt x="538610" y="59213"/>
                </a:lnTo>
                <a:lnTo>
                  <a:pt x="534200" y="55867"/>
                </a:lnTo>
                <a:close/>
              </a:path>
              <a:path w="558165" h="282575">
                <a:moveTo>
                  <a:pt x="524814" y="83070"/>
                </a:moveTo>
                <a:lnTo>
                  <a:pt x="519023" y="83070"/>
                </a:lnTo>
                <a:lnTo>
                  <a:pt x="515505" y="86715"/>
                </a:lnTo>
                <a:lnTo>
                  <a:pt x="511556" y="90652"/>
                </a:lnTo>
                <a:lnTo>
                  <a:pt x="512025" y="97459"/>
                </a:lnTo>
                <a:lnTo>
                  <a:pt x="519925" y="102704"/>
                </a:lnTo>
                <a:lnTo>
                  <a:pt x="523925" y="102704"/>
                </a:lnTo>
                <a:lnTo>
                  <a:pt x="531799" y="97459"/>
                </a:lnTo>
                <a:lnTo>
                  <a:pt x="532282" y="90652"/>
                </a:lnTo>
                <a:lnTo>
                  <a:pt x="528332" y="86715"/>
                </a:lnTo>
                <a:lnTo>
                  <a:pt x="524814" y="83070"/>
                </a:lnTo>
                <a:close/>
              </a:path>
              <a:path w="558165" h="282575">
                <a:moveTo>
                  <a:pt x="425424" y="0"/>
                </a:moveTo>
                <a:lnTo>
                  <a:pt x="420708" y="3035"/>
                </a:lnTo>
                <a:lnTo>
                  <a:pt x="420767" y="18745"/>
                </a:lnTo>
                <a:lnTo>
                  <a:pt x="421158" y="40320"/>
                </a:lnTo>
                <a:lnTo>
                  <a:pt x="421259" y="52171"/>
                </a:lnTo>
                <a:lnTo>
                  <a:pt x="529329" y="52171"/>
                </a:lnTo>
                <a:lnTo>
                  <a:pt x="516623" y="42532"/>
                </a:lnTo>
                <a:lnTo>
                  <a:pt x="431852" y="3035"/>
                </a:lnTo>
                <a:lnTo>
                  <a:pt x="425424" y="0"/>
                </a:lnTo>
                <a:close/>
              </a:path>
            </a:pathLst>
          </a:custGeom>
          <a:solidFill>
            <a:srgbClr val="42BA8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nvGrpSpPr>
          <p:cNvPr id="5" name="object 5"/>
          <p:cNvGrpSpPr/>
          <p:nvPr/>
        </p:nvGrpSpPr>
        <p:grpSpPr>
          <a:xfrm>
            <a:off x="0" y="0"/>
            <a:ext cx="7772400" cy="48895"/>
            <a:chOff x="0" y="0"/>
            <a:chExt cx="7772400" cy="48895"/>
          </a:xfrm>
        </p:grpSpPr>
        <p:sp>
          <p:nvSpPr>
            <p:cNvPr id="6" name="object 6"/>
            <p:cNvSpPr/>
            <p:nvPr/>
          </p:nvSpPr>
          <p:spPr>
            <a:xfrm>
              <a:off x="6131369" y="0"/>
              <a:ext cx="1641475" cy="48895"/>
            </a:xfrm>
            <a:custGeom>
              <a:avLst/>
              <a:gdLst/>
              <a:ahLst/>
              <a:cxnLst/>
              <a:rect l="l" t="t" r="r" b="b"/>
              <a:pathLst>
                <a:path w="1641475" h="48895">
                  <a:moveTo>
                    <a:pt x="1641030" y="0"/>
                  </a:moveTo>
                  <a:lnTo>
                    <a:pt x="0" y="0"/>
                  </a:lnTo>
                  <a:lnTo>
                    <a:pt x="0" y="48577"/>
                  </a:lnTo>
                  <a:lnTo>
                    <a:pt x="1641030" y="48577"/>
                  </a:lnTo>
                  <a:lnTo>
                    <a:pt x="1641030" y="0"/>
                  </a:lnTo>
                  <a:close/>
                </a:path>
              </a:pathLst>
            </a:custGeom>
            <a:solidFill>
              <a:srgbClr val="0074B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 name="object 7"/>
            <p:cNvSpPr/>
            <p:nvPr/>
          </p:nvSpPr>
          <p:spPr>
            <a:xfrm>
              <a:off x="5527217" y="0"/>
              <a:ext cx="604520" cy="48895"/>
            </a:xfrm>
            <a:custGeom>
              <a:avLst/>
              <a:gdLst/>
              <a:ahLst/>
              <a:cxnLst/>
              <a:rect l="l" t="t" r="r" b="b"/>
              <a:pathLst>
                <a:path w="604520" h="48895">
                  <a:moveTo>
                    <a:pt x="604151" y="0"/>
                  </a:moveTo>
                  <a:lnTo>
                    <a:pt x="0" y="0"/>
                  </a:lnTo>
                  <a:lnTo>
                    <a:pt x="0" y="48577"/>
                  </a:lnTo>
                  <a:lnTo>
                    <a:pt x="604151" y="48577"/>
                  </a:lnTo>
                  <a:lnTo>
                    <a:pt x="604151" y="0"/>
                  </a:lnTo>
                  <a:close/>
                </a:path>
              </a:pathLst>
            </a:custGeom>
            <a:solidFill>
              <a:srgbClr val="EDEDEE"/>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p:nvPr/>
          </p:nvSpPr>
          <p:spPr>
            <a:xfrm>
              <a:off x="2480373" y="0"/>
              <a:ext cx="3047365" cy="48895"/>
            </a:xfrm>
            <a:custGeom>
              <a:avLst/>
              <a:gdLst/>
              <a:ahLst/>
              <a:cxnLst/>
              <a:rect l="l" t="t" r="r" b="b"/>
              <a:pathLst>
                <a:path w="3047365" h="48895">
                  <a:moveTo>
                    <a:pt x="3046857" y="0"/>
                  </a:moveTo>
                  <a:lnTo>
                    <a:pt x="0" y="0"/>
                  </a:lnTo>
                  <a:lnTo>
                    <a:pt x="0" y="48577"/>
                  </a:lnTo>
                  <a:lnTo>
                    <a:pt x="3046857" y="48577"/>
                  </a:lnTo>
                  <a:lnTo>
                    <a:pt x="3046857" y="0"/>
                  </a:lnTo>
                  <a:close/>
                </a:path>
              </a:pathLst>
            </a:custGeom>
            <a:solidFill>
              <a:srgbClr val="42BA8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9" name="object 9"/>
            <p:cNvSpPr/>
            <p:nvPr/>
          </p:nvSpPr>
          <p:spPr>
            <a:xfrm>
              <a:off x="1648193" y="0"/>
              <a:ext cx="832485" cy="48895"/>
            </a:xfrm>
            <a:custGeom>
              <a:avLst/>
              <a:gdLst/>
              <a:ahLst/>
              <a:cxnLst/>
              <a:rect l="l" t="t" r="r" b="b"/>
              <a:pathLst>
                <a:path w="832485" h="48895">
                  <a:moveTo>
                    <a:pt x="832180" y="0"/>
                  </a:moveTo>
                  <a:lnTo>
                    <a:pt x="0" y="0"/>
                  </a:lnTo>
                  <a:lnTo>
                    <a:pt x="0" y="48577"/>
                  </a:lnTo>
                  <a:lnTo>
                    <a:pt x="832180" y="48577"/>
                  </a:lnTo>
                  <a:lnTo>
                    <a:pt x="832180" y="0"/>
                  </a:lnTo>
                  <a:close/>
                </a:path>
              </a:pathLst>
            </a:custGeom>
            <a:solidFill>
              <a:srgbClr val="F58345"/>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0" name="object 10"/>
            <p:cNvSpPr/>
            <p:nvPr/>
          </p:nvSpPr>
          <p:spPr>
            <a:xfrm>
              <a:off x="0" y="0"/>
              <a:ext cx="1648460" cy="48895"/>
            </a:xfrm>
            <a:custGeom>
              <a:avLst/>
              <a:gdLst/>
              <a:ahLst/>
              <a:cxnLst/>
              <a:rect l="l" t="t" r="r" b="b"/>
              <a:pathLst>
                <a:path w="1648460" h="48895">
                  <a:moveTo>
                    <a:pt x="1648180" y="0"/>
                  </a:moveTo>
                  <a:lnTo>
                    <a:pt x="0" y="0"/>
                  </a:lnTo>
                  <a:lnTo>
                    <a:pt x="0" y="48577"/>
                  </a:lnTo>
                  <a:lnTo>
                    <a:pt x="1648180" y="48577"/>
                  </a:lnTo>
                  <a:lnTo>
                    <a:pt x="1648180" y="0"/>
                  </a:lnTo>
                  <a:close/>
                </a:path>
              </a:pathLst>
            </a:custGeom>
            <a:solidFill>
              <a:srgbClr val="003A36"/>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sp>
        <p:nvSpPr>
          <p:cNvPr id="11" name="object 11"/>
          <p:cNvSpPr/>
          <p:nvPr/>
        </p:nvSpPr>
        <p:spPr>
          <a:xfrm>
            <a:off x="872171" y="1255184"/>
            <a:ext cx="5862320" cy="4811547"/>
          </a:xfrm>
          <a:custGeom>
            <a:avLst/>
            <a:gdLst/>
            <a:ahLst/>
            <a:cxnLst/>
            <a:rect l="l" t="t" r="r" b="b"/>
            <a:pathLst>
              <a:path w="5862320" h="4436110">
                <a:moveTo>
                  <a:pt x="5862320" y="0"/>
                </a:moveTo>
                <a:lnTo>
                  <a:pt x="0" y="0"/>
                </a:lnTo>
                <a:lnTo>
                  <a:pt x="0" y="4435652"/>
                </a:lnTo>
                <a:lnTo>
                  <a:pt x="5862320" y="4435652"/>
                </a:lnTo>
                <a:lnTo>
                  <a:pt x="5862320" y="0"/>
                </a:lnTo>
                <a:close/>
              </a:path>
            </a:pathLst>
          </a:custGeom>
          <a:solidFill>
            <a:srgbClr val="99D4C0"/>
          </a:solidFill>
        </p:spPr>
        <p:txBody>
          <a:bodyPr wrap="square" lIns="360000" tIns="360000" rIns="360000" bIns="360000" rtlCol="0">
            <a:spAutoFit/>
          </a:bodyPr>
          <a:lstStyle/>
          <a:p>
            <a:pPr marL="12700" lvl="4">
              <a:spcBef>
                <a:spcPts val="790"/>
              </a:spcBef>
            </a:pPr>
            <a:r>
              <a:rPr lang="en" altLang="zh-CN" sz="1200" b="1" dirty="0">
                <a:solidFill>
                  <a:srgbClr val="003A36"/>
                </a:solidFill>
                <a:latin typeface="Source Han Sans CN" panose="020B0500000000000000" pitchFamily="34" charset="-128"/>
                <a:ea typeface="Source Han Sans CN" panose="020B0500000000000000" pitchFamily="34" charset="-128"/>
                <a:cs typeface="Lucida Sans"/>
              </a:rPr>
              <a:t>Why Containers?</a:t>
            </a:r>
            <a:endParaRPr lang="en" altLang="zh-CN" sz="1200" dirty="0">
              <a:latin typeface="Source Han Sans CN" panose="020B0500000000000000" pitchFamily="34" charset="-128"/>
              <a:ea typeface="Source Han Sans CN" panose="020B0500000000000000" pitchFamily="34" charset="-128"/>
              <a:cs typeface="Lucida Sans"/>
            </a:endParaRPr>
          </a:p>
          <a:p>
            <a:pPr marL="12700" marR="5080" lvl="4">
              <a:lnSpc>
                <a:spcPct val="116700"/>
              </a:lnSpc>
              <a:spcBef>
                <a:spcPts val="450"/>
              </a:spcBef>
            </a:pPr>
            <a:r>
              <a:rPr lang="en" altLang="zh-CN" sz="1200" dirty="0">
                <a:solidFill>
                  <a:srgbClr val="003A36"/>
                </a:solidFill>
                <a:latin typeface="Source Han Sans CN" panose="020B0500000000000000" pitchFamily="34" charset="-128"/>
                <a:ea typeface="Source Han Sans CN" panose="020B0500000000000000" pitchFamily="34" charset="-128"/>
                <a:cs typeface="Lucida Sans Unicode"/>
              </a:rPr>
              <a:t>A VM is a complete guest operating system running on the host. An application in the VM thinks it is running on real hardware, but instead it is executing on a guest system that is running as a process on the host computer. A container, on the other hand, is not a separate operating system  but is something more like a separate, isolated address space (Figure 1). The containers running on a host system share the host kernel and a portion of the host’s resources, but they are isolated from each other. They behave as if they are separate systems.</a:t>
            </a:r>
            <a:endParaRPr lang="en" altLang="zh-CN" sz="1200" dirty="0">
              <a:latin typeface="Source Han Sans CN" panose="020B0500000000000000" pitchFamily="34" charset="-128"/>
              <a:ea typeface="Source Han Sans CN" panose="020B0500000000000000" pitchFamily="34" charset="-128"/>
              <a:cs typeface="Lucida Sans Unicode"/>
            </a:endParaRPr>
          </a:p>
          <a:p>
            <a:pPr marL="12700" marR="164465" lvl="4">
              <a:lnSpc>
                <a:spcPct val="116700"/>
              </a:lnSpc>
              <a:spcBef>
                <a:spcPts val="700"/>
              </a:spcBef>
            </a:pPr>
            <a:r>
              <a:rPr lang="en" altLang="zh-CN" sz="1200" dirty="0">
                <a:solidFill>
                  <a:srgbClr val="003A36"/>
                </a:solidFill>
                <a:latin typeface="Source Han Sans CN" panose="020B0500000000000000" pitchFamily="34" charset="-128"/>
                <a:ea typeface="Source Han Sans CN" panose="020B0500000000000000" pitchFamily="34" charset="-128"/>
                <a:cs typeface="Lucida Sans Unicode"/>
              </a:rPr>
              <a:t>Containers avoid the resource overhead of supporting multiple guest systems and are therefore more efficient than VMs. A container is also fast and easy to spin up when you need it. Containers are extremely portable. Dependencies are typically built into the container, which means  the container is ready to work as soon as you launch it.</a:t>
            </a:r>
            <a:endParaRPr lang="en" altLang="zh-CN" sz="1200" dirty="0">
              <a:latin typeface="Source Han Sans CN" panose="020B0500000000000000" pitchFamily="34" charset="-128"/>
              <a:ea typeface="Source Han Sans CN" panose="020B0500000000000000" pitchFamily="34" charset="-128"/>
              <a:cs typeface="Lucida Sans Unicode"/>
            </a:endParaRPr>
          </a:p>
          <a:p>
            <a:pPr marL="12700" marR="207010" lvl="4">
              <a:lnSpc>
                <a:spcPct val="116700"/>
              </a:lnSpc>
              <a:spcBef>
                <a:spcPts val="695"/>
              </a:spcBef>
            </a:pPr>
            <a:r>
              <a:rPr lang="en" altLang="zh-CN" sz="1200" dirty="0">
                <a:solidFill>
                  <a:srgbClr val="003A36"/>
                </a:solidFill>
                <a:latin typeface="Source Han Sans CN" panose="020B0500000000000000" pitchFamily="34" charset="-128"/>
                <a:ea typeface="Source Han Sans CN" panose="020B0500000000000000" pitchFamily="34" charset="-128"/>
                <a:cs typeface="Lucida Sans Unicode"/>
              </a:rPr>
              <a:t>Containers have become popular in the retail space because of their security, low overhead, and portability. The container environment is ideal for rapid-orchestration scenarios and for deploying pre-built images designed for a single purpose.</a:t>
            </a:r>
            <a:endParaRPr lang="en" altLang="zh-CN" sz="1200" dirty="0">
              <a:latin typeface="Source Han Sans CN" panose="020B0500000000000000" pitchFamily="34" charset="-128"/>
              <a:ea typeface="Source Han Sans CN" panose="020B0500000000000000" pitchFamily="34" charset="-128"/>
              <a:cs typeface="Lucida Sans Unicode"/>
            </a:endParaRPr>
          </a:p>
        </p:txBody>
      </p:sp>
      <p:sp>
        <p:nvSpPr>
          <p:cNvPr id="13" name="object 13"/>
          <p:cNvSpPr txBox="1"/>
          <p:nvPr/>
        </p:nvSpPr>
        <p:spPr>
          <a:xfrm>
            <a:off x="908513" y="7669814"/>
            <a:ext cx="5721985" cy="1077154"/>
          </a:xfrm>
          <a:prstGeom prst="rect">
            <a:avLst/>
          </a:prstGeom>
        </p:spPr>
        <p:txBody>
          <a:bodyPr vert="horz" wrap="square" lIns="0" tIns="13970" rIns="0" bIns="0" rtlCol="0">
            <a:spAutoFit/>
          </a:bodyPr>
          <a:lstStyle/>
          <a:p>
            <a:pPr marL="38100" algn="ctr">
              <a:lnSpc>
                <a:spcPct val="100000"/>
              </a:lnSpc>
              <a:spcBef>
                <a:spcPts val="110"/>
              </a:spcBef>
              <a:tabLst>
                <a:tab pos="3030220" algn="l"/>
              </a:tabLst>
            </a:pPr>
            <a:r>
              <a:rPr sz="1500" dirty="0">
                <a:solidFill>
                  <a:srgbClr val="231F20"/>
                </a:solidFill>
                <a:latin typeface="Source Han Sans CN" panose="020B0500000000000000" pitchFamily="34" charset="-128"/>
                <a:ea typeface="Source Han Sans CN" panose="020B0500000000000000" pitchFamily="34" charset="-128"/>
                <a:cs typeface="Verdana"/>
              </a:rPr>
              <a:t>Host System	Host System</a:t>
            </a:r>
            <a:endParaRPr sz="1500" dirty="0">
              <a:latin typeface="Source Han Sans CN" panose="020B0500000000000000" pitchFamily="34" charset="-128"/>
              <a:ea typeface="Source Han Sans CN" panose="020B0500000000000000" pitchFamily="34" charset="-128"/>
              <a:cs typeface="Verdana"/>
            </a:endParaRPr>
          </a:p>
          <a:p>
            <a:pPr>
              <a:lnSpc>
                <a:spcPct val="100000"/>
              </a:lnSpc>
              <a:spcBef>
                <a:spcPts val="55"/>
              </a:spcBef>
            </a:pPr>
            <a:endParaRPr sz="2250" dirty="0">
              <a:latin typeface="Source Han Sans CN" panose="020B0500000000000000" pitchFamily="34" charset="-128"/>
              <a:ea typeface="Source Han Sans CN" panose="020B0500000000000000" pitchFamily="34" charset="-128"/>
              <a:cs typeface="Verdana"/>
            </a:endParaRPr>
          </a:p>
          <a:p>
            <a:pPr marL="12700" marR="5080" algn="just">
              <a:lnSpc>
                <a:spcPct val="116700"/>
              </a:lnSpc>
            </a:pPr>
            <a:r>
              <a:rPr sz="900" dirty="0">
                <a:solidFill>
                  <a:srgbClr val="231F20"/>
                </a:solidFill>
                <a:latin typeface="Source Han Sans CN" panose="020B0500000000000000" pitchFamily="34" charset="-128"/>
                <a:ea typeface="Source Han Sans CN" panose="020B0500000000000000" pitchFamily="34" charset="-128"/>
                <a:cs typeface="Lucida Sans Unicode"/>
              </a:rPr>
              <a:t>Figure 1: In a VM environment (left), applications run on a complete guest operating system that executes as a</a:t>
            </a:r>
            <a:r>
              <a:rPr lang="zh-CN" altLang="en-US" sz="900" dirty="0">
                <a:solidFill>
                  <a:srgbClr val="231F20"/>
                </a:solidFill>
                <a:latin typeface="Source Han Sans CN" panose="020B0500000000000000" pitchFamily="34" charset="-128"/>
                <a:ea typeface="Source Han Sans CN" panose="020B0500000000000000" pitchFamily="34" charset="-128"/>
                <a:cs typeface="Lucida Sans Unicode"/>
              </a:rPr>
              <a:t> </a:t>
            </a:r>
            <a:r>
              <a:rPr sz="900" dirty="0">
                <a:solidFill>
                  <a:srgbClr val="231F20"/>
                </a:solidFill>
                <a:latin typeface="Source Han Sans CN" panose="020B0500000000000000" pitchFamily="34" charset="-128"/>
                <a:ea typeface="Source Han Sans CN" panose="020B0500000000000000" pitchFamily="34" charset="-128"/>
                <a:cs typeface="Lucida Sans Unicode"/>
              </a:rPr>
              <a:t>process on the host. In a container environment (right), applications run directly on the host, but within an isolated </a:t>
            </a:r>
            <a:r>
              <a:rPr lang="en-US" altLang="zh-CN" sz="900" dirty="0">
                <a:solidFill>
                  <a:srgbClr val="231F20"/>
                </a:solidFill>
                <a:latin typeface="Source Han Sans CN" panose="020B0500000000000000" pitchFamily="34" charset="-128"/>
                <a:ea typeface="Source Han Sans CN" panose="020B0500000000000000" pitchFamily="34" charset="-128"/>
                <a:cs typeface="Lucida Sans Unicode"/>
              </a:rPr>
              <a:t>"</a:t>
            </a:r>
            <a:r>
              <a:rPr sz="900" dirty="0">
                <a:solidFill>
                  <a:srgbClr val="231F20"/>
                </a:solidFill>
                <a:latin typeface="Source Han Sans CN" panose="020B0500000000000000" pitchFamily="34" charset="-128"/>
                <a:ea typeface="Source Han Sans CN" panose="020B0500000000000000" pitchFamily="34" charset="-128"/>
                <a:cs typeface="Lucida Sans Unicode"/>
              </a:rPr>
              <a:t>container</a:t>
            </a:r>
            <a:r>
              <a:rPr lang="en-US" altLang="zh-CN" sz="900" dirty="0">
                <a:solidFill>
                  <a:srgbClr val="231F20"/>
                </a:solidFill>
                <a:latin typeface="Source Han Sans CN" panose="020B0500000000000000" pitchFamily="34" charset="-128"/>
                <a:ea typeface="Source Han Sans CN" panose="020B0500000000000000" pitchFamily="34" charset="-128"/>
                <a:cs typeface="Lucida Sans Unicode"/>
              </a:rPr>
              <a:t>"</a:t>
            </a:r>
            <a:r>
              <a:rPr sz="900" dirty="0">
                <a:solidFill>
                  <a:srgbClr val="231F20"/>
                </a:solidFill>
                <a:latin typeface="Source Han Sans CN" panose="020B0500000000000000" pitchFamily="34" charset="-128"/>
                <a:ea typeface="Source Han Sans CN" panose="020B0500000000000000" pitchFamily="34" charset="-128"/>
                <a:cs typeface="Lucida Sans Unicode"/>
              </a:rPr>
              <a:t> with</a:t>
            </a:r>
            <a:r>
              <a:rPr lang="zh-CN" altLang="en-US" sz="900" dirty="0">
                <a:solidFill>
                  <a:srgbClr val="231F20"/>
                </a:solidFill>
                <a:latin typeface="Source Han Sans CN" panose="020B0500000000000000" pitchFamily="34" charset="-128"/>
                <a:ea typeface="Source Han Sans CN" panose="020B0500000000000000" pitchFamily="34" charset="-128"/>
                <a:cs typeface="Lucida Sans Unicode"/>
              </a:rPr>
              <a:t> </a:t>
            </a:r>
            <a:r>
              <a:rPr sz="900" dirty="0">
                <a:solidFill>
                  <a:srgbClr val="231F20"/>
                </a:solidFill>
                <a:latin typeface="Source Han Sans CN" panose="020B0500000000000000" pitchFamily="34" charset="-128"/>
                <a:ea typeface="Source Han Sans CN" panose="020B0500000000000000" pitchFamily="34" charset="-128"/>
                <a:cs typeface="Lucida Sans Unicode"/>
              </a:rPr>
              <a:t>dedicated resources.</a:t>
            </a:r>
            <a:endParaRPr sz="900" dirty="0">
              <a:latin typeface="Source Han Sans CN" panose="020B0500000000000000" pitchFamily="34" charset="-128"/>
              <a:ea typeface="Source Han Sans CN" panose="020B0500000000000000" pitchFamily="34" charset="-128"/>
              <a:cs typeface="Lucida Sans Unicode"/>
            </a:endParaRPr>
          </a:p>
        </p:txBody>
      </p:sp>
      <p:sp>
        <p:nvSpPr>
          <p:cNvPr id="14" name="object 14"/>
          <p:cNvSpPr txBox="1"/>
          <p:nvPr/>
        </p:nvSpPr>
        <p:spPr>
          <a:xfrm>
            <a:off x="1864052" y="6172200"/>
            <a:ext cx="1236345" cy="244939"/>
          </a:xfrm>
          <a:prstGeom prst="rect">
            <a:avLst/>
          </a:prstGeom>
        </p:spPr>
        <p:txBody>
          <a:bodyPr vert="horz" wrap="square" lIns="0" tIns="13970" rIns="0" bIns="0" rtlCol="0">
            <a:spAutoFit/>
          </a:bodyPr>
          <a:lstStyle/>
          <a:p>
            <a:pPr marL="12700">
              <a:lnSpc>
                <a:spcPct val="100000"/>
              </a:lnSpc>
              <a:spcBef>
                <a:spcPts val="110"/>
              </a:spcBef>
            </a:pPr>
            <a:r>
              <a:rPr sz="1500" dirty="0">
                <a:solidFill>
                  <a:srgbClr val="231F20"/>
                </a:solidFill>
                <a:latin typeface="Source Han Sans CN" panose="020B0500000000000000" pitchFamily="34" charset="-128"/>
                <a:ea typeface="Source Han Sans CN" panose="020B0500000000000000" pitchFamily="34" charset="-128"/>
                <a:cs typeface="Verdana"/>
              </a:rPr>
              <a:t>Applications</a:t>
            </a:r>
            <a:endParaRPr sz="1500" dirty="0">
              <a:latin typeface="Source Han Sans CN" panose="020B0500000000000000" pitchFamily="34" charset="-128"/>
              <a:ea typeface="Source Han Sans CN" panose="020B0500000000000000" pitchFamily="34" charset="-128"/>
              <a:cs typeface="Verdana"/>
            </a:endParaRPr>
          </a:p>
        </p:txBody>
      </p:sp>
      <p:graphicFrame>
        <p:nvGraphicFramePr>
          <p:cNvPr id="15" name="object 15"/>
          <p:cNvGraphicFramePr>
            <a:graphicFrameLocks noGrp="1"/>
          </p:cNvGraphicFramePr>
          <p:nvPr>
            <p:extLst>
              <p:ext uri="{D42A27DB-BD31-4B8C-83A1-F6EECF244321}">
                <p14:modId xmlns:p14="http://schemas.microsoft.com/office/powerpoint/2010/main" val="1130688962"/>
              </p:ext>
            </p:extLst>
          </p:nvPr>
        </p:nvGraphicFramePr>
        <p:xfrm>
          <a:off x="972344" y="6726895"/>
          <a:ext cx="2635884" cy="455295"/>
        </p:xfrm>
        <a:graphic>
          <a:graphicData uri="http://schemas.openxmlformats.org/drawingml/2006/table">
            <a:tbl>
              <a:tblPr firstRow="1" bandRow="1">
                <a:tableStyleId>{2D5ABB26-0587-4C30-8999-92F81FD0307C}</a:tableStyleId>
              </a:tblPr>
              <a:tblGrid>
                <a:gridCol w="308610">
                  <a:extLst>
                    <a:ext uri="{9D8B030D-6E8A-4147-A177-3AD203B41FA5}">
                      <a16:colId xmlns:a16="http://schemas.microsoft.com/office/drawing/2014/main" val="20000"/>
                    </a:ext>
                  </a:extLst>
                </a:gridCol>
                <a:gridCol w="336549">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36550">
                  <a:extLst>
                    <a:ext uri="{9D8B030D-6E8A-4147-A177-3AD203B41FA5}">
                      <a16:colId xmlns:a16="http://schemas.microsoft.com/office/drawing/2014/main" val="20004"/>
                    </a:ext>
                  </a:extLst>
                </a:gridCol>
                <a:gridCol w="336550">
                  <a:extLst>
                    <a:ext uri="{9D8B030D-6E8A-4147-A177-3AD203B41FA5}">
                      <a16:colId xmlns:a16="http://schemas.microsoft.com/office/drawing/2014/main" val="20005"/>
                    </a:ext>
                  </a:extLst>
                </a:gridCol>
                <a:gridCol w="336550">
                  <a:extLst>
                    <a:ext uri="{9D8B030D-6E8A-4147-A177-3AD203B41FA5}">
                      <a16:colId xmlns:a16="http://schemas.microsoft.com/office/drawing/2014/main" val="20006"/>
                    </a:ext>
                  </a:extLst>
                </a:gridCol>
                <a:gridCol w="307975">
                  <a:extLst>
                    <a:ext uri="{9D8B030D-6E8A-4147-A177-3AD203B41FA5}">
                      <a16:colId xmlns:a16="http://schemas.microsoft.com/office/drawing/2014/main" val="20007"/>
                    </a:ext>
                  </a:extLst>
                </a:gridCol>
              </a:tblGrid>
              <a:tr h="140335">
                <a:tc>
                  <a:txBody>
                    <a:bodyPr/>
                    <a:lstStyle/>
                    <a:p>
                      <a:pPr>
                        <a:lnSpc>
                          <a:spcPct val="100000"/>
                        </a:lnSpc>
                      </a:pPr>
                      <a:endParaRPr sz="700">
                        <a:latin typeface="Times New Roman"/>
                        <a:cs typeface="Times New Roman"/>
                      </a:endParaRPr>
                    </a:p>
                  </a:txBody>
                  <a:tcPr marL="0" marR="0" marT="0" marB="0">
                    <a:lnR w="38100">
                      <a:solidFill>
                        <a:srgbClr val="FFFFFF"/>
                      </a:solidFill>
                      <a:prstDash val="solid"/>
                    </a:lnR>
                    <a:solidFill>
                      <a:srgbClr val="DFDFE0"/>
                    </a:solidFill>
                  </a:tcPr>
                </a:tc>
                <a:tc>
                  <a:txBody>
                    <a:bodyPr/>
                    <a:lstStyle/>
                    <a:p>
                      <a:pPr>
                        <a:lnSpc>
                          <a:spcPct val="100000"/>
                        </a:lnSpc>
                      </a:pPr>
                      <a:endParaRPr sz="700">
                        <a:latin typeface="Times New Roman"/>
                        <a:cs typeface="Times New Roman"/>
                      </a:endParaRPr>
                    </a:p>
                  </a:txBody>
                  <a:tcPr marL="0" marR="0" marT="0" marB="0">
                    <a:lnL w="38100">
                      <a:solidFill>
                        <a:srgbClr val="FFFFFF"/>
                      </a:solidFill>
                      <a:prstDash val="solid"/>
                    </a:lnL>
                    <a:lnR w="57150">
                      <a:solidFill>
                        <a:srgbClr val="FFFFFF"/>
                      </a:solidFill>
                      <a:prstDash val="solid"/>
                    </a:lnR>
                    <a:solidFill>
                      <a:srgbClr val="DFDFE0"/>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38100">
                      <a:solidFill>
                        <a:srgbClr val="FFFFFF"/>
                      </a:solidFill>
                      <a:prstDash val="solid"/>
                    </a:lnR>
                    <a:solidFill>
                      <a:srgbClr val="DFDFE0"/>
                    </a:solidFill>
                  </a:tcPr>
                </a:tc>
                <a:tc>
                  <a:txBody>
                    <a:bodyPr/>
                    <a:lstStyle/>
                    <a:p>
                      <a:pPr>
                        <a:lnSpc>
                          <a:spcPct val="100000"/>
                        </a:lnSpc>
                      </a:pPr>
                      <a:endParaRPr sz="700">
                        <a:latin typeface="Times New Roman"/>
                        <a:cs typeface="Times New Roman"/>
                      </a:endParaRPr>
                    </a:p>
                  </a:txBody>
                  <a:tcPr marL="0" marR="0" marT="0" marB="0">
                    <a:lnL w="38100">
                      <a:solidFill>
                        <a:srgbClr val="FFFFFF"/>
                      </a:solidFill>
                      <a:prstDash val="solid"/>
                    </a:lnL>
                    <a:lnR w="57150">
                      <a:solidFill>
                        <a:srgbClr val="FFFFFF"/>
                      </a:solidFill>
                      <a:prstDash val="solid"/>
                    </a:lnR>
                    <a:solidFill>
                      <a:srgbClr val="DFDFE0"/>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38100">
                      <a:solidFill>
                        <a:srgbClr val="FFFFFF"/>
                      </a:solidFill>
                      <a:prstDash val="solid"/>
                    </a:lnR>
                    <a:solidFill>
                      <a:srgbClr val="DFDFE0"/>
                    </a:solidFill>
                  </a:tcPr>
                </a:tc>
                <a:tc>
                  <a:txBody>
                    <a:bodyPr/>
                    <a:lstStyle/>
                    <a:p>
                      <a:pPr>
                        <a:lnSpc>
                          <a:spcPct val="100000"/>
                        </a:lnSpc>
                      </a:pPr>
                      <a:endParaRPr sz="700">
                        <a:latin typeface="Times New Roman"/>
                        <a:cs typeface="Times New Roman"/>
                      </a:endParaRPr>
                    </a:p>
                  </a:txBody>
                  <a:tcPr marL="0" marR="0" marT="0" marB="0">
                    <a:lnL w="38100">
                      <a:solidFill>
                        <a:srgbClr val="FFFFFF"/>
                      </a:solidFill>
                      <a:prstDash val="solid"/>
                    </a:lnL>
                    <a:lnR w="57150">
                      <a:solidFill>
                        <a:srgbClr val="FFFFFF"/>
                      </a:solidFill>
                      <a:prstDash val="solid"/>
                    </a:lnR>
                    <a:solidFill>
                      <a:srgbClr val="DFDFE0"/>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38100">
                      <a:solidFill>
                        <a:srgbClr val="FFFFFF"/>
                      </a:solidFill>
                      <a:prstDash val="solid"/>
                    </a:lnR>
                    <a:solidFill>
                      <a:srgbClr val="DFDFE0"/>
                    </a:solidFill>
                  </a:tcPr>
                </a:tc>
                <a:tc>
                  <a:txBody>
                    <a:bodyPr/>
                    <a:lstStyle/>
                    <a:p>
                      <a:pPr>
                        <a:lnSpc>
                          <a:spcPct val="100000"/>
                        </a:lnSpc>
                      </a:pPr>
                      <a:endParaRPr sz="700">
                        <a:latin typeface="Times New Roman"/>
                        <a:cs typeface="Times New Roman"/>
                      </a:endParaRPr>
                    </a:p>
                  </a:txBody>
                  <a:tcPr marL="0" marR="0" marT="0" marB="0">
                    <a:lnL w="38100">
                      <a:solidFill>
                        <a:srgbClr val="FFFFFF"/>
                      </a:solidFill>
                      <a:prstDash val="solid"/>
                    </a:lnL>
                    <a:solidFill>
                      <a:srgbClr val="DFDFE0"/>
                    </a:solidFill>
                  </a:tcPr>
                </a:tc>
                <a:extLst>
                  <a:ext uri="{0D108BD9-81ED-4DB2-BD59-A6C34878D82A}">
                    <a16:rowId xmlns:a16="http://schemas.microsoft.com/office/drawing/2014/main" val="10000"/>
                  </a:ext>
                </a:extLst>
              </a:tr>
              <a:tr h="314960">
                <a:tc gridSpan="2">
                  <a:txBody>
                    <a:bodyPr/>
                    <a:lstStyle/>
                    <a:p>
                      <a:pPr marL="93980">
                        <a:lnSpc>
                          <a:spcPct val="100000"/>
                        </a:lnSpc>
                        <a:spcBef>
                          <a:spcPts val="465"/>
                        </a:spcBef>
                      </a:pPr>
                      <a:r>
                        <a:rPr sz="1150" spc="-10" dirty="0">
                          <a:solidFill>
                            <a:srgbClr val="FFFFFF"/>
                          </a:solidFill>
                          <a:latin typeface="Verdana"/>
                          <a:cs typeface="Verdana"/>
                        </a:rPr>
                        <a:t>Guest</a:t>
                      </a:r>
                      <a:endParaRPr sz="1150">
                        <a:latin typeface="Verdana"/>
                        <a:cs typeface="Verdana"/>
                      </a:endParaRPr>
                    </a:p>
                  </a:txBody>
                  <a:tcPr marL="0" marR="0" marT="59055" marB="0">
                    <a:lnR w="57150">
                      <a:solidFill>
                        <a:srgbClr val="FFFFFF"/>
                      </a:solidFill>
                      <a:prstDash val="solid"/>
                    </a:lnR>
                    <a:solidFill>
                      <a:srgbClr val="35B777"/>
                    </a:solidFill>
                  </a:tcPr>
                </a:tc>
                <a:tc hMerge="1">
                  <a:txBody>
                    <a:bodyPr/>
                    <a:lstStyle/>
                    <a:p>
                      <a:endParaRPr/>
                    </a:p>
                  </a:txBody>
                  <a:tcPr marL="0" marR="0" marT="0" marB="0"/>
                </a:tc>
                <a:tc gridSpan="2">
                  <a:txBody>
                    <a:bodyPr/>
                    <a:lstStyle/>
                    <a:p>
                      <a:pPr marL="122555">
                        <a:lnSpc>
                          <a:spcPct val="100000"/>
                        </a:lnSpc>
                        <a:spcBef>
                          <a:spcPts val="465"/>
                        </a:spcBef>
                      </a:pPr>
                      <a:r>
                        <a:rPr sz="1150" spc="-10" dirty="0">
                          <a:solidFill>
                            <a:srgbClr val="FFFFFF"/>
                          </a:solidFill>
                          <a:latin typeface="Verdana"/>
                          <a:cs typeface="Verdana"/>
                        </a:rPr>
                        <a:t>Guest</a:t>
                      </a:r>
                      <a:endParaRPr sz="1150">
                        <a:latin typeface="Verdana"/>
                        <a:cs typeface="Verdana"/>
                      </a:endParaRPr>
                    </a:p>
                  </a:txBody>
                  <a:tcPr marL="0" marR="0" marT="59055" marB="0">
                    <a:lnL w="57150">
                      <a:solidFill>
                        <a:srgbClr val="FFFFFF"/>
                      </a:solidFill>
                      <a:prstDash val="solid"/>
                    </a:lnL>
                    <a:lnR w="57150">
                      <a:solidFill>
                        <a:srgbClr val="FFFFFF"/>
                      </a:solidFill>
                      <a:prstDash val="solid"/>
                    </a:lnR>
                    <a:solidFill>
                      <a:srgbClr val="35B777"/>
                    </a:solidFill>
                  </a:tcPr>
                </a:tc>
                <a:tc hMerge="1">
                  <a:txBody>
                    <a:bodyPr/>
                    <a:lstStyle/>
                    <a:p>
                      <a:endParaRPr/>
                    </a:p>
                  </a:txBody>
                  <a:tcPr marL="0" marR="0" marT="0" marB="0"/>
                </a:tc>
                <a:tc gridSpan="2">
                  <a:txBody>
                    <a:bodyPr/>
                    <a:lstStyle/>
                    <a:p>
                      <a:pPr marL="122555">
                        <a:lnSpc>
                          <a:spcPct val="100000"/>
                        </a:lnSpc>
                        <a:spcBef>
                          <a:spcPts val="465"/>
                        </a:spcBef>
                      </a:pPr>
                      <a:r>
                        <a:rPr sz="1150" spc="-10" dirty="0">
                          <a:solidFill>
                            <a:srgbClr val="FFFFFF"/>
                          </a:solidFill>
                          <a:latin typeface="Verdana"/>
                          <a:cs typeface="Verdana"/>
                        </a:rPr>
                        <a:t>Guest</a:t>
                      </a:r>
                      <a:endParaRPr sz="1150" dirty="0">
                        <a:latin typeface="Verdana"/>
                        <a:cs typeface="Verdana"/>
                      </a:endParaRPr>
                    </a:p>
                  </a:txBody>
                  <a:tcPr marL="0" marR="0" marT="59055" marB="0">
                    <a:lnL w="57150">
                      <a:solidFill>
                        <a:srgbClr val="FFFFFF"/>
                      </a:solidFill>
                      <a:prstDash val="solid"/>
                    </a:lnL>
                    <a:lnR w="57150">
                      <a:solidFill>
                        <a:srgbClr val="FFFFFF"/>
                      </a:solidFill>
                      <a:prstDash val="solid"/>
                    </a:lnR>
                    <a:solidFill>
                      <a:srgbClr val="35B777"/>
                    </a:solidFill>
                  </a:tcPr>
                </a:tc>
                <a:tc hMerge="1">
                  <a:txBody>
                    <a:bodyPr/>
                    <a:lstStyle/>
                    <a:p>
                      <a:endParaRPr/>
                    </a:p>
                  </a:txBody>
                  <a:tcPr marL="0" marR="0" marT="0" marB="0"/>
                </a:tc>
                <a:tc gridSpan="2">
                  <a:txBody>
                    <a:bodyPr/>
                    <a:lstStyle/>
                    <a:p>
                      <a:pPr marL="122555">
                        <a:lnSpc>
                          <a:spcPct val="100000"/>
                        </a:lnSpc>
                        <a:spcBef>
                          <a:spcPts val="465"/>
                        </a:spcBef>
                      </a:pPr>
                      <a:r>
                        <a:rPr sz="1150" spc="-10" dirty="0">
                          <a:solidFill>
                            <a:srgbClr val="FFFFFF"/>
                          </a:solidFill>
                          <a:latin typeface="Verdana"/>
                          <a:cs typeface="Verdana"/>
                        </a:rPr>
                        <a:t>Guest</a:t>
                      </a:r>
                      <a:endParaRPr sz="1150" dirty="0">
                        <a:latin typeface="Verdana"/>
                        <a:cs typeface="Verdana"/>
                      </a:endParaRPr>
                    </a:p>
                  </a:txBody>
                  <a:tcPr marL="0" marR="0" marT="59055" marB="0">
                    <a:lnL w="57150">
                      <a:solidFill>
                        <a:srgbClr val="FFFFFF"/>
                      </a:solidFill>
                      <a:prstDash val="solid"/>
                    </a:lnL>
                    <a:solidFill>
                      <a:srgbClr val="35B777"/>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16" name="object 16"/>
          <p:cNvSpPr/>
          <p:nvPr/>
        </p:nvSpPr>
        <p:spPr>
          <a:xfrm>
            <a:off x="972344" y="7234145"/>
            <a:ext cx="2640330" cy="330835"/>
          </a:xfrm>
          <a:custGeom>
            <a:avLst/>
            <a:gdLst/>
            <a:ahLst/>
            <a:cxnLst/>
            <a:rect l="l" t="t" r="r" b="b"/>
            <a:pathLst>
              <a:path w="2640329" h="330834">
                <a:moveTo>
                  <a:pt x="2639834" y="0"/>
                </a:moveTo>
                <a:lnTo>
                  <a:pt x="0" y="0"/>
                </a:lnTo>
                <a:lnTo>
                  <a:pt x="0" y="330568"/>
                </a:lnTo>
                <a:lnTo>
                  <a:pt x="2639834" y="330568"/>
                </a:lnTo>
                <a:lnTo>
                  <a:pt x="2639834" y="0"/>
                </a:lnTo>
                <a:close/>
              </a:path>
            </a:pathLst>
          </a:custGeom>
          <a:solidFill>
            <a:srgbClr val="9CD6C3"/>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nvGrpSpPr>
          <p:cNvPr id="17" name="object 17"/>
          <p:cNvGrpSpPr/>
          <p:nvPr/>
        </p:nvGrpSpPr>
        <p:grpSpPr>
          <a:xfrm>
            <a:off x="2934522" y="6273080"/>
            <a:ext cx="567690" cy="454025"/>
            <a:chOff x="2968348" y="6507398"/>
            <a:chExt cx="567690" cy="454025"/>
          </a:xfrm>
        </p:grpSpPr>
        <p:sp>
          <p:nvSpPr>
            <p:cNvPr id="18" name="object 18"/>
            <p:cNvSpPr/>
            <p:nvPr/>
          </p:nvSpPr>
          <p:spPr>
            <a:xfrm>
              <a:off x="2971910" y="6546582"/>
              <a:ext cx="202565" cy="363855"/>
            </a:xfrm>
            <a:custGeom>
              <a:avLst/>
              <a:gdLst/>
              <a:ahLst/>
              <a:cxnLst/>
              <a:rect l="l" t="t" r="r" b="b"/>
              <a:pathLst>
                <a:path w="202564" h="363854">
                  <a:moveTo>
                    <a:pt x="0" y="0"/>
                  </a:moveTo>
                  <a:lnTo>
                    <a:pt x="202120" y="0"/>
                  </a:lnTo>
                  <a:lnTo>
                    <a:pt x="202120" y="363499"/>
                  </a:lnTo>
                </a:path>
              </a:pathLst>
            </a:custGeom>
            <a:ln w="7124">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9" name="object 19"/>
            <p:cNvSpPr/>
            <p:nvPr/>
          </p:nvSpPr>
          <p:spPr>
            <a:xfrm>
              <a:off x="3138503" y="6899687"/>
              <a:ext cx="71120" cy="61594"/>
            </a:xfrm>
            <a:custGeom>
              <a:avLst/>
              <a:gdLst/>
              <a:ahLst/>
              <a:cxnLst/>
              <a:rect l="l" t="t" r="r" b="b"/>
              <a:pathLst>
                <a:path w="71119" h="61595">
                  <a:moveTo>
                    <a:pt x="71056" y="0"/>
                  </a:moveTo>
                  <a:lnTo>
                    <a:pt x="0" y="0"/>
                  </a:lnTo>
                  <a:lnTo>
                    <a:pt x="35534" y="61531"/>
                  </a:lnTo>
                  <a:lnTo>
                    <a:pt x="71056"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0" name="object 20"/>
            <p:cNvSpPr/>
            <p:nvPr/>
          </p:nvSpPr>
          <p:spPr>
            <a:xfrm>
              <a:off x="2971910" y="6510961"/>
              <a:ext cx="528955" cy="399415"/>
            </a:xfrm>
            <a:custGeom>
              <a:avLst/>
              <a:gdLst/>
              <a:ahLst/>
              <a:cxnLst/>
              <a:rect l="l" t="t" r="r" b="b"/>
              <a:pathLst>
                <a:path w="528954" h="399415">
                  <a:moveTo>
                    <a:pt x="0" y="0"/>
                  </a:moveTo>
                  <a:lnTo>
                    <a:pt x="528497" y="0"/>
                  </a:lnTo>
                  <a:lnTo>
                    <a:pt x="528497" y="399122"/>
                  </a:lnTo>
                </a:path>
              </a:pathLst>
            </a:custGeom>
            <a:ln w="7124">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1" name="object 21"/>
            <p:cNvSpPr/>
            <p:nvPr/>
          </p:nvSpPr>
          <p:spPr>
            <a:xfrm>
              <a:off x="3464885" y="6899687"/>
              <a:ext cx="71120" cy="61594"/>
            </a:xfrm>
            <a:custGeom>
              <a:avLst/>
              <a:gdLst/>
              <a:ahLst/>
              <a:cxnLst/>
              <a:rect l="l" t="t" r="r" b="b"/>
              <a:pathLst>
                <a:path w="71120" h="61595">
                  <a:moveTo>
                    <a:pt x="71056" y="0"/>
                  </a:moveTo>
                  <a:lnTo>
                    <a:pt x="0" y="0"/>
                  </a:lnTo>
                  <a:lnTo>
                    <a:pt x="35534" y="61531"/>
                  </a:lnTo>
                  <a:lnTo>
                    <a:pt x="71056"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grpSp>
        <p:nvGrpSpPr>
          <p:cNvPr id="22" name="object 22"/>
          <p:cNvGrpSpPr/>
          <p:nvPr/>
        </p:nvGrpSpPr>
        <p:grpSpPr>
          <a:xfrm>
            <a:off x="1082404" y="6273080"/>
            <a:ext cx="586105" cy="454025"/>
            <a:chOff x="1116230" y="6507398"/>
            <a:chExt cx="586105" cy="454025"/>
          </a:xfrm>
        </p:grpSpPr>
        <p:sp>
          <p:nvSpPr>
            <p:cNvPr id="23" name="object 23"/>
            <p:cNvSpPr/>
            <p:nvPr/>
          </p:nvSpPr>
          <p:spPr>
            <a:xfrm>
              <a:off x="1151756" y="6510961"/>
              <a:ext cx="547370" cy="399415"/>
            </a:xfrm>
            <a:custGeom>
              <a:avLst/>
              <a:gdLst/>
              <a:ahLst/>
              <a:cxnLst/>
              <a:rect l="l" t="t" r="r" b="b"/>
              <a:pathLst>
                <a:path w="547369" h="399415">
                  <a:moveTo>
                    <a:pt x="547014" y="0"/>
                  </a:moveTo>
                  <a:lnTo>
                    <a:pt x="0" y="0"/>
                  </a:lnTo>
                  <a:lnTo>
                    <a:pt x="0" y="399122"/>
                  </a:lnTo>
                </a:path>
              </a:pathLst>
            </a:custGeom>
            <a:ln w="7124">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4" name="object 24"/>
            <p:cNvSpPr/>
            <p:nvPr/>
          </p:nvSpPr>
          <p:spPr>
            <a:xfrm>
              <a:off x="1116230" y="6899687"/>
              <a:ext cx="71120" cy="61594"/>
            </a:xfrm>
            <a:custGeom>
              <a:avLst/>
              <a:gdLst/>
              <a:ahLst/>
              <a:cxnLst/>
              <a:rect l="l" t="t" r="r" b="b"/>
              <a:pathLst>
                <a:path w="71119" h="61595">
                  <a:moveTo>
                    <a:pt x="71056" y="0"/>
                  </a:moveTo>
                  <a:lnTo>
                    <a:pt x="0" y="0"/>
                  </a:lnTo>
                  <a:lnTo>
                    <a:pt x="35534" y="61531"/>
                  </a:lnTo>
                  <a:lnTo>
                    <a:pt x="71056"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sp>
        <p:nvSpPr>
          <p:cNvPr id="25" name="object 25"/>
          <p:cNvSpPr txBox="1"/>
          <p:nvPr/>
        </p:nvSpPr>
        <p:spPr>
          <a:xfrm>
            <a:off x="4928870" y="6172200"/>
            <a:ext cx="1090930" cy="244939"/>
          </a:xfrm>
          <a:prstGeom prst="rect">
            <a:avLst/>
          </a:prstGeom>
        </p:spPr>
        <p:txBody>
          <a:bodyPr vert="horz" wrap="square" lIns="0" tIns="13970" rIns="0" bIns="0" rtlCol="0">
            <a:spAutoFit/>
          </a:bodyPr>
          <a:lstStyle/>
          <a:p>
            <a:pPr marL="12700">
              <a:lnSpc>
                <a:spcPct val="100000"/>
              </a:lnSpc>
              <a:spcBef>
                <a:spcPts val="110"/>
              </a:spcBef>
            </a:pPr>
            <a:r>
              <a:rPr sz="1500" dirty="0">
                <a:solidFill>
                  <a:srgbClr val="231F20"/>
                </a:solidFill>
                <a:latin typeface="Source Han Sans CN" panose="020B0500000000000000" pitchFamily="34" charset="-128"/>
                <a:ea typeface="Source Han Sans CN" panose="020B0500000000000000" pitchFamily="34" charset="-128"/>
                <a:cs typeface="Verdana"/>
              </a:rPr>
              <a:t>Containers</a:t>
            </a:r>
            <a:endParaRPr sz="1500">
              <a:latin typeface="Source Han Sans CN" panose="020B0500000000000000" pitchFamily="34" charset="-128"/>
              <a:ea typeface="Source Han Sans CN" panose="020B0500000000000000" pitchFamily="34" charset="-128"/>
              <a:cs typeface="Verdana"/>
            </a:endParaRPr>
          </a:p>
        </p:txBody>
      </p:sp>
      <p:graphicFrame>
        <p:nvGraphicFramePr>
          <p:cNvPr id="26" name="object 26"/>
          <p:cNvGraphicFramePr>
            <a:graphicFrameLocks noGrp="1"/>
          </p:cNvGraphicFramePr>
          <p:nvPr>
            <p:extLst>
              <p:ext uri="{D42A27DB-BD31-4B8C-83A1-F6EECF244321}">
                <p14:modId xmlns:p14="http://schemas.microsoft.com/office/powerpoint/2010/main" val="2840258493"/>
              </p:ext>
            </p:extLst>
          </p:nvPr>
        </p:nvGraphicFramePr>
        <p:xfrm>
          <a:off x="3964527" y="7234145"/>
          <a:ext cx="2640329" cy="330200"/>
        </p:xfrm>
        <a:graphic>
          <a:graphicData uri="http://schemas.openxmlformats.org/drawingml/2006/table">
            <a:tbl>
              <a:tblPr firstRow="1" bandRow="1">
                <a:tableStyleId>{2D5ABB26-0587-4C30-8999-92F81FD0307C}</a:tableStyleId>
              </a:tblPr>
              <a:tblGrid>
                <a:gridCol w="643255">
                  <a:extLst>
                    <a:ext uri="{9D8B030D-6E8A-4147-A177-3AD203B41FA5}">
                      <a16:colId xmlns:a16="http://schemas.microsoft.com/office/drawing/2014/main" val="20000"/>
                    </a:ext>
                  </a:extLst>
                </a:gridCol>
                <a:gridCol w="676909">
                  <a:extLst>
                    <a:ext uri="{9D8B030D-6E8A-4147-A177-3AD203B41FA5}">
                      <a16:colId xmlns:a16="http://schemas.microsoft.com/office/drawing/2014/main" val="20001"/>
                    </a:ext>
                  </a:extLst>
                </a:gridCol>
                <a:gridCol w="676910">
                  <a:extLst>
                    <a:ext uri="{9D8B030D-6E8A-4147-A177-3AD203B41FA5}">
                      <a16:colId xmlns:a16="http://schemas.microsoft.com/office/drawing/2014/main" val="20002"/>
                    </a:ext>
                  </a:extLst>
                </a:gridCol>
                <a:gridCol w="643255">
                  <a:extLst>
                    <a:ext uri="{9D8B030D-6E8A-4147-A177-3AD203B41FA5}">
                      <a16:colId xmlns:a16="http://schemas.microsoft.com/office/drawing/2014/main" val="20003"/>
                    </a:ext>
                  </a:extLst>
                </a:gridCol>
              </a:tblGrid>
              <a:tr h="330200">
                <a:tc>
                  <a:txBody>
                    <a:bodyPr/>
                    <a:lstStyle/>
                    <a:p>
                      <a:pPr>
                        <a:lnSpc>
                          <a:spcPct val="100000"/>
                        </a:lnSpc>
                      </a:pPr>
                      <a:endParaRPr sz="1100">
                        <a:latin typeface="Times New Roman"/>
                        <a:cs typeface="Times New Roman"/>
                      </a:endParaRPr>
                    </a:p>
                  </a:txBody>
                  <a:tcPr marL="0" marR="0" marT="0" marB="0">
                    <a:lnR w="9525">
                      <a:solidFill>
                        <a:srgbClr val="0A322C"/>
                      </a:solidFill>
                      <a:prstDash val="solid"/>
                    </a:lnR>
                    <a:solidFill>
                      <a:srgbClr val="9CD6C3"/>
                    </a:solidFill>
                  </a:tcPr>
                </a:tc>
                <a:tc>
                  <a:txBody>
                    <a:bodyPr/>
                    <a:lstStyle/>
                    <a:p>
                      <a:pPr>
                        <a:lnSpc>
                          <a:spcPct val="100000"/>
                        </a:lnSpc>
                      </a:pPr>
                      <a:endParaRPr sz="1100">
                        <a:latin typeface="Times New Roman"/>
                        <a:cs typeface="Times New Roman"/>
                      </a:endParaRPr>
                    </a:p>
                  </a:txBody>
                  <a:tcPr marL="0" marR="0" marT="0" marB="0">
                    <a:lnL w="9525">
                      <a:solidFill>
                        <a:srgbClr val="0A322C"/>
                      </a:solidFill>
                      <a:prstDash val="solid"/>
                    </a:lnL>
                    <a:lnR w="9525">
                      <a:solidFill>
                        <a:srgbClr val="0A322C"/>
                      </a:solidFill>
                      <a:prstDash val="solid"/>
                    </a:lnR>
                    <a:solidFill>
                      <a:srgbClr val="9CD6C3"/>
                    </a:solidFill>
                  </a:tcPr>
                </a:tc>
                <a:tc>
                  <a:txBody>
                    <a:bodyPr/>
                    <a:lstStyle/>
                    <a:p>
                      <a:pPr>
                        <a:lnSpc>
                          <a:spcPct val="100000"/>
                        </a:lnSpc>
                      </a:pPr>
                      <a:endParaRPr sz="1100" dirty="0">
                        <a:latin typeface="Times New Roman"/>
                        <a:cs typeface="Times New Roman"/>
                      </a:endParaRPr>
                    </a:p>
                  </a:txBody>
                  <a:tcPr marL="0" marR="0" marT="0" marB="0">
                    <a:lnL w="9525">
                      <a:solidFill>
                        <a:srgbClr val="0A322C"/>
                      </a:solidFill>
                      <a:prstDash val="solid"/>
                    </a:lnL>
                    <a:lnR w="9525">
                      <a:solidFill>
                        <a:srgbClr val="0A322C"/>
                      </a:solidFill>
                      <a:prstDash val="solid"/>
                    </a:lnR>
                    <a:solidFill>
                      <a:srgbClr val="9CD6C3"/>
                    </a:solidFill>
                  </a:tcPr>
                </a:tc>
                <a:tc>
                  <a:txBody>
                    <a:bodyPr/>
                    <a:lstStyle/>
                    <a:p>
                      <a:pPr>
                        <a:lnSpc>
                          <a:spcPct val="100000"/>
                        </a:lnSpc>
                      </a:pPr>
                      <a:endParaRPr sz="1100" dirty="0">
                        <a:latin typeface="Times New Roman"/>
                        <a:cs typeface="Times New Roman"/>
                      </a:endParaRPr>
                    </a:p>
                  </a:txBody>
                  <a:tcPr marL="0" marR="0" marT="0" marB="0">
                    <a:lnL w="9525">
                      <a:solidFill>
                        <a:srgbClr val="0A322C"/>
                      </a:solidFill>
                      <a:prstDash val="solid"/>
                    </a:lnL>
                    <a:solidFill>
                      <a:srgbClr val="9CD6C3"/>
                    </a:solidFill>
                  </a:tcPr>
                </a:tc>
                <a:extLst>
                  <a:ext uri="{0D108BD9-81ED-4DB2-BD59-A6C34878D82A}">
                    <a16:rowId xmlns:a16="http://schemas.microsoft.com/office/drawing/2014/main" val="10000"/>
                  </a:ext>
                </a:extLst>
              </a:tr>
            </a:tbl>
          </a:graphicData>
        </a:graphic>
      </p:graphicFrame>
      <p:grpSp>
        <p:nvGrpSpPr>
          <p:cNvPr id="27" name="object 27"/>
          <p:cNvGrpSpPr/>
          <p:nvPr/>
        </p:nvGrpSpPr>
        <p:grpSpPr>
          <a:xfrm>
            <a:off x="3964527" y="6272832"/>
            <a:ext cx="696595" cy="769620"/>
            <a:chOff x="3998353" y="6507150"/>
            <a:chExt cx="696595" cy="769620"/>
          </a:xfrm>
        </p:grpSpPr>
        <p:sp>
          <p:nvSpPr>
            <p:cNvPr id="28" name="object 28"/>
            <p:cNvSpPr/>
            <p:nvPr/>
          </p:nvSpPr>
          <p:spPr>
            <a:xfrm>
              <a:off x="4143946" y="6510960"/>
              <a:ext cx="547370" cy="399415"/>
            </a:xfrm>
            <a:custGeom>
              <a:avLst/>
              <a:gdLst/>
              <a:ahLst/>
              <a:cxnLst/>
              <a:rect l="l" t="t" r="r" b="b"/>
              <a:pathLst>
                <a:path w="547370" h="399415">
                  <a:moveTo>
                    <a:pt x="547014" y="0"/>
                  </a:moveTo>
                  <a:lnTo>
                    <a:pt x="0" y="0"/>
                  </a:lnTo>
                  <a:lnTo>
                    <a:pt x="0" y="399122"/>
                  </a:lnTo>
                </a:path>
              </a:pathLst>
            </a:custGeom>
            <a:ln w="7124">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9" name="object 29"/>
            <p:cNvSpPr/>
            <p:nvPr/>
          </p:nvSpPr>
          <p:spPr>
            <a:xfrm>
              <a:off x="4108419" y="6899687"/>
              <a:ext cx="71120" cy="61594"/>
            </a:xfrm>
            <a:custGeom>
              <a:avLst/>
              <a:gdLst/>
              <a:ahLst/>
              <a:cxnLst/>
              <a:rect l="l" t="t" r="r" b="b"/>
              <a:pathLst>
                <a:path w="71120" h="61595">
                  <a:moveTo>
                    <a:pt x="71056" y="0"/>
                  </a:moveTo>
                  <a:lnTo>
                    <a:pt x="0" y="0"/>
                  </a:lnTo>
                  <a:lnTo>
                    <a:pt x="35534" y="61531"/>
                  </a:lnTo>
                  <a:lnTo>
                    <a:pt x="71056"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0" name="object 30"/>
            <p:cNvSpPr/>
            <p:nvPr/>
          </p:nvSpPr>
          <p:spPr>
            <a:xfrm>
              <a:off x="3998353" y="6961212"/>
              <a:ext cx="617855" cy="315595"/>
            </a:xfrm>
            <a:custGeom>
              <a:avLst/>
              <a:gdLst/>
              <a:ahLst/>
              <a:cxnLst/>
              <a:rect l="l" t="t" r="r" b="b"/>
              <a:pathLst>
                <a:path w="617854" h="315595">
                  <a:moveTo>
                    <a:pt x="617562" y="0"/>
                  </a:moveTo>
                  <a:lnTo>
                    <a:pt x="0" y="0"/>
                  </a:lnTo>
                  <a:lnTo>
                    <a:pt x="0" y="315366"/>
                  </a:lnTo>
                  <a:lnTo>
                    <a:pt x="617562" y="315366"/>
                  </a:lnTo>
                  <a:lnTo>
                    <a:pt x="617562"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grpSp>
        <p:nvGrpSpPr>
          <p:cNvPr id="31" name="object 31"/>
          <p:cNvGrpSpPr/>
          <p:nvPr/>
        </p:nvGrpSpPr>
        <p:grpSpPr>
          <a:xfrm>
            <a:off x="5312708" y="6272832"/>
            <a:ext cx="1181735" cy="769620"/>
            <a:chOff x="5346534" y="6507150"/>
            <a:chExt cx="1181735" cy="769620"/>
          </a:xfrm>
        </p:grpSpPr>
        <p:sp>
          <p:nvSpPr>
            <p:cNvPr id="32" name="object 32"/>
            <p:cNvSpPr/>
            <p:nvPr/>
          </p:nvSpPr>
          <p:spPr>
            <a:xfrm>
              <a:off x="5964100" y="6510960"/>
              <a:ext cx="528955" cy="399415"/>
            </a:xfrm>
            <a:custGeom>
              <a:avLst/>
              <a:gdLst/>
              <a:ahLst/>
              <a:cxnLst/>
              <a:rect l="l" t="t" r="r" b="b"/>
              <a:pathLst>
                <a:path w="528954" h="399415">
                  <a:moveTo>
                    <a:pt x="0" y="0"/>
                  </a:moveTo>
                  <a:lnTo>
                    <a:pt x="528497" y="0"/>
                  </a:lnTo>
                  <a:lnTo>
                    <a:pt x="528497" y="399122"/>
                  </a:lnTo>
                </a:path>
              </a:pathLst>
            </a:custGeom>
            <a:ln w="7124">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3" name="object 33"/>
            <p:cNvSpPr/>
            <p:nvPr/>
          </p:nvSpPr>
          <p:spPr>
            <a:xfrm>
              <a:off x="6457074" y="6899687"/>
              <a:ext cx="71120" cy="61594"/>
            </a:xfrm>
            <a:custGeom>
              <a:avLst/>
              <a:gdLst/>
              <a:ahLst/>
              <a:cxnLst/>
              <a:rect l="l" t="t" r="r" b="b"/>
              <a:pathLst>
                <a:path w="71120" h="61595">
                  <a:moveTo>
                    <a:pt x="71056" y="0"/>
                  </a:moveTo>
                  <a:lnTo>
                    <a:pt x="0" y="0"/>
                  </a:lnTo>
                  <a:lnTo>
                    <a:pt x="35534" y="61531"/>
                  </a:lnTo>
                  <a:lnTo>
                    <a:pt x="71056"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4" name="object 34"/>
            <p:cNvSpPr/>
            <p:nvPr/>
          </p:nvSpPr>
          <p:spPr>
            <a:xfrm>
              <a:off x="5346534" y="6961212"/>
              <a:ext cx="617855" cy="315595"/>
            </a:xfrm>
            <a:custGeom>
              <a:avLst/>
              <a:gdLst/>
              <a:ahLst/>
              <a:cxnLst/>
              <a:rect l="l" t="t" r="r" b="b"/>
              <a:pathLst>
                <a:path w="617854" h="315595">
                  <a:moveTo>
                    <a:pt x="617562" y="0"/>
                  </a:moveTo>
                  <a:lnTo>
                    <a:pt x="0" y="0"/>
                  </a:lnTo>
                  <a:lnTo>
                    <a:pt x="0" y="315366"/>
                  </a:lnTo>
                  <a:lnTo>
                    <a:pt x="617562" y="315366"/>
                  </a:lnTo>
                  <a:lnTo>
                    <a:pt x="617562"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grpSp>
        <p:nvGrpSpPr>
          <p:cNvPr id="35" name="object 35"/>
          <p:cNvGrpSpPr/>
          <p:nvPr/>
        </p:nvGrpSpPr>
        <p:grpSpPr>
          <a:xfrm>
            <a:off x="3998321" y="6759828"/>
            <a:ext cx="550545" cy="474345"/>
            <a:chOff x="4032147" y="6994146"/>
            <a:chExt cx="550545" cy="474345"/>
          </a:xfrm>
        </p:grpSpPr>
        <p:sp>
          <p:nvSpPr>
            <p:cNvPr id="36" name="object 36"/>
            <p:cNvSpPr/>
            <p:nvPr/>
          </p:nvSpPr>
          <p:spPr>
            <a:xfrm>
              <a:off x="4035785" y="6997785"/>
              <a:ext cx="542925" cy="242570"/>
            </a:xfrm>
            <a:custGeom>
              <a:avLst/>
              <a:gdLst/>
              <a:ahLst/>
              <a:cxnLst/>
              <a:rect l="l" t="t" r="r" b="b"/>
              <a:pathLst>
                <a:path w="542925" h="242570">
                  <a:moveTo>
                    <a:pt x="542709" y="242227"/>
                  </a:moveTo>
                  <a:lnTo>
                    <a:pt x="0" y="242227"/>
                  </a:lnTo>
                  <a:lnTo>
                    <a:pt x="0" y="0"/>
                  </a:lnTo>
                  <a:lnTo>
                    <a:pt x="542709" y="0"/>
                  </a:lnTo>
                  <a:lnTo>
                    <a:pt x="542709" y="242227"/>
                  </a:lnTo>
                  <a:close/>
                </a:path>
              </a:pathLst>
            </a:custGeom>
            <a:ln w="7277">
              <a:solidFill>
                <a:srgbClr val="FFFFFF"/>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pic>
          <p:nvPicPr>
            <p:cNvPr id="37" name="object 37"/>
            <p:cNvPicPr/>
            <p:nvPr/>
          </p:nvPicPr>
          <p:blipFill>
            <a:blip r:embed="rId2" cstate="print"/>
            <a:stretch>
              <a:fillRect/>
            </a:stretch>
          </p:blipFill>
          <p:spPr>
            <a:xfrm>
              <a:off x="4271612" y="7276578"/>
              <a:ext cx="71056" cy="191888"/>
            </a:xfrm>
            <a:prstGeom prst="rect">
              <a:avLst/>
            </a:prstGeom>
          </p:spPr>
        </p:pic>
      </p:grpSp>
      <p:grpSp>
        <p:nvGrpSpPr>
          <p:cNvPr id="38" name="object 38"/>
          <p:cNvGrpSpPr/>
          <p:nvPr/>
        </p:nvGrpSpPr>
        <p:grpSpPr>
          <a:xfrm>
            <a:off x="5346504" y="6759828"/>
            <a:ext cx="984885" cy="474345"/>
            <a:chOff x="5380330" y="6994146"/>
            <a:chExt cx="984885" cy="474345"/>
          </a:xfrm>
        </p:grpSpPr>
        <p:sp>
          <p:nvSpPr>
            <p:cNvPr id="39" name="object 39"/>
            <p:cNvSpPr/>
            <p:nvPr/>
          </p:nvSpPr>
          <p:spPr>
            <a:xfrm>
              <a:off x="5383969" y="6997785"/>
              <a:ext cx="542925" cy="242570"/>
            </a:xfrm>
            <a:custGeom>
              <a:avLst/>
              <a:gdLst/>
              <a:ahLst/>
              <a:cxnLst/>
              <a:rect l="l" t="t" r="r" b="b"/>
              <a:pathLst>
                <a:path w="542925" h="242570">
                  <a:moveTo>
                    <a:pt x="542709" y="242227"/>
                  </a:moveTo>
                  <a:lnTo>
                    <a:pt x="0" y="242227"/>
                  </a:lnTo>
                  <a:lnTo>
                    <a:pt x="0" y="0"/>
                  </a:lnTo>
                  <a:lnTo>
                    <a:pt x="542709" y="0"/>
                  </a:lnTo>
                  <a:lnTo>
                    <a:pt x="542709" y="242227"/>
                  </a:lnTo>
                  <a:close/>
                </a:path>
              </a:pathLst>
            </a:custGeom>
            <a:ln w="7277">
              <a:solidFill>
                <a:srgbClr val="FFFFFF"/>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pic>
          <p:nvPicPr>
            <p:cNvPr id="40" name="object 40"/>
            <p:cNvPicPr/>
            <p:nvPr/>
          </p:nvPicPr>
          <p:blipFill>
            <a:blip r:embed="rId2" cstate="print"/>
            <a:stretch>
              <a:fillRect/>
            </a:stretch>
          </p:blipFill>
          <p:spPr>
            <a:xfrm>
              <a:off x="5619793" y="7276578"/>
              <a:ext cx="71056" cy="191888"/>
            </a:xfrm>
            <a:prstGeom prst="rect">
              <a:avLst/>
            </a:prstGeom>
          </p:spPr>
        </p:pic>
        <p:pic>
          <p:nvPicPr>
            <p:cNvPr id="41" name="object 41"/>
            <p:cNvPicPr/>
            <p:nvPr/>
          </p:nvPicPr>
          <p:blipFill>
            <a:blip r:embed="rId3" cstate="print"/>
            <a:stretch>
              <a:fillRect/>
            </a:stretch>
          </p:blipFill>
          <p:spPr>
            <a:xfrm>
              <a:off x="6293883" y="7276578"/>
              <a:ext cx="71056" cy="191888"/>
            </a:xfrm>
            <a:prstGeom prst="rect">
              <a:avLst/>
            </a:prstGeom>
          </p:spPr>
        </p:pic>
      </p:grpSp>
      <p:graphicFrame>
        <p:nvGraphicFramePr>
          <p:cNvPr id="42" name="object 42"/>
          <p:cNvGraphicFramePr>
            <a:graphicFrameLocks noGrp="1"/>
          </p:cNvGraphicFramePr>
          <p:nvPr>
            <p:extLst>
              <p:ext uri="{D42A27DB-BD31-4B8C-83A1-F6EECF244321}">
                <p14:modId xmlns:p14="http://schemas.microsoft.com/office/powerpoint/2010/main" val="4013923702"/>
              </p:ext>
            </p:extLst>
          </p:nvPr>
        </p:nvGraphicFramePr>
        <p:xfrm>
          <a:off x="3960889" y="6759828"/>
          <a:ext cx="2603499" cy="241935"/>
        </p:xfrm>
        <a:graphic>
          <a:graphicData uri="http://schemas.openxmlformats.org/drawingml/2006/table">
            <a:tbl>
              <a:tblPr firstRow="1" bandRow="1">
                <a:tableStyleId>{2D5ABB26-0587-4C30-8999-92F81FD0307C}</a:tableStyleId>
              </a:tblPr>
              <a:tblGrid>
                <a:gridCol w="645795">
                  <a:extLst>
                    <a:ext uri="{9D8B030D-6E8A-4147-A177-3AD203B41FA5}">
                      <a16:colId xmlns:a16="http://schemas.microsoft.com/office/drawing/2014/main" val="20000"/>
                    </a:ext>
                  </a:extLst>
                </a:gridCol>
                <a:gridCol w="674370">
                  <a:extLst>
                    <a:ext uri="{9D8B030D-6E8A-4147-A177-3AD203B41FA5}">
                      <a16:colId xmlns:a16="http://schemas.microsoft.com/office/drawing/2014/main" val="20001"/>
                    </a:ext>
                  </a:extLst>
                </a:gridCol>
                <a:gridCol w="674370">
                  <a:extLst>
                    <a:ext uri="{9D8B030D-6E8A-4147-A177-3AD203B41FA5}">
                      <a16:colId xmlns:a16="http://schemas.microsoft.com/office/drawing/2014/main" val="20002"/>
                    </a:ext>
                  </a:extLst>
                </a:gridCol>
                <a:gridCol w="66039">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tblGrid>
              <a:tr h="241935">
                <a:tc>
                  <a:txBody>
                    <a:bodyPr/>
                    <a:lstStyle/>
                    <a:p>
                      <a:pPr marL="158750">
                        <a:lnSpc>
                          <a:spcPct val="100000"/>
                        </a:lnSpc>
                        <a:spcBef>
                          <a:spcPts val="175"/>
                        </a:spcBef>
                      </a:pPr>
                      <a:r>
                        <a:rPr sz="1150" spc="-25" dirty="0">
                          <a:solidFill>
                            <a:srgbClr val="FFFFFF"/>
                          </a:solidFill>
                          <a:latin typeface="Verdana"/>
                          <a:cs typeface="Verdana"/>
                        </a:rPr>
                        <a:t>App</a:t>
                      </a:r>
                      <a:endParaRPr sz="1150">
                        <a:latin typeface="Verdana"/>
                        <a:cs typeface="Verdana"/>
                      </a:endParaRPr>
                    </a:p>
                  </a:txBody>
                  <a:tcPr marL="0" marR="0" marT="22225" marB="0">
                    <a:lnR w="57150">
                      <a:solidFill>
                        <a:srgbClr val="FFFFFF"/>
                      </a:solidFill>
                      <a:prstDash val="solid"/>
                    </a:lnR>
                  </a:tcPr>
                </a:tc>
                <a:tc>
                  <a:txBody>
                    <a:bodyPr/>
                    <a:lstStyle/>
                    <a:p>
                      <a:pPr>
                        <a:lnSpc>
                          <a:spcPct val="100000"/>
                        </a:lnSpc>
                      </a:pPr>
                      <a:endParaRPr sz="1100">
                        <a:latin typeface="Times New Roman"/>
                        <a:cs typeface="Times New Roman"/>
                      </a:endParaRPr>
                    </a:p>
                  </a:txBody>
                  <a:tcPr marL="0" marR="0" marT="0" marB="0">
                    <a:lnL w="57150">
                      <a:solidFill>
                        <a:srgbClr val="FFFFFF"/>
                      </a:solidFill>
                      <a:prstDash val="solid"/>
                    </a:lnL>
                    <a:lnR w="57150">
                      <a:solidFill>
                        <a:srgbClr val="FFFFFF"/>
                      </a:solidFill>
                      <a:prstDash val="solid"/>
                    </a:lnR>
                    <a:solidFill>
                      <a:srgbClr val="0A322C"/>
                    </a:solidFill>
                  </a:tcPr>
                </a:tc>
                <a:tc>
                  <a:txBody>
                    <a:bodyPr/>
                    <a:lstStyle/>
                    <a:p>
                      <a:pPr marL="187325">
                        <a:lnSpc>
                          <a:spcPct val="100000"/>
                        </a:lnSpc>
                        <a:spcBef>
                          <a:spcPts val="175"/>
                        </a:spcBef>
                      </a:pPr>
                      <a:r>
                        <a:rPr sz="1150" spc="-25" dirty="0">
                          <a:solidFill>
                            <a:srgbClr val="FFFFFF"/>
                          </a:solidFill>
                          <a:latin typeface="Verdana"/>
                          <a:cs typeface="Verdana"/>
                        </a:rPr>
                        <a:t>App</a:t>
                      </a:r>
                      <a:endParaRPr sz="1150">
                        <a:latin typeface="Verdana"/>
                        <a:cs typeface="Verdana"/>
                      </a:endParaRPr>
                    </a:p>
                  </a:txBody>
                  <a:tcPr marL="0" marR="0" marT="22225" marB="0">
                    <a:lnL w="57150">
                      <a:solidFill>
                        <a:srgbClr val="FFFFFF"/>
                      </a:solidFill>
                      <a:prstDash val="solid"/>
                    </a:lnL>
                    <a:lnR w="57150">
                      <a:solidFill>
                        <a:srgbClr val="FFFFFF"/>
                      </a:solidFill>
                      <a:prstDash val="solid"/>
                    </a:lnR>
                  </a:tcPr>
                </a:tc>
                <a:tc>
                  <a:txBody>
                    <a:bodyPr/>
                    <a:lstStyle/>
                    <a:p>
                      <a:pPr>
                        <a:lnSpc>
                          <a:spcPct val="100000"/>
                        </a:lnSpc>
                      </a:pPr>
                      <a:endParaRPr sz="1100">
                        <a:latin typeface="Times New Roman"/>
                        <a:cs typeface="Times New Roman"/>
                      </a:endParaRPr>
                    </a:p>
                  </a:txBody>
                  <a:tcPr marL="0" marR="0" marT="0" marB="0">
                    <a:lnL w="57150">
                      <a:solidFill>
                        <a:srgbClr val="FFFFFF"/>
                      </a:solidFill>
                      <a:prstDash val="solid"/>
                    </a:lnL>
                    <a:lnR w="9525">
                      <a:solidFill>
                        <a:srgbClr val="FFFFFF"/>
                      </a:solidFill>
                      <a:prstDash val="solid"/>
                    </a:lnR>
                    <a:solidFill>
                      <a:srgbClr val="0A322C"/>
                    </a:solidFill>
                  </a:tcPr>
                </a:tc>
                <a:tc>
                  <a:txBody>
                    <a:bodyPr/>
                    <a:lstStyle/>
                    <a:p>
                      <a:pPr marL="121285">
                        <a:lnSpc>
                          <a:spcPct val="100000"/>
                        </a:lnSpc>
                        <a:spcBef>
                          <a:spcPts val="175"/>
                        </a:spcBef>
                      </a:pPr>
                      <a:r>
                        <a:rPr sz="1150" spc="-25" dirty="0">
                          <a:solidFill>
                            <a:srgbClr val="FFFFFF"/>
                          </a:solidFill>
                          <a:latin typeface="Verdana"/>
                          <a:cs typeface="Verdana"/>
                        </a:rPr>
                        <a:t>App</a:t>
                      </a:r>
                      <a:endParaRPr sz="1150" dirty="0">
                        <a:latin typeface="Verdana"/>
                        <a:cs typeface="Verdana"/>
                      </a:endParaRPr>
                    </a:p>
                  </a:txBody>
                  <a:tcPr marL="0" marR="0" marT="22225"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0A322C"/>
                    </a:solidFill>
                  </a:tcPr>
                </a:tc>
                <a:extLst>
                  <a:ext uri="{0D108BD9-81ED-4DB2-BD59-A6C34878D82A}">
                    <a16:rowId xmlns:a16="http://schemas.microsoft.com/office/drawing/2014/main" val="10000"/>
                  </a:ext>
                </a:extLst>
              </a:tr>
            </a:tbl>
          </a:graphicData>
        </a:graphic>
      </p:graphicFrame>
      <p:grpSp>
        <p:nvGrpSpPr>
          <p:cNvPr id="43" name="object 43"/>
          <p:cNvGrpSpPr/>
          <p:nvPr/>
        </p:nvGrpSpPr>
        <p:grpSpPr>
          <a:xfrm>
            <a:off x="4672411" y="6759828"/>
            <a:ext cx="550545" cy="249554"/>
            <a:chOff x="4706237" y="6994146"/>
            <a:chExt cx="550545" cy="249554"/>
          </a:xfrm>
        </p:grpSpPr>
        <p:sp>
          <p:nvSpPr>
            <p:cNvPr id="44" name="object 44"/>
            <p:cNvSpPr/>
            <p:nvPr/>
          </p:nvSpPr>
          <p:spPr>
            <a:xfrm>
              <a:off x="5010359" y="6997785"/>
              <a:ext cx="242570" cy="242570"/>
            </a:xfrm>
            <a:custGeom>
              <a:avLst/>
              <a:gdLst/>
              <a:ahLst/>
              <a:cxnLst/>
              <a:rect l="l" t="t" r="r" b="b"/>
              <a:pathLst>
                <a:path w="242570" h="242570">
                  <a:moveTo>
                    <a:pt x="242227" y="242227"/>
                  </a:moveTo>
                  <a:lnTo>
                    <a:pt x="0" y="242227"/>
                  </a:lnTo>
                  <a:lnTo>
                    <a:pt x="0" y="0"/>
                  </a:lnTo>
                  <a:lnTo>
                    <a:pt x="242227" y="0"/>
                  </a:lnTo>
                  <a:lnTo>
                    <a:pt x="242227" y="242227"/>
                  </a:lnTo>
                  <a:close/>
                </a:path>
              </a:pathLst>
            </a:custGeom>
            <a:ln w="7277">
              <a:solidFill>
                <a:srgbClr val="FFFFFF"/>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5" name="object 45"/>
            <p:cNvSpPr/>
            <p:nvPr/>
          </p:nvSpPr>
          <p:spPr>
            <a:xfrm>
              <a:off x="4709876" y="6997785"/>
              <a:ext cx="251460" cy="242570"/>
            </a:xfrm>
            <a:custGeom>
              <a:avLst/>
              <a:gdLst/>
              <a:ahLst/>
              <a:cxnLst/>
              <a:rect l="l" t="t" r="r" b="b"/>
              <a:pathLst>
                <a:path w="251460" h="242570">
                  <a:moveTo>
                    <a:pt x="251091" y="242227"/>
                  </a:moveTo>
                  <a:lnTo>
                    <a:pt x="0" y="242227"/>
                  </a:lnTo>
                  <a:lnTo>
                    <a:pt x="0" y="0"/>
                  </a:lnTo>
                  <a:lnTo>
                    <a:pt x="251091" y="0"/>
                  </a:lnTo>
                  <a:lnTo>
                    <a:pt x="251091" y="242227"/>
                  </a:lnTo>
                  <a:close/>
                </a:path>
              </a:pathLst>
            </a:custGeom>
            <a:ln w="7277">
              <a:solidFill>
                <a:srgbClr val="FFFFFF"/>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pic>
        <p:nvPicPr>
          <p:cNvPr id="46" name="object 46"/>
          <p:cNvPicPr/>
          <p:nvPr/>
        </p:nvPicPr>
        <p:blipFill>
          <a:blip r:embed="rId2" cstate="print"/>
          <a:stretch>
            <a:fillRect/>
          </a:stretch>
        </p:blipFill>
        <p:spPr>
          <a:xfrm>
            <a:off x="4911875" y="7042260"/>
            <a:ext cx="71056" cy="191888"/>
          </a:xfrm>
          <a:prstGeom prst="rect">
            <a:avLst/>
          </a:prstGeom>
        </p:spPr>
      </p:pic>
      <p:sp>
        <p:nvSpPr>
          <p:cNvPr id="47" name="object 47"/>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t>3</a:t>
            </a:fld>
            <a:endParaRPr dirty="0">
              <a:latin typeface="Source Han Sans CN" panose="020B0500000000000000" pitchFamily="34" charset="-128"/>
              <a:ea typeface="Source Han Sans CN" panose="020B0500000000000000" pitchFamily="34" charset="-128"/>
            </a:endParaRPr>
          </a:p>
        </p:txBody>
      </p:sp>
      <p:sp>
        <p:nvSpPr>
          <p:cNvPr id="48" name="object 48"/>
          <p:cNvSpPr txBox="1">
            <a:spLocks noGrp="1"/>
          </p:cNvSpPr>
          <p:nvPr>
            <p:ph type="ftr" sz="quarter" idx="5"/>
          </p:nvPr>
        </p:nvSpPr>
        <p:spPr>
          <a:xfrm>
            <a:off x="974852" y="9481819"/>
            <a:ext cx="2804160"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 Manager for Retail: Transforming Point of Service</a:t>
            </a:r>
          </a:p>
        </p:txBody>
      </p:sp>
      <p:sp>
        <p:nvSpPr>
          <p:cNvPr id="49" name="object 49"/>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06877" y="355600"/>
            <a:ext cx="62103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231F20"/>
                </a:solidFill>
                <a:latin typeface="Source Han Sans CN" panose="020B0500000000000000" pitchFamily="34" charset="-128"/>
                <a:ea typeface="Source Han Sans CN" panose="020B0500000000000000" pitchFamily="34" charset="-128"/>
                <a:cs typeface="Lucida Sans Unicode"/>
              </a:rPr>
              <a:t>2023</a:t>
            </a:r>
            <a:endParaRPr sz="2000">
              <a:latin typeface="Source Han Sans CN" panose="020B0500000000000000" pitchFamily="34" charset="-128"/>
              <a:ea typeface="Source Han Sans CN" panose="020B0500000000000000" pitchFamily="34" charset="-128"/>
              <a:cs typeface="Lucida Sans Unicode"/>
            </a:endParaRPr>
          </a:p>
        </p:txBody>
      </p:sp>
      <p:sp>
        <p:nvSpPr>
          <p:cNvPr id="3" name="object 3"/>
          <p:cNvSpPr/>
          <p:nvPr/>
        </p:nvSpPr>
        <p:spPr>
          <a:xfrm>
            <a:off x="1111898" y="486835"/>
            <a:ext cx="899794" cy="227329"/>
          </a:xfrm>
          <a:custGeom>
            <a:avLst/>
            <a:gdLst/>
            <a:ahLst/>
            <a:cxnLst/>
            <a:rect l="l" t="t" r="r" b="b"/>
            <a:pathLst>
              <a:path w="899794" h="227329">
                <a:moveTo>
                  <a:pt x="263144" y="0"/>
                </a:moveTo>
                <a:lnTo>
                  <a:pt x="256127" y="1415"/>
                </a:lnTo>
                <a:lnTo>
                  <a:pt x="250399" y="5278"/>
                </a:lnTo>
                <a:lnTo>
                  <a:pt x="246538" y="11010"/>
                </a:lnTo>
                <a:lnTo>
                  <a:pt x="245122" y="18033"/>
                </a:lnTo>
                <a:lnTo>
                  <a:pt x="245122" y="139293"/>
                </a:lnTo>
                <a:lnTo>
                  <a:pt x="250878" y="177406"/>
                </a:lnTo>
                <a:lnTo>
                  <a:pt x="281000" y="214643"/>
                </a:lnTo>
                <a:lnTo>
                  <a:pt x="335305" y="227126"/>
                </a:lnTo>
                <a:lnTo>
                  <a:pt x="356033" y="225740"/>
                </a:lnTo>
                <a:lnTo>
                  <a:pt x="374134" y="221580"/>
                </a:lnTo>
                <a:lnTo>
                  <a:pt x="389603" y="214643"/>
                </a:lnTo>
                <a:lnTo>
                  <a:pt x="402437" y="204927"/>
                </a:lnTo>
                <a:lnTo>
                  <a:pt x="409614" y="196075"/>
                </a:lnTo>
                <a:lnTo>
                  <a:pt x="335305" y="196075"/>
                </a:lnTo>
                <a:lnTo>
                  <a:pt x="322346" y="195144"/>
                </a:lnTo>
                <a:lnTo>
                  <a:pt x="288611" y="172740"/>
                </a:lnTo>
                <a:lnTo>
                  <a:pt x="281190" y="134950"/>
                </a:lnTo>
                <a:lnTo>
                  <a:pt x="281190" y="18033"/>
                </a:lnTo>
                <a:lnTo>
                  <a:pt x="279771" y="11010"/>
                </a:lnTo>
                <a:lnTo>
                  <a:pt x="275901" y="5278"/>
                </a:lnTo>
                <a:lnTo>
                  <a:pt x="270164" y="1415"/>
                </a:lnTo>
                <a:lnTo>
                  <a:pt x="263144" y="0"/>
                </a:lnTo>
                <a:close/>
              </a:path>
              <a:path w="899794" h="227329">
                <a:moveTo>
                  <a:pt x="407454" y="0"/>
                </a:moveTo>
                <a:lnTo>
                  <a:pt x="400433" y="1415"/>
                </a:lnTo>
                <a:lnTo>
                  <a:pt x="394696" y="5278"/>
                </a:lnTo>
                <a:lnTo>
                  <a:pt x="390827" y="11010"/>
                </a:lnTo>
                <a:lnTo>
                  <a:pt x="389407" y="18033"/>
                </a:lnTo>
                <a:lnTo>
                  <a:pt x="389407" y="134950"/>
                </a:lnTo>
                <a:lnTo>
                  <a:pt x="388583" y="149613"/>
                </a:lnTo>
                <a:lnTo>
                  <a:pt x="368713" y="187706"/>
                </a:lnTo>
                <a:lnTo>
                  <a:pt x="335305" y="196075"/>
                </a:lnTo>
                <a:lnTo>
                  <a:pt x="409614" y="196075"/>
                </a:lnTo>
                <a:lnTo>
                  <a:pt x="412522" y="192489"/>
                </a:lnTo>
                <a:lnTo>
                  <a:pt x="419725" y="177406"/>
                </a:lnTo>
                <a:lnTo>
                  <a:pt x="424047" y="159675"/>
                </a:lnTo>
                <a:lnTo>
                  <a:pt x="425488" y="139293"/>
                </a:lnTo>
                <a:lnTo>
                  <a:pt x="425488" y="18033"/>
                </a:lnTo>
                <a:lnTo>
                  <a:pt x="424070" y="11010"/>
                </a:lnTo>
                <a:lnTo>
                  <a:pt x="420204" y="5278"/>
                </a:lnTo>
                <a:lnTo>
                  <a:pt x="414472" y="1415"/>
                </a:lnTo>
                <a:lnTo>
                  <a:pt x="407454" y="0"/>
                </a:lnTo>
                <a:close/>
              </a:path>
              <a:path w="899794" h="227329">
                <a:moveTo>
                  <a:pt x="17737" y="166879"/>
                </a:moveTo>
                <a:lnTo>
                  <a:pt x="11019" y="168071"/>
                </a:lnTo>
                <a:lnTo>
                  <a:pt x="5105" y="171945"/>
                </a:lnTo>
                <a:lnTo>
                  <a:pt x="1399" y="177383"/>
                </a:lnTo>
                <a:lnTo>
                  <a:pt x="0" y="183529"/>
                </a:lnTo>
                <a:lnTo>
                  <a:pt x="914" y="189734"/>
                </a:lnTo>
                <a:lnTo>
                  <a:pt x="39814" y="219221"/>
                </a:lnTo>
                <a:lnTo>
                  <a:pt x="89484" y="227190"/>
                </a:lnTo>
                <a:lnTo>
                  <a:pt x="102121" y="226699"/>
                </a:lnTo>
                <a:lnTo>
                  <a:pt x="144789" y="214994"/>
                </a:lnTo>
                <a:lnTo>
                  <a:pt x="166711" y="196138"/>
                </a:lnTo>
                <a:lnTo>
                  <a:pt x="89141" y="196138"/>
                </a:lnTo>
                <a:lnTo>
                  <a:pt x="77120" y="195553"/>
                </a:lnTo>
                <a:lnTo>
                  <a:pt x="40792" y="183210"/>
                </a:lnTo>
                <a:lnTo>
                  <a:pt x="29959" y="172605"/>
                </a:lnTo>
                <a:lnTo>
                  <a:pt x="24352" y="168385"/>
                </a:lnTo>
                <a:lnTo>
                  <a:pt x="17737" y="166879"/>
                </a:lnTo>
                <a:close/>
              </a:path>
              <a:path w="899794" h="227329">
                <a:moveTo>
                  <a:pt x="88138" y="63"/>
                </a:moveTo>
                <a:lnTo>
                  <a:pt x="42545" y="9067"/>
                </a:lnTo>
                <a:lnTo>
                  <a:pt x="12649" y="33464"/>
                </a:lnTo>
                <a:lnTo>
                  <a:pt x="2285" y="67525"/>
                </a:lnTo>
                <a:lnTo>
                  <a:pt x="2797" y="76050"/>
                </a:lnTo>
                <a:lnTo>
                  <a:pt x="28292" y="113881"/>
                </a:lnTo>
                <a:lnTo>
                  <a:pt x="70705" y="129334"/>
                </a:lnTo>
                <a:lnTo>
                  <a:pt x="99189" y="135284"/>
                </a:lnTo>
                <a:lnTo>
                  <a:pt x="110974" y="138436"/>
                </a:lnTo>
                <a:lnTo>
                  <a:pt x="120484" y="141797"/>
                </a:lnTo>
                <a:lnTo>
                  <a:pt x="127723" y="145364"/>
                </a:lnTo>
                <a:lnTo>
                  <a:pt x="135851" y="150253"/>
                </a:lnTo>
                <a:lnTo>
                  <a:pt x="139915" y="156717"/>
                </a:lnTo>
                <a:lnTo>
                  <a:pt x="139915" y="164731"/>
                </a:lnTo>
                <a:lnTo>
                  <a:pt x="110309" y="194090"/>
                </a:lnTo>
                <a:lnTo>
                  <a:pt x="89141" y="196138"/>
                </a:lnTo>
                <a:lnTo>
                  <a:pt x="166711" y="196138"/>
                </a:lnTo>
                <a:lnTo>
                  <a:pt x="177317" y="162725"/>
                </a:lnTo>
                <a:lnTo>
                  <a:pt x="176817" y="154071"/>
                </a:lnTo>
                <a:lnTo>
                  <a:pt x="151926" y="116466"/>
                </a:lnTo>
                <a:lnTo>
                  <a:pt x="110588" y="101448"/>
                </a:lnTo>
                <a:lnTo>
                  <a:pt x="81830" y="95615"/>
                </a:lnTo>
                <a:lnTo>
                  <a:pt x="69597" y="92367"/>
                </a:lnTo>
                <a:lnTo>
                  <a:pt x="59786" y="88851"/>
                </a:lnTo>
                <a:lnTo>
                  <a:pt x="52400" y="85064"/>
                </a:lnTo>
                <a:lnTo>
                  <a:pt x="44145" y="79832"/>
                </a:lnTo>
                <a:lnTo>
                  <a:pt x="40043" y="72770"/>
                </a:lnTo>
                <a:lnTo>
                  <a:pt x="40043" y="63855"/>
                </a:lnTo>
                <a:lnTo>
                  <a:pt x="68008" y="33416"/>
                </a:lnTo>
                <a:lnTo>
                  <a:pt x="88468" y="31114"/>
                </a:lnTo>
                <a:lnTo>
                  <a:pt x="165877" y="31114"/>
                </a:lnTo>
                <a:lnTo>
                  <a:pt x="160085" y="25187"/>
                </a:lnTo>
                <a:lnTo>
                  <a:pt x="116319" y="2817"/>
                </a:lnTo>
                <a:lnTo>
                  <a:pt x="102779" y="751"/>
                </a:lnTo>
                <a:lnTo>
                  <a:pt x="88138" y="63"/>
                </a:lnTo>
                <a:close/>
              </a:path>
              <a:path w="899794" h="227329">
                <a:moveTo>
                  <a:pt x="165877" y="31114"/>
                </a:moveTo>
                <a:lnTo>
                  <a:pt x="88468" y="31114"/>
                </a:lnTo>
                <a:lnTo>
                  <a:pt x="99641" y="31690"/>
                </a:lnTo>
                <a:lnTo>
                  <a:pt x="109513" y="33372"/>
                </a:lnTo>
                <a:lnTo>
                  <a:pt x="139649" y="53073"/>
                </a:lnTo>
                <a:lnTo>
                  <a:pt x="145081" y="57698"/>
                </a:lnTo>
                <a:lnTo>
                  <a:pt x="151657" y="59670"/>
                </a:lnTo>
                <a:lnTo>
                  <a:pt x="158480" y="58909"/>
                </a:lnTo>
                <a:lnTo>
                  <a:pt x="164655" y="55333"/>
                </a:lnTo>
                <a:lnTo>
                  <a:pt x="168698" y="49886"/>
                </a:lnTo>
                <a:lnTo>
                  <a:pt x="170297" y="43532"/>
                </a:lnTo>
                <a:lnTo>
                  <a:pt x="169406" y="37049"/>
                </a:lnTo>
                <a:lnTo>
                  <a:pt x="165976" y="31216"/>
                </a:lnTo>
                <a:close/>
              </a:path>
              <a:path w="899794" h="227329">
                <a:moveTo>
                  <a:pt x="511024" y="166819"/>
                </a:moveTo>
                <a:lnTo>
                  <a:pt x="504310" y="168004"/>
                </a:lnTo>
                <a:lnTo>
                  <a:pt x="498398" y="171869"/>
                </a:lnTo>
                <a:lnTo>
                  <a:pt x="494694" y="177318"/>
                </a:lnTo>
                <a:lnTo>
                  <a:pt x="493298" y="183461"/>
                </a:lnTo>
                <a:lnTo>
                  <a:pt x="494213" y="189665"/>
                </a:lnTo>
                <a:lnTo>
                  <a:pt x="533111" y="219157"/>
                </a:lnTo>
                <a:lnTo>
                  <a:pt x="582764" y="227126"/>
                </a:lnTo>
                <a:lnTo>
                  <a:pt x="595407" y="226636"/>
                </a:lnTo>
                <a:lnTo>
                  <a:pt x="638080" y="214934"/>
                </a:lnTo>
                <a:lnTo>
                  <a:pt x="660012" y="196075"/>
                </a:lnTo>
                <a:lnTo>
                  <a:pt x="582434" y="196075"/>
                </a:lnTo>
                <a:lnTo>
                  <a:pt x="570421" y="195489"/>
                </a:lnTo>
                <a:lnTo>
                  <a:pt x="534085" y="183146"/>
                </a:lnTo>
                <a:lnTo>
                  <a:pt x="523240" y="172542"/>
                </a:lnTo>
                <a:lnTo>
                  <a:pt x="517635" y="168327"/>
                </a:lnTo>
                <a:lnTo>
                  <a:pt x="511024" y="166819"/>
                </a:lnTo>
                <a:close/>
              </a:path>
              <a:path w="899794" h="227329">
                <a:moveTo>
                  <a:pt x="581431" y="0"/>
                </a:moveTo>
                <a:lnTo>
                  <a:pt x="535851" y="9016"/>
                </a:lnTo>
                <a:lnTo>
                  <a:pt x="505942" y="33388"/>
                </a:lnTo>
                <a:lnTo>
                  <a:pt x="495579" y="67462"/>
                </a:lnTo>
                <a:lnTo>
                  <a:pt x="496089" y="75984"/>
                </a:lnTo>
                <a:lnTo>
                  <a:pt x="521590" y="113814"/>
                </a:lnTo>
                <a:lnTo>
                  <a:pt x="563993" y="129265"/>
                </a:lnTo>
                <a:lnTo>
                  <a:pt x="592485" y="135219"/>
                </a:lnTo>
                <a:lnTo>
                  <a:pt x="604272" y="138371"/>
                </a:lnTo>
                <a:lnTo>
                  <a:pt x="613783" y="141730"/>
                </a:lnTo>
                <a:lnTo>
                  <a:pt x="621017" y="145300"/>
                </a:lnTo>
                <a:lnTo>
                  <a:pt x="629145" y="150202"/>
                </a:lnTo>
                <a:lnTo>
                  <a:pt x="633209" y="156654"/>
                </a:lnTo>
                <a:lnTo>
                  <a:pt x="633209" y="164655"/>
                </a:lnTo>
                <a:lnTo>
                  <a:pt x="603605" y="194027"/>
                </a:lnTo>
                <a:lnTo>
                  <a:pt x="582434" y="196075"/>
                </a:lnTo>
                <a:lnTo>
                  <a:pt x="660012" y="196075"/>
                </a:lnTo>
                <a:lnTo>
                  <a:pt x="664419" y="189102"/>
                </a:lnTo>
                <a:lnTo>
                  <a:pt x="667867" y="180871"/>
                </a:lnTo>
                <a:lnTo>
                  <a:pt x="669934" y="172057"/>
                </a:lnTo>
                <a:lnTo>
                  <a:pt x="670623" y="162661"/>
                </a:lnTo>
                <a:lnTo>
                  <a:pt x="670121" y="154007"/>
                </a:lnTo>
                <a:lnTo>
                  <a:pt x="645225" y="116403"/>
                </a:lnTo>
                <a:lnTo>
                  <a:pt x="603886" y="101386"/>
                </a:lnTo>
                <a:lnTo>
                  <a:pt x="575129" y="95552"/>
                </a:lnTo>
                <a:lnTo>
                  <a:pt x="562892" y="92303"/>
                </a:lnTo>
                <a:lnTo>
                  <a:pt x="553079" y="88788"/>
                </a:lnTo>
                <a:lnTo>
                  <a:pt x="545693" y="85001"/>
                </a:lnTo>
                <a:lnTo>
                  <a:pt x="537451" y="79768"/>
                </a:lnTo>
                <a:lnTo>
                  <a:pt x="533323" y="72694"/>
                </a:lnTo>
                <a:lnTo>
                  <a:pt x="533323" y="63792"/>
                </a:lnTo>
                <a:lnTo>
                  <a:pt x="561301" y="33353"/>
                </a:lnTo>
                <a:lnTo>
                  <a:pt x="581774" y="31051"/>
                </a:lnTo>
                <a:lnTo>
                  <a:pt x="659157" y="31051"/>
                </a:lnTo>
                <a:lnTo>
                  <a:pt x="653375" y="25123"/>
                </a:lnTo>
                <a:lnTo>
                  <a:pt x="609612" y="2754"/>
                </a:lnTo>
                <a:lnTo>
                  <a:pt x="596073" y="688"/>
                </a:lnTo>
                <a:lnTo>
                  <a:pt x="581431" y="0"/>
                </a:lnTo>
                <a:close/>
              </a:path>
              <a:path w="899794" h="227329">
                <a:moveTo>
                  <a:pt x="659157" y="31051"/>
                </a:moveTo>
                <a:lnTo>
                  <a:pt x="581774" y="31051"/>
                </a:lnTo>
                <a:lnTo>
                  <a:pt x="592945" y="31627"/>
                </a:lnTo>
                <a:lnTo>
                  <a:pt x="602813" y="33308"/>
                </a:lnTo>
                <a:lnTo>
                  <a:pt x="632942" y="53009"/>
                </a:lnTo>
                <a:lnTo>
                  <a:pt x="638373" y="57629"/>
                </a:lnTo>
                <a:lnTo>
                  <a:pt x="644945" y="59602"/>
                </a:lnTo>
                <a:lnTo>
                  <a:pt x="651768" y="58844"/>
                </a:lnTo>
                <a:lnTo>
                  <a:pt x="657948" y="55270"/>
                </a:lnTo>
                <a:lnTo>
                  <a:pt x="661991" y="49828"/>
                </a:lnTo>
                <a:lnTo>
                  <a:pt x="663589" y="43473"/>
                </a:lnTo>
                <a:lnTo>
                  <a:pt x="662694" y="36987"/>
                </a:lnTo>
                <a:lnTo>
                  <a:pt x="659257" y="31153"/>
                </a:lnTo>
                <a:close/>
              </a:path>
              <a:path w="899794" h="227329">
                <a:moveTo>
                  <a:pt x="892708" y="2832"/>
                </a:moveTo>
                <a:lnTo>
                  <a:pt x="783945" y="2832"/>
                </a:lnTo>
                <a:lnTo>
                  <a:pt x="766244" y="6415"/>
                </a:lnTo>
                <a:lnTo>
                  <a:pt x="751770" y="16182"/>
                </a:lnTo>
                <a:lnTo>
                  <a:pt x="742001" y="30660"/>
                </a:lnTo>
                <a:lnTo>
                  <a:pt x="738416" y="48374"/>
                </a:lnTo>
                <a:lnTo>
                  <a:pt x="738416" y="178727"/>
                </a:lnTo>
                <a:lnTo>
                  <a:pt x="742001" y="196435"/>
                </a:lnTo>
                <a:lnTo>
                  <a:pt x="751770" y="210913"/>
                </a:lnTo>
                <a:lnTo>
                  <a:pt x="766244" y="220684"/>
                </a:lnTo>
                <a:lnTo>
                  <a:pt x="783945" y="224269"/>
                </a:lnTo>
                <a:lnTo>
                  <a:pt x="892708" y="224269"/>
                </a:lnTo>
                <a:lnTo>
                  <a:pt x="899782" y="217208"/>
                </a:lnTo>
                <a:lnTo>
                  <a:pt x="899782" y="199783"/>
                </a:lnTo>
                <a:lnTo>
                  <a:pt x="892708" y="192722"/>
                </a:lnTo>
                <a:lnTo>
                  <a:pt x="776236" y="192722"/>
                </a:lnTo>
                <a:lnTo>
                  <a:pt x="769950" y="186448"/>
                </a:lnTo>
                <a:lnTo>
                  <a:pt x="769950" y="128181"/>
                </a:lnTo>
                <a:lnTo>
                  <a:pt x="874826" y="128181"/>
                </a:lnTo>
                <a:lnTo>
                  <a:pt x="881557" y="121450"/>
                </a:lnTo>
                <a:lnTo>
                  <a:pt x="881557" y="104851"/>
                </a:lnTo>
                <a:lnTo>
                  <a:pt x="874826" y="98120"/>
                </a:lnTo>
                <a:lnTo>
                  <a:pt x="769950" y="98120"/>
                </a:lnTo>
                <a:lnTo>
                  <a:pt x="769950" y="40652"/>
                </a:lnTo>
                <a:lnTo>
                  <a:pt x="776236" y="34378"/>
                </a:lnTo>
                <a:lnTo>
                  <a:pt x="892708" y="34378"/>
                </a:lnTo>
                <a:lnTo>
                  <a:pt x="899782" y="27317"/>
                </a:lnTo>
                <a:lnTo>
                  <a:pt x="899782" y="9893"/>
                </a:lnTo>
                <a:lnTo>
                  <a:pt x="892708" y="2832"/>
                </a:lnTo>
                <a:close/>
              </a:path>
            </a:pathLst>
          </a:custGeom>
          <a:solidFill>
            <a:srgbClr val="003A36"/>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p:nvPr/>
        </p:nvSpPr>
        <p:spPr>
          <a:xfrm>
            <a:off x="457358" y="478712"/>
            <a:ext cx="558165" cy="282575"/>
          </a:xfrm>
          <a:custGeom>
            <a:avLst/>
            <a:gdLst/>
            <a:ahLst/>
            <a:cxnLst/>
            <a:rect l="l" t="t" r="r" b="b"/>
            <a:pathLst>
              <a:path w="558165" h="282575">
                <a:moveTo>
                  <a:pt x="246798" y="1593"/>
                </a:moveTo>
                <a:lnTo>
                  <a:pt x="200587" y="3896"/>
                </a:lnTo>
                <a:lnTo>
                  <a:pt x="140748" y="17940"/>
                </a:lnTo>
                <a:lnTo>
                  <a:pt x="105089" y="33062"/>
                </a:lnTo>
                <a:lnTo>
                  <a:pt x="71796" y="52812"/>
                </a:lnTo>
                <a:lnTo>
                  <a:pt x="41897" y="76949"/>
                </a:lnTo>
                <a:lnTo>
                  <a:pt x="12852" y="114890"/>
                </a:lnTo>
                <a:lnTo>
                  <a:pt x="0" y="159956"/>
                </a:lnTo>
                <a:lnTo>
                  <a:pt x="1275" y="189376"/>
                </a:lnTo>
                <a:lnTo>
                  <a:pt x="18198" y="233253"/>
                </a:lnTo>
                <a:lnTo>
                  <a:pt x="66572" y="274152"/>
                </a:lnTo>
                <a:lnTo>
                  <a:pt x="107348" y="282487"/>
                </a:lnTo>
                <a:lnTo>
                  <a:pt x="147259" y="274965"/>
                </a:lnTo>
                <a:lnTo>
                  <a:pt x="178092" y="249897"/>
                </a:lnTo>
                <a:lnTo>
                  <a:pt x="180747" y="244678"/>
                </a:lnTo>
                <a:lnTo>
                  <a:pt x="112382" y="244678"/>
                </a:lnTo>
                <a:lnTo>
                  <a:pt x="100207" y="244402"/>
                </a:lnTo>
                <a:lnTo>
                  <a:pt x="47693" y="207527"/>
                </a:lnTo>
                <a:lnTo>
                  <a:pt x="39470" y="178622"/>
                </a:lnTo>
                <a:lnTo>
                  <a:pt x="44150" y="149274"/>
                </a:lnTo>
                <a:lnTo>
                  <a:pt x="63639" y="124320"/>
                </a:lnTo>
                <a:lnTo>
                  <a:pt x="91065" y="110150"/>
                </a:lnTo>
                <a:lnTo>
                  <a:pt x="119370" y="106098"/>
                </a:lnTo>
                <a:lnTo>
                  <a:pt x="480149" y="106098"/>
                </a:lnTo>
                <a:lnTo>
                  <a:pt x="479240" y="104901"/>
                </a:lnTo>
                <a:lnTo>
                  <a:pt x="475843" y="96189"/>
                </a:lnTo>
                <a:lnTo>
                  <a:pt x="476336" y="78866"/>
                </a:lnTo>
                <a:lnTo>
                  <a:pt x="484784" y="64808"/>
                </a:lnTo>
                <a:lnTo>
                  <a:pt x="498842" y="56359"/>
                </a:lnTo>
                <a:lnTo>
                  <a:pt x="516166" y="55867"/>
                </a:lnTo>
                <a:lnTo>
                  <a:pt x="534200" y="55867"/>
                </a:lnTo>
                <a:lnTo>
                  <a:pt x="529329" y="52171"/>
                </a:lnTo>
                <a:lnTo>
                  <a:pt x="421259" y="52171"/>
                </a:lnTo>
                <a:lnTo>
                  <a:pt x="413994" y="46281"/>
                </a:lnTo>
                <a:lnTo>
                  <a:pt x="405420" y="41319"/>
                </a:lnTo>
                <a:lnTo>
                  <a:pt x="369065" y="25353"/>
                </a:lnTo>
                <a:lnTo>
                  <a:pt x="330214" y="13266"/>
                </a:lnTo>
                <a:lnTo>
                  <a:pt x="290152" y="5491"/>
                </a:lnTo>
                <a:lnTo>
                  <a:pt x="269887" y="3035"/>
                </a:lnTo>
                <a:lnTo>
                  <a:pt x="246798" y="1593"/>
                </a:lnTo>
                <a:close/>
              </a:path>
              <a:path w="558165" h="282575">
                <a:moveTo>
                  <a:pt x="174441" y="162077"/>
                </a:moveTo>
                <a:lnTo>
                  <a:pt x="118059" y="162077"/>
                </a:lnTo>
                <a:lnTo>
                  <a:pt x="132549" y="162090"/>
                </a:lnTo>
                <a:lnTo>
                  <a:pt x="139687" y="163347"/>
                </a:lnTo>
                <a:lnTo>
                  <a:pt x="161747" y="190614"/>
                </a:lnTo>
                <a:lnTo>
                  <a:pt x="160947" y="210952"/>
                </a:lnTo>
                <a:lnTo>
                  <a:pt x="151147" y="227752"/>
                </a:lnTo>
                <a:lnTo>
                  <a:pt x="134306" y="239498"/>
                </a:lnTo>
                <a:lnTo>
                  <a:pt x="112382" y="244678"/>
                </a:lnTo>
                <a:lnTo>
                  <a:pt x="180747" y="244678"/>
                </a:lnTo>
                <a:lnTo>
                  <a:pt x="186576" y="233217"/>
                </a:lnTo>
                <a:lnTo>
                  <a:pt x="190641" y="215226"/>
                </a:lnTo>
                <a:lnTo>
                  <a:pt x="190526" y="207527"/>
                </a:lnTo>
                <a:lnTo>
                  <a:pt x="190257" y="196285"/>
                </a:lnTo>
                <a:lnTo>
                  <a:pt x="185026" y="178384"/>
                </a:lnTo>
                <a:lnTo>
                  <a:pt x="175029" y="162608"/>
                </a:lnTo>
                <a:lnTo>
                  <a:pt x="174441" y="162077"/>
                </a:lnTo>
                <a:close/>
              </a:path>
              <a:path w="558165" h="282575">
                <a:moveTo>
                  <a:pt x="409006" y="187681"/>
                </a:moveTo>
                <a:lnTo>
                  <a:pt x="326921" y="187681"/>
                </a:lnTo>
                <a:lnTo>
                  <a:pt x="336743" y="187836"/>
                </a:lnTo>
                <a:lnTo>
                  <a:pt x="345742" y="189138"/>
                </a:lnTo>
                <a:lnTo>
                  <a:pt x="377990" y="211239"/>
                </a:lnTo>
                <a:lnTo>
                  <a:pt x="386448" y="229247"/>
                </a:lnTo>
                <a:lnTo>
                  <a:pt x="389420" y="230847"/>
                </a:lnTo>
                <a:lnTo>
                  <a:pt x="394525" y="232702"/>
                </a:lnTo>
                <a:lnTo>
                  <a:pt x="407250" y="232384"/>
                </a:lnTo>
                <a:lnTo>
                  <a:pt x="450215" y="232371"/>
                </a:lnTo>
                <a:lnTo>
                  <a:pt x="449770" y="230403"/>
                </a:lnTo>
                <a:lnTo>
                  <a:pt x="446716" y="224631"/>
                </a:lnTo>
                <a:lnTo>
                  <a:pt x="441445" y="220727"/>
                </a:lnTo>
                <a:lnTo>
                  <a:pt x="435022" y="217664"/>
                </a:lnTo>
                <a:lnTo>
                  <a:pt x="428510" y="214414"/>
                </a:lnTo>
                <a:lnTo>
                  <a:pt x="408712" y="191414"/>
                </a:lnTo>
                <a:lnTo>
                  <a:pt x="408724" y="190614"/>
                </a:lnTo>
                <a:lnTo>
                  <a:pt x="409006" y="187681"/>
                </a:lnTo>
                <a:close/>
              </a:path>
              <a:path w="558165" h="282575">
                <a:moveTo>
                  <a:pt x="480149" y="106098"/>
                </a:moveTo>
                <a:lnTo>
                  <a:pt x="119370" y="106098"/>
                </a:lnTo>
                <a:lnTo>
                  <a:pt x="146003" y="109672"/>
                </a:lnTo>
                <a:lnTo>
                  <a:pt x="168414" y="118376"/>
                </a:lnTo>
                <a:lnTo>
                  <a:pt x="206849" y="153170"/>
                </a:lnTo>
                <a:lnTo>
                  <a:pt x="228433" y="191414"/>
                </a:lnTo>
                <a:lnTo>
                  <a:pt x="235292" y="206970"/>
                </a:lnTo>
                <a:lnTo>
                  <a:pt x="239036" y="214441"/>
                </a:lnTo>
                <a:lnTo>
                  <a:pt x="243623" y="221390"/>
                </a:lnTo>
                <a:lnTo>
                  <a:pt x="249529" y="227545"/>
                </a:lnTo>
                <a:lnTo>
                  <a:pt x="255447" y="232575"/>
                </a:lnTo>
                <a:lnTo>
                  <a:pt x="262763" y="232384"/>
                </a:lnTo>
                <a:lnTo>
                  <a:pt x="320878" y="232384"/>
                </a:lnTo>
                <a:lnTo>
                  <a:pt x="319405" y="228384"/>
                </a:lnTo>
                <a:lnTo>
                  <a:pt x="310934" y="219710"/>
                </a:lnTo>
                <a:lnTo>
                  <a:pt x="302488" y="218351"/>
                </a:lnTo>
                <a:lnTo>
                  <a:pt x="294665" y="216204"/>
                </a:lnTo>
                <a:lnTo>
                  <a:pt x="284703" y="209668"/>
                </a:lnTo>
                <a:lnTo>
                  <a:pt x="280588" y="200131"/>
                </a:lnTo>
                <a:lnTo>
                  <a:pt x="280704" y="191414"/>
                </a:lnTo>
                <a:lnTo>
                  <a:pt x="283565" y="187642"/>
                </a:lnTo>
                <a:lnTo>
                  <a:pt x="409009" y="187642"/>
                </a:lnTo>
                <a:lnTo>
                  <a:pt x="409676" y="180708"/>
                </a:lnTo>
                <a:lnTo>
                  <a:pt x="414769" y="174091"/>
                </a:lnTo>
                <a:lnTo>
                  <a:pt x="417931" y="172237"/>
                </a:lnTo>
                <a:lnTo>
                  <a:pt x="425107" y="170700"/>
                </a:lnTo>
                <a:lnTo>
                  <a:pt x="506438" y="170700"/>
                </a:lnTo>
                <a:lnTo>
                  <a:pt x="506872" y="170609"/>
                </a:lnTo>
                <a:lnTo>
                  <a:pt x="545528" y="153454"/>
                </a:lnTo>
                <a:lnTo>
                  <a:pt x="551443" y="149061"/>
                </a:lnTo>
                <a:lnTo>
                  <a:pt x="525497" y="149061"/>
                </a:lnTo>
                <a:lnTo>
                  <a:pt x="516782" y="149043"/>
                </a:lnTo>
                <a:lnTo>
                  <a:pt x="476796" y="141770"/>
                </a:lnTo>
                <a:lnTo>
                  <a:pt x="454875" y="123990"/>
                </a:lnTo>
                <a:lnTo>
                  <a:pt x="458165" y="120573"/>
                </a:lnTo>
                <a:lnTo>
                  <a:pt x="499214" y="120573"/>
                </a:lnTo>
                <a:lnTo>
                  <a:pt x="492163" y="117824"/>
                </a:lnTo>
                <a:lnTo>
                  <a:pt x="484816" y="112248"/>
                </a:lnTo>
                <a:lnTo>
                  <a:pt x="480149" y="106098"/>
                </a:lnTo>
                <a:close/>
              </a:path>
              <a:path w="558165" h="282575">
                <a:moveTo>
                  <a:pt x="445820" y="232384"/>
                </a:moveTo>
                <a:lnTo>
                  <a:pt x="430631" y="232384"/>
                </a:lnTo>
                <a:lnTo>
                  <a:pt x="432638" y="232422"/>
                </a:lnTo>
                <a:lnTo>
                  <a:pt x="445820" y="232384"/>
                </a:lnTo>
                <a:close/>
              </a:path>
              <a:path w="558165" h="282575">
                <a:moveTo>
                  <a:pt x="126225" y="138239"/>
                </a:moveTo>
                <a:lnTo>
                  <a:pt x="86566" y="153494"/>
                </a:lnTo>
                <a:lnTo>
                  <a:pt x="76245" y="178384"/>
                </a:lnTo>
                <a:lnTo>
                  <a:pt x="76695" y="187184"/>
                </a:lnTo>
                <a:lnTo>
                  <a:pt x="80241" y="197631"/>
                </a:lnTo>
                <a:lnTo>
                  <a:pt x="86626" y="206641"/>
                </a:lnTo>
                <a:lnTo>
                  <a:pt x="90652" y="210781"/>
                </a:lnTo>
                <a:lnTo>
                  <a:pt x="96088" y="214172"/>
                </a:lnTo>
                <a:lnTo>
                  <a:pt x="105549" y="212064"/>
                </a:lnTo>
                <a:lnTo>
                  <a:pt x="108483" y="209435"/>
                </a:lnTo>
                <a:lnTo>
                  <a:pt x="109791" y="200634"/>
                </a:lnTo>
                <a:lnTo>
                  <a:pt x="105206" y="197218"/>
                </a:lnTo>
                <a:lnTo>
                  <a:pt x="102374" y="193192"/>
                </a:lnTo>
                <a:lnTo>
                  <a:pt x="99683" y="187159"/>
                </a:lnTo>
                <a:lnTo>
                  <a:pt x="99226" y="180598"/>
                </a:lnTo>
                <a:lnTo>
                  <a:pt x="100922" y="174220"/>
                </a:lnTo>
                <a:lnTo>
                  <a:pt x="104698" y="168833"/>
                </a:lnTo>
                <a:lnTo>
                  <a:pt x="110083" y="163614"/>
                </a:lnTo>
                <a:lnTo>
                  <a:pt x="118059" y="162077"/>
                </a:lnTo>
                <a:lnTo>
                  <a:pt x="174441" y="162077"/>
                </a:lnTo>
                <a:lnTo>
                  <a:pt x="161155" y="150077"/>
                </a:lnTo>
                <a:lnTo>
                  <a:pt x="144515" y="141663"/>
                </a:lnTo>
                <a:lnTo>
                  <a:pt x="126225" y="138239"/>
                </a:lnTo>
                <a:close/>
              </a:path>
              <a:path w="558165" h="282575">
                <a:moveTo>
                  <a:pt x="409009" y="187642"/>
                </a:moveTo>
                <a:lnTo>
                  <a:pt x="283565" y="187642"/>
                </a:lnTo>
                <a:lnTo>
                  <a:pt x="293100" y="187713"/>
                </a:lnTo>
                <a:lnTo>
                  <a:pt x="305625" y="187963"/>
                </a:lnTo>
                <a:lnTo>
                  <a:pt x="314045" y="187934"/>
                </a:lnTo>
                <a:lnTo>
                  <a:pt x="326921" y="187681"/>
                </a:lnTo>
                <a:lnTo>
                  <a:pt x="409006" y="187681"/>
                </a:lnTo>
                <a:close/>
              </a:path>
              <a:path w="558165" h="282575">
                <a:moveTo>
                  <a:pt x="506438" y="170700"/>
                </a:moveTo>
                <a:lnTo>
                  <a:pt x="425107" y="170700"/>
                </a:lnTo>
                <a:lnTo>
                  <a:pt x="429018" y="171386"/>
                </a:lnTo>
                <a:lnTo>
                  <a:pt x="437438" y="172237"/>
                </a:lnTo>
                <a:lnTo>
                  <a:pt x="442036" y="173088"/>
                </a:lnTo>
                <a:lnTo>
                  <a:pt x="446659" y="173659"/>
                </a:lnTo>
                <a:lnTo>
                  <a:pt x="453387" y="174399"/>
                </a:lnTo>
                <a:lnTo>
                  <a:pt x="460136" y="174882"/>
                </a:lnTo>
                <a:lnTo>
                  <a:pt x="466900" y="175102"/>
                </a:lnTo>
                <a:lnTo>
                  <a:pt x="473671" y="175056"/>
                </a:lnTo>
                <a:lnTo>
                  <a:pt x="484829" y="174368"/>
                </a:lnTo>
                <a:lnTo>
                  <a:pt x="495922" y="172900"/>
                </a:lnTo>
                <a:lnTo>
                  <a:pt x="506438" y="170700"/>
                </a:lnTo>
                <a:close/>
              </a:path>
              <a:path w="558165" h="282575">
                <a:moveTo>
                  <a:pt x="555053" y="146380"/>
                </a:moveTo>
                <a:lnTo>
                  <a:pt x="552551" y="147040"/>
                </a:lnTo>
                <a:lnTo>
                  <a:pt x="542899" y="148031"/>
                </a:lnTo>
                <a:lnTo>
                  <a:pt x="534208" y="148729"/>
                </a:lnTo>
                <a:lnTo>
                  <a:pt x="525497" y="149061"/>
                </a:lnTo>
                <a:lnTo>
                  <a:pt x="551443" y="149061"/>
                </a:lnTo>
                <a:lnTo>
                  <a:pt x="555053" y="146380"/>
                </a:lnTo>
                <a:close/>
              </a:path>
              <a:path w="558165" h="282575">
                <a:moveTo>
                  <a:pt x="556695" y="139458"/>
                </a:moveTo>
                <a:lnTo>
                  <a:pt x="550087" y="139458"/>
                </a:lnTo>
                <a:lnTo>
                  <a:pt x="556374" y="140131"/>
                </a:lnTo>
                <a:lnTo>
                  <a:pt x="556695" y="139458"/>
                </a:lnTo>
                <a:close/>
              </a:path>
              <a:path w="558165" h="282575">
                <a:moveTo>
                  <a:pt x="499214" y="120573"/>
                </a:moveTo>
                <a:lnTo>
                  <a:pt x="458165" y="120573"/>
                </a:lnTo>
                <a:lnTo>
                  <a:pt x="461619" y="121551"/>
                </a:lnTo>
                <a:lnTo>
                  <a:pt x="462673" y="122440"/>
                </a:lnTo>
                <a:lnTo>
                  <a:pt x="505688" y="139496"/>
                </a:lnTo>
                <a:lnTo>
                  <a:pt x="518922" y="139917"/>
                </a:lnTo>
                <a:lnTo>
                  <a:pt x="525516" y="139902"/>
                </a:lnTo>
                <a:lnTo>
                  <a:pt x="532155" y="139700"/>
                </a:lnTo>
                <a:lnTo>
                  <a:pt x="536613" y="139509"/>
                </a:lnTo>
                <a:lnTo>
                  <a:pt x="546227" y="139509"/>
                </a:lnTo>
                <a:lnTo>
                  <a:pt x="550087" y="139458"/>
                </a:lnTo>
                <a:lnTo>
                  <a:pt x="556695" y="139458"/>
                </a:lnTo>
                <a:lnTo>
                  <a:pt x="557542" y="137680"/>
                </a:lnTo>
                <a:lnTo>
                  <a:pt x="557898" y="136982"/>
                </a:lnTo>
                <a:lnTo>
                  <a:pt x="557834" y="135369"/>
                </a:lnTo>
                <a:lnTo>
                  <a:pt x="556926" y="121221"/>
                </a:lnTo>
                <a:lnTo>
                  <a:pt x="500875" y="121221"/>
                </a:lnTo>
                <a:lnTo>
                  <a:pt x="499214" y="120573"/>
                </a:lnTo>
                <a:close/>
              </a:path>
              <a:path w="558165" h="282575">
                <a:moveTo>
                  <a:pt x="546227" y="139509"/>
                </a:moveTo>
                <a:lnTo>
                  <a:pt x="536613" y="139509"/>
                </a:lnTo>
                <a:lnTo>
                  <a:pt x="543331" y="139547"/>
                </a:lnTo>
                <a:lnTo>
                  <a:pt x="546227" y="139509"/>
                </a:lnTo>
                <a:close/>
              </a:path>
              <a:path w="558165" h="282575">
                <a:moveTo>
                  <a:pt x="534200" y="55867"/>
                </a:moveTo>
                <a:lnTo>
                  <a:pt x="516166" y="55867"/>
                </a:lnTo>
                <a:lnTo>
                  <a:pt x="524872" y="59256"/>
                </a:lnTo>
                <a:lnTo>
                  <a:pt x="532220" y="64828"/>
                </a:lnTo>
                <a:lnTo>
                  <a:pt x="537799" y="72174"/>
                </a:lnTo>
                <a:lnTo>
                  <a:pt x="541197" y="80886"/>
                </a:lnTo>
                <a:lnTo>
                  <a:pt x="540712" y="98213"/>
                </a:lnTo>
                <a:lnTo>
                  <a:pt x="532266" y="112279"/>
                </a:lnTo>
                <a:lnTo>
                  <a:pt x="518205" y="120732"/>
                </a:lnTo>
                <a:lnTo>
                  <a:pt x="500875" y="121221"/>
                </a:lnTo>
                <a:lnTo>
                  <a:pt x="556926" y="121221"/>
                </a:lnTo>
                <a:lnTo>
                  <a:pt x="556092" y="108229"/>
                </a:lnTo>
                <a:lnTo>
                  <a:pt x="550725" y="81978"/>
                </a:lnTo>
                <a:lnTo>
                  <a:pt x="538610" y="59213"/>
                </a:lnTo>
                <a:lnTo>
                  <a:pt x="534200" y="55867"/>
                </a:lnTo>
                <a:close/>
              </a:path>
              <a:path w="558165" h="282575">
                <a:moveTo>
                  <a:pt x="524814" y="83070"/>
                </a:moveTo>
                <a:lnTo>
                  <a:pt x="519023" y="83070"/>
                </a:lnTo>
                <a:lnTo>
                  <a:pt x="515505" y="86715"/>
                </a:lnTo>
                <a:lnTo>
                  <a:pt x="511556" y="90652"/>
                </a:lnTo>
                <a:lnTo>
                  <a:pt x="512025" y="97459"/>
                </a:lnTo>
                <a:lnTo>
                  <a:pt x="519925" y="102704"/>
                </a:lnTo>
                <a:lnTo>
                  <a:pt x="523925" y="102704"/>
                </a:lnTo>
                <a:lnTo>
                  <a:pt x="531799" y="97459"/>
                </a:lnTo>
                <a:lnTo>
                  <a:pt x="532282" y="90652"/>
                </a:lnTo>
                <a:lnTo>
                  <a:pt x="528332" y="86715"/>
                </a:lnTo>
                <a:lnTo>
                  <a:pt x="524814" y="83070"/>
                </a:lnTo>
                <a:close/>
              </a:path>
              <a:path w="558165" h="282575">
                <a:moveTo>
                  <a:pt x="425424" y="0"/>
                </a:moveTo>
                <a:lnTo>
                  <a:pt x="420708" y="3035"/>
                </a:lnTo>
                <a:lnTo>
                  <a:pt x="420767" y="18745"/>
                </a:lnTo>
                <a:lnTo>
                  <a:pt x="421158" y="40320"/>
                </a:lnTo>
                <a:lnTo>
                  <a:pt x="421259" y="52171"/>
                </a:lnTo>
                <a:lnTo>
                  <a:pt x="529329" y="52171"/>
                </a:lnTo>
                <a:lnTo>
                  <a:pt x="516623" y="42532"/>
                </a:lnTo>
                <a:lnTo>
                  <a:pt x="431852" y="3035"/>
                </a:lnTo>
                <a:lnTo>
                  <a:pt x="425424" y="0"/>
                </a:lnTo>
                <a:close/>
              </a:path>
            </a:pathLst>
          </a:custGeom>
          <a:solidFill>
            <a:srgbClr val="42BA8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nvGrpSpPr>
          <p:cNvPr id="5" name="object 5"/>
          <p:cNvGrpSpPr/>
          <p:nvPr/>
        </p:nvGrpSpPr>
        <p:grpSpPr>
          <a:xfrm>
            <a:off x="0" y="0"/>
            <a:ext cx="7772400" cy="48895"/>
            <a:chOff x="0" y="0"/>
            <a:chExt cx="7772400" cy="48895"/>
          </a:xfrm>
        </p:grpSpPr>
        <p:sp>
          <p:nvSpPr>
            <p:cNvPr id="6" name="object 6"/>
            <p:cNvSpPr/>
            <p:nvPr/>
          </p:nvSpPr>
          <p:spPr>
            <a:xfrm>
              <a:off x="6131369" y="0"/>
              <a:ext cx="1641475" cy="48895"/>
            </a:xfrm>
            <a:custGeom>
              <a:avLst/>
              <a:gdLst/>
              <a:ahLst/>
              <a:cxnLst/>
              <a:rect l="l" t="t" r="r" b="b"/>
              <a:pathLst>
                <a:path w="1641475" h="48895">
                  <a:moveTo>
                    <a:pt x="1641030" y="0"/>
                  </a:moveTo>
                  <a:lnTo>
                    <a:pt x="0" y="0"/>
                  </a:lnTo>
                  <a:lnTo>
                    <a:pt x="0" y="48577"/>
                  </a:lnTo>
                  <a:lnTo>
                    <a:pt x="1641030" y="48577"/>
                  </a:lnTo>
                  <a:lnTo>
                    <a:pt x="1641030" y="0"/>
                  </a:lnTo>
                  <a:close/>
                </a:path>
              </a:pathLst>
            </a:custGeom>
            <a:solidFill>
              <a:srgbClr val="0074B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 name="object 7"/>
            <p:cNvSpPr/>
            <p:nvPr/>
          </p:nvSpPr>
          <p:spPr>
            <a:xfrm>
              <a:off x="5527217" y="0"/>
              <a:ext cx="604520" cy="48895"/>
            </a:xfrm>
            <a:custGeom>
              <a:avLst/>
              <a:gdLst/>
              <a:ahLst/>
              <a:cxnLst/>
              <a:rect l="l" t="t" r="r" b="b"/>
              <a:pathLst>
                <a:path w="604520" h="48895">
                  <a:moveTo>
                    <a:pt x="604151" y="0"/>
                  </a:moveTo>
                  <a:lnTo>
                    <a:pt x="0" y="0"/>
                  </a:lnTo>
                  <a:lnTo>
                    <a:pt x="0" y="48577"/>
                  </a:lnTo>
                  <a:lnTo>
                    <a:pt x="604151" y="48577"/>
                  </a:lnTo>
                  <a:lnTo>
                    <a:pt x="604151" y="0"/>
                  </a:lnTo>
                  <a:close/>
                </a:path>
              </a:pathLst>
            </a:custGeom>
            <a:solidFill>
              <a:srgbClr val="EDEDEE"/>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p:nvPr/>
          </p:nvSpPr>
          <p:spPr>
            <a:xfrm>
              <a:off x="2480373" y="0"/>
              <a:ext cx="3047365" cy="48895"/>
            </a:xfrm>
            <a:custGeom>
              <a:avLst/>
              <a:gdLst/>
              <a:ahLst/>
              <a:cxnLst/>
              <a:rect l="l" t="t" r="r" b="b"/>
              <a:pathLst>
                <a:path w="3047365" h="48895">
                  <a:moveTo>
                    <a:pt x="3046857" y="0"/>
                  </a:moveTo>
                  <a:lnTo>
                    <a:pt x="0" y="0"/>
                  </a:lnTo>
                  <a:lnTo>
                    <a:pt x="0" y="48577"/>
                  </a:lnTo>
                  <a:lnTo>
                    <a:pt x="3046857" y="48577"/>
                  </a:lnTo>
                  <a:lnTo>
                    <a:pt x="3046857" y="0"/>
                  </a:lnTo>
                  <a:close/>
                </a:path>
              </a:pathLst>
            </a:custGeom>
            <a:solidFill>
              <a:srgbClr val="42BA8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9" name="object 9"/>
            <p:cNvSpPr/>
            <p:nvPr/>
          </p:nvSpPr>
          <p:spPr>
            <a:xfrm>
              <a:off x="1648193" y="0"/>
              <a:ext cx="832485" cy="48895"/>
            </a:xfrm>
            <a:custGeom>
              <a:avLst/>
              <a:gdLst/>
              <a:ahLst/>
              <a:cxnLst/>
              <a:rect l="l" t="t" r="r" b="b"/>
              <a:pathLst>
                <a:path w="832485" h="48895">
                  <a:moveTo>
                    <a:pt x="832180" y="0"/>
                  </a:moveTo>
                  <a:lnTo>
                    <a:pt x="0" y="0"/>
                  </a:lnTo>
                  <a:lnTo>
                    <a:pt x="0" y="48577"/>
                  </a:lnTo>
                  <a:lnTo>
                    <a:pt x="832180" y="48577"/>
                  </a:lnTo>
                  <a:lnTo>
                    <a:pt x="832180" y="0"/>
                  </a:lnTo>
                  <a:close/>
                </a:path>
              </a:pathLst>
            </a:custGeom>
            <a:solidFill>
              <a:srgbClr val="F58345"/>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0" name="object 10"/>
            <p:cNvSpPr/>
            <p:nvPr/>
          </p:nvSpPr>
          <p:spPr>
            <a:xfrm>
              <a:off x="0" y="0"/>
              <a:ext cx="1648460" cy="48895"/>
            </a:xfrm>
            <a:custGeom>
              <a:avLst/>
              <a:gdLst/>
              <a:ahLst/>
              <a:cxnLst/>
              <a:rect l="l" t="t" r="r" b="b"/>
              <a:pathLst>
                <a:path w="1648460" h="48895">
                  <a:moveTo>
                    <a:pt x="1648180" y="0"/>
                  </a:moveTo>
                  <a:lnTo>
                    <a:pt x="0" y="0"/>
                  </a:lnTo>
                  <a:lnTo>
                    <a:pt x="0" y="48577"/>
                  </a:lnTo>
                  <a:lnTo>
                    <a:pt x="1648180" y="48577"/>
                  </a:lnTo>
                  <a:lnTo>
                    <a:pt x="1648180" y="0"/>
                  </a:lnTo>
                  <a:close/>
                </a:path>
              </a:pathLst>
            </a:custGeom>
            <a:solidFill>
              <a:srgbClr val="003A36"/>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sp>
        <p:nvSpPr>
          <p:cNvPr id="11" name="object 11"/>
          <p:cNvSpPr txBox="1"/>
          <p:nvPr/>
        </p:nvSpPr>
        <p:spPr>
          <a:xfrm>
            <a:off x="838200" y="4869991"/>
            <a:ext cx="6248400" cy="4162230"/>
          </a:xfrm>
          <a:prstGeom prst="rect">
            <a:avLst/>
          </a:prstGeom>
        </p:spPr>
        <p:txBody>
          <a:bodyPr vert="horz" wrap="square" lIns="0" tIns="36830" rIns="0" bIns="0" numCol="2" spcCol="360000" rtlCol="0">
            <a:spAutoFit/>
          </a:bodyPr>
          <a:lstStyle/>
          <a:p>
            <a:pPr marL="12700" marR="572135">
              <a:lnSpc>
                <a:spcPts val="1760"/>
              </a:lnSpc>
              <a:spcBef>
                <a:spcPts val="290"/>
              </a:spcBef>
            </a:pPr>
            <a:r>
              <a:rPr sz="1600" b="1" dirty="0">
                <a:solidFill>
                  <a:srgbClr val="003A36"/>
                </a:solidFill>
                <a:latin typeface="Source Han Sans CN" panose="020B0500000000000000" pitchFamily="34" charset="-128"/>
                <a:ea typeface="Source Han Sans CN" panose="020B0500000000000000" pitchFamily="34" charset="-128"/>
                <a:cs typeface="Lucida Sans Unicode"/>
              </a:rPr>
              <a:t>Inside SUSE Manager</a:t>
            </a:r>
            <a:r>
              <a:rPr lang="zh-CN" altLang="en-US" sz="1600" b="1" dirty="0">
                <a:solidFill>
                  <a:srgbClr val="003A36"/>
                </a:solidFill>
                <a:latin typeface="Source Han Sans CN" panose="020B0500000000000000" pitchFamily="34" charset="-128"/>
                <a:ea typeface="Source Han Sans CN" panose="020B0500000000000000" pitchFamily="34" charset="-128"/>
                <a:cs typeface="Lucida Sans Unicode"/>
              </a:rPr>
              <a:t> </a:t>
            </a:r>
            <a:r>
              <a:rPr sz="1600" b="1" dirty="0">
                <a:solidFill>
                  <a:srgbClr val="003A36"/>
                </a:solidFill>
                <a:latin typeface="Source Han Sans CN" panose="020B0500000000000000" pitchFamily="34" charset="-128"/>
                <a:ea typeface="Source Han Sans CN" panose="020B0500000000000000" pitchFamily="34" charset="-128"/>
                <a:cs typeface="Lucida Sans Unicode"/>
              </a:rPr>
              <a:t>for retail</a:t>
            </a:r>
            <a:endParaRPr sz="1600" b="1"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9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SUSE Manager for Retail manages your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retail devices from a single console – giving you a single point of control (Figure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2). You can lock down security and monitor the health of your retail environment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from a central location. SUSE Manager for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Retail also provides lifecycle management, deploying new client systems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then managing and delivering updates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to ensure the systems stay current with</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bug fixes and security patches. Another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benefit is that SUSE Manager for Retail</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enforces compliance, checking for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unauthorized changes that could lead to</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security issues or operational errors.</a:t>
            </a:r>
            <a:endParaRPr sz="11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SUSE Manager for Retail uses salt to automate installation and remote execution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for updates and configuration changes.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Define the configuration and salt will carry out the necessary steps. Declarative configuration with salt improves uniformity,   which helps to reduce errors and prevent unseen security problems. You can predefine configurations for specific roles, build in best practices, and avoid reinventing the wheel every time you roll out a system or install an update.</a:t>
            </a:r>
            <a:endParaRPr lang="en" altLang="zh-CN" sz="1100" dirty="0">
              <a:latin typeface="Source Han Sans CN" panose="020B0500000000000000" pitchFamily="34" charset="-128"/>
              <a:ea typeface="Source Han Sans CN" panose="020B0500000000000000" pitchFamily="34" charset="-128"/>
              <a:cs typeface="Lucida Sans Unicode"/>
            </a:endParaRPr>
          </a:p>
          <a:p>
            <a:pPr marL="12700" marR="49530">
              <a:lnSpc>
                <a:spcPct val="116700"/>
              </a:lnSpc>
              <a:spcBef>
                <a:spcPts val="700"/>
              </a:spcBef>
            </a:pP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Part of the power of SUSE Manager is its ability to adapt to your infrastructure as </a:t>
            </a:r>
            <a:r>
              <a:rPr lang="en" altLang="zh-CN" sz="1100" i="1" dirty="0">
                <a:solidFill>
                  <a:srgbClr val="003A36"/>
                </a:solidFill>
                <a:latin typeface="Source Han Sans CN" panose="020B0500000000000000" pitchFamily="34" charset="-128"/>
                <a:ea typeface="Source Han Sans CN" panose="020B0500000000000000" pitchFamily="34" charset="-128"/>
                <a:cs typeface="Century Gothic"/>
              </a:rPr>
              <a:t>it is right now</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You can use SUSE Manager for Retail to manage an eclectic assortment of POS terminals, kiosks, self-service devices, and reverse-vending systems.</a:t>
            </a:r>
            <a:r>
              <a:rPr lang="en" altLang="zh-CN" sz="1100" dirty="0">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SUSE Manager supports client systems running on bare hardware, in a VM environment, or in a containerized setting. Both UEFI and legacy BIOS-based systems are supported. </a:t>
            </a:r>
            <a:endParaRPr lang="en" altLang="zh-CN" sz="1100" dirty="0">
              <a:latin typeface="Source Han Sans CN" panose="020B0500000000000000" pitchFamily="34" charset="-128"/>
              <a:ea typeface="Source Han Sans CN" panose="020B0500000000000000" pitchFamily="34" charset="-128"/>
              <a:cs typeface="Lucida Sans Unicode"/>
            </a:endParaRPr>
          </a:p>
          <a:p>
            <a:pPr marL="12700" marR="20955">
              <a:lnSpc>
                <a:spcPct val="116700"/>
              </a:lnSpc>
              <a:spcBef>
                <a:spcPts val="700"/>
              </a:spcBef>
            </a:pPr>
            <a:endParaRPr sz="1100" dirty="0">
              <a:latin typeface="Source Han Sans CN" panose="020B0500000000000000" pitchFamily="34" charset="-128"/>
              <a:ea typeface="Source Han Sans CN" panose="020B0500000000000000" pitchFamily="34" charset="-128"/>
              <a:cs typeface="Lucida Sans Unicode"/>
            </a:endParaRPr>
          </a:p>
        </p:txBody>
      </p:sp>
      <p:sp>
        <p:nvSpPr>
          <p:cNvPr id="12" name="object 12"/>
          <p:cNvSpPr txBox="1"/>
          <p:nvPr/>
        </p:nvSpPr>
        <p:spPr>
          <a:xfrm>
            <a:off x="942339" y="4221479"/>
            <a:ext cx="5814060" cy="485967"/>
          </a:xfrm>
          <a:prstGeom prst="rect">
            <a:avLst/>
          </a:prstGeom>
        </p:spPr>
        <p:txBody>
          <a:bodyPr vert="horz" wrap="square" lIns="0" tIns="12700" rIns="0" bIns="0" rtlCol="0">
            <a:spAutoFit/>
          </a:bodyPr>
          <a:lstStyle/>
          <a:p>
            <a:pPr marL="12700" marR="5080">
              <a:lnSpc>
                <a:spcPct val="116700"/>
              </a:lnSpc>
              <a:spcBef>
                <a:spcPts val="100"/>
              </a:spcBef>
            </a:pPr>
            <a:r>
              <a:rPr sz="900" dirty="0">
                <a:solidFill>
                  <a:srgbClr val="231F20"/>
                </a:solidFill>
                <a:latin typeface="Source Han Sans CN" panose="020B0500000000000000" pitchFamily="34" charset="-128"/>
                <a:ea typeface="Source Han Sans CN" panose="020B0500000000000000" pitchFamily="34" charset="-128"/>
                <a:cs typeface="Lucida Sans Unicode"/>
              </a:rPr>
              <a:t>Figure 2: SUSE Manager for Retail offers lifecycle management, automated configuration, and compliance</a:t>
            </a:r>
            <a:r>
              <a:rPr lang="zh-CN" altLang="en-US" sz="900" dirty="0">
                <a:solidFill>
                  <a:srgbClr val="231F20"/>
                </a:solidFill>
                <a:latin typeface="Source Han Sans CN" panose="020B0500000000000000" pitchFamily="34" charset="-128"/>
                <a:ea typeface="Source Han Sans CN" panose="020B0500000000000000" pitchFamily="34" charset="-128"/>
                <a:cs typeface="Lucida Sans Unicode"/>
              </a:rPr>
              <a:t> </a:t>
            </a:r>
            <a:r>
              <a:rPr sz="900" dirty="0">
                <a:solidFill>
                  <a:srgbClr val="231F20"/>
                </a:solidFill>
                <a:latin typeface="Source Han Sans CN" panose="020B0500000000000000" pitchFamily="34" charset="-128"/>
                <a:ea typeface="Source Han Sans CN" panose="020B0500000000000000" pitchFamily="34" charset="-128"/>
                <a:cs typeface="Lucida Sans Unicode"/>
              </a:rPr>
              <a:t>monitoring for POS devices. Your retail network can consist of a single branch office, or it can scale to thousands</a:t>
            </a:r>
            <a:r>
              <a:rPr lang="zh-CN" altLang="en-US" sz="900" dirty="0">
                <a:solidFill>
                  <a:srgbClr val="231F20"/>
                </a:solidFill>
                <a:latin typeface="Source Han Sans CN" panose="020B0500000000000000" pitchFamily="34" charset="-128"/>
                <a:ea typeface="Source Han Sans CN" panose="020B0500000000000000" pitchFamily="34" charset="-128"/>
                <a:cs typeface="Lucida Sans Unicode"/>
              </a:rPr>
              <a:t> </a:t>
            </a:r>
            <a:r>
              <a:rPr sz="900" dirty="0">
                <a:solidFill>
                  <a:srgbClr val="231F20"/>
                </a:solidFill>
                <a:latin typeface="Source Han Sans CN" panose="020B0500000000000000" pitchFamily="34" charset="-128"/>
                <a:ea typeface="Source Han Sans CN" panose="020B0500000000000000" pitchFamily="34" charset="-128"/>
                <a:cs typeface="Lucida Sans Unicode"/>
              </a:rPr>
              <a:t>of</a:t>
            </a:r>
            <a:r>
              <a:rPr lang="zh-CN" altLang="en-US" sz="900" dirty="0">
                <a:solidFill>
                  <a:srgbClr val="231F20"/>
                </a:solidFill>
                <a:latin typeface="Source Han Sans CN" panose="020B0500000000000000" pitchFamily="34" charset="-128"/>
                <a:ea typeface="Source Han Sans CN" panose="020B0500000000000000" pitchFamily="34" charset="-128"/>
                <a:cs typeface="Lucida Sans Unicode"/>
              </a:rPr>
              <a:t> </a:t>
            </a:r>
            <a:r>
              <a:rPr sz="900" dirty="0">
                <a:solidFill>
                  <a:srgbClr val="231F20"/>
                </a:solidFill>
                <a:latin typeface="Source Han Sans CN" panose="020B0500000000000000" pitchFamily="34" charset="-128"/>
                <a:ea typeface="Source Han Sans CN" panose="020B0500000000000000" pitchFamily="34" charset="-128"/>
                <a:cs typeface="Lucida Sans Unicode"/>
              </a:rPr>
              <a:t>nodes in multiple locations.</a:t>
            </a:r>
            <a:endParaRPr sz="900" dirty="0">
              <a:latin typeface="Source Han Sans CN" panose="020B0500000000000000" pitchFamily="34" charset="-128"/>
              <a:ea typeface="Source Han Sans CN" panose="020B0500000000000000" pitchFamily="34" charset="-128"/>
              <a:cs typeface="Lucida Sans Unicode"/>
            </a:endParaRPr>
          </a:p>
        </p:txBody>
      </p:sp>
      <p:grpSp>
        <p:nvGrpSpPr>
          <p:cNvPr id="13" name="object 13"/>
          <p:cNvGrpSpPr/>
          <p:nvPr/>
        </p:nvGrpSpPr>
        <p:grpSpPr>
          <a:xfrm>
            <a:off x="970804" y="1511300"/>
            <a:ext cx="5847080" cy="2410460"/>
            <a:chOff x="970804" y="1511300"/>
            <a:chExt cx="5847080" cy="2410460"/>
          </a:xfrm>
        </p:grpSpPr>
        <p:sp>
          <p:nvSpPr>
            <p:cNvPr id="14" name="object 14"/>
            <p:cNvSpPr/>
            <p:nvPr/>
          </p:nvSpPr>
          <p:spPr>
            <a:xfrm>
              <a:off x="978742" y="3708938"/>
              <a:ext cx="763905" cy="204470"/>
            </a:xfrm>
            <a:custGeom>
              <a:avLst/>
              <a:gdLst/>
              <a:ahLst/>
              <a:cxnLst/>
              <a:rect l="l" t="t" r="r" b="b"/>
              <a:pathLst>
                <a:path w="763905" h="204470">
                  <a:moveTo>
                    <a:pt x="763765" y="204279"/>
                  </a:moveTo>
                  <a:lnTo>
                    <a:pt x="0" y="204279"/>
                  </a:lnTo>
                  <a:lnTo>
                    <a:pt x="0" y="0"/>
                  </a:lnTo>
                  <a:lnTo>
                    <a:pt x="763765" y="0"/>
                  </a:lnTo>
                  <a:lnTo>
                    <a:pt x="763765" y="204279"/>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5" name="object 15"/>
            <p:cNvSpPr/>
            <p:nvPr/>
          </p:nvSpPr>
          <p:spPr>
            <a:xfrm>
              <a:off x="1028793" y="3752145"/>
              <a:ext cx="664210" cy="120014"/>
            </a:xfrm>
            <a:custGeom>
              <a:avLst/>
              <a:gdLst/>
              <a:ahLst/>
              <a:cxnLst/>
              <a:rect l="l" t="t" r="r" b="b"/>
              <a:pathLst>
                <a:path w="664210" h="120014">
                  <a:moveTo>
                    <a:pt x="663663" y="119824"/>
                  </a:moveTo>
                  <a:lnTo>
                    <a:pt x="0" y="119824"/>
                  </a:lnTo>
                  <a:lnTo>
                    <a:pt x="0" y="0"/>
                  </a:lnTo>
                  <a:lnTo>
                    <a:pt x="663663" y="0"/>
                  </a:lnTo>
                  <a:lnTo>
                    <a:pt x="663663" y="119824"/>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6" name="object 16"/>
            <p:cNvSpPr/>
            <p:nvPr/>
          </p:nvSpPr>
          <p:spPr>
            <a:xfrm>
              <a:off x="1021444" y="3276791"/>
              <a:ext cx="678815" cy="432434"/>
            </a:xfrm>
            <a:custGeom>
              <a:avLst/>
              <a:gdLst/>
              <a:ahLst/>
              <a:cxnLst/>
              <a:rect l="l" t="t" r="r" b="b"/>
              <a:pathLst>
                <a:path w="678814" h="432435">
                  <a:moveTo>
                    <a:pt x="678357" y="432142"/>
                  </a:moveTo>
                  <a:lnTo>
                    <a:pt x="0" y="432142"/>
                  </a:lnTo>
                  <a:lnTo>
                    <a:pt x="0" y="192811"/>
                  </a:lnTo>
                  <a:lnTo>
                    <a:pt x="5092" y="148604"/>
                  </a:lnTo>
                  <a:lnTo>
                    <a:pt x="19599" y="108022"/>
                  </a:lnTo>
                  <a:lnTo>
                    <a:pt x="42361" y="72221"/>
                  </a:lnTo>
                  <a:lnTo>
                    <a:pt x="72221" y="42361"/>
                  </a:lnTo>
                  <a:lnTo>
                    <a:pt x="108022" y="19599"/>
                  </a:lnTo>
                  <a:lnTo>
                    <a:pt x="148604" y="5092"/>
                  </a:lnTo>
                  <a:lnTo>
                    <a:pt x="192811" y="0"/>
                  </a:lnTo>
                  <a:lnTo>
                    <a:pt x="485546" y="0"/>
                  </a:lnTo>
                  <a:lnTo>
                    <a:pt x="529757" y="5092"/>
                  </a:lnTo>
                  <a:lnTo>
                    <a:pt x="570341" y="19599"/>
                  </a:lnTo>
                  <a:lnTo>
                    <a:pt x="606141" y="42361"/>
                  </a:lnTo>
                  <a:lnTo>
                    <a:pt x="636000" y="72221"/>
                  </a:lnTo>
                  <a:lnTo>
                    <a:pt x="658760" y="108022"/>
                  </a:lnTo>
                  <a:lnTo>
                    <a:pt x="673265" y="148604"/>
                  </a:lnTo>
                  <a:lnTo>
                    <a:pt x="678357" y="192811"/>
                  </a:lnTo>
                  <a:lnTo>
                    <a:pt x="678357" y="432142"/>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7" name="object 17"/>
            <p:cNvSpPr/>
            <p:nvPr/>
          </p:nvSpPr>
          <p:spPr>
            <a:xfrm>
              <a:off x="1179104" y="3057790"/>
              <a:ext cx="391160" cy="157480"/>
            </a:xfrm>
            <a:custGeom>
              <a:avLst/>
              <a:gdLst/>
              <a:ahLst/>
              <a:cxnLst/>
              <a:rect l="l" t="t" r="r" b="b"/>
              <a:pathLst>
                <a:path w="391159" h="157480">
                  <a:moveTo>
                    <a:pt x="390880" y="157137"/>
                  </a:moveTo>
                  <a:lnTo>
                    <a:pt x="0" y="157137"/>
                  </a:lnTo>
                  <a:lnTo>
                    <a:pt x="0" y="0"/>
                  </a:lnTo>
                  <a:lnTo>
                    <a:pt x="390880" y="0"/>
                  </a:lnTo>
                  <a:lnTo>
                    <a:pt x="390880" y="157137"/>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8" name="object 18"/>
            <p:cNvSpPr/>
            <p:nvPr/>
          </p:nvSpPr>
          <p:spPr>
            <a:xfrm>
              <a:off x="1220355" y="3099882"/>
              <a:ext cx="308610" cy="73025"/>
            </a:xfrm>
            <a:custGeom>
              <a:avLst/>
              <a:gdLst/>
              <a:ahLst/>
              <a:cxnLst/>
              <a:rect l="l" t="t" r="r" b="b"/>
              <a:pathLst>
                <a:path w="308609" h="73025">
                  <a:moveTo>
                    <a:pt x="308381" y="72936"/>
                  </a:moveTo>
                  <a:lnTo>
                    <a:pt x="0" y="72936"/>
                  </a:lnTo>
                  <a:lnTo>
                    <a:pt x="0" y="0"/>
                  </a:lnTo>
                  <a:lnTo>
                    <a:pt x="308381" y="0"/>
                  </a:lnTo>
                  <a:lnTo>
                    <a:pt x="308381" y="72936"/>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9" name="object 19"/>
            <p:cNvSpPr/>
            <p:nvPr/>
          </p:nvSpPr>
          <p:spPr>
            <a:xfrm>
              <a:off x="1334764" y="3214925"/>
              <a:ext cx="0" cy="62230"/>
            </a:xfrm>
            <a:custGeom>
              <a:avLst/>
              <a:gdLst/>
              <a:ahLst/>
              <a:cxnLst/>
              <a:rect l="l" t="t" r="r" b="b"/>
              <a:pathLst>
                <a:path h="62229">
                  <a:moveTo>
                    <a:pt x="0" y="0"/>
                  </a:moveTo>
                  <a:lnTo>
                    <a:pt x="0" y="61874"/>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0" name="object 20"/>
            <p:cNvSpPr/>
            <p:nvPr/>
          </p:nvSpPr>
          <p:spPr>
            <a:xfrm>
              <a:off x="1414316" y="3214925"/>
              <a:ext cx="0" cy="62230"/>
            </a:xfrm>
            <a:custGeom>
              <a:avLst/>
              <a:gdLst/>
              <a:ahLst/>
              <a:cxnLst/>
              <a:rect l="l" t="t" r="r" b="b"/>
              <a:pathLst>
                <a:path h="62229">
                  <a:moveTo>
                    <a:pt x="0" y="0"/>
                  </a:moveTo>
                  <a:lnTo>
                    <a:pt x="0" y="61874"/>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1" name="object 21"/>
            <p:cNvSpPr/>
            <p:nvPr/>
          </p:nvSpPr>
          <p:spPr>
            <a:xfrm>
              <a:off x="1381489" y="3357328"/>
              <a:ext cx="184150" cy="71755"/>
            </a:xfrm>
            <a:custGeom>
              <a:avLst/>
              <a:gdLst/>
              <a:ahLst/>
              <a:cxnLst/>
              <a:rect l="l" t="t" r="r" b="b"/>
              <a:pathLst>
                <a:path w="184150" h="71754">
                  <a:moveTo>
                    <a:pt x="184150" y="71716"/>
                  </a:moveTo>
                  <a:lnTo>
                    <a:pt x="0" y="71716"/>
                  </a:lnTo>
                  <a:lnTo>
                    <a:pt x="0" y="0"/>
                  </a:lnTo>
                  <a:lnTo>
                    <a:pt x="184150" y="0"/>
                  </a:lnTo>
                  <a:lnTo>
                    <a:pt x="184150" y="71716"/>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2" name="object 22"/>
            <p:cNvSpPr/>
            <p:nvPr/>
          </p:nvSpPr>
          <p:spPr>
            <a:xfrm>
              <a:off x="1381493" y="3471062"/>
              <a:ext cx="184150" cy="183515"/>
            </a:xfrm>
            <a:custGeom>
              <a:avLst/>
              <a:gdLst/>
              <a:ahLst/>
              <a:cxnLst/>
              <a:rect l="l" t="t" r="r" b="b"/>
              <a:pathLst>
                <a:path w="184150" h="183514">
                  <a:moveTo>
                    <a:pt x="38836" y="144538"/>
                  </a:moveTo>
                  <a:lnTo>
                    <a:pt x="0" y="144538"/>
                  </a:lnTo>
                  <a:lnTo>
                    <a:pt x="0" y="183375"/>
                  </a:lnTo>
                  <a:lnTo>
                    <a:pt x="38836" y="183375"/>
                  </a:lnTo>
                  <a:lnTo>
                    <a:pt x="38836" y="144538"/>
                  </a:lnTo>
                  <a:close/>
                </a:path>
                <a:path w="184150" h="183514">
                  <a:moveTo>
                    <a:pt x="38836" y="72263"/>
                  </a:moveTo>
                  <a:lnTo>
                    <a:pt x="0" y="72263"/>
                  </a:lnTo>
                  <a:lnTo>
                    <a:pt x="0" y="111099"/>
                  </a:lnTo>
                  <a:lnTo>
                    <a:pt x="38836" y="111099"/>
                  </a:lnTo>
                  <a:lnTo>
                    <a:pt x="38836" y="72263"/>
                  </a:lnTo>
                  <a:close/>
                </a:path>
                <a:path w="184150" h="183514">
                  <a:moveTo>
                    <a:pt x="38836" y="0"/>
                  </a:moveTo>
                  <a:lnTo>
                    <a:pt x="0" y="0"/>
                  </a:lnTo>
                  <a:lnTo>
                    <a:pt x="0" y="38823"/>
                  </a:lnTo>
                  <a:lnTo>
                    <a:pt x="38836" y="38823"/>
                  </a:lnTo>
                  <a:lnTo>
                    <a:pt x="38836" y="0"/>
                  </a:lnTo>
                  <a:close/>
                </a:path>
                <a:path w="184150" h="183514">
                  <a:moveTo>
                    <a:pt x="111480" y="144538"/>
                  </a:moveTo>
                  <a:lnTo>
                    <a:pt x="72644" y="144538"/>
                  </a:lnTo>
                  <a:lnTo>
                    <a:pt x="72644" y="183375"/>
                  </a:lnTo>
                  <a:lnTo>
                    <a:pt x="111480" y="183375"/>
                  </a:lnTo>
                  <a:lnTo>
                    <a:pt x="111480" y="144538"/>
                  </a:lnTo>
                  <a:close/>
                </a:path>
                <a:path w="184150" h="183514">
                  <a:moveTo>
                    <a:pt x="111480" y="72263"/>
                  </a:moveTo>
                  <a:lnTo>
                    <a:pt x="72644" y="72263"/>
                  </a:lnTo>
                  <a:lnTo>
                    <a:pt x="72644" y="111099"/>
                  </a:lnTo>
                  <a:lnTo>
                    <a:pt x="111480" y="111099"/>
                  </a:lnTo>
                  <a:lnTo>
                    <a:pt x="111480" y="72263"/>
                  </a:lnTo>
                  <a:close/>
                </a:path>
                <a:path w="184150" h="183514">
                  <a:moveTo>
                    <a:pt x="111480" y="0"/>
                  </a:moveTo>
                  <a:lnTo>
                    <a:pt x="72644" y="0"/>
                  </a:lnTo>
                  <a:lnTo>
                    <a:pt x="72644" y="38823"/>
                  </a:lnTo>
                  <a:lnTo>
                    <a:pt x="111480" y="38823"/>
                  </a:lnTo>
                  <a:lnTo>
                    <a:pt x="111480" y="0"/>
                  </a:lnTo>
                  <a:close/>
                </a:path>
                <a:path w="184150" h="183514">
                  <a:moveTo>
                    <a:pt x="184150" y="144538"/>
                  </a:moveTo>
                  <a:lnTo>
                    <a:pt x="145313" y="144538"/>
                  </a:lnTo>
                  <a:lnTo>
                    <a:pt x="145313" y="183375"/>
                  </a:lnTo>
                  <a:lnTo>
                    <a:pt x="184150" y="183375"/>
                  </a:lnTo>
                  <a:lnTo>
                    <a:pt x="184150" y="144538"/>
                  </a:lnTo>
                  <a:close/>
                </a:path>
                <a:path w="184150" h="183514">
                  <a:moveTo>
                    <a:pt x="184150" y="72263"/>
                  </a:moveTo>
                  <a:lnTo>
                    <a:pt x="145313" y="72263"/>
                  </a:lnTo>
                  <a:lnTo>
                    <a:pt x="145313" y="111099"/>
                  </a:lnTo>
                  <a:lnTo>
                    <a:pt x="184150" y="111099"/>
                  </a:lnTo>
                  <a:lnTo>
                    <a:pt x="184150" y="72263"/>
                  </a:lnTo>
                  <a:close/>
                </a:path>
                <a:path w="184150" h="183514">
                  <a:moveTo>
                    <a:pt x="184150" y="0"/>
                  </a:moveTo>
                  <a:lnTo>
                    <a:pt x="145313" y="0"/>
                  </a:lnTo>
                  <a:lnTo>
                    <a:pt x="145313" y="38823"/>
                  </a:lnTo>
                  <a:lnTo>
                    <a:pt x="184150" y="38823"/>
                  </a:lnTo>
                  <a:lnTo>
                    <a:pt x="184150" y="0"/>
                  </a:lnTo>
                  <a:close/>
                </a:path>
              </a:pathLst>
            </a:custGeom>
            <a:solidFill>
              <a:srgbClr val="36B778"/>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3" name="object 23"/>
            <p:cNvSpPr/>
            <p:nvPr/>
          </p:nvSpPr>
          <p:spPr>
            <a:xfrm>
              <a:off x="1152422" y="3357340"/>
              <a:ext cx="116205" cy="106045"/>
            </a:xfrm>
            <a:custGeom>
              <a:avLst/>
              <a:gdLst/>
              <a:ahLst/>
              <a:cxnLst/>
              <a:rect l="l" t="t" r="r" b="b"/>
              <a:pathLst>
                <a:path w="116205" h="106045">
                  <a:moveTo>
                    <a:pt x="115646" y="105575"/>
                  </a:moveTo>
                  <a:lnTo>
                    <a:pt x="0" y="105575"/>
                  </a:lnTo>
                  <a:lnTo>
                    <a:pt x="0" y="0"/>
                  </a:lnTo>
                  <a:lnTo>
                    <a:pt x="115646" y="0"/>
                  </a:lnTo>
                  <a:lnTo>
                    <a:pt x="115646" y="105575"/>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4" name="object 24"/>
            <p:cNvSpPr/>
            <p:nvPr/>
          </p:nvSpPr>
          <p:spPr>
            <a:xfrm>
              <a:off x="1110391" y="3433447"/>
              <a:ext cx="198755" cy="88900"/>
            </a:xfrm>
            <a:custGeom>
              <a:avLst/>
              <a:gdLst/>
              <a:ahLst/>
              <a:cxnLst/>
              <a:rect l="l" t="t" r="r" b="b"/>
              <a:pathLst>
                <a:path w="198755" h="88900">
                  <a:moveTo>
                    <a:pt x="34290" y="0"/>
                  </a:moveTo>
                  <a:lnTo>
                    <a:pt x="0" y="0"/>
                  </a:lnTo>
                  <a:lnTo>
                    <a:pt x="0" y="88607"/>
                  </a:lnTo>
                  <a:lnTo>
                    <a:pt x="198234" y="88607"/>
                  </a:lnTo>
                  <a:lnTo>
                    <a:pt x="198234" y="0"/>
                  </a:lnTo>
                  <a:lnTo>
                    <a:pt x="165608" y="0"/>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pic>
          <p:nvPicPr>
            <p:cNvPr id="25" name="object 25"/>
            <p:cNvPicPr/>
            <p:nvPr/>
          </p:nvPicPr>
          <p:blipFill>
            <a:blip r:embed="rId2" cstate="print"/>
            <a:stretch>
              <a:fillRect/>
            </a:stretch>
          </p:blipFill>
          <p:spPr>
            <a:xfrm>
              <a:off x="1326102" y="3777538"/>
              <a:ext cx="69037" cy="69037"/>
            </a:xfrm>
            <a:prstGeom prst="rect">
              <a:avLst/>
            </a:prstGeom>
          </p:spPr>
        </p:pic>
        <p:sp>
          <p:nvSpPr>
            <p:cNvPr id="26" name="object 26"/>
            <p:cNvSpPr/>
            <p:nvPr/>
          </p:nvSpPr>
          <p:spPr>
            <a:xfrm>
              <a:off x="2038438" y="3708938"/>
              <a:ext cx="763905" cy="204470"/>
            </a:xfrm>
            <a:custGeom>
              <a:avLst/>
              <a:gdLst/>
              <a:ahLst/>
              <a:cxnLst/>
              <a:rect l="l" t="t" r="r" b="b"/>
              <a:pathLst>
                <a:path w="763905" h="204470">
                  <a:moveTo>
                    <a:pt x="763765" y="204279"/>
                  </a:moveTo>
                  <a:lnTo>
                    <a:pt x="0" y="204279"/>
                  </a:lnTo>
                  <a:lnTo>
                    <a:pt x="0" y="0"/>
                  </a:lnTo>
                  <a:lnTo>
                    <a:pt x="763765" y="0"/>
                  </a:lnTo>
                  <a:lnTo>
                    <a:pt x="763765" y="204279"/>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7" name="object 27"/>
            <p:cNvSpPr/>
            <p:nvPr/>
          </p:nvSpPr>
          <p:spPr>
            <a:xfrm>
              <a:off x="2088490" y="3752145"/>
              <a:ext cx="664210" cy="120014"/>
            </a:xfrm>
            <a:custGeom>
              <a:avLst/>
              <a:gdLst/>
              <a:ahLst/>
              <a:cxnLst/>
              <a:rect l="l" t="t" r="r" b="b"/>
              <a:pathLst>
                <a:path w="664210" h="120014">
                  <a:moveTo>
                    <a:pt x="663663" y="119824"/>
                  </a:moveTo>
                  <a:lnTo>
                    <a:pt x="0" y="119824"/>
                  </a:lnTo>
                  <a:lnTo>
                    <a:pt x="0" y="0"/>
                  </a:lnTo>
                  <a:lnTo>
                    <a:pt x="663663" y="0"/>
                  </a:lnTo>
                  <a:lnTo>
                    <a:pt x="663663" y="119824"/>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8" name="object 28"/>
            <p:cNvSpPr/>
            <p:nvPr/>
          </p:nvSpPr>
          <p:spPr>
            <a:xfrm>
              <a:off x="2081143" y="3276791"/>
              <a:ext cx="678815" cy="432434"/>
            </a:xfrm>
            <a:custGeom>
              <a:avLst/>
              <a:gdLst/>
              <a:ahLst/>
              <a:cxnLst/>
              <a:rect l="l" t="t" r="r" b="b"/>
              <a:pathLst>
                <a:path w="678814" h="432435">
                  <a:moveTo>
                    <a:pt x="678357" y="432142"/>
                  </a:moveTo>
                  <a:lnTo>
                    <a:pt x="0" y="432142"/>
                  </a:lnTo>
                  <a:lnTo>
                    <a:pt x="0" y="192811"/>
                  </a:lnTo>
                  <a:lnTo>
                    <a:pt x="5092" y="148604"/>
                  </a:lnTo>
                  <a:lnTo>
                    <a:pt x="19599" y="108022"/>
                  </a:lnTo>
                  <a:lnTo>
                    <a:pt x="42361" y="72221"/>
                  </a:lnTo>
                  <a:lnTo>
                    <a:pt x="72221" y="42361"/>
                  </a:lnTo>
                  <a:lnTo>
                    <a:pt x="108022" y="19599"/>
                  </a:lnTo>
                  <a:lnTo>
                    <a:pt x="148604" y="5092"/>
                  </a:lnTo>
                  <a:lnTo>
                    <a:pt x="192811" y="0"/>
                  </a:lnTo>
                  <a:lnTo>
                    <a:pt x="485546" y="0"/>
                  </a:lnTo>
                  <a:lnTo>
                    <a:pt x="529757" y="5092"/>
                  </a:lnTo>
                  <a:lnTo>
                    <a:pt x="570341" y="19599"/>
                  </a:lnTo>
                  <a:lnTo>
                    <a:pt x="606141" y="42361"/>
                  </a:lnTo>
                  <a:lnTo>
                    <a:pt x="636000" y="72221"/>
                  </a:lnTo>
                  <a:lnTo>
                    <a:pt x="658760" y="108022"/>
                  </a:lnTo>
                  <a:lnTo>
                    <a:pt x="673265" y="148604"/>
                  </a:lnTo>
                  <a:lnTo>
                    <a:pt x="678357" y="192811"/>
                  </a:lnTo>
                  <a:lnTo>
                    <a:pt x="678357" y="432142"/>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9" name="object 29"/>
            <p:cNvSpPr/>
            <p:nvPr/>
          </p:nvSpPr>
          <p:spPr>
            <a:xfrm>
              <a:off x="2238800" y="3057790"/>
              <a:ext cx="391160" cy="157480"/>
            </a:xfrm>
            <a:custGeom>
              <a:avLst/>
              <a:gdLst/>
              <a:ahLst/>
              <a:cxnLst/>
              <a:rect l="l" t="t" r="r" b="b"/>
              <a:pathLst>
                <a:path w="391160" h="157480">
                  <a:moveTo>
                    <a:pt x="390880" y="157137"/>
                  </a:moveTo>
                  <a:lnTo>
                    <a:pt x="0" y="157137"/>
                  </a:lnTo>
                  <a:lnTo>
                    <a:pt x="0" y="0"/>
                  </a:lnTo>
                  <a:lnTo>
                    <a:pt x="390880" y="0"/>
                  </a:lnTo>
                  <a:lnTo>
                    <a:pt x="390880" y="157137"/>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0" name="object 30"/>
            <p:cNvSpPr/>
            <p:nvPr/>
          </p:nvSpPr>
          <p:spPr>
            <a:xfrm>
              <a:off x="2280051" y="3099882"/>
              <a:ext cx="308610" cy="73025"/>
            </a:xfrm>
            <a:custGeom>
              <a:avLst/>
              <a:gdLst/>
              <a:ahLst/>
              <a:cxnLst/>
              <a:rect l="l" t="t" r="r" b="b"/>
              <a:pathLst>
                <a:path w="308610" h="73025">
                  <a:moveTo>
                    <a:pt x="308381" y="72936"/>
                  </a:moveTo>
                  <a:lnTo>
                    <a:pt x="0" y="72936"/>
                  </a:lnTo>
                  <a:lnTo>
                    <a:pt x="0" y="0"/>
                  </a:lnTo>
                  <a:lnTo>
                    <a:pt x="308381" y="0"/>
                  </a:lnTo>
                  <a:lnTo>
                    <a:pt x="308381" y="72936"/>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1" name="object 31"/>
            <p:cNvSpPr/>
            <p:nvPr/>
          </p:nvSpPr>
          <p:spPr>
            <a:xfrm>
              <a:off x="2394464" y="3214925"/>
              <a:ext cx="0" cy="62230"/>
            </a:xfrm>
            <a:custGeom>
              <a:avLst/>
              <a:gdLst/>
              <a:ahLst/>
              <a:cxnLst/>
              <a:rect l="l" t="t" r="r" b="b"/>
              <a:pathLst>
                <a:path h="62229">
                  <a:moveTo>
                    <a:pt x="0" y="0"/>
                  </a:moveTo>
                  <a:lnTo>
                    <a:pt x="0" y="61874"/>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2" name="object 32"/>
            <p:cNvSpPr/>
            <p:nvPr/>
          </p:nvSpPr>
          <p:spPr>
            <a:xfrm>
              <a:off x="2474015" y="3214925"/>
              <a:ext cx="0" cy="62230"/>
            </a:xfrm>
            <a:custGeom>
              <a:avLst/>
              <a:gdLst/>
              <a:ahLst/>
              <a:cxnLst/>
              <a:rect l="l" t="t" r="r" b="b"/>
              <a:pathLst>
                <a:path h="62229">
                  <a:moveTo>
                    <a:pt x="0" y="0"/>
                  </a:moveTo>
                  <a:lnTo>
                    <a:pt x="0" y="61874"/>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3" name="object 33"/>
            <p:cNvSpPr/>
            <p:nvPr/>
          </p:nvSpPr>
          <p:spPr>
            <a:xfrm>
              <a:off x="2441186" y="3357328"/>
              <a:ext cx="184150" cy="71755"/>
            </a:xfrm>
            <a:custGeom>
              <a:avLst/>
              <a:gdLst/>
              <a:ahLst/>
              <a:cxnLst/>
              <a:rect l="l" t="t" r="r" b="b"/>
              <a:pathLst>
                <a:path w="184150" h="71754">
                  <a:moveTo>
                    <a:pt x="184150" y="71716"/>
                  </a:moveTo>
                  <a:lnTo>
                    <a:pt x="0" y="71716"/>
                  </a:lnTo>
                  <a:lnTo>
                    <a:pt x="0" y="0"/>
                  </a:lnTo>
                  <a:lnTo>
                    <a:pt x="184150" y="0"/>
                  </a:lnTo>
                  <a:lnTo>
                    <a:pt x="184150" y="71716"/>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4" name="object 34"/>
            <p:cNvSpPr/>
            <p:nvPr/>
          </p:nvSpPr>
          <p:spPr>
            <a:xfrm>
              <a:off x="2441181" y="3471062"/>
              <a:ext cx="184150" cy="183515"/>
            </a:xfrm>
            <a:custGeom>
              <a:avLst/>
              <a:gdLst/>
              <a:ahLst/>
              <a:cxnLst/>
              <a:rect l="l" t="t" r="r" b="b"/>
              <a:pathLst>
                <a:path w="184150" h="183514">
                  <a:moveTo>
                    <a:pt x="38836" y="144538"/>
                  </a:moveTo>
                  <a:lnTo>
                    <a:pt x="0" y="144538"/>
                  </a:lnTo>
                  <a:lnTo>
                    <a:pt x="0" y="183375"/>
                  </a:lnTo>
                  <a:lnTo>
                    <a:pt x="38836" y="183375"/>
                  </a:lnTo>
                  <a:lnTo>
                    <a:pt x="38836" y="144538"/>
                  </a:lnTo>
                  <a:close/>
                </a:path>
                <a:path w="184150" h="183514">
                  <a:moveTo>
                    <a:pt x="38836" y="72263"/>
                  </a:moveTo>
                  <a:lnTo>
                    <a:pt x="0" y="72263"/>
                  </a:lnTo>
                  <a:lnTo>
                    <a:pt x="0" y="111099"/>
                  </a:lnTo>
                  <a:lnTo>
                    <a:pt x="38836" y="111099"/>
                  </a:lnTo>
                  <a:lnTo>
                    <a:pt x="38836" y="72263"/>
                  </a:lnTo>
                  <a:close/>
                </a:path>
                <a:path w="184150" h="183514">
                  <a:moveTo>
                    <a:pt x="38836" y="0"/>
                  </a:moveTo>
                  <a:lnTo>
                    <a:pt x="0" y="0"/>
                  </a:lnTo>
                  <a:lnTo>
                    <a:pt x="0" y="38823"/>
                  </a:lnTo>
                  <a:lnTo>
                    <a:pt x="38836" y="38823"/>
                  </a:lnTo>
                  <a:lnTo>
                    <a:pt x="38836" y="0"/>
                  </a:lnTo>
                  <a:close/>
                </a:path>
                <a:path w="184150" h="183514">
                  <a:moveTo>
                    <a:pt x="111506" y="144538"/>
                  </a:moveTo>
                  <a:lnTo>
                    <a:pt x="72669" y="144538"/>
                  </a:lnTo>
                  <a:lnTo>
                    <a:pt x="72669" y="183375"/>
                  </a:lnTo>
                  <a:lnTo>
                    <a:pt x="111506" y="183375"/>
                  </a:lnTo>
                  <a:lnTo>
                    <a:pt x="111506" y="144538"/>
                  </a:lnTo>
                  <a:close/>
                </a:path>
                <a:path w="184150" h="183514">
                  <a:moveTo>
                    <a:pt x="111506" y="72263"/>
                  </a:moveTo>
                  <a:lnTo>
                    <a:pt x="72669" y="72263"/>
                  </a:lnTo>
                  <a:lnTo>
                    <a:pt x="72669" y="111099"/>
                  </a:lnTo>
                  <a:lnTo>
                    <a:pt x="111506" y="111099"/>
                  </a:lnTo>
                  <a:lnTo>
                    <a:pt x="111506" y="72263"/>
                  </a:lnTo>
                  <a:close/>
                </a:path>
                <a:path w="184150" h="183514">
                  <a:moveTo>
                    <a:pt x="111506" y="0"/>
                  </a:moveTo>
                  <a:lnTo>
                    <a:pt x="72669" y="0"/>
                  </a:lnTo>
                  <a:lnTo>
                    <a:pt x="72669" y="38823"/>
                  </a:lnTo>
                  <a:lnTo>
                    <a:pt x="111506" y="38823"/>
                  </a:lnTo>
                  <a:lnTo>
                    <a:pt x="111506" y="0"/>
                  </a:lnTo>
                  <a:close/>
                </a:path>
                <a:path w="184150" h="183514">
                  <a:moveTo>
                    <a:pt x="184150" y="144538"/>
                  </a:moveTo>
                  <a:lnTo>
                    <a:pt x="145313" y="144538"/>
                  </a:lnTo>
                  <a:lnTo>
                    <a:pt x="145313" y="183375"/>
                  </a:lnTo>
                  <a:lnTo>
                    <a:pt x="184150" y="183375"/>
                  </a:lnTo>
                  <a:lnTo>
                    <a:pt x="184150" y="144538"/>
                  </a:lnTo>
                  <a:close/>
                </a:path>
                <a:path w="184150" h="183514">
                  <a:moveTo>
                    <a:pt x="184150" y="72263"/>
                  </a:moveTo>
                  <a:lnTo>
                    <a:pt x="145313" y="72263"/>
                  </a:lnTo>
                  <a:lnTo>
                    <a:pt x="145313" y="111099"/>
                  </a:lnTo>
                  <a:lnTo>
                    <a:pt x="184150" y="111099"/>
                  </a:lnTo>
                  <a:lnTo>
                    <a:pt x="184150" y="72263"/>
                  </a:lnTo>
                  <a:close/>
                </a:path>
                <a:path w="184150" h="183514">
                  <a:moveTo>
                    <a:pt x="184150" y="0"/>
                  </a:moveTo>
                  <a:lnTo>
                    <a:pt x="145313" y="0"/>
                  </a:lnTo>
                  <a:lnTo>
                    <a:pt x="145313" y="38823"/>
                  </a:lnTo>
                  <a:lnTo>
                    <a:pt x="184150" y="38823"/>
                  </a:lnTo>
                  <a:lnTo>
                    <a:pt x="184150" y="0"/>
                  </a:lnTo>
                  <a:close/>
                </a:path>
              </a:pathLst>
            </a:custGeom>
            <a:solidFill>
              <a:srgbClr val="36B778"/>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5" name="object 35"/>
            <p:cNvSpPr/>
            <p:nvPr/>
          </p:nvSpPr>
          <p:spPr>
            <a:xfrm>
              <a:off x="2212119" y="3357340"/>
              <a:ext cx="116205" cy="106045"/>
            </a:xfrm>
            <a:custGeom>
              <a:avLst/>
              <a:gdLst/>
              <a:ahLst/>
              <a:cxnLst/>
              <a:rect l="l" t="t" r="r" b="b"/>
              <a:pathLst>
                <a:path w="116205" h="106045">
                  <a:moveTo>
                    <a:pt x="115646" y="105575"/>
                  </a:moveTo>
                  <a:lnTo>
                    <a:pt x="0" y="105575"/>
                  </a:lnTo>
                  <a:lnTo>
                    <a:pt x="0" y="0"/>
                  </a:lnTo>
                  <a:lnTo>
                    <a:pt x="115646" y="0"/>
                  </a:lnTo>
                  <a:lnTo>
                    <a:pt x="115646" y="105575"/>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6" name="object 36"/>
            <p:cNvSpPr/>
            <p:nvPr/>
          </p:nvSpPr>
          <p:spPr>
            <a:xfrm>
              <a:off x="2170090" y="3433447"/>
              <a:ext cx="198755" cy="88900"/>
            </a:xfrm>
            <a:custGeom>
              <a:avLst/>
              <a:gdLst/>
              <a:ahLst/>
              <a:cxnLst/>
              <a:rect l="l" t="t" r="r" b="b"/>
              <a:pathLst>
                <a:path w="198755" h="88900">
                  <a:moveTo>
                    <a:pt x="34289" y="0"/>
                  </a:moveTo>
                  <a:lnTo>
                    <a:pt x="0" y="0"/>
                  </a:lnTo>
                  <a:lnTo>
                    <a:pt x="0" y="88607"/>
                  </a:lnTo>
                  <a:lnTo>
                    <a:pt x="198234" y="88607"/>
                  </a:lnTo>
                  <a:lnTo>
                    <a:pt x="198234" y="0"/>
                  </a:lnTo>
                  <a:lnTo>
                    <a:pt x="165607" y="0"/>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pic>
          <p:nvPicPr>
            <p:cNvPr id="37" name="object 37"/>
            <p:cNvPicPr/>
            <p:nvPr/>
          </p:nvPicPr>
          <p:blipFill>
            <a:blip r:embed="rId3" cstate="print"/>
            <a:stretch>
              <a:fillRect/>
            </a:stretch>
          </p:blipFill>
          <p:spPr>
            <a:xfrm>
              <a:off x="2385802" y="3777538"/>
              <a:ext cx="69037" cy="69037"/>
            </a:xfrm>
            <a:prstGeom prst="rect">
              <a:avLst/>
            </a:prstGeom>
          </p:spPr>
        </p:pic>
        <p:sp>
          <p:nvSpPr>
            <p:cNvPr id="38" name="object 38"/>
            <p:cNvSpPr/>
            <p:nvPr/>
          </p:nvSpPr>
          <p:spPr>
            <a:xfrm>
              <a:off x="3098135" y="3708938"/>
              <a:ext cx="763905" cy="204470"/>
            </a:xfrm>
            <a:custGeom>
              <a:avLst/>
              <a:gdLst/>
              <a:ahLst/>
              <a:cxnLst/>
              <a:rect l="l" t="t" r="r" b="b"/>
              <a:pathLst>
                <a:path w="763904" h="204470">
                  <a:moveTo>
                    <a:pt x="763765" y="204279"/>
                  </a:moveTo>
                  <a:lnTo>
                    <a:pt x="0" y="204279"/>
                  </a:lnTo>
                  <a:lnTo>
                    <a:pt x="0" y="0"/>
                  </a:lnTo>
                  <a:lnTo>
                    <a:pt x="763765" y="0"/>
                  </a:lnTo>
                  <a:lnTo>
                    <a:pt x="763765" y="204279"/>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9" name="object 39"/>
            <p:cNvSpPr/>
            <p:nvPr/>
          </p:nvSpPr>
          <p:spPr>
            <a:xfrm>
              <a:off x="3148182" y="3752145"/>
              <a:ext cx="664210" cy="120014"/>
            </a:xfrm>
            <a:custGeom>
              <a:avLst/>
              <a:gdLst/>
              <a:ahLst/>
              <a:cxnLst/>
              <a:rect l="l" t="t" r="r" b="b"/>
              <a:pathLst>
                <a:path w="664210" h="120014">
                  <a:moveTo>
                    <a:pt x="663676" y="119824"/>
                  </a:moveTo>
                  <a:lnTo>
                    <a:pt x="0" y="119824"/>
                  </a:lnTo>
                  <a:lnTo>
                    <a:pt x="0" y="0"/>
                  </a:lnTo>
                  <a:lnTo>
                    <a:pt x="663676" y="0"/>
                  </a:lnTo>
                  <a:lnTo>
                    <a:pt x="663676" y="119824"/>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0" name="object 40"/>
            <p:cNvSpPr/>
            <p:nvPr/>
          </p:nvSpPr>
          <p:spPr>
            <a:xfrm>
              <a:off x="3140843" y="3276791"/>
              <a:ext cx="678815" cy="432434"/>
            </a:xfrm>
            <a:custGeom>
              <a:avLst/>
              <a:gdLst/>
              <a:ahLst/>
              <a:cxnLst/>
              <a:rect l="l" t="t" r="r" b="b"/>
              <a:pathLst>
                <a:path w="678814" h="432435">
                  <a:moveTo>
                    <a:pt x="678357" y="432142"/>
                  </a:moveTo>
                  <a:lnTo>
                    <a:pt x="0" y="432142"/>
                  </a:lnTo>
                  <a:lnTo>
                    <a:pt x="0" y="192811"/>
                  </a:lnTo>
                  <a:lnTo>
                    <a:pt x="5092" y="148604"/>
                  </a:lnTo>
                  <a:lnTo>
                    <a:pt x="19599" y="108022"/>
                  </a:lnTo>
                  <a:lnTo>
                    <a:pt x="42361" y="72221"/>
                  </a:lnTo>
                  <a:lnTo>
                    <a:pt x="72221" y="42361"/>
                  </a:lnTo>
                  <a:lnTo>
                    <a:pt x="108022" y="19599"/>
                  </a:lnTo>
                  <a:lnTo>
                    <a:pt x="148604" y="5092"/>
                  </a:lnTo>
                  <a:lnTo>
                    <a:pt x="192811" y="0"/>
                  </a:lnTo>
                  <a:lnTo>
                    <a:pt x="485546" y="0"/>
                  </a:lnTo>
                  <a:lnTo>
                    <a:pt x="529757" y="5092"/>
                  </a:lnTo>
                  <a:lnTo>
                    <a:pt x="570341" y="19599"/>
                  </a:lnTo>
                  <a:lnTo>
                    <a:pt x="606141" y="42361"/>
                  </a:lnTo>
                  <a:lnTo>
                    <a:pt x="636000" y="72221"/>
                  </a:lnTo>
                  <a:lnTo>
                    <a:pt x="658760" y="108022"/>
                  </a:lnTo>
                  <a:lnTo>
                    <a:pt x="673265" y="148604"/>
                  </a:lnTo>
                  <a:lnTo>
                    <a:pt x="678357" y="192811"/>
                  </a:lnTo>
                  <a:lnTo>
                    <a:pt x="678357" y="432142"/>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1" name="object 41"/>
            <p:cNvSpPr/>
            <p:nvPr/>
          </p:nvSpPr>
          <p:spPr>
            <a:xfrm>
              <a:off x="3298504" y="3057790"/>
              <a:ext cx="391160" cy="157480"/>
            </a:xfrm>
            <a:custGeom>
              <a:avLst/>
              <a:gdLst/>
              <a:ahLst/>
              <a:cxnLst/>
              <a:rect l="l" t="t" r="r" b="b"/>
              <a:pathLst>
                <a:path w="391160" h="157480">
                  <a:moveTo>
                    <a:pt x="390880" y="157137"/>
                  </a:moveTo>
                  <a:lnTo>
                    <a:pt x="0" y="157137"/>
                  </a:lnTo>
                  <a:lnTo>
                    <a:pt x="0" y="0"/>
                  </a:lnTo>
                  <a:lnTo>
                    <a:pt x="390880" y="0"/>
                  </a:lnTo>
                  <a:lnTo>
                    <a:pt x="390880" y="157137"/>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2" name="object 42"/>
            <p:cNvSpPr/>
            <p:nvPr/>
          </p:nvSpPr>
          <p:spPr>
            <a:xfrm>
              <a:off x="3339755" y="3099882"/>
              <a:ext cx="308610" cy="73025"/>
            </a:xfrm>
            <a:custGeom>
              <a:avLst/>
              <a:gdLst/>
              <a:ahLst/>
              <a:cxnLst/>
              <a:rect l="l" t="t" r="r" b="b"/>
              <a:pathLst>
                <a:path w="308610" h="73025">
                  <a:moveTo>
                    <a:pt x="308381" y="72936"/>
                  </a:moveTo>
                  <a:lnTo>
                    <a:pt x="0" y="72936"/>
                  </a:lnTo>
                  <a:lnTo>
                    <a:pt x="0" y="0"/>
                  </a:lnTo>
                  <a:lnTo>
                    <a:pt x="308381" y="0"/>
                  </a:lnTo>
                  <a:lnTo>
                    <a:pt x="308381" y="72936"/>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3" name="object 43"/>
            <p:cNvSpPr/>
            <p:nvPr/>
          </p:nvSpPr>
          <p:spPr>
            <a:xfrm>
              <a:off x="3454163" y="3214925"/>
              <a:ext cx="0" cy="62230"/>
            </a:xfrm>
            <a:custGeom>
              <a:avLst/>
              <a:gdLst/>
              <a:ahLst/>
              <a:cxnLst/>
              <a:rect l="l" t="t" r="r" b="b"/>
              <a:pathLst>
                <a:path h="62229">
                  <a:moveTo>
                    <a:pt x="0" y="0"/>
                  </a:moveTo>
                  <a:lnTo>
                    <a:pt x="0" y="61874"/>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4" name="object 44"/>
            <p:cNvSpPr/>
            <p:nvPr/>
          </p:nvSpPr>
          <p:spPr>
            <a:xfrm>
              <a:off x="3533716" y="3214925"/>
              <a:ext cx="0" cy="62230"/>
            </a:xfrm>
            <a:custGeom>
              <a:avLst/>
              <a:gdLst/>
              <a:ahLst/>
              <a:cxnLst/>
              <a:rect l="l" t="t" r="r" b="b"/>
              <a:pathLst>
                <a:path h="62229">
                  <a:moveTo>
                    <a:pt x="0" y="0"/>
                  </a:moveTo>
                  <a:lnTo>
                    <a:pt x="0" y="61874"/>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5" name="object 45"/>
            <p:cNvSpPr/>
            <p:nvPr/>
          </p:nvSpPr>
          <p:spPr>
            <a:xfrm>
              <a:off x="3500890" y="3357328"/>
              <a:ext cx="184150" cy="71755"/>
            </a:xfrm>
            <a:custGeom>
              <a:avLst/>
              <a:gdLst/>
              <a:ahLst/>
              <a:cxnLst/>
              <a:rect l="l" t="t" r="r" b="b"/>
              <a:pathLst>
                <a:path w="184150" h="71754">
                  <a:moveTo>
                    <a:pt x="184150" y="71716"/>
                  </a:moveTo>
                  <a:lnTo>
                    <a:pt x="0" y="71716"/>
                  </a:lnTo>
                  <a:lnTo>
                    <a:pt x="0" y="0"/>
                  </a:lnTo>
                  <a:lnTo>
                    <a:pt x="184150" y="0"/>
                  </a:lnTo>
                  <a:lnTo>
                    <a:pt x="184150" y="71716"/>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6" name="object 46"/>
            <p:cNvSpPr/>
            <p:nvPr/>
          </p:nvSpPr>
          <p:spPr>
            <a:xfrm>
              <a:off x="3500882" y="3471062"/>
              <a:ext cx="184785" cy="183515"/>
            </a:xfrm>
            <a:custGeom>
              <a:avLst/>
              <a:gdLst/>
              <a:ahLst/>
              <a:cxnLst/>
              <a:rect l="l" t="t" r="r" b="b"/>
              <a:pathLst>
                <a:path w="184785" h="183514">
                  <a:moveTo>
                    <a:pt x="38836" y="144538"/>
                  </a:moveTo>
                  <a:lnTo>
                    <a:pt x="0" y="144538"/>
                  </a:lnTo>
                  <a:lnTo>
                    <a:pt x="0" y="183375"/>
                  </a:lnTo>
                  <a:lnTo>
                    <a:pt x="38836" y="183375"/>
                  </a:lnTo>
                  <a:lnTo>
                    <a:pt x="38836" y="144538"/>
                  </a:lnTo>
                  <a:close/>
                </a:path>
                <a:path w="184785" h="183514">
                  <a:moveTo>
                    <a:pt x="38836" y="72263"/>
                  </a:moveTo>
                  <a:lnTo>
                    <a:pt x="0" y="72263"/>
                  </a:lnTo>
                  <a:lnTo>
                    <a:pt x="0" y="111099"/>
                  </a:lnTo>
                  <a:lnTo>
                    <a:pt x="38836" y="111099"/>
                  </a:lnTo>
                  <a:lnTo>
                    <a:pt x="38836" y="72263"/>
                  </a:lnTo>
                  <a:close/>
                </a:path>
                <a:path w="184785" h="183514">
                  <a:moveTo>
                    <a:pt x="38836" y="0"/>
                  </a:moveTo>
                  <a:lnTo>
                    <a:pt x="0" y="0"/>
                  </a:lnTo>
                  <a:lnTo>
                    <a:pt x="0" y="38823"/>
                  </a:lnTo>
                  <a:lnTo>
                    <a:pt x="38836" y="38823"/>
                  </a:lnTo>
                  <a:lnTo>
                    <a:pt x="38836" y="0"/>
                  </a:lnTo>
                  <a:close/>
                </a:path>
                <a:path w="184785" h="183514">
                  <a:moveTo>
                    <a:pt x="111493" y="144538"/>
                  </a:moveTo>
                  <a:lnTo>
                    <a:pt x="72656" y="144538"/>
                  </a:lnTo>
                  <a:lnTo>
                    <a:pt x="72656" y="183375"/>
                  </a:lnTo>
                  <a:lnTo>
                    <a:pt x="111493" y="183375"/>
                  </a:lnTo>
                  <a:lnTo>
                    <a:pt x="111493" y="144538"/>
                  </a:lnTo>
                  <a:close/>
                </a:path>
                <a:path w="184785" h="183514">
                  <a:moveTo>
                    <a:pt x="111493" y="72263"/>
                  </a:moveTo>
                  <a:lnTo>
                    <a:pt x="72656" y="72263"/>
                  </a:lnTo>
                  <a:lnTo>
                    <a:pt x="72656" y="111099"/>
                  </a:lnTo>
                  <a:lnTo>
                    <a:pt x="111493" y="111099"/>
                  </a:lnTo>
                  <a:lnTo>
                    <a:pt x="111493" y="72263"/>
                  </a:lnTo>
                  <a:close/>
                </a:path>
                <a:path w="184785" h="183514">
                  <a:moveTo>
                    <a:pt x="111493" y="0"/>
                  </a:moveTo>
                  <a:lnTo>
                    <a:pt x="72656" y="0"/>
                  </a:lnTo>
                  <a:lnTo>
                    <a:pt x="72656" y="38823"/>
                  </a:lnTo>
                  <a:lnTo>
                    <a:pt x="111493" y="38823"/>
                  </a:lnTo>
                  <a:lnTo>
                    <a:pt x="111493" y="0"/>
                  </a:lnTo>
                  <a:close/>
                </a:path>
                <a:path w="184785" h="183514">
                  <a:moveTo>
                    <a:pt x="184162" y="144538"/>
                  </a:moveTo>
                  <a:lnTo>
                    <a:pt x="145326" y="144538"/>
                  </a:lnTo>
                  <a:lnTo>
                    <a:pt x="145326" y="183375"/>
                  </a:lnTo>
                  <a:lnTo>
                    <a:pt x="184162" y="183375"/>
                  </a:lnTo>
                  <a:lnTo>
                    <a:pt x="184162" y="144538"/>
                  </a:lnTo>
                  <a:close/>
                </a:path>
                <a:path w="184785" h="183514">
                  <a:moveTo>
                    <a:pt x="184162" y="72263"/>
                  </a:moveTo>
                  <a:lnTo>
                    <a:pt x="145326" y="72263"/>
                  </a:lnTo>
                  <a:lnTo>
                    <a:pt x="145326" y="111099"/>
                  </a:lnTo>
                  <a:lnTo>
                    <a:pt x="184162" y="111099"/>
                  </a:lnTo>
                  <a:lnTo>
                    <a:pt x="184162" y="72263"/>
                  </a:lnTo>
                  <a:close/>
                </a:path>
                <a:path w="184785" h="183514">
                  <a:moveTo>
                    <a:pt x="184162" y="0"/>
                  </a:moveTo>
                  <a:lnTo>
                    <a:pt x="145326" y="0"/>
                  </a:lnTo>
                  <a:lnTo>
                    <a:pt x="145326" y="38823"/>
                  </a:lnTo>
                  <a:lnTo>
                    <a:pt x="184162" y="38823"/>
                  </a:lnTo>
                  <a:lnTo>
                    <a:pt x="184162" y="0"/>
                  </a:lnTo>
                  <a:close/>
                </a:path>
              </a:pathLst>
            </a:custGeom>
            <a:solidFill>
              <a:srgbClr val="36B778"/>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7" name="object 47"/>
            <p:cNvSpPr/>
            <p:nvPr/>
          </p:nvSpPr>
          <p:spPr>
            <a:xfrm>
              <a:off x="3271815" y="3357340"/>
              <a:ext cx="116205" cy="106045"/>
            </a:xfrm>
            <a:custGeom>
              <a:avLst/>
              <a:gdLst/>
              <a:ahLst/>
              <a:cxnLst/>
              <a:rect l="l" t="t" r="r" b="b"/>
              <a:pathLst>
                <a:path w="116204" h="106045">
                  <a:moveTo>
                    <a:pt x="115646" y="105575"/>
                  </a:moveTo>
                  <a:lnTo>
                    <a:pt x="0" y="105575"/>
                  </a:lnTo>
                  <a:lnTo>
                    <a:pt x="0" y="0"/>
                  </a:lnTo>
                  <a:lnTo>
                    <a:pt x="115646" y="0"/>
                  </a:lnTo>
                  <a:lnTo>
                    <a:pt x="115646" y="105575"/>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8" name="object 48"/>
            <p:cNvSpPr/>
            <p:nvPr/>
          </p:nvSpPr>
          <p:spPr>
            <a:xfrm>
              <a:off x="3229791" y="3433447"/>
              <a:ext cx="198755" cy="88900"/>
            </a:xfrm>
            <a:custGeom>
              <a:avLst/>
              <a:gdLst/>
              <a:ahLst/>
              <a:cxnLst/>
              <a:rect l="l" t="t" r="r" b="b"/>
              <a:pathLst>
                <a:path w="198754" h="88900">
                  <a:moveTo>
                    <a:pt x="34289" y="0"/>
                  </a:moveTo>
                  <a:lnTo>
                    <a:pt x="0" y="0"/>
                  </a:lnTo>
                  <a:lnTo>
                    <a:pt x="0" y="88607"/>
                  </a:lnTo>
                  <a:lnTo>
                    <a:pt x="198234" y="88607"/>
                  </a:lnTo>
                  <a:lnTo>
                    <a:pt x="198234" y="0"/>
                  </a:lnTo>
                  <a:lnTo>
                    <a:pt x="165607" y="0"/>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pic>
          <p:nvPicPr>
            <p:cNvPr id="49" name="object 49"/>
            <p:cNvPicPr/>
            <p:nvPr/>
          </p:nvPicPr>
          <p:blipFill>
            <a:blip r:embed="rId2" cstate="print"/>
            <a:stretch>
              <a:fillRect/>
            </a:stretch>
          </p:blipFill>
          <p:spPr>
            <a:xfrm>
              <a:off x="3445502" y="3777538"/>
              <a:ext cx="69037" cy="69037"/>
            </a:xfrm>
            <a:prstGeom prst="rect">
              <a:avLst/>
            </a:prstGeom>
          </p:spPr>
        </p:pic>
        <p:sp>
          <p:nvSpPr>
            <p:cNvPr id="50" name="object 50"/>
            <p:cNvSpPr/>
            <p:nvPr/>
          </p:nvSpPr>
          <p:spPr>
            <a:xfrm>
              <a:off x="4157840" y="3708938"/>
              <a:ext cx="763905" cy="204470"/>
            </a:xfrm>
            <a:custGeom>
              <a:avLst/>
              <a:gdLst/>
              <a:ahLst/>
              <a:cxnLst/>
              <a:rect l="l" t="t" r="r" b="b"/>
              <a:pathLst>
                <a:path w="763904" h="204470">
                  <a:moveTo>
                    <a:pt x="763765" y="204279"/>
                  </a:moveTo>
                  <a:lnTo>
                    <a:pt x="0" y="204279"/>
                  </a:lnTo>
                  <a:lnTo>
                    <a:pt x="0" y="0"/>
                  </a:lnTo>
                  <a:lnTo>
                    <a:pt x="763765" y="0"/>
                  </a:lnTo>
                  <a:lnTo>
                    <a:pt x="763765" y="204279"/>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51" name="object 51"/>
            <p:cNvSpPr/>
            <p:nvPr/>
          </p:nvSpPr>
          <p:spPr>
            <a:xfrm>
              <a:off x="4207892" y="3752145"/>
              <a:ext cx="664210" cy="120014"/>
            </a:xfrm>
            <a:custGeom>
              <a:avLst/>
              <a:gdLst/>
              <a:ahLst/>
              <a:cxnLst/>
              <a:rect l="l" t="t" r="r" b="b"/>
              <a:pathLst>
                <a:path w="664210" h="120014">
                  <a:moveTo>
                    <a:pt x="663663" y="119824"/>
                  </a:moveTo>
                  <a:lnTo>
                    <a:pt x="0" y="119824"/>
                  </a:lnTo>
                  <a:lnTo>
                    <a:pt x="0" y="0"/>
                  </a:lnTo>
                  <a:lnTo>
                    <a:pt x="663663" y="0"/>
                  </a:lnTo>
                  <a:lnTo>
                    <a:pt x="663663" y="119824"/>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52" name="object 52"/>
            <p:cNvSpPr/>
            <p:nvPr/>
          </p:nvSpPr>
          <p:spPr>
            <a:xfrm>
              <a:off x="4200543" y="3276791"/>
              <a:ext cx="678815" cy="432434"/>
            </a:xfrm>
            <a:custGeom>
              <a:avLst/>
              <a:gdLst/>
              <a:ahLst/>
              <a:cxnLst/>
              <a:rect l="l" t="t" r="r" b="b"/>
              <a:pathLst>
                <a:path w="678814" h="432435">
                  <a:moveTo>
                    <a:pt x="678357" y="432142"/>
                  </a:moveTo>
                  <a:lnTo>
                    <a:pt x="0" y="432142"/>
                  </a:lnTo>
                  <a:lnTo>
                    <a:pt x="0" y="192811"/>
                  </a:lnTo>
                  <a:lnTo>
                    <a:pt x="5092" y="148604"/>
                  </a:lnTo>
                  <a:lnTo>
                    <a:pt x="19599" y="108022"/>
                  </a:lnTo>
                  <a:lnTo>
                    <a:pt x="42361" y="72221"/>
                  </a:lnTo>
                  <a:lnTo>
                    <a:pt x="72221" y="42361"/>
                  </a:lnTo>
                  <a:lnTo>
                    <a:pt x="108022" y="19599"/>
                  </a:lnTo>
                  <a:lnTo>
                    <a:pt x="148604" y="5092"/>
                  </a:lnTo>
                  <a:lnTo>
                    <a:pt x="192811" y="0"/>
                  </a:lnTo>
                  <a:lnTo>
                    <a:pt x="485546" y="0"/>
                  </a:lnTo>
                  <a:lnTo>
                    <a:pt x="529757" y="5092"/>
                  </a:lnTo>
                  <a:lnTo>
                    <a:pt x="570341" y="19599"/>
                  </a:lnTo>
                  <a:lnTo>
                    <a:pt x="606141" y="42361"/>
                  </a:lnTo>
                  <a:lnTo>
                    <a:pt x="636000" y="72221"/>
                  </a:lnTo>
                  <a:lnTo>
                    <a:pt x="658760" y="108022"/>
                  </a:lnTo>
                  <a:lnTo>
                    <a:pt x="673265" y="148604"/>
                  </a:lnTo>
                  <a:lnTo>
                    <a:pt x="678357" y="192811"/>
                  </a:lnTo>
                  <a:lnTo>
                    <a:pt x="678357" y="432142"/>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53" name="object 53"/>
            <p:cNvSpPr/>
            <p:nvPr/>
          </p:nvSpPr>
          <p:spPr>
            <a:xfrm>
              <a:off x="4358202" y="3057790"/>
              <a:ext cx="391160" cy="157480"/>
            </a:xfrm>
            <a:custGeom>
              <a:avLst/>
              <a:gdLst/>
              <a:ahLst/>
              <a:cxnLst/>
              <a:rect l="l" t="t" r="r" b="b"/>
              <a:pathLst>
                <a:path w="391160" h="157480">
                  <a:moveTo>
                    <a:pt x="390880" y="157137"/>
                  </a:moveTo>
                  <a:lnTo>
                    <a:pt x="0" y="157137"/>
                  </a:lnTo>
                  <a:lnTo>
                    <a:pt x="0" y="0"/>
                  </a:lnTo>
                  <a:lnTo>
                    <a:pt x="390880" y="0"/>
                  </a:lnTo>
                  <a:lnTo>
                    <a:pt x="390880" y="157137"/>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54" name="object 54"/>
            <p:cNvSpPr/>
            <p:nvPr/>
          </p:nvSpPr>
          <p:spPr>
            <a:xfrm>
              <a:off x="4399452" y="3099882"/>
              <a:ext cx="308610" cy="73025"/>
            </a:xfrm>
            <a:custGeom>
              <a:avLst/>
              <a:gdLst/>
              <a:ahLst/>
              <a:cxnLst/>
              <a:rect l="l" t="t" r="r" b="b"/>
              <a:pathLst>
                <a:path w="308610" h="73025">
                  <a:moveTo>
                    <a:pt x="308381" y="72936"/>
                  </a:moveTo>
                  <a:lnTo>
                    <a:pt x="0" y="72936"/>
                  </a:lnTo>
                  <a:lnTo>
                    <a:pt x="0" y="0"/>
                  </a:lnTo>
                  <a:lnTo>
                    <a:pt x="308381" y="0"/>
                  </a:lnTo>
                  <a:lnTo>
                    <a:pt x="308381" y="72936"/>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55" name="object 55"/>
            <p:cNvSpPr/>
            <p:nvPr/>
          </p:nvSpPr>
          <p:spPr>
            <a:xfrm>
              <a:off x="4513864" y="3214925"/>
              <a:ext cx="0" cy="62230"/>
            </a:xfrm>
            <a:custGeom>
              <a:avLst/>
              <a:gdLst/>
              <a:ahLst/>
              <a:cxnLst/>
              <a:rect l="l" t="t" r="r" b="b"/>
              <a:pathLst>
                <a:path h="62229">
                  <a:moveTo>
                    <a:pt x="0" y="0"/>
                  </a:moveTo>
                  <a:lnTo>
                    <a:pt x="0" y="61874"/>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56" name="object 56"/>
            <p:cNvSpPr/>
            <p:nvPr/>
          </p:nvSpPr>
          <p:spPr>
            <a:xfrm>
              <a:off x="4593417" y="3214925"/>
              <a:ext cx="0" cy="62230"/>
            </a:xfrm>
            <a:custGeom>
              <a:avLst/>
              <a:gdLst/>
              <a:ahLst/>
              <a:cxnLst/>
              <a:rect l="l" t="t" r="r" b="b"/>
              <a:pathLst>
                <a:path h="62229">
                  <a:moveTo>
                    <a:pt x="0" y="0"/>
                  </a:moveTo>
                  <a:lnTo>
                    <a:pt x="0" y="61874"/>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57" name="object 57"/>
            <p:cNvSpPr/>
            <p:nvPr/>
          </p:nvSpPr>
          <p:spPr>
            <a:xfrm>
              <a:off x="4560587" y="3357328"/>
              <a:ext cx="184150" cy="71755"/>
            </a:xfrm>
            <a:custGeom>
              <a:avLst/>
              <a:gdLst/>
              <a:ahLst/>
              <a:cxnLst/>
              <a:rect l="l" t="t" r="r" b="b"/>
              <a:pathLst>
                <a:path w="184150" h="71754">
                  <a:moveTo>
                    <a:pt x="184150" y="71716"/>
                  </a:moveTo>
                  <a:lnTo>
                    <a:pt x="0" y="71716"/>
                  </a:lnTo>
                  <a:lnTo>
                    <a:pt x="0" y="0"/>
                  </a:lnTo>
                  <a:lnTo>
                    <a:pt x="184150" y="0"/>
                  </a:lnTo>
                  <a:lnTo>
                    <a:pt x="184150" y="71716"/>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58" name="object 58"/>
            <p:cNvSpPr/>
            <p:nvPr/>
          </p:nvSpPr>
          <p:spPr>
            <a:xfrm>
              <a:off x="4560583" y="3471062"/>
              <a:ext cx="184150" cy="183515"/>
            </a:xfrm>
            <a:custGeom>
              <a:avLst/>
              <a:gdLst/>
              <a:ahLst/>
              <a:cxnLst/>
              <a:rect l="l" t="t" r="r" b="b"/>
              <a:pathLst>
                <a:path w="184150" h="183514">
                  <a:moveTo>
                    <a:pt x="38836" y="144538"/>
                  </a:moveTo>
                  <a:lnTo>
                    <a:pt x="0" y="144538"/>
                  </a:lnTo>
                  <a:lnTo>
                    <a:pt x="0" y="183375"/>
                  </a:lnTo>
                  <a:lnTo>
                    <a:pt x="38836" y="183375"/>
                  </a:lnTo>
                  <a:lnTo>
                    <a:pt x="38836" y="144538"/>
                  </a:lnTo>
                  <a:close/>
                </a:path>
                <a:path w="184150" h="183514">
                  <a:moveTo>
                    <a:pt x="38836" y="72263"/>
                  </a:moveTo>
                  <a:lnTo>
                    <a:pt x="0" y="72263"/>
                  </a:lnTo>
                  <a:lnTo>
                    <a:pt x="0" y="111099"/>
                  </a:lnTo>
                  <a:lnTo>
                    <a:pt x="38836" y="111099"/>
                  </a:lnTo>
                  <a:lnTo>
                    <a:pt x="38836" y="72263"/>
                  </a:lnTo>
                  <a:close/>
                </a:path>
                <a:path w="184150" h="183514">
                  <a:moveTo>
                    <a:pt x="38836" y="0"/>
                  </a:moveTo>
                  <a:lnTo>
                    <a:pt x="0" y="0"/>
                  </a:lnTo>
                  <a:lnTo>
                    <a:pt x="0" y="38823"/>
                  </a:lnTo>
                  <a:lnTo>
                    <a:pt x="38836" y="38823"/>
                  </a:lnTo>
                  <a:lnTo>
                    <a:pt x="38836" y="0"/>
                  </a:lnTo>
                  <a:close/>
                </a:path>
                <a:path w="184150" h="183514">
                  <a:moveTo>
                    <a:pt x="111506" y="144538"/>
                  </a:moveTo>
                  <a:lnTo>
                    <a:pt x="72669" y="144538"/>
                  </a:lnTo>
                  <a:lnTo>
                    <a:pt x="72669" y="183375"/>
                  </a:lnTo>
                  <a:lnTo>
                    <a:pt x="111506" y="183375"/>
                  </a:lnTo>
                  <a:lnTo>
                    <a:pt x="111506" y="144538"/>
                  </a:lnTo>
                  <a:close/>
                </a:path>
                <a:path w="184150" h="183514">
                  <a:moveTo>
                    <a:pt x="111506" y="72263"/>
                  </a:moveTo>
                  <a:lnTo>
                    <a:pt x="72669" y="72263"/>
                  </a:lnTo>
                  <a:lnTo>
                    <a:pt x="72669" y="111099"/>
                  </a:lnTo>
                  <a:lnTo>
                    <a:pt x="111506" y="111099"/>
                  </a:lnTo>
                  <a:lnTo>
                    <a:pt x="111506" y="72263"/>
                  </a:lnTo>
                  <a:close/>
                </a:path>
                <a:path w="184150" h="183514">
                  <a:moveTo>
                    <a:pt x="111506" y="0"/>
                  </a:moveTo>
                  <a:lnTo>
                    <a:pt x="72669" y="0"/>
                  </a:lnTo>
                  <a:lnTo>
                    <a:pt x="72669" y="38823"/>
                  </a:lnTo>
                  <a:lnTo>
                    <a:pt x="111506" y="38823"/>
                  </a:lnTo>
                  <a:lnTo>
                    <a:pt x="111506" y="0"/>
                  </a:lnTo>
                  <a:close/>
                </a:path>
                <a:path w="184150" h="183514">
                  <a:moveTo>
                    <a:pt x="184150" y="144538"/>
                  </a:moveTo>
                  <a:lnTo>
                    <a:pt x="145313" y="144538"/>
                  </a:lnTo>
                  <a:lnTo>
                    <a:pt x="145313" y="183375"/>
                  </a:lnTo>
                  <a:lnTo>
                    <a:pt x="184150" y="183375"/>
                  </a:lnTo>
                  <a:lnTo>
                    <a:pt x="184150" y="144538"/>
                  </a:lnTo>
                  <a:close/>
                </a:path>
                <a:path w="184150" h="183514">
                  <a:moveTo>
                    <a:pt x="184150" y="72263"/>
                  </a:moveTo>
                  <a:lnTo>
                    <a:pt x="145313" y="72263"/>
                  </a:lnTo>
                  <a:lnTo>
                    <a:pt x="145313" y="111099"/>
                  </a:lnTo>
                  <a:lnTo>
                    <a:pt x="184150" y="111099"/>
                  </a:lnTo>
                  <a:lnTo>
                    <a:pt x="184150" y="72263"/>
                  </a:lnTo>
                  <a:close/>
                </a:path>
                <a:path w="184150" h="183514">
                  <a:moveTo>
                    <a:pt x="184150" y="0"/>
                  </a:moveTo>
                  <a:lnTo>
                    <a:pt x="145313" y="0"/>
                  </a:lnTo>
                  <a:lnTo>
                    <a:pt x="145313" y="38823"/>
                  </a:lnTo>
                  <a:lnTo>
                    <a:pt x="184150" y="38823"/>
                  </a:lnTo>
                  <a:lnTo>
                    <a:pt x="184150" y="0"/>
                  </a:lnTo>
                  <a:close/>
                </a:path>
              </a:pathLst>
            </a:custGeom>
            <a:solidFill>
              <a:srgbClr val="36B778"/>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59" name="object 59"/>
            <p:cNvSpPr/>
            <p:nvPr/>
          </p:nvSpPr>
          <p:spPr>
            <a:xfrm>
              <a:off x="4331520" y="3357340"/>
              <a:ext cx="116205" cy="106045"/>
            </a:xfrm>
            <a:custGeom>
              <a:avLst/>
              <a:gdLst/>
              <a:ahLst/>
              <a:cxnLst/>
              <a:rect l="l" t="t" r="r" b="b"/>
              <a:pathLst>
                <a:path w="116204" h="106045">
                  <a:moveTo>
                    <a:pt x="115646" y="105575"/>
                  </a:moveTo>
                  <a:lnTo>
                    <a:pt x="0" y="105575"/>
                  </a:lnTo>
                  <a:lnTo>
                    <a:pt x="0" y="0"/>
                  </a:lnTo>
                  <a:lnTo>
                    <a:pt x="115646" y="0"/>
                  </a:lnTo>
                  <a:lnTo>
                    <a:pt x="115646" y="105575"/>
                  </a:lnTo>
                  <a:close/>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60" name="object 60"/>
            <p:cNvSpPr/>
            <p:nvPr/>
          </p:nvSpPr>
          <p:spPr>
            <a:xfrm>
              <a:off x="4289491" y="3433447"/>
              <a:ext cx="198755" cy="88900"/>
            </a:xfrm>
            <a:custGeom>
              <a:avLst/>
              <a:gdLst/>
              <a:ahLst/>
              <a:cxnLst/>
              <a:rect l="l" t="t" r="r" b="b"/>
              <a:pathLst>
                <a:path w="198754" h="88900">
                  <a:moveTo>
                    <a:pt x="34289" y="0"/>
                  </a:moveTo>
                  <a:lnTo>
                    <a:pt x="0" y="0"/>
                  </a:lnTo>
                  <a:lnTo>
                    <a:pt x="0" y="88607"/>
                  </a:lnTo>
                  <a:lnTo>
                    <a:pt x="198234" y="88607"/>
                  </a:lnTo>
                  <a:lnTo>
                    <a:pt x="198234" y="0"/>
                  </a:lnTo>
                  <a:lnTo>
                    <a:pt x="165607" y="0"/>
                  </a:lnTo>
                </a:path>
              </a:pathLst>
            </a:custGeom>
            <a:ln w="15798">
              <a:solidFill>
                <a:srgbClr val="0C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pic>
          <p:nvPicPr>
            <p:cNvPr id="61" name="object 61"/>
            <p:cNvPicPr/>
            <p:nvPr/>
          </p:nvPicPr>
          <p:blipFill>
            <a:blip r:embed="rId4" cstate="print"/>
            <a:stretch>
              <a:fillRect/>
            </a:stretch>
          </p:blipFill>
          <p:spPr>
            <a:xfrm>
              <a:off x="4505203" y="3777538"/>
              <a:ext cx="69037" cy="69037"/>
            </a:xfrm>
            <a:prstGeom prst="rect">
              <a:avLst/>
            </a:prstGeom>
          </p:spPr>
        </p:pic>
        <p:sp>
          <p:nvSpPr>
            <p:cNvPr id="62" name="object 62"/>
            <p:cNvSpPr/>
            <p:nvPr/>
          </p:nvSpPr>
          <p:spPr>
            <a:xfrm>
              <a:off x="4806759" y="1511300"/>
              <a:ext cx="2011045" cy="471170"/>
            </a:xfrm>
            <a:custGeom>
              <a:avLst/>
              <a:gdLst/>
              <a:ahLst/>
              <a:cxnLst/>
              <a:rect l="l" t="t" r="r" b="b"/>
              <a:pathLst>
                <a:path w="2011045" h="471169">
                  <a:moveTo>
                    <a:pt x="2010587" y="0"/>
                  </a:moveTo>
                  <a:lnTo>
                    <a:pt x="0" y="0"/>
                  </a:lnTo>
                  <a:lnTo>
                    <a:pt x="0" y="470674"/>
                  </a:lnTo>
                  <a:lnTo>
                    <a:pt x="2010587" y="470674"/>
                  </a:lnTo>
                  <a:lnTo>
                    <a:pt x="2010587" y="0"/>
                  </a:lnTo>
                  <a:close/>
                </a:path>
              </a:pathLst>
            </a:custGeom>
            <a:solidFill>
              <a:srgbClr val="35B7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sp>
        <p:nvSpPr>
          <p:cNvPr id="63" name="object 63"/>
          <p:cNvSpPr txBox="1"/>
          <p:nvPr/>
        </p:nvSpPr>
        <p:spPr>
          <a:xfrm>
            <a:off x="5087130" y="1646381"/>
            <a:ext cx="1410181" cy="182742"/>
          </a:xfrm>
          <a:prstGeom prst="rect">
            <a:avLst/>
          </a:prstGeom>
        </p:spPr>
        <p:txBody>
          <a:bodyPr vert="horz" wrap="square" lIns="0" tIns="28575" rIns="0" bIns="0" rtlCol="0">
            <a:spAutoFit/>
          </a:bodyPr>
          <a:lstStyle/>
          <a:p>
            <a:pPr marL="288925" marR="5080" indent="-289560">
              <a:lnSpc>
                <a:spcPts val="1240"/>
              </a:lnSpc>
              <a:spcBef>
                <a:spcPts val="225"/>
              </a:spcBef>
            </a:pPr>
            <a:r>
              <a:rPr sz="1100" dirty="0">
                <a:solidFill>
                  <a:srgbClr val="FFFFFF"/>
                </a:solidFill>
                <a:latin typeface="Source Han Sans CN" panose="020B0500000000000000" pitchFamily="34" charset="-128"/>
                <a:ea typeface="Source Han Sans CN" panose="020B0500000000000000" pitchFamily="34" charset="-128"/>
                <a:cs typeface="Century Gothic"/>
              </a:rPr>
              <a:t>SUSE Manager</a:t>
            </a:r>
            <a:r>
              <a:rPr lang="zh-CN" altLang="en-US" sz="1100" dirty="0">
                <a:solidFill>
                  <a:srgbClr val="FFFFFF"/>
                </a:solidFill>
                <a:latin typeface="Source Han Sans CN" panose="020B0500000000000000" pitchFamily="34" charset="-128"/>
                <a:ea typeface="Source Han Sans CN" panose="020B0500000000000000" pitchFamily="34" charset="-128"/>
                <a:cs typeface="Century Gothic"/>
              </a:rPr>
              <a:t> </a:t>
            </a:r>
            <a:r>
              <a:rPr sz="1100" dirty="0">
                <a:solidFill>
                  <a:srgbClr val="FFFFFF"/>
                </a:solidFill>
                <a:latin typeface="Source Han Sans CN" panose="020B0500000000000000" pitchFamily="34" charset="-128"/>
                <a:ea typeface="Source Han Sans CN" panose="020B0500000000000000" pitchFamily="34" charset="-128"/>
                <a:cs typeface="Century Gothic"/>
              </a:rPr>
              <a:t>Server</a:t>
            </a:r>
            <a:endParaRPr sz="1100" dirty="0">
              <a:latin typeface="Source Han Sans CN" panose="020B0500000000000000" pitchFamily="34" charset="-128"/>
              <a:ea typeface="Source Han Sans CN" panose="020B0500000000000000" pitchFamily="34" charset="-128"/>
              <a:cs typeface="Century Gothic"/>
            </a:endParaRPr>
          </a:p>
        </p:txBody>
      </p:sp>
      <p:grpSp>
        <p:nvGrpSpPr>
          <p:cNvPr id="64" name="object 64"/>
          <p:cNvGrpSpPr/>
          <p:nvPr/>
        </p:nvGrpSpPr>
        <p:grpSpPr>
          <a:xfrm>
            <a:off x="1331207" y="2077808"/>
            <a:ext cx="3252470" cy="963294"/>
            <a:chOff x="1331207" y="2077808"/>
            <a:chExt cx="3252470" cy="963294"/>
          </a:xfrm>
        </p:grpSpPr>
        <p:sp>
          <p:nvSpPr>
            <p:cNvPr id="65" name="object 65"/>
            <p:cNvSpPr/>
            <p:nvPr/>
          </p:nvSpPr>
          <p:spPr>
            <a:xfrm>
              <a:off x="1374541" y="2322036"/>
              <a:ext cx="572770" cy="656590"/>
            </a:xfrm>
            <a:custGeom>
              <a:avLst/>
              <a:gdLst/>
              <a:ahLst/>
              <a:cxnLst/>
              <a:rect l="l" t="t" r="r" b="b"/>
              <a:pathLst>
                <a:path w="572769" h="656589">
                  <a:moveTo>
                    <a:pt x="572592" y="0"/>
                  </a:moveTo>
                  <a:lnTo>
                    <a:pt x="0" y="0"/>
                  </a:lnTo>
                  <a:lnTo>
                    <a:pt x="0" y="656399"/>
                  </a:lnTo>
                </a:path>
              </a:pathLst>
            </a:custGeom>
            <a:ln w="8686">
              <a:solidFill>
                <a:srgbClr val="35B777"/>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66" name="object 66"/>
            <p:cNvSpPr/>
            <p:nvPr/>
          </p:nvSpPr>
          <p:spPr>
            <a:xfrm>
              <a:off x="1331207" y="2965761"/>
              <a:ext cx="86995" cy="75565"/>
            </a:xfrm>
            <a:custGeom>
              <a:avLst/>
              <a:gdLst/>
              <a:ahLst/>
              <a:cxnLst/>
              <a:rect l="l" t="t" r="r" b="b"/>
              <a:pathLst>
                <a:path w="86994" h="75564">
                  <a:moveTo>
                    <a:pt x="86664" y="0"/>
                  </a:moveTo>
                  <a:lnTo>
                    <a:pt x="0" y="0"/>
                  </a:lnTo>
                  <a:lnTo>
                    <a:pt x="43332" y="75044"/>
                  </a:lnTo>
                  <a:lnTo>
                    <a:pt x="86664" y="0"/>
                  </a:lnTo>
                  <a:close/>
                </a:path>
              </a:pathLst>
            </a:custGeom>
            <a:solidFill>
              <a:srgbClr val="35B7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67" name="object 67"/>
            <p:cNvSpPr/>
            <p:nvPr/>
          </p:nvSpPr>
          <p:spPr>
            <a:xfrm>
              <a:off x="2420322" y="2566263"/>
              <a:ext cx="0" cy="412750"/>
            </a:xfrm>
            <a:custGeom>
              <a:avLst/>
              <a:gdLst/>
              <a:ahLst/>
              <a:cxnLst/>
              <a:rect l="l" t="t" r="r" b="b"/>
              <a:pathLst>
                <a:path h="412750">
                  <a:moveTo>
                    <a:pt x="0" y="0"/>
                  </a:moveTo>
                  <a:lnTo>
                    <a:pt x="0" y="412178"/>
                  </a:lnTo>
                </a:path>
              </a:pathLst>
            </a:custGeom>
            <a:ln w="8686">
              <a:solidFill>
                <a:srgbClr val="35B777"/>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68" name="object 68"/>
            <p:cNvSpPr/>
            <p:nvPr/>
          </p:nvSpPr>
          <p:spPr>
            <a:xfrm>
              <a:off x="2376990" y="2965761"/>
              <a:ext cx="86995" cy="75565"/>
            </a:xfrm>
            <a:custGeom>
              <a:avLst/>
              <a:gdLst/>
              <a:ahLst/>
              <a:cxnLst/>
              <a:rect l="l" t="t" r="r" b="b"/>
              <a:pathLst>
                <a:path w="86994" h="75564">
                  <a:moveTo>
                    <a:pt x="86664" y="0"/>
                  </a:moveTo>
                  <a:lnTo>
                    <a:pt x="0" y="0"/>
                  </a:lnTo>
                  <a:lnTo>
                    <a:pt x="43332" y="75044"/>
                  </a:lnTo>
                  <a:lnTo>
                    <a:pt x="86664" y="0"/>
                  </a:lnTo>
                  <a:close/>
                </a:path>
              </a:pathLst>
            </a:custGeom>
            <a:solidFill>
              <a:srgbClr val="35B7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69" name="object 69"/>
            <p:cNvSpPr/>
            <p:nvPr/>
          </p:nvSpPr>
          <p:spPr>
            <a:xfrm>
              <a:off x="3493940" y="2566263"/>
              <a:ext cx="0" cy="412750"/>
            </a:xfrm>
            <a:custGeom>
              <a:avLst/>
              <a:gdLst/>
              <a:ahLst/>
              <a:cxnLst/>
              <a:rect l="l" t="t" r="r" b="b"/>
              <a:pathLst>
                <a:path h="412750">
                  <a:moveTo>
                    <a:pt x="0" y="0"/>
                  </a:moveTo>
                  <a:lnTo>
                    <a:pt x="0" y="412178"/>
                  </a:lnTo>
                </a:path>
              </a:pathLst>
            </a:custGeom>
            <a:ln w="8686">
              <a:solidFill>
                <a:srgbClr val="35B777"/>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0" name="object 70"/>
            <p:cNvSpPr/>
            <p:nvPr/>
          </p:nvSpPr>
          <p:spPr>
            <a:xfrm>
              <a:off x="3450606" y="2965761"/>
              <a:ext cx="86995" cy="75565"/>
            </a:xfrm>
            <a:custGeom>
              <a:avLst/>
              <a:gdLst/>
              <a:ahLst/>
              <a:cxnLst/>
              <a:rect l="l" t="t" r="r" b="b"/>
              <a:pathLst>
                <a:path w="86995" h="75564">
                  <a:moveTo>
                    <a:pt x="86664" y="0"/>
                  </a:moveTo>
                  <a:lnTo>
                    <a:pt x="0" y="0"/>
                  </a:lnTo>
                  <a:lnTo>
                    <a:pt x="43332" y="75044"/>
                  </a:lnTo>
                  <a:lnTo>
                    <a:pt x="86664" y="0"/>
                  </a:lnTo>
                  <a:close/>
                </a:path>
              </a:pathLst>
            </a:custGeom>
            <a:solidFill>
              <a:srgbClr val="35B7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1" name="object 71"/>
            <p:cNvSpPr/>
            <p:nvPr/>
          </p:nvSpPr>
          <p:spPr>
            <a:xfrm>
              <a:off x="3955477" y="2322036"/>
              <a:ext cx="584835" cy="656590"/>
            </a:xfrm>
            <a:custGeom>
              <a:avLst/>
              <a:gdLst/>
              <a:ahLst/>
              <a:cxnLst/>
              <a:rect l="l" t="t" r="r" b="b"/>
              <a:pathLst>
                <a:path w="584835" h="656589">
                  <a:moveTo>
                    <a:pt x="0" y="0"/>
                  </a:moveTo>
                  <a:lnTo>
                    <a:pt x="584250" y="0"/>
                  </a:lnTo>
                  <a:lnTo>
                    <a:pt x="584250" y="656399"/>
                  </a:lnTo>
                </a:path>
              </a:pathLst>
            </a:custGeom>
            <a:ln w="8686">
              <a:solidFill>
                <a:srgbClr val="35B777"/>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2" name="object 72"/>
            <p:cNvSpPr/>
            <p:nvPr/>
          </p:nvSpPr>
          <p:spPr>
            <a:xfrm>
              <a:off x="4496389" y="2965761"/>
              <a:ext cx="86995" cy="75565"/>
            </a:xfrm>
            <a:custGeom>
              <a:avLst/>
              <a:gdLst/>
              <a:ahLst/>
              <a:cxnLst/>
              <a:rect l="l" t="t" r="r" b="b"/>
              <a:pathLst>
                <a:path w="86995" h="75564">
                  <a:moveTo>
                    <a:pt x="86664" y="0"/>
                  </a:moveTo>
                  <a:lnTo>
                    <a:pt x="0" y="0"/>
                  </a:lnTo>
                  <a:lnTo>
                    <a:pt x="43332" y="75044"/>
                  </a:lnTo>
                  <a:lnTo>
                    <a:pt x="86664" y="0"/>
                  </a:lnTo>
                  <a:close/>
                </a:path>
              </a:pathLst>
            </a:custGeom>
            <a:solidFill>
              <a:srgbClr val="35B7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3" name="object 73"/>
            <p:cNvSpPr/>
            <p:nvPr/>
          </p:nvSpPr>
          <p:spPr>
            <a:xfrm>
              <a:off x="1944878" y="2077808"/>
              <a:ext cx="2011045" cy="488950"/>
            </a:xfrm>
            <a:custGeom>
              <a:avLst/>
              <a:gdLst/>
              <a:ahLst/>
              <a:cxnLst/>
              <a:rect l="l" t="t" r="r" b="b"/>
              <a:pathLst>
                <a:path w="2011045" h="488950">
                  <a:moveTo>
                    <a:pt x="2010600" y="0"/>
                  </a:moveTo>
                  <a:lnTo>
                    <a:pt x="0" y="0"/>
                  </a:lnTo>
                  <a:lnTo>
                    <a:pt x="0" y="488454"/>
                  </a:lnTo>
                  <a:lnTo>
                    <a:pt x="2010600" y="488454"/>
                  </a:lnTo>
                  <a:lnTo>
                    <a:pt x="2010600"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sp>
        <p:nvSpPr>
          <p:cNvPr id="74" name="object 74"/>
          <p:cNvSpPr txBox="1"/>
          <p:nvPr/>
        </p:nvSpPr>
        <p:spPr>
          <a:xfrm>
            <a:off x="2230741" y="2148148"/>
            <a:ext cx="1452245" cy="336631"/>
          </a:xfrm>
          <a:prstGeom prst="rect">
            <a:avLst/>
          </a:prstGeom>
        </p:spPr>
        <p:txBody>
          <a:bodyPr vert="horz" wrap="square" lIns="0" tIns="28575" rIns="0" bIns="0" rtlCol="0">
            <a:spAutoFit/>
          </a:bodyPr>
          <a:lstStyle/>
          <a:p>
            <a:pPr marR="5080" indent="88900">
              <a:lnSpc>
                <a:spcPts val="1240"/>
              </a:lnSpc>
              <a:spcBef>
                <a:spcPts val="225"/>
              </a:spcBef>
            </a:pPr>
            <a:r>
              <a:rPr sz="1100" dirty="0">
                <a:solidFill>
                  <a:srgbClr val="FFFFFF"/>
                </a:solidFill>
                <a:latin typeface="Source Han Sans CN" panose="020B0500000000000000" pitchFamily="34" charset="-128"/>
                <a:ea typeface="Source Han Sans CN" panose="020B0500000000000000" pitchFamily="34" charset="-128"/>
                <a:cs typeface="Century Gothic"/>
              </a:rPr>
              <a:t>SUSE Manager for</a:t>
            </a:r>
            <a:r>
              <a:rPr lang="zh-CN" altLang="en-US" sz="1100" dirty="0">
                <a:solidFill>
                  <a:srgbClr val="FFFFFF"/>
                </a:solidFill>
                <a:latin typeface="Source Han Sans CN" panose="020B0500000000000000" pitchFamily="34" charset="-128"/>
                <a:ea typeface="Source Han Sans CN" panose="020B0500000000000000" pitchFamily="34" charset="-128"/>
                <a:cs typeface="Century Gothic"/>
              </a:rPr>
              <a:t> </a:t>
            </a:r>
            <a:r>
              <a:rPr sz="1100" dirty="0">
                <a:solidFill>
                  <a:srgbClr val="FFFFFF"/>
                </a:solidFill>
                <a:latin typeface="Source Han Sans CN" panose="020B0500000000000000" pitchFamily="34" charset="-128"/>
                <a:ea typeface="Source Han Sans CN" panose="020B0500000000000000" pitchFamily="34" charset="-128"/>
                <a:cs typeface="Century Gothic"/>
              </a:rPr>
              <a:t>Retail Branch Server</a:t>
            </a:r>
            <a:endParaRPr sz="1100" dirty="0">
              <a:latin typeface="Source Han Sans CN" panose="020B0500000000000000" pitchFamily="34" charset="-128"/>
              <a:ea typeface="Source Han Sans CN" panose="020B0500000000000000" pitchFamily="34" charset="-128"/>
              <a:cs typeface="Century Gothic"/>
            </a:endParaRPr>
          </a:p>
        </p:txBody>
      </p:sp>
      <p:grpSp>
        <p:nvGrpSpPr>
          <p:cNvPr id="75" name="object 75"/>
          <p:cNvGrpSpPr/>
          <p:nvPr/>
        </p:nvGrpSpPr>
        <p:grpSpPr>
          <a:xfrm>
            <a:off x="2945829" y="1694413"/>
            <a:ext cx="1861185" cy="387985"/>
            <a:chOff x="2945829" y="1694413"/>
            <a:chExt cx="1861185" cy="387985"/>
          </a:xfrm>
        </p:grpSpPr>
        <p:sp>
          <p:nvSpPr>
            <p:cNvPr id="76" name="object 76"/>
            <p:cNvSpPr/>
            <p:nvPr/>
          </p:nvSpPr>
          <p:spPr>
            <a:xfrm>
              <a:off x="2950173" y="1737752"/>
              <a:ext cx="1794510" cy="340360"/>
            </a:xfrm>
            <a:custGeom>
              <a:avLst/>
              <a:gdLst/>
              <a:ahLst/>
              <a:cxnLst/>
              <a:rect l="l" t="t" r="r" b="b"/>
              <a:pathLst>
                <a:path w="1794510" h="340360">
                  <a:moveTo>
                    <a:pt x="0" y="340055"/>
                  </a:moveTo>
                  <a:lnTo>
                    <a:pt x="0" y="0"/>
                  </a:lnTo>
                  <a:lnTo>
                    <a:pt x="1794217" y="0"/>
                  </a:lnTo>
                </a:path>
              </a:pathLst>
            </a:custGeom>
            <a:ln w="8686">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7" name="object 77"/>
            <p:cNvSpPr/>
            <p:nvPr/>
          </p:nvSpPr>
          <p:spPr>
            <a:xfrm>
              <a:off x="4731712" y="1694413"/>
              <a:ext cx="75565" cy="86995"/>
            </a:xfrm>
            <a:custGeom>
              <a:avLst/>
              <a:gdLst/>
              <a:ahLst/>
              <a:cxnLst/>
              <a:rect l="l" t="t" r="r" b="b"/>
              <a:pathLst>
                <a:path w="75564" h="86994">
                  <a:moveTo>
                    <a:pt x="0" y="0"/>
                  </a:moveTo>
                  <a:lnTo>
                    <a:pt x="0" y="86664"/>
                  </a:lnTo>
                  <a:lnTo>
                    <a:pt x="75044" y="43332"/>
                  </a:lnTo>
                  <a:lnTo>
                    <a:pt x="0"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sp>
        <p:nvSpPr>
          <p:cNvPr id="79" name="object 79"/>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t>4</a:t>
            </a:fld>
            <a:endParaRPr dirty="0">
              <a:latin typeface="Source Han Sans CN" panose="020B0500000000000000" pitchFamily="34" charset="-128"/>
              <a:ea typeface="Source Han Sans CN" panose="020B0500000000000000" pitchFamily="34" charset="-128"/>
            </a:endParaRPr>
          </a:p>
        </p:txBody>
      </p:sp>
      <p:sp>
        <p:nvSpPr>
          <p:cNvPr id="80" name="object 80"/>
          <p:cNvSpPr txBox="1">
            <a:spLocks noGrp="1"/>
          </p:cNvSpPr>
          <p:nvPr>
            <p:ph type="ftr" sz="quarter" idx="5"/>
          </p:nvPr>
        </p:nvSpPr>
        <p:spPr>
          <a:xfrm>
            <a:off x="974852" y="9481819"/>
            <a:ext cx="2804160"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 Manager for Retail: Transforming Point of Service</a:t>
            </a:r>
          </a:p>
        </p:txBody>
      </p:sp>
      <p:sp>
        <p:nvSpPr>
          <p:cNvPr id="81" name="object 81"/>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06877" y="355600"/>
            <a:ext cx="62103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231F20"/>
                </a:solidFill>
                <a:latin typeface="Source Han Sans CN" panose="020B0500000000000000" pitchFamily="34" charset="-128"/>
                <a:ea typeface="Source Han Sans CN" panose="020B0500000000000000" pitchFamily="34" charset="-128"/>
                <a:cs typeface="Lucida Sans Unicode"/>
              </a:rPr>
              <a:t>2023</a:t>
            </a:r>
            <a:endParaRPr sz="2000">
              <a:latin typeface="Source Han Sans CN" panose="020B0500000000000000" pitchFamily="34" charset="-128"/>
              <a:ea typeface="Source Han Sans CN" panose="020B0500000000000000" pitchFamily="34" charset="-128"/>
              <a:cs typeface="Lucida Sans Unicode"/>
            </a:endParaRPr>
          </a:p>
        </p:txBody>
      </p:sp>
      <p:sp>
        <p:nvSpPr>
          <p:cNvPr id="3" name="object 3"/>
          <p:cNvSpPr/>
          <p:nvPr/>
        </p:nvSpPr>
        <p:spPr>
          <a:xfrm>
            <a:off x="1111898" y="486835"/>
            <a:ext cx="899794" cy="227329"/>
          </a:xfrm>
          <a:custGeom>
            <a:avLst/>
            <a:gdLst/>
            <a:ahLst/>
            <a:cxnLst/>
            <a:rect l="l" t="t" r="r" b="b"/>
            <a:pathLst>
              <a:path w="899794" h="227329">
                <a:moveTo>
                  <a:pt x="263144" y="0"/>
                </a:moveTo>
                <a:lnTo>
                  <a:pt x="256127" y="1415"/>
                </a:lnTo>
                <a:lnTo>
                  <a:pt x="250399" y="5278"/>
                </a:lnTo>
                <a:lnTo>
                  <a:pt x="246538" y="11010"/>
                </a:lnTo>
                <a:lnTo>
                  <a:pt x="245122" y="18033"/>
                </a:lnTo>
                <a:lnTo>
                  <a:pt x="245122" y="139293"/>
                </a:lnTo>
                <a:lnTo>
                  <a:pt x="250878" y="177406"/>
                </a:lnTo>
                <a:lnTo>
                  <a:pt x="281000" y="214643"/>
                </a:lnTo>
                <a:lnTo>
                  <a:pt x="335305" y="227126"/>
                </a:lnTo>
                <a:lnTo>
                  <a:pt x="356033" y="225740"/>
                </a:lnTo>
                <a:lnTo>
                  <a:pt x="374134" y="221580"/>
                </a:lnTo>
                <a:lnTo>
                  <a:pt x="389603" y="214643"/>
                </a:lnTo>
                <a:lnTo>
                  <a:pt x="402437" y="204927"/>
                </a:lnTo>
                <a:lnTo>
                  <a:pt x="409614" y="196075"/>
                </a:lnTo>
                <a:lnTo>
                  <a:pt x="335305" y="196075"/>
                </a:lnTo>
                <a:lnTo>
                  <a:pt x="322346" y="195144"/>
                </a:lnTo>
                <a:lnTo>
                  <a:pt x="288611" y="172740"/>
                </a:lnTo>
                <a:lnTo>
                  <a:pt x="281190" y="134950"/>
                </a:lnTo>
                <a:lnTo>
                  <a:pt x="281190" y="18033"/>
                </a:lnTo>
                <a:lnTo>
                  <a:pt x="279771" y="11010"/>
                </a:lnTo>
                <a:lnTo>
                  <a:pt x="275901" y="5278"/>
                </a:lnTo>
                <a:lnTo>
                  <a:pt x="270164" y="1415"/>
                </a:lnTo>
                <a:lnTo>
                  <a:pt x="263144" y="0"/>
                </a:lnTo>
                <a:close/>
              </a:path>
              <a:path w="899794" h="227329">
                <a:moveTo>
                  <a:pt x="407454" y="0"/>
                </a:moveTo>
                <a:lnTo>
                  <a:pt x="400433" y="1415"/>
                </a:lnTo>
                <a:lnTo>
                  <a:pt x="394696" y="5278"/>
                </a:lnTo>
                <a:lnTo>
                  <a:pt x="390827" y="11010"/>
                </a:lnTo>
                <a:lnTo>
                  <a:pt x="389407" y="18033"/>
                </a:lnTo>
                <a:lnTo>
                  <a:pt x="389407" y="134950"/>
                </a:lnTo>
                <a:lnTo>
                  <a:pt x="388583" y="149613"/>
                </a:lnTo>
                <a:lnTo>
                  <a:pt x="368713" y="187706"/>
                </a:lnTo>
                <a:lnTo>
                  <a:pt x="335305" y="196075"/>
                </a:lnTo>
                <a:lnTo>
                  <a:pt x="409614" y="196075"/>
                </a:lnTo>
                <a:lnTo>
                  <a:pt x="412522" y="192489"/>
                </a:lnTo>
                <a:lnTo>
                  <a:pt x="419725" y="177406"/>
                </a:lnTo>
                <a:lnTo>
                  <a:pt x="424047" y="159675"/>
                </a:lnTo>
                <a:lnTo>
                  <a:pt x="425488" y="139293"/>
                </a:lnTo>
                <a:lnTo>
                  <a:pt x="425488" y="18033"/>
                </a:lnTo>
                <a:lnTo>
                  <a:pt x="424070" y="11010"/>
                </a:lnTo>
                <a:lnTo>
                  <a:pt x="420204" y="5278"/>
                </a:lnTo>
                <a:lnTo>
                  <a:pt x="414472" y="1415"/>
                </a:lnTo>
                <a:lnTo>
                  <a:pt x="407454" y="0"/>
                </a:lnTo>
                <a:close/>
              </a:path>
              <a:path w="899794" h="227329">
                <a:moveTo>
                  <a:pt x="17737" y="166879"/>
                </a:moveTo>
                <a:lnTo>
                  <a:pt x="11019" y="168071"/>
                </a:lnTo>
                <a:lnTo>
                  <a:pt x="5105" y="171945"/>
                </a:lnTo>
                <a:lnTo>
                  <a:pt x="1399" y="177383"/>
                </a:lnTo>
                <a:lnTo>
                  <a:pt x="0" y="183529"/>
                </a:lnTo>
                <a:lnTo>
                  <a:pt x="914" y="189734"/>
                </a:lnTo>
                <a:lnTo>
                  <a:pt x="39814" y="219221"/>
                </a:lnTo>
                <a:lnTo>
                  <a:pt x="89484" y="227190"/>
                </a:lnTo>
                <a:lnTo>
                  <a:pt x="102121" y="226699"/>
                </a:lnTo>
                <a:lnTo>
                  <a:pt x="144789" y="214994"/>
                </a:lnTo>
                <a:lnTo>
                  <a:pt x="166711" y="196138"/>
                </a:lnTo>
                <a:lnTo>
                  <a:pt x="89141" y="196138"/>
                </a:lnTo>
                <a:lnTo>
                  <a:pt x="77120" y="195553"/>
                </a:lnTo>
                <a:lnTo>
                  <a:pt x="40792" y="183210"/>
                </a:lnTo>
                <a:lnTo>
                  <a:pt x="29959" y="172605"/>
                </a:lnTo>
                <a:lnTo>
                  <a:pt x="24352" y="168385"/>
                </a:lnTo>
                <a:lnTo>
                  <a:pt x="17737" y="166879"/>
                </a:lnTo>
                <a:close/>
              </a:path>
              <a:path w="899794" h="227329">
                <a:moveTo>
                  <a:pt x="88138" y="63"/>
                </a:moveTo>
                <a:lnTo>
                  <a:pt x="42545" y="9067"/>
                </a:lnTo>
                <a:lnTo>
                  <a:pt x="12649" y="33464"/>
                </a:lnTo>
                <a:lnTo>
                  <a:pt x="2285" y="67525"/>
                </a:lnTo>
                <a:lnTo>
                  <a:pt x="2797" y="76050"/>
                </a:lnTo>
                <a:lnTo>
                  <a:pt x="28292" y="113881"/>
                </a:lnTo>
                <a:lnTo>
                  <a:pt x="70705" y="129334"/>
                </a:lnTo>
                <a:lnTo>
                  <a:pt x="99189" y="135284"/>
                </a:lnTo>
                <a:lnTo>
                  <a:pt x="110974" y="138436"/>
                </a:lnTo>
                <a:lnTo>
                  <a:pt x="120484" y="141797"/>
                </a:lnTo>
                <a:lnTo>
                  <a:pt x="127723" y="145364"/>
                </a:lnTo>
                <a:lnTo>
                  <a:pt x="135851" y="150253"/>
                </a:lnTo>
                <a:lnTo>
                  <a:pt x="139915" y="156717"/>
                </a:lnTo>
                <a:lnTo>
                  <a:pt x="139915" y="164731"/>
                </a:lnTo>
                <a:lnTo>
                  <a:pt x="110309" y="194090"/>
                </a:lnTo>
                <a:lnTo>
                  <a:pt x="89141" y="196138"/>
                </a:lnTo>
                <a:lnTo>
                  <a:pt x="166711" y="196138"/>
                </a:lnTo>
                <a:lnTo>
                  <a:pt x="177317" y="162725"/>
                </a:lnTo>
                <a:lnTo>
                  <a:pt x="176817" y="154071"/>
                </a:lnTo>
                <a:lnTo>
                  <a:pt x="151926" y="116466"/>
                </a:lnTo>
                <a:lnTo>
                  <a:pt x="110588" y="101448"/>
                </a:lnTo>
                <a:lnTo>
                  <a:pt x="81830" y="95615"/>
                </a:lnTo>
                <a:lnTo>
                  <a:pt x="69597" y="92367"/>
                </a:lnTo>
                <a:lnTo>
                  <a:pt x="59786" y="88851"/>
                </a:lnTo>
                <a:lnTo>
                  <a:pt x="52400" y="85064"/>
                </a:lnTo>
                <a:lnTo>
                  <a:pt x="44145" y="79832"/>
                </a:lnTo>
                <a:lnTo>
                  <a:pt x="40043" y="72770"/>
                </a:lnTo>
                <a:lnTo>
                  <a:pt x="40043" y="63855"/>
                </a:lnTo>
                <a:lnTo>
                  <a:pt x="68008" y="33416"/>
                </a:lnTo>
                <a:lnTo>
                  <a:pt x="88468" y="31114"/>
                </a:lnTo>
                <a:lnTo>
                  <a:pt x="165877" y="31114"/>
                </a:lnTo>
                <a:lnTo>
                  <a:pt x="160085" y="25187"/>
                </a:lnTo>
                <a:lnTo>
                  <a:pt x="116319" y="2817"/>
                </a:lnTo>
                <a:lnTo>
                  <a:pt x="102779" y="751"/>
                </a:lnTo>
                <a:lnTo>
                  <a:pt x="88138" y="63"/>
                </a:lnTo>
                <a:close/>
              </a:path>
              <a:path w="899794" h="227329">
                <a:moveTo>
                  <a:pt x="165877" y="31114"/>
                </a:moveTo>
                <a:lnTo>
                  <a:pt x="88468" y="31114"/>
                </a:lnTo>
                <a:lnTo>
                  <a:pt x="99641" y="31690"/>
                </a:lnTo>
                <a:lnTo>
                  <a:pt x="109513" y="33372"/>
                </a:lnTo>
                <a:lnTo>
                  <a:pt x="139649" y="53073"/>
                </a:lnTo>
                <a:lnTo>
                  <a:pt x="145081" y="57698"/>
                </a:lnTo>
                <a:lnTo>
                  <a:pt x="151657" y="59670"/>
                </a:lnTo>
                <a:lnTo>
                  <a:pt x="158480" y="58909"/>
                </a:lnTo>
                <a:lnTo>
                  <a:pt x="164655" y="55333"/>
                </a:lnTo>
                <a:lnTo>
                  <a:pt x="168698" y="49886"/>
                </a:lnTo>
                <a:lnTo>
                  <a:pt x="170297" y="43532"/>
                </a:lnTo>
                <a:lnTo>
                  <a:pt x="169406" y="37049"/>
                </a:lnTo>
                <a:lnTo>
                  <a:pt x="165976" y="31216"/>
                </a:lnTo>
                <a:close/>
              </a:path>
              <a:path w="899794" h="227329">
                <a:moveTo>
                  <a:pt x="511024" y="166819"/>
                </a:moveTo>
                <a:lnTo>
                  <a:pt x="504310" y="168004"/>
                </a:lnTo>
                <a:lnTo>
                  <a:pt x="498398" y="171869"/>
                </a:lnTo>
                <a:lnTo>
                  <a:pt x="494694" y="177318"/>
                </a:lnTo>
                <a:lnTo>
                  <a:pt x="493298" y="183461"/>
                </a:lnTo>
                <a:lnTo>
                  <a:pt x="494213" y="189665"/>
                </a:lnTo>
                <a:lnTo>
                  <a:pt x="533111" y="219157"/>
                </a:lnTo>
                <a:lnTo>
                  <a:pt x="582764" y="227126"/>
                </a:lnTo>
                <a:lnTo>
                  <a:pt x="595407" y="226636"/>
                </a:lnTo>
                <a:lnTo>
                  <a:pt x="638080" y="214934"/>
                </a:lnTo>
                <a:lnTo>
                  <a:pt x="660012" y="196075"/>
                </a:lnTo>
                <a:lnTo>
                  <a:pt x="582434" y="196075"/>
                </a:lnTo>
                <a:lnTo>
                  <a:pt x="570421" y="195489"/>
                </a:lnTo>
                <a:lnTo>
                  <a:pt x="534085" y="183146"/>
                </a:lnTo>
                <a:lnTo>
                  <a:pt x="523240" y="172542"/>
                </a:lnTo>
                <a:lnTo>
                  <a:pt x="517635" y="168327"/>
                </a:lnTo>
                <a:lnTo>
                  <a:pt x="511024" y="166819"/>
                </a:lnTo>
                <a:close/>
              </a:path>
              <a:path w="899794" h="227329">
                <a:moveTo>
                  <a:pt x="581431" y="0"/>
                </a:moveTo>
                <a:lnTo>
                  <a:pt x="535851" y="9016"/>
                </a:lnTo>
                <a:lnTo>
                  <a:pt x="505942" y="33388"/>
                </a:lnTo>
                <a:lnTo>
                  <a:pt x="495579" y="67462"/>
                </a:lnTo>
                <a:lnTo>
                  <a:pt x="496089" y="75984"/>
                </a:lnTo>
                <a:lnTo>
                  <a:pt x="521590" y="113814"/>
                </a:lnTo>
                <a:lnTo>
                  <a:pt x="563993" y="129265"/>
                </a:lnTo>
                <a:lnTo>
                  <a:pt x="592485" y="135219"/>
                </a:lnTo>
                <a:lnTo>
                  <a:pt x="604272" y="138371"/>
                </a:lnTo>
                <a:lnTo>
                  <a:pt x="613783" y="141730"/>
                </a:lnTo>
                <a:lnTo>
                  <a:pt x="621017" y="145300"/>
                </a:lnTo>
                <a:lnTo>
                  <a:pt x="629145" y="150202"/>
                </a:lnTo>
                <a:lnTo>
                  <a:pt x="633209" y="156654"/>
                </a:lnTo>
                <a:lnTo>
                  <a:pt x="633209" y="164655"/>
                </a:lnTo>
                <a:lnTo>
                  <a:pt x="603605" y="194027"/>
                </a:lnTo>
                <a:lnTo>
                  <a:pt x="582434" y="196075"/>
                </a:lnTo>
                <a:lnTo>
                  <a:pt x="660012" y="196075"/>
                </a:lnTo>
                <a:lnTo>
                  <a:pt x="664419" y="189102"/>
                </a:lnTo>
                <a:lnTo>
                  <a:pt x="667867" y="180871"/>
                </a:lnTo>
                <a:lnTo>
                  <a:pt x="669934" y="172057"/>
                </a:lnTo>
                <a:lnTo>
                  <a:pt x="670623" y="162661"/>
                </a:lnTo>
                <a:lnTo>
                  <a:pt x="670121" y="154007"/>
                </a:lnTo>
                <a:lnTo>
                  <a:pt x="645225" y="116403"/>
                </a:lnTo>
                <a:lnTo>
                  <a:pt x="603886" y="101386"/>
                </a:lnTo>
                <a:lnTo>
                  <a:pt x="575129" y="95552"/>
                </a:lnTo>
                <a:lnTo>
                  <a:pt x="562892" y="92303"/>
                </a:lnTo>
                <a:lnTo>
                  <a:pt x="553079" y="88788"/>
                </a:lnTo>
                <a:lnTo>
                  <a:pt x="545693" y="85001"/>
                </a:lnTo>
                <a:lnTo>
                  <a:pt x="537451" y="79768"/>
                </a:lnTo>
                <a:lnTo>
                  <a:pt x="533323" y="72694"/>
                </a:lnTo>
                <a:lnTo>
                  <a:pt x="533323" y="63792"/>
                </a:lnTo>
                <a:lnTo>
                  <a:pt x="561301" y="33353"/>
                </a:lnTo>
                <a:lnTo>
                  <a:pt x="581774" y="31051"/>
                </a:lnTo>
                <a:lnTo>
                  <a:pt x="659157" y="31051"/>
                </a:lnTo>
                <a:lnTo>
                  <a:pt x="653375" y="25123"/>
                </a:lnTo>
                <a:lnTo>
                  <a:pt x="609612" y="2754"/>
                </a:lnTo>
                <a:lnTo>
                  <a:pt x="596073" y="688"/>
                </a:lnTo>
                <a:lnTo>
                  <a:pt x="581431" y="0"/>
                </a:lnTo>
                <a:close/>
              </a:path>
              <a:path w="899794" h="227329">
                <a:moveTo>
                  <a:pt x="659157" y="31051"/>
                </a:moveTo>
                <a:lnTo>
                  <a:pt x="581774" y="31051"/>
                </a:lnTo>
                <a:lnTo>
                  <a:pt x="592945" y="31627"/>
                </a:lnTo>
                <a:lnTo>
                  <a:pt x="602813" y="33308"/>
                </a:lnTo>
                <a:lnTo>
                  <a:pt x="632942" y="53009"/>
                </a:lnTo>
                <a:lnTo>
                  <a:pt x="638373" y="57629"/>
                </a:lnTo>
                <a:lnTo>
                  <a:pt x="644945" y="59602"/>
                </a:lnTo>
                <a:lnTo>
                  <a:pt x="651768" y="58844"/>
                </a:lnTo>
                <a:lnTo>
                  <a:pt x="657948" y="55270"/>
                </a:lnTo>
                <a:lnTo>
                  <a:pt x="661991" y="49828"/>
                </a:lnTo>
                <a:lnTo>
                  <a:pt x="663589" y="43473"/>
                </a:lnTo>
                <a:lnTo>
                  <a:pt x="662694" y="36987"/>
                </a:lnTo>
                <a:lnTo>
                  <a:pt x="659257" y="31153"/>
                </a:lnTo>
                <a:close/>
              </a:path>
              <a:path w="899794" h="227329">
                <a:moveTo>
                  <a:pt x="892708" y="2832"/>
                </a:moveTo>
                <a:lnTo>
                  <a:pt x="783945" y="2832"/>
                </a:lnTo>
                <a:lnTo>
                  <a:pt x="766244" y="6415"/>
                </a:lnTo>
                <a:lnTo>
                  <a:pt x="751770" y="16182"/>
                </a:lnTo>
                <a:lnTo>
                  <a:pt x="742001" y="30660"/>
                </a:lnTo>
                <a:lnTo>
                  <a:pt x="738416" y="48374"/>
                </a:lnTo>
                <a:lnTo>
                  <a:pt x="738416" y="178727"/>
                </a:lnTo>
                <a:lnTo>
                  <a:pt x="742001" y="196435"/>
                </a:lnTo>
                <a:lnTo>
                  <a:pt x="751770" y="210913"/>
                </a:lnTo>
                <a:lnTo>
                  <a:pt x="766244" y="220684"/>
                </a:lnTo>
                <a:lnTo>
                  <a:pt x="783945" y="224269"/>
                </a:lnTo>
                <a:lnTo>
                  <a:pt x="892708" y="224269"/>
                </a:lnTo>
                <a:lnTo>
                  <a:pt x="899782" y="217208"/>
                </a:lnTo>
                <a:lnTo>
                  <a:pt x="899782" y="199783"/>
                </a:lnTo>
                <a:lnTo>
                  <a:pt x="892708" y="192722"/>
                </a:lnTo>
                <a:lnTo>
                  <a:pt x="776236" y="192722"/>
                </a:lnTo>
                <a:lnTo>
                  <a:pt x="769950" y="186448"/>
                </a:lnTo>
                <a:lnTo>
                  <a:pt x="769950" y="128181"/>
                </a:lnTo>
                <a:lnTo>
                  <a:pt x="874826" y="128181"/>
                </a:lnTo>
                <a:lnTo>
                  <a:pt x="881557" y="121450"/>
                </a:lnTo>
                <a:lnTo>
                  <a:pt x="881557" y="104851"/>
                </a:lnTo>
                <a:lnTo>
                  <a:pt x="874826" y="98120"/>
                </a:lnTo>
                <a:lnTo>
                  <a:pt x="769950" y="98120"/>
                </a:lnTo>
                <a:lnTo>
                  <a:pt x="769950" y="40652"/>
                </a:lnTo>
                <a:lnTo>
                  <a:pt x="776236" y="34378"/>
                </a:lnTo>
                <a:lnTo>
                  <a:pt x="892708" y="34378"/>
                </a:lnTo>
                <a:lnTo>
                  <a:pt x="899782" y="27317"/>
                </a:lnTo>
                <a:lnTo>
                  <a:pt x="899782" y="9893"/>
                </a:lnTo>
                <a:lnTo>
                  <a:pt x="892708" y="2832"/>
                </a:lnTo>
                <a:close/>
              </a:path>
            </a:pathLst>
          </a:custGeom>
          <a:solidFill>
            <a:srgbClr val="003A36"/>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p:nvPr/>
        </p:nvSpPr>
        <p:spPr>
          <a:xfrm>
            <a:off x="457358" y="478712"/>
            <a:ext cx="558165" cy="282575"/>
          </a:xfrm>
          <a:custGeom>
            <a:avLst/>
            <a:gdLst/>
            <a:ahLst/>
            <a:cxnLst/>
            <a:rect l="l" t="t" r="r" b="b"/>
            <a:pathLst>
              <a:path w="558165" h="282575">
                <a:moveTo>
                  <a:pt x="246798" y="1593"/>
                </a:moveTo>
                <a:lnTo>
                  <a:pt x="200587" y="3896"/>
                </a:lnTo>
                <a:lnTo>
                  <a:pt x="140748" y="17940"/>
                </a:lnTo>
                <a:lnTo>
                  <a:pt x="105089" y="33062"/>
                </a:lnTo>
                <a:lnTo>
                  <a:pt x="71796" y="52812"/>
                </a:lnTo>
                <a:lnTo>
                  <a:pt x="41897" y="76949"/>
                </a:lnTo>
                <a:lnTo>
                  <a:pt x="12852" y="114890"/>
                </a:lnTo>
                <a:lnTo>
                  <a:pt x="0" y="159956"/>
                </a:lnTo>
                <a:lnTo>
                  <a:pt x="1275" y="189376"/>
                </a:lnTo>
                <a:lnTo>
                  <a:pt x="18198" y="233253"/>
                </a:lnTo>
                <a:lnTo>
                  <a:pt x="66572" y="274152"/>
                </a:lnTo>
                <a:lnTo>
                  <a:pt x="107348" y="282487"/>
                </a:lnTo>
                <a:lnTo>
                  <a:pt x="147259" y="274965"/>
                </a:lnTo>
                <a:lnTo>
                  <a:pt x="178092" y="249897"/>
                </a:lnTo>
                <a:lnTo>
                  <a:pt x="180747" y="244678"/>
                </a:lnTo>
                <a:lnTo>
                  <a:pt x="112382" y="244678"/>
                </a:lnTo>
                <a:lnTo>
                  <a:pt x="100207" y="244402"/>
                </a:lnTo>
                <a:lnTo>
                  <a:pt x="47693" y="207527"/>
                </a:lnTo>
                <a:lnTo>
                  <a:pt x="39470" y="178622"/>
                </a:lnTo>
                <a:lnTo>
                  <a:pt x="44150" y="149274"/>
                </a:lnTo>
                <a:lnTo>
                  <a:pt x="63639" y="124320"/>
                </a:lnTo>
                <a:lnTo>
                  <a:pt x="91065" y="110150"/>
                </a:lnTo>
                <a:lnTo>
                  <a:pt x="119370" y="106098"/>
                </a:lnTo>
                <a:lnTo>
                  <a:pt x="480149" y="106098"/>
                </a:lnTo>
                <a:lnTo>
                  <a:pt x="479240" y="104901"/>
                </a:lnTo>
                <a:lnTo>
                  <a:pt x="475843" y="96189"/>
                </a:lnTo>
                <a:lnTo>
                  <a:pt x="476336" y="78866"/>
                </a:lnTo>
                <a:lnTo>
                  <a:pt x="484784" y="64808"/>
                </a:lnTo>
                <a:lnTo>
                  <a:pt x="498842" y="56359"/>
                </a:lnTo>
                <a:lnTo>
                  <a:pt x="516166" y="55867"/>
                </a:lnTo>
                <a:lnTo>
                  <a:pt x="534200" y="55867"/>
                </a:lnTo>
                <a:lnTo>
                  <a:pt x="529329" y="52171"/>
                </a:lnTo>
                <a:lnTo>
                  <a:pt x="421259" y="52171"/>
                </a:lnTo>
                <a:lnTo>
                  <a:pt x="413994" y="46281"/>
                </a:lnTo>
                <a:lnTo>
                  <a:pt x="405420" y="41319"/>
                </a:lnTo>
                <a:lnTo>
                  <a:pt x="369065" y="25353"/>
                </a:lnTo>
                <a:lnTo>
                  <a:pt x="330214" y="13266"/>
                </a:lnTo>
                <a:lnTo>
                  <a:pt x="290152" y="5491"/>
                </a:lnTo>
                <a:lnTo>
                  <a:pt x="269887" y="3035"/>
                </a:lnTo>
                <a:lnTo>
                  <a:pt x="246798" y="1593"/>
                </a:lnTo>
                <a:close/>
              </a:path>
              <a:path w="558165" h="282575">
                <a:moveTo>
                  <a:pt x="174441" y="162077"/>
                </a:moveTo>
                <a:lnTo>
                  <a:pt x="118059" y="162077"/>
                </a:lnTo>
                <a:lnTo>
                  <a:pt x="132549" y="162090"/>
                </a:lnTo>
                <a:lnTo>
                  <a:pt x="139687" y="163347"/>
                </a:lnTo>
                <a:lnTo>
                  <a:pt x="161747" y="190614"/>
                </a:lnTo>
                <a:lnTo>
                  <a:pt x="160947" y="210952"/>
                </a:lnTo>
                <a:lnTo>
                  <a:pt x="151147" y="227752"/>
                </a:lnTo>
                <a:lnTo>
                  <a:pt x="134306" y="239498"/>
                </a:lnTo>
                <a:lnTo>
                  <a:pt x="112382" y="244678"/>
                </a:lnTo>
                <a:lnTo>
                  <a:pt x="180747" y="244678"/>
                </a:lnTo>
                <a:lnTo>
                  <a:pt x="186576" y="233217"/>
                </a:lnTo>
                <a:lnTo>
                  <a:pt x="190641" y="215226"/>
                </a:lnTo>
                <a:lnTo>
                  <a:pt x="190526" y="207527"/>
                </a:lnTo>
                <a:lnTo>
                  <a:pt x="190257" y="196285"/>
                </a:lnTo>
                <a:lnTo>
                  <a:pt x="185026" y="178384"/>
                </a:lnTo>
                <a:lnTo>
                  <a:pt x="175029" y="162608"/>
                </a:lnTo>
                <a:lnTo>
                  <a:pt x="174441" y="162077"/>
                </a:lnTo>
                <a:close/>
              </a:path>
              <a:path w="558165" h="282575">
                <a:moveTo>
                  <a:pt x="409006" y="187681"/>
                </a:moveTo>
                <a:lnTo>
                  <a:pt x="326921" y="187681"/>
                </a:lnTo>
                <a:lnTo>
                  <a:pt x="336743" y="187836"/>
                </a:lnTo>
                <a:lnTo>
                  <a:pt x="345742" y="189138"/>
                </a:lnTo>
                <a:lnTo>
                  <a:pt x="377990" y="211239"/>
                </a:lnTo>
                <a:lnTo>
                  <a:pt x="386448" y="229247"/>
                </a:lnTo>
                <a:lnTo>
                  <a:pt x="389420" y="230847"/>
                </a:lnTo>
                <a:lnTo>
                  <a:pt x="394525" y="232702"/>
                </a:lnTo>
                <a:lnTo>
                  <a:pt x="407250" y="232384"/>
                </a:lnTo>
                <a:lnTo>
                  <a:pt x="450215" y="232371"/>
                </a:lnTo>
                <a:lnTo>
                  <a:pt x="449770" y="230403"/>
                </a:lnTo>
                <a:lnTo>
                  <a:pt x="446716" y="224631"/>
                </a:lnTo>
                <a:lnTo>
                  <a:pt x="441445" y="220727"/>
                </a:lnTo>
                <a:lnTo>
                  <a:pt x="435022" y="217664"/>
                </a:lnTo>
                <a:lnTo>
                  <a:pt x="428510" y="214414"/>
                </a:lnTo>
                <a:lnTo>
                  <a:pt x="408712" y="191414"/>
                </a:lnTo>
                <a:lnTo>
                  <a:pt x="408724" y="190614"/>
                </a:lnTo>
                <a:lnTo>
                  <a:pt x="409006" y="187681"/>
                </a:lnTo>
                <a:close/>
              </a:path>
              <a:path w="558165" h="282575">
                <a:moveTo>
                  <a:pt x="480149" y="106098"/>
                </a:moveTo>
                <a:lnTo>
                  <a:pt x="119370" y="106098"/>
                </a:lnTo>
                <a:lnTo>
                  <a:pt x="146003" y="109672"/>
                </a:lnTo>
                <a:lnTo>
                  <a:pt x="168414" y="118376"/>
                </a:lnTo>
                <a:lnTo>
                  <a:pt x="206849" y="153170"/>
                </a:lnTo>
                <a:lnTo>
                  <a:pt x="228433" y="191414"/>
                </a:lnTo>
                <a:lnTo>
                  <a:pt x="235292" y="206970"/>
                </a:lnTo>
                <a:lnTo>
                  <a:pt x="239036" y="214441"/>
                </a:lnTo>
                <a:lnTo>
                  <a:pt x="243623" y="221390"/>
                </a:lnTo>
                <a:lnTo>
                  <a:pt x="249529" y="227545"/>
                </a:lnTo>
                <a:lnTo>
                  <a:pt x="255447" y="232575"/>
                </a:lnTo>
                <a:lnTo>
                  <a:pt x="262763" y="232384"/>
                </a:lnTo>
                <a:lnTo>
                  <a:pt x="320878" y="232384"/>
                </a:lnTo>
                <a:lnTo>
                  <a:pt x="319405" y="228384"/>
                </a:lnTo>
                <a:lnTo>
                  <a:pt x="310934" y="219710"/>
                </a:lnTo>
                <a:lnTo>
                  <a:pt x="302488" y="218351"/>
                </a:lnTo>
                <a:lnTo>
                  <a:pt x="294665" y="216204"/>
                </a:lnTo>
                <a:lnTo>
                  <a:pt x="284703" y="209668"/>
                </a:lnTo>
                <a:lnTo>
                  <a:pt x="280588" y="200131"/>
                </a:lnTo>
                <a:lnTo>
                  <a:pt x="280704" y="191414"/>
                </a:lnTo>
                <a:lnTo>
                  <a:pt x="283565" y="187642"/>
                </a:lnTo>
                <a:lnTo>
                  <a:pt x="409009" y="187642"/>
                </a:lnTo>
                <a:lnTo>
                  <a:pt x="409676" y="180708"/>
                </a:lnTo>
                <a:lnTo>
                  <a:pt x="414769" y="174091"/>
                </a:lnTo>
                <a:lnTo>
                  <a:pt x="417931" y="172237"/>
                </a:lnTo>
                <a:lnTo>
                  <a:pt x="425107" y="170700"/>
                </a:lnTo>
                <a:lnTo>
                  <a:pt x="506438" y="170700"/>
                </a:lnTo>
                <a:lnTo>
                  <a:pt x="506872" y="170609"/>
                </a:lnTo>
                <a:lnTo>
                  <a:pt x="545528" y="153454"/>
                </a:lnTo>
                <a:lnTo>
                  <a:pt x="551443" y="149061"/>
                </a:lnTo>
                <a:lnTo>
                  <a:pt x="525497" y="149061"/>
                </a:lnTo>
                <a:lnTo>
                  <a:pt x="516782" y="149043"/>
                </a:lnTo>
                <a:lnTo>
                  <a:pt x="476796" y="141770"/>
                </a:lnTo>
                <a:lnTo>
                  <a:pt x="454875" y="123990"/>
                </a:lnTo>
                <a:lnTo>
                  <a:pt x="458165" y="120573"/>
                </a:lnTo>
                <a:lnTo>
                  <a:pt x="499214" y="120573"/>
                </a:lnTo>
                <a:lnTo>
                  <a:pt x="492163" y="117824"/>
                </a:lnTo>
                <a:lnTo>
                  <a:pt x="484816" y="112248"/>
                </a:lnTo>
                <a:lnTo>
                  <a:pt x="480149" y="106098"/>
                </a:lnTo>
                <a:close/>
              </a:path>
              <a:path w="558165" h="282575">
                <a:moveTo>
                  <a:pt x="445820" y="232384"/>
                </a:moveTo>
                <a:lnTo>
                  <a:pt x="430631" y="232384"/>
                </a:lnTo>
                <a:lnTo>
                  <a:pt x="432638" y="232422"/>
                </a:lnTo>
                <a:lnTo>
                  <a:pt x="445820" y="232384"/>
                </a:lnTo>
                <a:close/>
              </a:path>
              <a:path w="558165" h="282575">
                <a:moveTo>
                  <a:pt x="126225" y="138239"/>
                </a:moveTo>
                <a:lnTo>
                  <a:pt x="86566" y="153494"/>
                </a:lnTo>
                <a:lnTo>
                  <a:pt x="76245" y="178384"/>
                </a:lnTo>
                <a:lnTo>
                  <a:pt x="76695" y="187184"/>
                </a:lnTo>
                <a:lnTo>
                  <a:pt x="80241" y="197631"/>
                </a:lnTo>
                <a:lnTo>
                  <a:pt x="86626" y="206641"/>
                </a:lnTo>
                <a:lnTo>
                  <a:pt x="90652" y="210781"/>
                </a:lnTo>
                <a:lnTo>
                  <a:pt x="96088" y="214172"/>
                </a:lnTo>
                <a:lnTo>
                  <a:pt x="105549" y="212064"/>
                </a:lnTo>
                <a:lnTo>
                  <a:pt x="108483" y="209435"/>
                </a:lnTo>
                <a:lnTo>
                  <a:pt x="109791" y="200634"/>
                </a:lnTo>
                <a:lnTo>
                  <a:pt x="105206" y="197218"/>
                </a:lnTo>
                <a:lnTo>
                  <a:pt x="102374" y="193192"/>
                </a:lnTo>
                <a:lnTo>
                  <a:pt x="99683" y="187159"/>
                </a:lnTo>
                <a:lnTo>
                  <a:pt x="99226" y="180598"/>
                </a:lnTo>
                <a:lnTo>
                  <a:pt x="100922" y="174220"/>
                </a:lnTo>
                <a:lnTo>
                  <a:pt x="104698" y="168833"/>
                </a:lnTo>
                <a:lnTo>
                  <a:pt x="110083" y="163614"/>
                </a:lnTo>
                <a:lnTo>
                  <a:pt x="118059" y="162077"/>
                </a:lnTo>
                <a:lnTo>
                  <a:pt x="174441" y="162077"/>
                </a:lnTo>
                <a:lnTo>
                  <a:pt x="161155" y="150077"/>
                </a:lnTo>
                <a:lnTo>
                  <a:pt x="144515" y="141663"/>
                </a:lnTo>
                <a:lnTo>
                  <a:pt x="126225" y="138239"/>
                </a:lnTo>
                <a:close/>
              </a:path>
              <a:path w="558165" h="282575">
                <a:moveTo>
                  <a:pt x="409009" y="187642"/>
                </a:moveTo>
                <a:lnTo>
                  <a:pt x="283565" y="187642"/>
                </a:lnTo>
                <a:lnTo>
                  <a:pt x="293100" y="187713"/>
                </a:lnTo>
                <a:lnTo>
                  <a:pt x="305625" y="187963"/>
                </a:lnTo>
                <a:lnTo>
                  <a:pt x="314045" y="187934"/>
                </a:lnTo>
                <a:lnTo>
                  <a:pt x="326921" y="187681"/>
                </a:lnTo>
                <a:lnTo>
                  <a:pt x="409006" y="187681"/>
                </a:lnTo>
                <a:close/>
              </a:path>
              <a:path w="558165" h="282575">
                <a:moveTo>
                  <a:pt x="506438" y="170700"/>
                </a:moveTo>
                <a:lnTo>
                  <a:pt x="425107" y="170700"/>
                </a:lnTo>
                <a:lnTo>
                  <a:pt x="429018" y="171386"/>
                </a:lnTo>
                <a:lnTo>
                  <a:pt x="437438" y="172237"/>
                </a:lnTo>
                <a:lnTo>
                  <a:pt x="442036" y="173088"/>
                </a:lnTo>
                <a:lnTo>
                  <a:pt x="446659" y="173659"/>
                </a:lnTo>
                <a:lnTo>
                  <a:pt x="453387" y="174399"/>
                </a:lnTo>
                <a:lnTo>
                  <a:pt x="460136" y="174882"/>
                </a:lnTo>
                <a:lnTo>
                  <a:pt x="466900" y="175102"/>
                </a:lnTo>
                <a:lnTo>
                  <a:pt x="473671" y="175056"/>
                </a:lnTo>
                <a:lnTo>
                  <a:pt x="484829" y="174368"/>
                </a:lnTo>
                <a:lnTo>
                  <a:pt x="495922" y="172900"/>
                </a:lnTo>
                <a:lnTo>
                  <a:pt x="506438" y="170700"/>
                </a:lnTo>
                <a:close/>
              </a:path>
              <a:path w="558165" h="282575">
                <a:moveTo>
                  <a:pt x="555053" y="146380"/>
                </a:moveTo>
                <a:lnTo>
                  <a:pt x="552551" y="147040"/>
                </a:lnTo>
                <a:lnTo>
                  <a:pt x="542899" y="148031"/>
                </a:lnTo>
                <a:lnTo>
                  <a:pt x="534208" y="148729"/>
                </a:lnTo>
                <a:lnTo>
                  <a:pt x="525497" y="149061"/>
                </a:lnTo>
                <a:lnTo>
                  <a:pt x="551443" y="149061"/>
                </a:lnTo>
                <a:lnTo>
                  <a:pt x="555053" y="146380"/>
                </a:lnTo>
                <a:close/>
              </a:path>
              <a:path w="558165" h="282575">
                <a:moveTo>
                  <a:pt x="556695" y="139458"/>
                </a:moveTo>
                <a:lnTo>
                  <a:pt x="550087" y="139458"/>
                </a:lnTo>
                <a:lnTo>
                  <a:pt x="556374" y="140131"/>
                </a:lnTo>
                <a:lnTo>
                  <a:pt x="556695" y="139458"/>
                </a:lnTo>
                <a:close/>
              </a:path>
              <a:path w="558165" h="282575">
                <a:moveTo>
                  <a:pt x="499214" y="120573"/>
                </a:moveTo>
                <a:lnTo>
                  <a:pt x="458165" y="120573"/>
                </a:lnTo>
                <a:lnTo>
                  <a:pt x="461619" y="121551"/>
                </a:lnTo>
                <a:lnTo>
                  <a:pt x="462673" y="122440"/>
                </a:lnTo>
                <a:lnTo>
                  <a:pt x="505688" y="139496"/>
                </a:lnTo>
                <a:lnTo>
                  <a:pt x="518922" y="139917"/>
                </a:lnTo>
                <a:lnTo>
                  <a:pt x="525516" y="139902"/>
                </a:lnTo>
                <a:lnTo>
                  <a:pt x="532155" y="139700"/>
                </a:lnTo>
                <a:lnTo>
                  <a:pt x="536613" y="139509"/>
                </a:lnTo>
                <a:lnTo>
                  <a:pt x="546227" y="139509"/>
                </a:lnTo>
                <a:lnTo>
                  <a:pt x="550087" y="139458"/>
                </a:lnTo>
                <a:lnTo>
                  <a:pt x="556695" y="139458"/>
                </a:lnTo>
                <a:lnTo>
                  <a:pt x="557542" y="137680"/>
                </a:lnTo>
                <a:lnTo>
                  <a:pt x="557898" y="136982"/>
                </a:lnTo>
                <a:lnTo>
                  <a:pt x="557834" y="135369"/>
                </a:lnTo>
                <a:lnTo>
                  <a:pt x="556926" y="121221"/>
                </a:lnTo>
                <a:lnTo>
                  <a:pt x="500875" y="121221"/>
                </a:lnTo>
                <a:lnTo>
                  <a:pt x="499214" y="120573"/>
                </a:lnTo>
                <a:close/>
              </a:path>
              <a:path w="558165" h="282575">
                <a:moveTo>
                  <a:pt x="546227" y="139509"/>
                </a:moveTo>
                <a:lnTo>
                  <a:pt x="536613" y="139509"/>
                </a:lnTo>
                <a:lnTo>
                  <a:pt x="543331" y="139547"/>
                </a:lnTo>
                <a:lnTo>
                  <a:pt x="546227" y="139509"/>
                </a:lnTo>
                <a:close/>
              </a:path>
              <a:path w="558165" h="282575">
                <a:moveTo>
                  <a:pt x="534200" y="55867"/>
                </a:moveTo>
                <a:lnTo>
                  <a:pt x="516166" y="55867"/>
                </a:lnTo>
                <a:lnTo>
                  <a:pt x="524872" y="59256"/>
                </a:lnTo>
                <a:lnTo>
                  <a:pt x="532220" y="64828"/>
                </a:lnTo>
                <a:lnTo>
                  <a:pt x="537799" y="72174"/>
                </a:lnTo>
                <a:lnTo>
                  <a:pt x="541197" y="80886"/>
                </a:lnTo>
                <a:lnTo>
                  <a:pt x="540712" y="98213"/>
                </a:lnTo>
                <a:lnTo>
                  <a:pt x="532266" y="112279"/>
                </a:lnTo>
                <a:lnTo>
                  <a:pt x="518205" y="120732"/>
                </a:lnTo>
                <a:lnTo>
                  <a:pt x="500875" y="121221"/>
                </a:lnTo>
                <a:lnTo>
                  <a:pt x="556926" y="121221"/>
                </a:lnTo>
                <a:lnTo>
                  <a:pt x="556092" y="108229"/>
                </a:lnTo>
                <a:lnTo>
                  <a:pt x="550725" y="81978"/>
                </a:lnTo>
                <a:lnTo>
                  <a:pt x="538610" y="59213"/>
                </a:lnTo>
                <a:lnTo>
                  <a:pt x="534200" y="55867"/>
                </a:lnTo>
                <a:close/>
              </a:path>
              <a:path w="558165" h="282575">
                <a:moveTo>
                  <a:pt x="524814" y="83070"/>
                </a:moveTo>
                <a:lnTo>
                  <a:pt x="519023" y="83070"/>
                </a:lnTo>
                <a:lnTo>
                  <a:pt x="515505" y="86715"/>
                </a:lnTo>
                <a:lnTo>
                  <a:pt x="511556" y="90652"/>
                </a:lnTo>
                <a:lnTo>
                  <a:pt x="512025" y="97459"/>
                </a:lnTo>
                <a:lnTo>
                  <a:pt x="519925" y="102704"/>
                </a:lnTo>
                <a:lnTo>
                  <a:pt x="523925" y="102704"/>
                </a:lnTo>
                <a:lnTo>
                  <a:pt x="531799" y="97459"/>
                </a:lnTo>
                <a:lnTo>
                  <a:pt x="532282" y="90652"/>
                </a:lnTo>
                <a:lnTo>
                  <a:pt x="528332" y="86715"/>
                </a:lnTo>
                <a:lnTo>
                  <a:pt x="524814" y="83070"/>
                </a:lnTo>
                <a:close/>
              </a:path>
              <a:path w="558165" h="282575">
                <a:moveTo>
                  <a:pt x="425424" y="0"/>
                </a:moveTo>
                <a:lnTo>
                  <a:pt x="420708" y="3035"/>
                </a:lnTo>
                <a:lnTo>
                  <a:pt x="420767" y="18745"/>
                </a:lnTo>
                <a:lnTo>
                  <a:pt x="421158" y="40320"/>
                </a:lnTo>
                <a:lnTo>
                  <a:pt x="421259" y="52171"/>
                </a:lnTo>
                <a:lnTo>
                  <a:pt x="529329" y="52171"/>
                </a:lnTo>
                <a:lnTo>
                  <a:pt x="516623" y="42532"/>
                </a:lnTo>
                <a:lnTo>
                  <a:pt x="431852" y="3035"/>
                </a:lnTo>
                <a:lnTo>
                  <a:pt x="425424" y="0"/>
                </a:lnTo>
                <a:close/>
              </a:path>
            </a:pathLst>
          </a:custGeom>
          <a:solidFill>
            <a:srgbClr val="42BA8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nvGrpSpPr>
          <p:cNvPr id="5" name="object 5"/>
          <p:cNvGrpSpPr/>
          <p:nvPr/>
        </p:nvGrpSpPr>
        <p:grpSpPr>
          <a:xfrm>
            <a:off x="0" y="0"/>
            <a:ext cx="7772400" cy="48895"/>
            <a:chOff x="0" y="0"/>
            <a:chExt cx="7772400" cy="48895"/>
          </a:xfrm>
        </p:grpSpPr>
        <p:sp>
          <p:nvSpPr>
            <p:cNvPr id="6" name="object 6"/>
            <p:cNvSpPr/>
            <p:nvPr/>
          </p:nvSpPr>
          <p:spPr>
            <a:xfrm>
              <a:off x="6131369" y="0"/>
              <a:ext cx="1641475" cy="48895"/>
            </a:xfrm>
            <a:custGeom>
              <a:avLst/>
              <a:gdLst/>
              <a:ahLst/>
              <a:cxnLst/>
              <a:rect l="l" t="t" r="r" b="b"/>
              <a:pathLst>
                <a:path w="1641475" h="48895">
                  <a:moveTo>
                    <a:pt x="1641030" y="0"/>
                  </a:moveTo>
                  <a:lnTo>
                    <a:pt x="0" y="0"/>
                  </a:lnTo>
                  <a:lnTo>
                    <a:pt x="0" y="48577"/>
                  </a:lnTo>
                  <a:lnTo>
                    <a:pt x="1641030" y="48577"/>
                  </a:lnTo>
                  <a:lnTo>
                    <a:pt x="1641030" y="0"/>
                  </a:lnTo>
                  <a:close/>
                </a:path>
              </a:pathLst>
            </a:custGeom>
            <a:solidFill>
              <a:srgbClr val="0074B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 name="object 7"/>
            <p:cNvSpPr/>
            <p:nvPr/>
          </p:nvSpPr>
          <p:spPr>
            <a:xfrm>
              <a:off x="5527217" y="0"/>
              <a:ext cx="604520" cy="48895"/>
            </a:xfrm>
            <a:custGeom>
              <a:avLst/>
              <a:gdLst/>
              <a:ahLst/>
              <a:cxnLst/>
              <a:rect l="l" t="t" r="r" b="b"/>
              <a:pathLst>
                <a:path w="604520" h="48895">
                  <a:moveTo>
                    <a:pt x="604151" y="0"/>
                  </a:moveTo>
                  <a:lnTo>
                    <a:pt x="0" y="0"/>
                  </a:lnTo>
                  <a:lnTo>
                    <a:pt x="0" y="48577"/>
                  </a:lnTo>
                  <a:lnTo>
                    <a:pt x="604151" y="48577"/>
                  </a:lnTo>
                  <a:lnTo>
                    <a:pt x="604151" y="0"/>
                  </a:lnTo>
                  <a:close/>
                </a:path>
              </a:pathLst>
            </a:custGeom>
            <a:solidFill>
              <a:srgbClr val="EDEDEE"/>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p:nvPr/>
          </p:nvSpPr>
          <p:spPr>
            <a:xfrm>
              <a:off x="2480373" y="0"/>
              <a:ext cx="3047365" cy="48895"/>
            </a:xfrm>
            <a:custGeom>
              <a:avLst/>
              <a:gdLst/>
              <a:ahLst/>
              <a:cxnLst/>
              <a:rect l="l" t="t" r="r" b="b"/>
              <a:pathLst>
                <a:path w="3047365" h="48895">
                  <a:moveTo>
                    <a:pt x="3046857" y="0"/>
                  </a:moveTo>
                  <a:lnTo>
                    <a:pt x="0" y="0"/>
                  </a:lnTo>
                  <a:lnTo>
                    <a:pt x="0" y="48577"/>
                  </a:lnTo>
                  <a:lnTo>
                    <a:pt x="3046857" y="48577"/>
                  </a:lnTo>
                  <a:lnTo>
                    <a:pt x="3046857" y="0"/>
                  </a:lnTo>
                  <a:close/>
                </a:path>
              </a:pathLst>
            </a:custGeom>
            <a:solidFill>
              <a:srgbClr val="42BA8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9" name="object 9"/>
            <p:cNvSpPr/>
            <p:nvPr/>
          </p:nvSpPr>
          <p:spPr>
            <a:xfrm>
              <a:off x="1648193" y="0"/>
              <a:ext cx="832485" cy="48895"/>
            </a:xfrm>
            <a:custGeom>
              <a:avLst/>
              <a:gdLst/>
              <a:ahLst/>
              <a:cxnLst/>
              <a:rect l="l" t="t" r="r" b="b"/>
              <a:pathLst>
                <a:path w="832485" h="48895">
                  <a:moveTo>
                    <a:pt x="832180" y="0"/>
                  </a:moveTo>
                  <a:lnTo>
                    <a:pt x="0" y="0"/>
                  </a:lnTo>
                  <a:lnTo>
                    <a:pt x="0" y="48577"/>
                  </a:lnTo>
                  <a:lnTo>
                    <a:pt x="832180" y="48577"/>
                  </a:lnTo>
                  <a:lnTo>
                    <a:pt x="832180" y="0"/>
                  </a:lnTo>
                  <a:close/>
                </a:path>
              </a:pathLst>
            </a:custGeom>
            <a:solidFill>
              <a:srgbClr val="F58345"/>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0" name="object 10"/>
            <p:cNvSpPr/>
            <p:nvPr/>
          </p:nvSpPr>
          <p:spPr>
            <a:xfrm>
              <a:off x="0" y="0"/>
              <a:ext cx="1648460" cy="48895"/>
            </a:xfrm>
            <a:custGeom>
              <a:avLst/>
              <a:gdLst/>
              <a:ahLst/>
              <a:cxnLst/>
              <a:rect l="l" t="t" r="r" b="b"/>
              <a:pathLst>
                <a:path w="1648460" h="48895">
                  <a:moveTo>
                    <a:pt x="1648180" y="0"/>
                  </a:moveTo>
                  <a:lnTo>
                    <a:pt x="0" y="0"/>
                  </a:lnTo>
                  <a:lnTo>
                    <a:pt x="0" y="48577"/>
                  </a:lnTo>
                  <a:lnTo>
                    <a:pt x="1648180" y="48577"/>
                  </a:lnTo>
                  <a:lnTo>
                    <a:pt x="1648180" y="0"/>
                  </a:lnTo>
                  <a:close/>
                </a:path>
              </a:pathLst>
            </a:custGeom>
            <a:solidFill>
              <a:srgbClr val="003A36"/>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sp>
        <p:nvSpPr>
          <p:cNvPr id="11" name="object 11"/>
          <p:cNvSpPr txBox="1"/>
          <p:nvPr/>
        </p:nvSpPr>
        <p:spPr>
          <a:xfrm>
            <a:off x="827382" y="918384"/>
            <a:ext cx="2847753" cy="8704499"/>
          </a:xfrm>
          <a:prstGeom prst="rect">
            <a:avLst/>
          </a:prstGeom>
        </p:spPr>
        <p:txBody>
          <a:bodyPr vert="horz" wrap="square" lIns="0" tIns="12700" rIns="0" bIns="0" rtlCol="0">
            <a:spAutoFit/>
          </a:bodyPr>
          <a:lstStyle/>
          <a:p>
            <a:pPr marL="12700" marR="16510">
              <a:lnSpc>
                <a:spcPct val="116700"/>
              </a:lnSpc>
              <a:spcBef>
                <a:spcPts val="100"/>
              </a:spcBef>
            </a:pP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The range of supported hardware means there is a good </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chance you</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ll find a configuration that will</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work for your systems without the need</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for expensive hardware upgrades.</a:t>
            </a:r>
            <a:endParaRPr lang="en" sz="11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7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SUSE Manager for Retail operates efficiently across a wide range of environments and service scenarios. You can use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it  for tight control over a single branch or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department, or you can scale to multiple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locations with thousands of nodes. Take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advantage of configuration controls to</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manage differing network bandwidth</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constraints.</a:t>
            </a:r>
            <a:endParaRPr sz="1100" dirty="0">
              <a:latin typeface="Source Han Sans CN" panose="020B0500000000000000" pitchFamily="34" charset="-128"/>
              <a:ea typeface="Source Han Sans CN" panose="020B0500000000000000" pitchFamily="34" charset="-128"/>
              <a:cs typeface="Lucida Sans Unicode"/>
            </a:endParaRPr>
          </a:p>
          <a:p>
            <a:pPr marL="12700" marR="20320">
              <a:lnSpc>
                <a:spcPct val="116700"/>
              </a:lnSpc>
              <a:spcBef>
                <a:spcPts val="695"/>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SUSE Manager for Retail is built for simple,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secure management of all your Linux retail assets – whether in the data center or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in the store. And the SUSE team is ready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to help you design and deploy a configuration that is tuned to the contours</a:t>
            </a:r>
            <a:r>
              <a:rPr lang="zh-CN" altLang="en-US" sz="1100" dirty="0">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of your POS landscape for today and into</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 future.</a:t>
            </a:r>
            <a:endParaRPr lang="en-US" sz="1100" dirty="0">
              <a:solidFill>
                <a:srgbClr val="003A36"/>
              </a:solidFill>
              <a:latin typeface="Source Han Sans CN" panose="020B0500000000000000" pitchFamily="34" charset="-128"/>
              <a:ea typeface="Source Han Sans CN" panose="020B0500000000000000" pitchFamily="34" charset="-128"/>
              <a:cs typeface="Lucida Sans Unicode"/>
            </a:endParaRPr>
          </a:p>
          <a:p>
            <a:pPr marL="12700" marR="20320">
              <a:lnSpc>
                <a:spcPct val="116700"/>
              </a:lnSpc>
              <a:spcBef>
                <a:spcPts val="695"/>
              </a:spcBef>
            </a:pPr>
            <a:endParaRPr lang="en-US" sz="1100" dirty="0">
              <a:solidFill>
                <a:srgbClr val="003A36"/>
              </a:solidFill>
              <a:latin typeface="Source Han Sans CN" panose="020B0500000000000000" pitchFamily="34" charset="-128"/>
              <a:ea typeface="Source Han Sans CN" panose="020B0500000000000000" pitchFamily="34" charset="-128"/>
              <a:cs typeface="Lucida Sans Unicode"/>
            </a:endParaRPr>
          </a:p>
          <a:p>
            <a:pPr marL="12700">
              <a:lnSpc>
                <a:spcPct val="100000"/>
              </a:lnSpc>
              <a:spcBef>
                <a:spcPts val="100"/>
              </a:spcBef>
            </a:pPr>
            <a:r>
              <a:rPr lang="en" altLang="zh-CN" sz="1600" b="1" dirty="0">
                <a:solidFill>
                  <a:srgbClr val="003A36"/>
                </a:solidFill>
                <a:latin typeface="Source Han Sans CN" panose="020B0500000000000000" pitchFamily="34" charset="-128"/>
                <a:ea typeface="Source Han Sans CN" panose="020B0500000000000000" pitchFamily="34" charset="-128"/>
                <a:cs typeface="Lucida Sans Unicode"/>
              </a:rPr>
              <a:t>Working with containers</a:t>
            </a:r>
            <a:endParaRPr lang="en" altLang="zh-CN" sz="1600" b="1"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580"/>
              </a:spcBef>
            </a:pP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Containers let you encapsulate all the dependencies needed to run an application, which adds flexibility, improves portability, and greatly simplifies the rollout and upgrade process. Containers are also known for fast deployment, and containers improve security. The container support built into SUSE solutions is a game changer for many organizations.</a:t>
            </a:r>
            <a:endParaRPr lang="en" altLang="zh-CN" sz="1100" dirty="0">
              <a:latin typeface="Source Han Sans CN" panose="020B0500000000000000" pitchFamily="34" charset="-128"/>
              <a:ea typeface="Source Han Sans CN" panose="020B0500000000000000" pitchFamily="34" charset="-128"/>
              <a:cs typeface="Lucida Sans Unicode"/>
            </a:endParaRPr>
          </a:p>
          <a:p>
            <a:pPr marL="12700" marR="100330">
              <a:lnSpc>
                <a:spcPct val="116700"/>
              </a:lnSpc>
              <a:spcBef>
                <a:spcPts val="700"/>
              </a:spcBef>
            </a:pP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Container solutions have received considerable attention recently in the retail space, and many retail organizations have been looking for a pathway to implementing a containerized environment. </a:t>
            </a:r>
            <a:endParaRPr lang="en" altLang="zh-CN" sz="1100" dirty="0">
              <a:latin typeface="Source Han Sans CN" panose="020B0500000000000000" pitchFamily="34" charset="-128"/>
              <a:ea typeface="Source Han Sans CN" panose="020B0500000000000000" pitchFamily="34" charset="-128"/>
              <a:cs typeface="Lucida Sans Unicode"/>
            </a:endParaRPr>
          </a:p>
          <a:p>
            <a:pPr marL="12700" marR="20320">
              <a:lnSpc>
                <a:spcPct val="116700"/>
              </a:lnSpc>
              <a:spcBef>
                <a:spcPts val="695"/>
              </a:spcBef>
            </a:pPr>
            <a:endParaRPr lang="zh-CN" altLang="en-US" sz="1100" dirty="0">
              <a:latin typeface="Source Han Sans CN" panose="020B0500000000000000" pitchFamily="34" charset="-128"/>
              <a:ea typeface="Source Han Sans CN" panose="020B0500000000000000" pitchFamily="34" charset="-128"/>
              <a:cs typeface="Lucida Sans Unicode"/>
            </a:endParaRPr>
          </a:p>
        </p:txBody>
      </p:sp>
      <p:sp>
        <p:nvSpPr>
          <p:cNvPr id="13" name="object 13"/>
          <p:cNvSpPr txBox="1"/>
          <p:nvPr/>
        </p:nvSpPr>
        <p:spPr>
          <a:xfrm>
            <a:off x="4095744" y="914400"/>
            <a:ext cx="2854966" cy="2661626"/>
          </a:xfrm>
          <a:prstGeom prst="rect">
            <a:avLst/>
          </a:prstGeom>
        </p:spPr>
        <p:txBody>
          <a:bodyPr vert="horz" wrap="square" lIns="0" tIns="12700" rIns="0" bIns="0" rtlCol="0">
            <a:spAutoFit/>
          </a:bodyPr>
          <a:lstStyle/>
          <a:p>
            <a:pPr marL="12700" marR="5080">
              <a:lnSpc>
                <a:spcPct val="116700"/>
              </a:lnSpc>
              <a:spcBef>
                <a:spcPts val="1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SUSE Manager for Retail is designed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to serve as an entry point for introducing</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containers into a retail setting. SUSE Manager  for Retail offers a seamless solution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for supporting containers, with an easy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learning curve and minimal overhead.</a:t>
            </a:r>
            <a:endParaRPr sz="1100" dirty="0">
              <a:latin typeface="Source Han Sans CN" panose="020B0500000000000000" pitchFamily="34" charset="-128"/>
              <a:ea typeface="Source Han Sans CN" panose="020B0500000000000000" pitchFamily="34" charset="-128"/>
              <a:cs typeface="Lucida Sans Unicode"/>
            </a:endParaRPr>
          </a:p>
          <a:p>
            <a:pPr marL="12700" marR="23495">
              <a:lnSpc>
                <a:spcPct val="116700"/>
              </a:lnSpc>
              <a:spcBef>
                <a:spcPts val="7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The Rancher Prime platform works alongside SUSE Manager. While SUSE Manager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for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Retail manages the application-level</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retail environment, Rancher Prime implements and manages the Kubernetes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container environment as shown in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(Figure 3).</a:t>
            </a:r>
            <a:endParaRPr sz="1100" dirty="0">
              <a:latin typeface="Source Han Sans CN" panose="020B0500000000000000" pitchFamily="34" charset="-128"/>
              <a:ea typeface="Source Han Sans CN" panose="020B0500000000000000" pitchFamily="34" charset="-128"/>
              <a:cs typeface="Lucida Sans Unicode"/>
            </a:endParaRPr>
          </a:p>
        </p:txBody>
      </p:sp>
      <p:graphicFrame>
        <p:nvGraphicFramePr>
          <p:cNvPr id="14" name="object 14"/>
          <p:cNvGraphicFramePr>
            <a:graphicFrameLocks noGrp="1"/>
          </p:cNvGraphicFramePr>
          <p:nvPr>
            <p:extLst>
              <p:ext uri="{D42A27DB-BD31-4B8C-83A1-F6EECF244321}">
                <p14:modId xmlns:p14="http://schemas.microsoft.com/office/powerpoint/2010/main" val="787995517"/>
              </p:ext>
            </p:extLst>
          </p:nvPr>
        </p:nvGraphicFramePr>
        <p:xfrm>
          <a:off x="4115930" y="3767976"/>
          <a:ext cx="1744345" cy="588645"/>
        </p:xfrm>
        <a:graphic>
          <a:graphicData uri="http://schemas.openxmlformats.org/drawingml/2006/table">
            <a:tbl>
              <a:tblPr firstRow="1" bandRow="1">
                <a:tableStyleId>{2D5ABB26-0587-4C30-8999-92F81FD0307C}</a:tableStyleId>
              </a:tblPr>
              <a:tblGrid>
                <a:gridCol w="574040">
                  <a:extLst>
                    <a:ext uri="{9D8B030D-6E8A-4147-A177-3AD203B41FA5}">
                      <a16:colId xmlns:a16="http://schemas.microsoft.com/office/drawing/2014/main" val="20000"/>
                    </a:ext>
                  </a:extLst>
                </a:gridCol>
                <a:gridCol w="596265">
                  <a:extLst>
                    <a:ext uri="{9D8B030D-6E8A-4147-A177-3AD203B41FA5}">
                      <a16:colId xmlns:a16="http://schemas.microsoft.com/office/drawing/2014/main" val="20001"/>
                    </a:ext>
                  </a:extLst>
                </a:gridCol>
                <a:gridCol w="574040">
                  <a:extLst>
                    <a:ext uri="{9D8B030D-6E8A-4147-A177-3AD203B41FA5}">
                      <a16:colId xmlns:a16="http://schemas.microsoft.com/office/drawing/2014/main" val="20002"/>
                    </a:ext>
                  </a:extLst>
                </a:gridCol>
              </a:tblGrid>
              <a:tr h="294005">
                <a:tc>
                  <a:txBody>
                    <a:bodyPr/>
                    <a:lstStyle/>
                    <a:p>
                      <a:pPr marR="14604" algn="ctr">
                        <a:lnSpc>
                          <a:spcPts val="885"/>
                        </a:lnSpc>
                        <a:spcBef>
                          <a:spcPts val="265"/>
                        </a:spcBef>
                      </a:pPr>
                      <a:r>
                        <a:rPr sz="750" b="1" dirty="0">
                          <a:solidFill>
                            <a:srgbClr val="0A322C"/>
                          </a:solidFill>
                          <a:latin typeface="Century Gothic"/>
                          <a:cs typeface="Century Gothic"/>
                        </a:rPr>
                        <a:t>Point</a:t>
                      </a:r>
                      <a:r>
                        <a:rPr sz="750" b="1" spc="90" dirty="0">
                          <a:solidFill>
                            <a:srgbClr val="0A322C"/>
                          </a:solidFill>
                          <a:latin typeface="Century Gothic"/>
                          <a:cs typeface="Century Gothic"/>
                        </a:rPr>
                        <a:t> </a:t>
                      </a:r>
                      <a:r>
                        <a:rPr sz="750" b="1" spc="-25" dirty="0">
                          <a:solidFill>
                            <a:srgbClr val="0A322C"/>
                          </a:solidFill>
                          <a:latin typeface="Century Gothic"/>
                          <a:cs typeface="Century Gothic"/>
                        </a:rPr>
                        <a:t>of</a:t>
                      </a:r>
                      <a:r>
                        <a:rPr lang="zh-CN" altLang="en-US" sz="750" b="1" spc="-25" dirty="0">
                          <a:solidFill>
                            <a:srgbClr val="0A322C"/>
                          </a:solidFill>
                          <a:latin typeface="Century Gothic"/>
                          <a:cs typeface="Century Gothic"/>
                        </a:rPr>
                        <a:t> </a:t>
                      </a:r>
                      <a:r>
                        <a:rPr sz="750" b="1" spc="-10" dirty="0">
                          <a:solidFill>
                            <a:srgbClr val="0A322C"/>
                          </a:solidFill>
                          <a:latin typeface="Century Gothic"/>
                        </a:rPr>
                        <a:t>Service</a:t>
                      </a:r>
                      <a:endParaRPr sz="750" b="1" dirty="0">
                        <a:latin typeface="Century Gothic"/>
                      </a:endParaRPr>
                    </a:p>
                  </a:txBody>
                  <a:tcPr marL="0" marR="0" marT="33655" marB="0">
                    <a:lnR w="57150">
                      <a:solidFill>
                        <a:srgbClr val="FFFFFF"/>
                      </a:solidFill>
                      <a:prstDash val="solid"/>
                    </a:lnR>
                    <a:solidFill>
                      <a:srgbClr val="9CD6C3"/>
                    </a:solidFill>
                  </a:tcPr>
                </a:tc>
                <a:tc>
                  <a:txBody>
                    <a:bodyPr/>
                    <a:lstStyle/>
                    <a:p>
                      <a:pPr algn="ctr">
                        <a:lnSpc>
                          <a:spcPts val="885"/>
                        </a:lnSpc>
                        <a:spcBef>
                          <a:spcPts val="265"/>
                        </a:spcBef>
                      </a:pPr>
                      <a:r>
                        <a:rPr sz="750" b="1" dirty="0">
                          <a:solidFill>
                            <a:srgbClr val="0A322C"/>
                          </a:solidFill>
                          <a:latin typeface="Century Gothic"/>
                          <a:cs typeface="Century Gothic"/>
                        </a:rPr>
                        <a:t>Point</a:t>
                      </a:r>
                      <a:r>
                        <a:rPr sz="750" b="1" spc="90" dirty="0">
                          <a:solidFill>
                            <a:srgbClr val="0A322C"/>
                          </a:solidFill>
                          <a:latin typeface="Century Gothic"/>
                          <a:cs typeface="Century Gothic"/>
                        </a:rPr>
                        <a:t> </a:t>
                      </a:r>
                      <a:r>
                        <a:rPr sz="750" b="1" spc="-25" dirty="0">
                          <a:solidFill>
                            <a:srgbClr val="0A322C"/>
                          </a:solidFill>
                          <a:latin typeface="Century Gothic"/>
                          <a:cs typeface="Century Gothic"/>
                        </a:rPr>
                        <a:t>of</a:t>
                      </a:r>
                      <a:r>
                        <a:rPr lang="zh-CN" altLang="en-US" sz="750" b="1" spc="-25" dirty="0">
                          <a:solidFill>
                            <a:srgbClr val="0A322C"/>
                          </a:solidFill>
                          <a:latin typeface="Century Gothic"/>
                          <a:cs typeface="Century Gothic"/>
                        </a:rPr>
                        <a:t> </a:t>
                      </a:r>
                      <a:r>
                        <a:rPr sz="750" b="1" spc="-10" dirty="0">
                          <a:solidFill>
                            <a:srgbClr val="0A322C"/>
                          </a:solidFill>
                          <a:latin typeface="Century Gothic"/>
                        </a:rPr>
                        <a:t>Service</a:t>
                      </a:r>
                      <a:endParaRPr sz="750" b="1" dirty="0">
                        <a:latin typeface="Century Gothic"/>
                      </a:endParaRPr>
                    </a:p>
                  </a:txBody>
                  <a:tcPr marL="0" marR="0" marT="33655" marB="0">
                    <a:lnL w="57150">
                      <a:solidFill>
                        <a:srgbClr val="FFFFFF"/>
                      </a:solidFill>
                      <a:prstDash val="solid"/>
                    </a:lnL>
                    <a:lnR w="57150">
                      <a:solidFill>
                        <a:srgbClr val="FFFFFF"/>
                      </a:solidFill>
                      <a:prstDash val="solid"/>
                    </a:lnR>
                    <a:solidFill>
                      <a:srgbClr val="9CD6C3"/>
                    </a:solidFill>
                  </a:tcPr>
                </a:tc>
                <a:tc>
                  <a:txBody>
                    <a:bodyPr/>
                    <a:lstStyle/>
                    <a:p>
                      <a:pPr marL="22225" algn="ctr">
                        <a:lnSpc>
                          <a:spcPts val="885"/>
                        </a:lnSpc>
                        <a:spcBef>
                          <a:spcPts val="265"/>
                        </a:spcBef>
                      </a:pPr>
                      <a:r>
                        <a:rPr sz="750" b="1" dirty="0">
                          <a:solidFill>
                            <a:srgbClr val="0A322C"/>
                          </a:solidFill>
                          <a:latin typeface="Century Gothic"/>
                          <a:cs typeface="Century Gothic"/>
                        </a:rPr>
                        <a:t>Point</a:t>
                      </a:r>
                      <a:r>
                        <a:rPr sz="750" b="1" spc="90" dirty="0">
                          <a:solidFill>
                            <a:srgbClr val="0A322C"/>
                          </a:solidFill>
                          <a:latin typeface="Century Gothic"/>
                          <a:cs typeface="Century Gothic"/>
                        </a:rPr>
                        <a:t> </a:t>
                      </a:r>
                      <a:r>
                        <a:rPr sz="750" b="1" spc="-25" dirty="0">
                          <a:solidFill>
                            <a:srgbClr val="0A322C"/>
                          </a:solidFill>
                          <a:latin typeface="Century Gothic"/>
                          <a:cs typeface="Century Gothic"/>
                        </a:rPr>
                        <a:t>of</a:t>
                      </a:r>
                      <a:r>
                        <a:rPr lang="zh-CN" altLang="en-US" sz="750" b="1" spc="-25" dirty="0">
                          <a:solidFill>
                            <a:srgbClr val="0A322C"/>
                          </a:solidFill>
                          <a:latin typeface="Century Gothic"/>
                          <a:cs typeface="Century Gothic"/>
                        </a:rPr>
                        <a:t> </a:t>
                      </a:r>
                      <a:r>
                        <a:rPr sz="750" b="1" spc="-10" dirty="0">
                          <a:solidFill>
                            <a:srgbClr val="0A322C"/>
                          </a:solidFill>
                          <a:latin typeface="Century Gothic"/>
                        </a:rPr>
                        <a:t>Service</a:t>
                      </a:r>
                      <a:endParaRPr sz="750" b="1" dirty="0">
                        <a:latin typeface="Century Gothic"/>
                      </a:endParaRPr>
                    </a:p>
                  </a:txBody>
                  <a:tcPr marL="0" marR="0" marT="33655" marB="0">
                    <a:lnL w="57150">
                      <a:solidFill>
                        <a:srgbClr val="FFFFFF"/>
                      </a:solidFill>
                      <a:prstDash val="solid"/>
                    </a:lnL>
                    <a:solidFill>
                      <a:srgbClr val="9CD6C3"/>
                    </a:solidFill>
                  </a:tcPr>
                </a:tc>
                <a:extLst>
                  <a:ext uri="{0D108BD9-81ED-4DB2-BD59-A6C34878D82A}">
                    <a16:rowId xmlns:a16="http://schemas.microsoft.com/office/drawing/2014/main" val="10000"/>
                  </a:ext>
                </a:extLst>
              </a:tr>
              <a:tr h="294640">
                <a:tc>
                  <a:txBody>
                    <a:bodyPr/>
                    <a:lstStyle/>
                    <a:p>
                      <a:pPr marR="14604" algn="ctr">
                        <a:lnSpc>
                          <a:spcPct val="100000"/>
                        </a:lnSpc>
                        <a:spcBef>
                          <a:spcPts val="620"/>
                        </a:spcBef>
                      </a:pPr>
                      <a:r>
                        <a:rPr sz="750" b="1" spc="-10" dirty="0">
                          <a:solidFill>
                            <a:srgbClr val="0A322C"/>
                          </a:solidFill>
                          <a:latin typeface="Century Gothic"/>
                          <a:cs typeface="Century Gothic"/>
                        </a:rPr>
                        <a:t>Container</a:t>
                      </a:r>
                      <a:endParaRPr sz="750" b="1">
                        <a:latin typeface="Century Gothic"/>
                        <a:cs typeface="Century Gothic"/>
                      </a:endParaRPr>
                    </a:p>
                  </a:txBody>
                  <a:tcPr marL="0" marR="0" marT="78740" marB="0">
                    <a:lnR w="57150" cap="flat" cmpd="sng" algn="ctr">
                      <a:solidFill>
                        <a:srgbClr val="FFFFFF"/>
                      </a:solidFill>
                      <a:prstDash val="solid"/>
                      <a:round/>
                      <a:headEnd type="none" w="med" len="med"/>
                      <a:tailEnd type="none" w="med" len="med"/>
                    </a:lnR>
                    <a:solidFill>
                      <a:srgbClr val="DFDFE0"/>
                    </a:solidFill>
                  </a:tcPr>
                </a:tc>
                <a:tc>
                  <a:txBody>
                    <a:bodyPr/>
                    <a:lstStyle/>
                    <a:p>
                      <a:pPr algn="ctr">
                        <a:lnSpc>
                          <a:spcPct val="100000"/>
                        </a:lnSpc>
                        <a:spcBef>
                          <a:spcPts val="620"/>
                        </a:spcBef>
                      </a:pPr>
                      <a:r>
                        <a:rPr sz="750" b="1" spc="-10" dirty="0">
                          <a:solidFill>
                            <a:srgbClr val="0A322C"/>
                          </a:solidFill>
                          <a:latin typeface="Century Gothic"/>
                          <a:cs typeface="Century Gothic"/>
                        </a:rPr>
                        <a:t>Container</a:t>
                      </a:r>
                      <a:endParaRPr sz="750" b="1">
                        <a:latin typeface="Century Gothic"/>
                        <a:cs typeface="Century Gothic"/>
                      </a:endParaRPr>
                    </a:p>
                  </a:txBody>
                  <a:tcPr marL="0" marR="0" marT="78740" marB="0">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solidFill>
                      <a:srgbClr val="DFDFE0"/>
                    </a:solidFill>
                  </a:tcPr>
                </a:tc>
                <a:tc>
                  <a:txBody>
                    <a:bodyPr/>
                    <a:lstStyle/>
                    <a:p>
                      <a:pPr marL="22225" algn="ctr">
                        <a:lnSpc>
                          <a:spcPct val="100000"/>
                        </a:lnSpc>
                        <a:spcBef>
                          <a:spcPts val="620"/>
                        </a:spcBef>
                      </a:pPr>
                      <a:r>
                        <a:rPr sz="750" b="1" spc="-10" dirty="0">
                          <a:solidFill>
                            <a:srgbClr val="0A322C"/>
                          </a:solidFill>
                          <a:latin typeface="Century Gothic"/>
                          <a:cs typeface="Century Gothic"/>
                        </a:rPr>
                        <a:t>Container</a:t>
                      </a:r>
                      <a:endParaRPr sz="750" b="1" dirty="0">
                        <a:latin typeface="Century Gothic"/>
                        <a:cs typeface="Century Gothic"/>
                      </a:endParaRPr>
                    </a:p>
                  </a:txBody>
                  <a:tcPr marL="0" marR="0" marT="78740" marB="0">
                    <a:lnL w="57150" cap="flat" cmpd="sng" algn="ctr">
                      <a:solidFill>
                        <a:srgbClr val="FFFFFF"/>
                      </a:solidFill>
                      <a:prstDash val="solid"/>
                      <a:round/>
                      <a:headEnd type="none" w="med" len="med"/>
                      <a:tailEnd type="none" w="med" len="med"/>
                    </a:lnL>
                    <a:solidFill>
                      <a:srgbClr val="DFDFE0"/>
                    </a:solidFill>
                  </a:tcPr>
                </a:tc>
                <a:extLst>
                  <a:ext uri="{0D108BD9-81ED-4DB2-BD59-A6C34878D82A}">
                    <a16:rowId xmlns:a16="http://schemas.microsoft.com/office/drawing/2014/main" val="10002"/>
                  </a:ext>
                </a:extLst>
              </a:tr>
            </a:tbl>
          </a:graphicData>
        </a:graphic>
      </p:graphicFrame>
      <p:sp>
        <p:nvSpPr>
          <p:cNvPr id="15" name="object 15"/>
          <p:cNvSpPr/>
          <p:nvPr/>
        </p:nvSpPr>
        <p:spPr>
          <a:xfrm>
            <a:off x="6083363" y="3581400"/>
            <a:ext cx="716915" cy="481965"/>
          </a:xfrm>
          <a:custGeom>
            <a:avLst/>
            <a:gdLst/>
            <a:ahLst/>
            <a:cxnLst/>
            <a:rect l="l" t="t" r="r" b="b"/>
            <a:pathLst>
              <a:path w="716915" h="481964">
                <a:moveTo>
                  <a:pt x="716737" y="0"/>
                </a:moveTo>
                <a:lnTo>
                  <a:pt x="0" y="0"/>
                </a:lnTo>
                <a:lnTo>
                  <a:pt x="0" y="481482"/>
                </a:lnTo>
                <a:lnTo>
                  <a:pt x="716737" y="481482"/>
                </a:lnTo>
                <a:lnTo>
                  <a:pt x="716737" y="0"/>
                </a:lnTo>
                <a:close/>
              </a:path>
            </a:pathLst>
          </a:custGeom>
          <a:solidFill>
            <a:srgbClr val="35B7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6" name="object 16"/>
          <p:cNvSpPr txBox="1"/>
          <p:nvPr/>
        </p:nvSpPr>
        <p:spPr>
          <a:xfrm>
            <a:off x="6210979" y="3632855"/>
            <a:ext cx="464868" cy="372538"/>
          </a:xfrm>
          <a:prstGeom prst="rect">
            <a:avLst/>
          </a:prstGeom>
        </p:spPr>
        <p:txBody>
          <a:bodyPr vert="horz" wrap="square" lIns="0" tIns="13335" rIns="0" bIns="0" rtlCol="0">
            <a:spAutoFit/>
          </a:bodyPr>
          <a:lstStyle/>
          <a:p>
            <a:pPr>
              <a:spcBef>
                <a:spcPts val="105"/>
              </a:spcBef>
            </a:pPr>
            <a:r>
              <a:rPr sz="750" b="1" dirty="0">
                <a:solidFill>
                  <a:srgbClr val="0A322C"/>
                </a:solidFill>
                <a:latin typeface="Source Han Sans CN" panose="020B0500000000000000" pitchFamily="34" charset="-128"/>
                <a:ea typeface="Source Han Sans CN" panose="020B0500000000000000" pitchFamily="34" charset="-128"/>
                <a:cs typeface="Century Gothic"/>
              </a:rPr>
              <a:t>SUSE</a:t>
            </a:r>
            <a:r>
              <a:rPr lang="zh-CN" altLang="en-US" sz="750" b="1" dirty="0">
                <a:solidFill>
                  <a:srgbClr val="0A322C"/>
                </a:solidFill>
                <a:latin typeface="Source Han Sans CN" panose="020B0500000000000000" pitchFamily="34" charset="-128"/>
                <a:ea typeface="Source Han Sans CN" panose="020B0500000000000000" pitchFamily="34" charset="-128"/>
                <a:cs typeface="Century Gothic"/>
              </a:rPr>
              <a:t> </a:t>
            </a:r>
            <a:r>
              <a:rPr lang="en" altLang="zh-CN" sz="750" b="1" dirty="0">
                <a:solidFill>
                  <a:srgbClr val="0A322C"/>
                </a:solidFill>
                <a:latin typeface="Source Han Sans CN" panose="020B0500000000000000" pitchFamily="34" charset="-128"/>
                <a:ea typeface="Source Han Sans CN" panose="020B0500000000000000" pitchFamily="34" charset="-128"/>
                <a:cs typeface="Century Gothic"/>
              </a:rPr>
              <a:t>Manager</a:t>
            </a:r>
            <a:r>
              <a:rPr lang="zh-CN" altLang="en-US" sz="750" b="1" dirty="0">
                <a:solidFill>
                  <a:srgbClr val="0A322C"/>
                </a:solidFill>
                <a:latin typeface="Source Han Sans CN" panose="020B0500000000000000" pitchFamily="34" charset="-128"/>
                <a:ea typeface="Source Han Sans CN" panose="020B0500000000000000" pitchFamily="34" charset="-128"/>
                <a:cs typeface="Century Gothic"/>
              </a:rPr>
              <a:t> </a:t>
            </a:r>
            <a:r>
              <a:rPr lang="en-US" altLang="zh-CN" sz="750" b="1" dirty="0">
                <a:latin typeface="Source Han Sans CN" panose="020B0500000000000000" pitchFamily="34" charset="-128"/>
                <a:ea typeface="Source Han Sans CN" panose="020B0500000000000000" pitchFamily="34" charset="-128"/>
                <a:cs typeface="Century Gothic"/>
              </a:rPr>
              <a:t>for</a:t>
            </a:r>
            <a:r>
              <a:rPr lang="zh-CN" altLang="en-US" sz="750" b="1" dirty="0">
                <a:latin typeface="Source Han Sans CN" panose="020B0500000000000000" pitchFamily="34" charset="-128"/>
                <a:ea typeface="Source Han Sans CN" panose="020B0500000000000000" pitchFamily="34" charset="-128"/>
                <a:cs typeface="Century Gothic"/>
              </a:rPr>
              <a:t> </a:t>
            </a:r>
            <a:r>
              <a:rPr lang="en-US" altLang="zh-CN" sz="750" b="1" dirty="0">
                <a:latin typeface="Source Han Sans CN" panose="020B0500000000000000" pitchFamily="34" charset="-128"/>
                <a:ea typeface="Source Han Sans CN" panose="020B0500000000000000" pitchFamily="34" charset="-128"/>
                <a:cs typeface="Century Gothic"/>
              </a:rPr>
              <a:t>Retail</a:t>
            </a:r>
            <a:endParaRPr sz="750" b="1" dirty="0">
              <a:latin typeface="Source Han Sans CN" panose="020B0500000000000000" pitchFamily="34" charset="-128"/>
              <a:ea typeface="Source Han Sans CN" panose="020B0500000000000000" pitchFamily="34" charset="-128"/>
              <a:cs typeface="Century Gothic"/>
            </a:endParaRPr>
          </a:p>
        </p:txBody>
      </p:sp>
      <p:sp>
        <p:nvSpPr>
          <p:cNvPr id="19" name="object 19"/>
          <p:cNvSpPr/>
          <p:nvPr/>
        </p:nvSpPr>
        <p:spPr>
          <a:xfrm>
            <a:off x="6083363" y="4062895"/>
            <a:ext cx="716915" cy="481965"/>
          </a:xfrm>
          <a:custGeom>
            <a:avLst/>
            <a:gdLst/>
            <a:ahLst/>
            <a:cxnLst/>
            <a:rect l="l" t="t" r="r" b="b"/>
            <a:pathLst>
              <a:path w="716915" h="481964">
                <a:moveTo>
                  <a:pt x="716737" y="0"/>
                </a:moveTo>
                <a:lnTo>
                  <a:pt x="0" y="0"/>
                </a:lnTo>
                <a:lnTo>
                  <a:pt x="0" y="481482"/>
                </a:lnTo>
                <a:lnTo>
                  <a:pt x="716737" y="481482"/>
                </a:lnTo>
                <a:lnTo>
                  <a:pt x="716737" y="0"/>
                </a:lnTo>
                <a:close/>
              </a:path>
            </a:pathLst>
          </a:custGeom>
          <a:solidFill>
            <a:srgbClr val="0A322C"/>
          </a:solidFill>
        </p:spPr>
        <p:txBody>
          <a:bodyPr wrap="square" lIns="0" tIns="0" rIns="0" bIns="0" rtlCol="0"/>
          <a:lstStyle/>
          <a:p>
            <a:endParaRPr b="1">
              <a:latin typeface="Source Han Sans CN" panose="020B0500000000000000" pitchFamily="34" charset="-128"/>
              <a:ea typeface="Source Han Sans CN" panose="020B0500000000000000" pitchFamily="34" charset="-128"/>
            </a:endParaRPr>
          </a:p>
        </p:txBody>
      </p:sp>
      <p:sp>
        <p:nvSpPr>
          <p:cNvPr id="20" name="object 20"/>
          <p:cNvSpPr txBox="1"/>
          <p:nvPr/>
        </p:nvSpPr>
        <p:spPr>
          <a:xfrm>
            <a:off x="6231771" y="4176876"/>
            <a:ext cx="417830" cy="244298"/>
          </a:xfrm>
          <a:prstGeom prst="rect">
            <a:avLst/>
          </a:prstGeom>
        </p:spPr>
        <p:txBody>
          <a:bodyPr vert="horz" wrap="square" lIns="0" tIns="13335" rIns="0" bIns="0" rtlCol="0">
            <a:spAutoFit/>
          </a:bodyPr>
          <a:lstStyle/>
          <a:p>
            <a:pPr>
              <a:spcBef>
                <a:spcPts val="105"/>
              </a:spcBef>
            </a:pPr>
            <a:r>
              <a:rPr sz="750" dirty="0">
                <a:solidFill>
                  <a:srgbClr val="FFFFFF"/>
                </a:solidFill>
                <a:latin typeface="Source Han Sans CN" panose="020B0500000000000000" pitchFamily="34" charset="-128"/>
                <a:ea typeface="Source Han Sans CN" panose="020B0500000000000000" pitchFamily="34" charset="-128"/>
                <a:cs typeface="Century Gothic"/>
              </a:rPr>
              <a:t>Rancher</a:t>
            </a:r>
            <a:r>
              <a:rPr lang="zh-CN" altLang="en-US" sz="750" dirty="0">
                <a:solidFill>
                  <a:srgbClr val="FFFFFF"/>
                </a:solidFill>
                <a:latin typeface="Source Han Sans CN" panose="020B0500000000000000" pitchFamily="34" charset="-128"/>
                <a:ea typeface="Source Han Sans CN" panose="020B0500000000000000" pitchFamily="34" charset="-128"/>
                <a:cs typeface="Century Gothic"/>
              </a:rPr>
              <a:t> </a:t>
            </a:r>
            <a:r>
              <a:rPr lang="en" altLang="zh-CN" sz="750" dirty="0">
                <a:solidFill>
                  <a:srgbClr val="FFFFFF"/>
                </a:solidFill>
                <a:latin typeface="Source Han Sans CN" panose="020B0500000000000000" pitchFamily="34" charset="-128"/>
                <a:ea typeface="Source Han Sans CN" panose="020B0500000000000000" pitchFamily="34" charset="-128"/>
                <a:cs typeface="Century Gothic"/>
              </a:rPr>
              <a:t>Prime</a:t>
            </a:r>
            <a:endParaRPr lang="en" altLang="zh-CN" sz="750" dirty="0">
              <a:latin typeface="Source Han Sans CN" panose="020B0500000000000000" pitchFamily="34" charset="-128"/>
              <a:ea typeface="Source Han Sans CN" panose="020B0500000000000000" pitchFamily="34" charset="-128"/>
              <a:cs typeface="Century Gothic"/>
            </a:endParaRPr>
          </a:p>
        </p:txBody>
      </p:sp>
      <p:grpSp>
        <p:nvGrpSpPr>
          <p:cNvPr id="22" name="object 22"/>
          <p:cNvGrpSpPr/>
          <p:nvPr/>
        </p:nvGrpSpPr>
        <p:grpSpPr>
          <a:xfrm>
            <a:off x="4361958" y="3638353"/>
            <a:ext cx="1725930" cy="849630"/>
            <a:chOff x="4361958" y="4478902"/>
            <a:chExt cx="1725930" cy="849630"/>
          </a:xfrm>
        </p:grpSpPr>
        <p:sp>
          <p:nvSpPr>
            <p:cNvPr id="23" name="object 23"/>
            <p:cNvSpPr/>
            <p:nvPr/>
          </p:nvSpPr>
          <p:spPr>
            <a:xfrm>
              <a:off x="4391569" y="4483144"/>
              <a:ext cx="1692275" cy="83185"/>
            </a:xfrm>
            <a:custGeom>
              <a:avLst/>
              <a:gdLst/>
              <a:ahLst/>
              <a:cxnLst/>
              <a:rect l="l" t="t" r="r" b="b"/>
              <a:pathLst>
                <a:path w="1692275" h="83185">
                  <a:moveTo>
                    <a:pt x="1691792" y="0"/>
                  </a:moveTo>
                  <a:lnTo>
                    <a:pt x="0" y="0"/>
                  </a:lnTo>
                  <a:lnTo>
                    <a:pt x="0" y="82778"/>
                  </a:lnTo>
                </a:path>
              </a:pathLst>
            </a:custGeom>
            <a:ln w="8483">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4" name="object 24"/>
            <p:cNvSpPr/>
            <p:nvPr/>
          </p:nvSpPr>
          <p:spPr>
            <a:xfrm>
              <a:off x="4361958" y="4557261"/>
              <a:ext cx="59690" cy="51435"/>
            </a:xfrm>
            <a:custGeom>
              <a:avLst/>
              <a:gdLst/>
              <a:ahLst/>
              <a:cxnLst/>
              <a:rect l="l" t="t" r="r" b="b"/>
              <a:pathLst>
                <a:path w="59689" h="51435">
                  <a:moveTo>
                    <a:pt x="59207" y="0"/>
                  </a:moveTo>
                  <a:lnTo>
                    <a:pt x="0" y="0"/>
                  </a:lnTo>
                  <a:lnTo>
                    <a:pt x="29603" y="51269"/>
                  </a:lnTo>
                  <a:lnTo>
                    <a:pt x="59207"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5" name="object 25"/>
            <p:cNvSpPr/>
            <p:nvPr/>
          </p:nvSpPr>
          <p:spPr>
            <a:xfrm>
              <a:off x="4987892" y="4483144"/>
              <a:ext cx="0" cy="83185"/>
            </a:xfrm>
            <a:custGeom>
              <a:avLst/>
              <a:gdLst/>
              <a:ahLst/>
              <a:cxnLst/>
              <a:rect l="l" t="t" r="r" b="b"/>
              <a:pathLst>
                <a:path h="83185">
                  <a:moveTo>
                    <a:pt x="0" y="0"/>
                  </a:moveTo>
                  <a:lnTo>
                    <a:pt x="0" y="82778"/>
                  </a:lnTo>
                </a:path>
              </a:pathLst>
            </a:custGeom>
            <a:ln w="8483">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6" name="object 26"/>
            <p:cNvSpPr/>
            <p:nvPr/>
          </p:nvSpPr>
          <p:spPr>
            <a:xfrm>
              <a:off x="4958284" y="4557261"/>
              <a:ext cx="59690" cy="51435"/>
            </a:xfrm>
            <a:custGeom>
              <a:avLst/>
              <a:gdLst/>
              <a:ahLst/>
              <a:cxnLst/>
              <a:rect l="l" t="t" r="r" b="b"/>
              <a:pathLst>
                <a:path w="59689" h="51435">
                  <a:moveTo>
                    <a:pt x="59207" y="0"/>
                  </a:moveTo>
                  <a:lnTo>
                    <a:pt x="0" y="0"/>
                  </a:lnTo>
                  <a:lnTo>
                    <a:pt x="29603" y="51269"/>
                  </a:lnTo>
                  <a:lnTo>
                    <a:pt x="59207"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7" name="object 27"/>
            <p:cNvSpPr/>
            <p:nvPr/>
          </p:nvSpPr>
          <p:spPr>
            <a:xfrm>
              <a:off x="5584217" y="4483144"/>
              <a:ext cx="0" cy="83185"/>
            </a:xfrm>
            <a:custGeom>
              <a:avLst/>
              <a:gdLst/>
              <a:ahLst/>
              <a:cxnLst/>
              <a:rect l="l" t="t" r="r" b="b"/>
              <a:pathLst>
                <a:path h="83185">
                  <a:moveTo>
                    <a:pt x="0" y="0"/>
                  </a:moveTo>
                  <a:lnTo>
                    <a:pt x="0" y="82778"/>
                  </a:lnTo>
                </a:path>
              </a:pathLst>
            </a:custGeom>
            <a:ln w="8483">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8" name="object 28"/>
            <p:cNvSpPr/>
            <p:nvPr/>
          </p:nvSpPr>
          <p:spPr>
            <a:xfrm>
              <a:off x="5554611" y="4557261"/>
              <a:ext cx="59690" cy="51435"/>
            </a:xfrm>
            <a:custGeom>
              <a:avLst/>
              <a:gdLst/>
              <a:ahLst/>
              <a:cxnLst/>
              <a:rect l="l" t="t" r="r" b="b"/>
              <a:pathLst>
                <a:path w="59689" h="51435">
                  <a:moveTo>
                    <a:pt x="59207" y="0"/>
                  </a:moveTo>
                  <a:lnTo>
                    <a:pt x="0" y="0"/>
                  </a:lnTo>
                  <a:lnTo>
                    <a:pt x="29603" y="51269"/>
                  </a:lnTo>
                  <a:lnTo>
                    <a:pt x="59207"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29" name="object 29"/>
            <p:cNvSpPr/>
            <p:nvPr/>
          </p:nvSpPr>
          <p:spPr>
            <a:xfrm>
              <a:off x="4391569" y="5240949"/>
              <a:ext cx="1692275" cy="83185"/>
            </a:xfrm>
            <a:custGeom>
              <a:avLst/>
              <a:gdLst/>
              <a:ahLst/>
              <a:cxnLst/>
              <a:rect l="l" t="t" r="r" b="b"/>
              <a:pathLst>
                <a:path w="1692275" h="83185">
                  <a:moveTo>
                    <a:pt x="1691792" y="82778"/>
                  </a:moveTo>
                  <a:lnTo>
                    <a:pt x="0" y="82778"/>
                  </a:lnTo>
                  <a:lnTo>
                    <a:pt x="0" y="0"/>
                  </a:lnTo>
                </a:path>
              </a:pathLst>
            </a:custGeom>
            <a:ln w="8483">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0" name="object 30"/>
            <p:cNvSpPr/>
            <p:nvPr/>
          </p:nvSpPr>
          <p:spPr>
            <a:xfrm>
              <a:off x="4361964" y="5198341"/>
              <a:ext cx="59690" cy="51435"/>
            </a:xfrm>
            <a:custGeom>
              <a:avLst/>
              <a:gdLst/>
              <a:ahLst/>
              <a:cxnLst/>
              <a:rect l="l" t="t" r="r" b="b"/>
              <a:pathLst>
                <a:path w="59689" h="51435">
                  <a:moveTo>
                    <a:pt x="29603" y="0"/>
                  </a:moveTo>
                  <a:lnTo>
                    <a:pt x="0" y="51269"/>
                  </a:lnTo>
                  <a:lnTo>
                    <a:pt x="59207" y="51269"/>
                  </a:lnTo>
                  <a:lnTo>
                    <a:pt x="29603"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1" name="object 31"/>
            <p:cNvSpPr/>
            <p:nvPr/>
          </p:nvSpPr>
          <p:spPr>
            <a:xfrm>
              <a:off x="4987892" y="5240949"/>
              <a:ext cx="0" cy="83185"/>
            </a:xfrm>
            <a:custGeom>
              <a:avLst/>
              <a:gdLst/>
              <a:ahLst/>
              <a:cxnLst/>
              <a:rect l="l" t="t" r="r" b="b"/>
              <a:pathLst>
                <a:path h="83185">
                  <a:moveTo>
                    <a:pt x="0" y="82778"/>
                  </a:moveTo>
                  <a:lnTo>
                    <a:pt x="0" y="0"/>
                  </a:lnTo>
                </a:path>
              </a:pathLst>
            </a:custGeom>
            <a:ln w="8483">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2" name="object 32"/>
            <p:cNvSpPr/>
            <p:nvPr/>
          </p:nvSpPr>
          <p:spPr>
            <a:xfrm>
              <a:off x="4958290" y="5198341"/>
              <a:ext cx="59690" cy="51435"/>
            </a:xfrm>
            <a:custGeom>
              <a:avLst/>
              <a:gdLst/>
              <a:ahLst/>
              <a:cxnLst/>
              <a:rect l="l" t="t" r="r" b="b"/>
              <a:pathLst>
                <a:path w="59689" h="51435">
                  <a:moveTo>
                    <a:pt x="29603" y="0"/>
                  </a:moveTo>
                  <a:lnTo>
                    <a:pt x="0" y="51269"/>
                  </a:lnTo>
                  <a:lnTo>
                    <a:pt x="59207" y="51269"/>
                  </a:lnTo>
                  <a:lnTo>
                    <a:pt x="29603"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3" name="object 33"/>
            <p:cNvSpPr/>
            <p:nvPr/>
          </p:nvSpPr>
          <p:spPr>
            <a:xfrm>
              <a:off x="5584217" y="5240949"/>
              <a:ext cx="0" cy="83185"/>
            </a:xfrm>
            <a:custGeom>
              <a:avLst/>
              <a:gdLst/>
              <a:ahLst/>
              <a:cxnLst/>
              <a:rect l="l" t="t" r="r" b="b"/>
              <a:pathLst>
                <a:path h="83185">
                  <a:moveTo>
                    <a:pt x="0" y="82778"/>
                  </a:moveTo>
                  <a:lnTo>
                    <a:pt x="0" y="0"/>
                  </a:lnTo>
                </a:path>
              </a:pathLst>
            </a:custGeom>
            <a:ln w="8483">
              <a:solidFill>
                <a:srgbClr val="0A322C"/>
              </a:solidFill>
            </a:ln>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4" name="object 34"/>
            <p:cNvSpPr/>
            <p:nvPr/>
          </p:nvSpPr>
          <p:spPr>
            <a:xfrm>
              <a:off x="5554616" y="5198341"/>
              <a:ext cx="59690" cy="51435"/>
            </a:xfrm>
            <a:custGeom>
              <a:avLst/>
              <a:gdLst/>
              <a:ahLst/>
              <a:cxnLst/>
              <a:rect l="l" t="t" r="r" b="b"/>
              <a:pathLst>
                <a:path w="59689" h="51435">
                  <a:moveTo>
                    <a:pt x="29603" y="0"/>
                  </a:moveTo>
                  <a:lnTo>
                    <a:pt x="0" y="51269"/>
                  </a:lnTo>
                  <a:lnTo>
                    <a:pt x="59207" y="51269"/>
                  </a:lnTo>
                  <a:lnTo>
                    <a:pt x="29603" y="0"/>
                  </a:lnTo>
                  <a:close/>
                </a:path>
              </a:pathLst>
            </a:custGeom>
            <a:solidFill>
              <a:srgbClr val="0A32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sp>
        <p:nvSpPr>
          <p:cNvPr id="35" name="object 35"/>
          <p:cNvSpPr txBox="1"/>
          <p:nvPr/>
        </p:nvSpPr>
        <p:spPr>
          <a:xfrm>
            <a:off x="4095744" y="5882269"/>
            <a:ext cx="2854966" cy="2175724"/>
          </a:xfrm>
          <a:prstGeom prst="rect">
            <a:avLst/>
          </a:prstGeom>
        </p:spPr>
        <p:txBody>
          <a:bodyPr vert="horz" wrap="square" lIns="0" tIns="12700" rIns="0" bIns="0" rtlCol="0">
            <a:spAutoFit/>
          </a:bodyPr>
          <a:lstStyle/>
          <a:p>
            <a:pPr marL="12700" marR="5080">
              <a:lnSpc>
                <a:spcPct val="116700"/>
              </a:lnSpc>
              <a:spcBef>
                <a:spcPts val="1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Because the combination of SUSE Manager and Rancher Prime provide a clear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path for transitioning to a containerized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environment, you can make that transition whenever it works best for your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organization. SUSE Manager for Retail also</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supports legacy systems running on bare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metal and VMs, so you can migrate part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of your infrastructure to containers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leave the rest in a traditional configuration until the time is right to change.</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37" name="object 37"/>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t>5</a:t>
            </a:fld>
            <a:endParaRPr dirty="0">
              <a:latin typeface="Source Han Sans CN" panose="020B0500000000000000" pitchFamily="34" charset="-128"/>
              <a:ea typeface="Source Han Sans CN" panose="020B0500000000000000" pitchFamily="34" charset="-128"/>
            </a:endParaRPr>
          </a:p>
        </p:txBody>
      </p:sp>
      <p:sp>
        <p:nvSpPr>
          <p:cNvPr id="38" name="object 38"/>
          <p:cNvSpPr txBox="1">
            <a:spLocks noGrp="1"/>
          </p:cNvSpPr>
          <p:nvPr>
            <p:ph type="ftr" sz="quarter" idx="5"/>
          </p:nvPr>
        </p:nvSpPr>
        <p:spPr>
          <a:xfrm>
            <a:off x="974852" y="9481819"/>
            <a:ext cx="2804160"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 Manager for Retail: Transforming Point of Service</a:t>
            </a:r>
          </a:p>
        </p:txBody>
      </p:sp>
      <p:sp>
        <p:nvSpPr>
          <p:cNvPr id="39" name="object 39"/>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
        <p:nvSpPr>
          <p:cNvPr id="36" name="object 36"/>
          <p:cNvSpPr txBox="1"/>
          <p:nvPr/>
        </p:nvSpPr>
        <p:spPr>
          <a:xfrm>
            <a:off x="4095744" y="4714430"/>
            <a:ext cx="2731135" cy="810030"/>
          </a:xfrm>
          <a:prstGeom prst="rect">
            <a:avLst/>
          </a:prstGeom>
        </p:spPr>
        <p:txBody>
          <a:bodyPr vert="horz" wrap="square" lIns="0" tIns="12700" rIns="0" bIns="0" rtlCol="0">
            <a:spAutoFit/>
          </a:bodyPr>
          <a:lstStyle/>
          <a:p>
            <a:pPr marL="12700" marR="5080">
              <a:lnSpc>
                <a:spcPct val="116700"/>
              </a:lnSpc>
              <a:spcBef>
                <a:spcPts val="100"/>
              </a:spcBef>
            </a:pPr>
            <a:r>
              <a:rPr sz="900" dirty="0">
                <a:solidFill>
                  <a:srgbClr val="231F20"/>
                </a:solidFill>
                <a:latin typeface="Source Han Sans CN" panose="020B0500000000000000" pitchFamily="34" charset="-128"/>
                <a:ea typeface="Source Han Sans CN" panose="020B0500000000000000" pitchFamily="34" charset="-128"/>
                <a:cs typeface="Lucida Sans Unicode"/>
              </a:rPr>
              <a:t>Figure 3: An integrated and simple solution for POS</a:t>
            </a:r>
            <a:r>
              <a:rPr lang="zh-CN" altLang="en-US" sz="900" dirty="0">
                <a:solidFill>
                  <a:srgbClr val="231F20"/>
                </a:solidFill>
                <a:latin typeface="Source Han Sans CN" panose="020B0500000000000000" pitchFamily="34" charset="-128"/>
                <a:ea typeface="Source Han Sans CN" panose="020B0500000000000000" pitchFamily="34" charset="-128"/>
                <a:cs typeface="Lucida Sans Unicode"/>
              </a:rPr>
              <a:t> </a:t>
            </a:r>
            <a:r>
              <a:rPr sz="900" dirty="0">
                <a:solidFill>
                  <a:srgbClr val="231F20"/>
                </a:solidFill>
                <a:latin typeface="Source Han Sans CN" panose="020B0500000000000000" pitchFamily="34" charset="-128"/>
                <a:ea typeface="Source Han Sans CN" panose="020B0500000000000000" pitchFamily="34" charset="-128"/>
                <a:cs typeface="Lucida Sans Unicode"/>
              </a:rPr>
              <a:t>environments: SUSE Manager for Retail locks down</a:t>
            </a:r>
            <a:r>
              <a:rPr lang="zh-CN" altLang="en-US" sz="900" dirty="0">
                <a:solidFill>
                  <a:srgbClr val="231F20"/>
                </a:solidFill>
                <a:latin typeface="Source Han Sans CN" panose="020B0500000000000000" pitchFamily="34" charset="-128"/>
                <a:ea typeface="Source Han Sans CN" panose="020B0500000000000000" pitchFamily="34" charset="-128"/>
                <a:cs typeface="Lucida Sans Unicode"/>
              </a:rPr>
              <a:t> </a:t>
            </a:r>
            <a:r>
              <a:rPr sz="900" dirty="0">
                <a:solidFill>
                  <a:srgbClr val="231F20"/>
                </a:solidFill>
                <a:latin typeface="Source Han Sans CN" panose="020B0500000000000000" pitchFamily="34" charset="-128"/>
                <a:ea typeface="Source Han Sans CN" panose="020B0500000000000000" pitchFamily="34" charset="-128"/>
                <a:cs typeface="Lucida Sans Unicode"/>
              </a:rPr>
              <a:t>client retail systems, and Rancher Prime administers</a:t>
            </a:r>
            <a:r>
              <a:rPr lang="zh-CN" altLang="en-US" sz="900" dirty="0">
                <a:solidFill>
                  <a:srgbClr val="231F20"/>
                </a:solidFill>
                <a:latin typeface="Source Han Sans CN" panose="020B0500000000000000" pitchFamily="34" charset="-128"/>
                <a:ea typeface="Source Han Sans CN" panose="020B0500000000000000" pitchFamily="34" charset="-128"/>
                <a:cs typeface="Lucida Sans Unicode"/>
              </a:rPr>
              <a:t> </a:t>
            </a:r>
            <a:r>
              <a:rPr sz="900" dirty="0">
                <a:solidFill>
                  <a:srgbClr val="231F20"/>
                </a:solidFill>
                <a:latin typeface="Source Han Sans CN" panose="020B0500000000000000" pitchFamily="34" charset="-128"/>
                <a:ea typeface="Source Han Sans CN" panose="020B0500000000000000" pitchFamily="34" charset="-128"/>
                <a:cs typeface="Lucida Sans Unicode"/>
              </a:rPr>
              <a:t>the underlying container infrastructure.</a:t>
            </a:r>
            <a:endParaRPr sz="9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06877" y="355600"/>
            <a:ext cx="621030" cy="320601"/>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231F20"/>
                </a:solidFill>
                <a:latin typeface="Source Han Sans CN" panose="020B0500000000000000" pitchFamily="34" charset="-128"/>
                <a:ea typeface="Source Han Sans CN" panose="020B0500000000000000" pitchFamily="34" charset="-128"/>
                <a:cs typeface="Lucida Sans Unicode"/>
              </a:rPr>
              <a:t>2023</a:t>
            </a:r>
            <a:endParaRPr sz="2000">
              <a:latin typeface="Source Han Sans CN" panose="020B0500000000000000" pitchFamily="34" charset="-128"/>
              <a:ea typeface="Source Han Sans CN" panose="020B0500000000000000" pitchFamily="34" charset="-128"/>
              <a:cs typeface="Lucida Sans Unicode"/>
            </a:endParaRPr>
          </a:p>
        </p:txBody>
      </p:sp>
      <p:sp>
        <p:nvSpPr>
          <p:cNvPr id="3" name="object 3"/>
          <p:cNvSpPr/>
          <p:nvPr/>
        </p:nvSpPr>
        <p:spPr>
          <a:xfrm>
            <a:off x="1111898" y="486835"/>
            <a:ext cx="899794" cy="227329"/>
          </a:xfrm>
          <a:custGeom>
            <a:avLst/>
            <a:gdLst/>
            <a:ahLst/>
            <a:cxnLst/>
            <a:rect l="l" t="t" r="r" b="b"/>
            <a:pathLst>
              <a:path w="899794" h="227329">
                <a:moveTo>
                  <a:pt x="263144" y="0"/>
                </a:moveTo>
                <a:lnTo>
                  <a:pt x="256127" y="1415"/>
                </a:lnTo>
                <a:lnTo>
                  <a:pt x="250399" y="5278"/>
                </a:lnTo>
                <a:lnTo>
                  <a:pt x="246538" y="11010"/>
                </a:lnTo>
                <a:lnTo>
                  <a:pt x="245122" y="18033"/>
                </a:lnTo>
                <a:lnTo>
                  <a:pt x="245122" y="139293"/>
                </a:lnTo>
                <a:lnTo>
                  <a:pt x="250878" y="177406"/>
                </a:lnTo>
                <a:lnTo>
                  <a:pt x="281000" y="214643"/>
                </a:lnTo>
                <a:lnTo>
                  <a:pt x="335305" y="227126"/>
                </a:lnTo>
                <a:lnTo>
                  <a:pt x="356033" y="225740"/>
                </a:lnTo>
                <a:lnTo>
                  <a:pt x="374134" y="221580"/>
                </a:lnTo>
                <a:lnTo>
                  <a:pt x="389603" y="214643"/>
                </a:lnTo>
                <a:lnTo>
                  <a:pt x="402437" y="204927"/>
                </a:lnTo>
                <a:lnTo>
                  <a:pt x="409614" y="196075"/>
                </a:lnTo>
                <a:lnTo>
                  <a:pt x="335305" y="196075"/>
                </a:lnTo>
                <a:lnTo>
                  <a:pt x="322346" y="195144"/>
                </a:lnTo>
                <a:lnTo>
                  <a:pt x="288611" y="172740"/>
                </a:lnTo>
                <a:lnTo>
                  <a:pt x="281190" y="134950"/>
                </a:lnTo>
                <a:lnTo>
                  <a:pt x="281190" y="18033"/>
                </a:lnTo>
                <a:lnTo>
                  <a:pt x="279771" y="11010"/>
                </a:lnTo>
                <a:lnTo>
                  <a:pt x="275901" y="5278"/>
                </a:lnTo>
                <a:lnTo>
                  <a:pt x="270164" y="1415"/>
                </a:lnTo>
                <a:lnTo>
                  <a:pt x="263144" y="0"/>
                </a:lnTo>
                <a:close/>
              </a:path>
              <a:path w="899794" h="227329">
                <a:moveTo>
                  <a:pt x="407454" y="0"/>
                </a:moveTo>
                <a:lnTo>
                  <a:pt x="400433" y="1415"/>
                </a:lnTo>
                <a:lnTo>
                  <a:pt x="394696" y="5278"/>
                </a:lnTo>
                <a:lnTo>
                  <a:pt x="390827" y="11010"/>
                </a:lnTo>
                <a:lnTo>
                  <a:pt x="389407" y="18033"/>
                </a:lnTo>
                <a:lnTo>
                  <a:pt x="389407" y="134950"/>
                </a:lnTo>
                <a:lnTo>
                  <a:pt x="388583" y="149613"/>
                </a:lnTo>
                <a:lnTo>
                  <a:pt x="368713" y="187706"/>
                </a:lnTo>
                <a:lnTo>
                  <a:pt x="335305" y="196075"/>
                </a:lnTo>
                <a:lnTo>
                  <a:pt x="409614" y="196075"/>
                </a:lnTo>
                <a:lnTo>
                  <a:pt x="412522" y="192489"/>
                </a:lnTo>
                <a:lnTo>
                  <a:pt x="419725" y="177406"/>
                </a:lnTo>
                <a:lnTo>
                  <a:pt x="424047" y="159675"/>
                </a:lnTo>
                <a:lnTo>
                  <a:pt x="425488" y="139293"/>
                </a:lnTo>
                <a:lnTo>
                  <a:pt x="425488" y="18033"/>
                </a:lnTo>
                <a:lnTo>
                  <a:pt x="424070" y="11010"/>
                </a:lnTo>
                <a:lnTo>
                  <a:pt x="420204" y="5278"/>
                </a:lnTo>
                <a:lnTo>
                  <a:pt x="414472" y="1415"/>
                </a:lnTo>
                <a:lnTo>
                  <a:pt x="407454" y="0"/>
                </a:lnTo>
                <a:close/>
              </a:path>
              <a:path w="899794" h="227329">
                <a:moveTo>
                  <a:pt x="17737" y="166879"/>
                </a:moveTo>
                <a:lnTo>
                  <a:pt x="11019" y="168071"/>
                </a:lnTo>
                <a:lnTo>
                  <a:pt x="5105" y="171945"/>
                </a:lnTo>
                <a:lnTo>
                  <a:pt x="1399" y="177383"/>
                </a:lnTo>
                <a:lnTo>
                  <a:pt x="0" y="183529"/>
                </a:lnTo>
                <a:lnTo>
                  <a:pt x="914" y="189734"/>
                </a:lnTo>
                <a:lnTo>
                  <a:pt x="39814" y="219221"/>
                </a:lnTo>
                <a:lnTo>
                  <a:pt x="89484" y="227190"/>
                </a:lnTo>
                <a:lnTo>
                  <a:pt x="102121" y="226699"/>
                </a:lnTo>
                <a:lnTo>
                  <a:pt x="144789" y="214994"/>
                </a:lnTo>
                <a:lnTo>
                  <a:pt x="166711" y="196138"/>
                </a:lnTo>
                <a:lnTo>
                  <a:pt x="89141" y="196138"/>
                </a:lnTo>
                <a:lnTo>
                  <a:pt x="77120" y="195553"/>
                </a:lnTo>
                <a:lnTo>
                  <a:pt x="40792" y="183210"/>
                </a:lnTo>
                <a:lnTo>
                  <a:pt x="29959" y="172605"/>
                </a:lnTo>
                <a:lnTo>
                  <a:pt x="24352" y="168385"/>
                </a:lnTo>
                <a:lnTo>
                  <a:pt x="17737" y="166879"/>
                </a:lnTo>
                <a:close/>
              </a:path>
              <a:path w="899794" h="227329">
                <a:moveTo>
                  <a:pt x="88138" y="63"/>
                </a:moveTo>
                <a:lnTo>
                  <a:pt x="42545" y="9067"/>
                </a:lnTo>
                <a:lnTo>
                  <a:pt x="12649" y="33464"/>
                </a:lnTo>
                <a:lnTo>
                  <a:pt x="2285" y="67525"/>
                </a:lnTo>
                <a:lnTo>
                  <a:pt x="2797" y="76050"/>
                </a:lnTo>
                <a:lnTo>
                  <a:pt x="28292" y="113881"/>
                </a:lnTo>
                <a:lnTo>
                  <a:pt x="70705" y="129334"/>
                </a:lnTo>
                <a:lnTo>
                  <a:pt x="99189" y="135284"/>
                </a:lnTo>
                <a:lnTo>
                  <a:pt x="110974" y="138436"/>
                </a:lnTo>
                <a:lnTo>
                  <a:pt x="120484" y="141797"/>
                </a:lnTo>
                <a:lnTo>
                  <a:pt x="127723" y="145364"/>
                </a:lnTo>
                <a:lnTo>
                  <a:pt x="135851" y="150253"/>
                </a:lnTo>
                <a:lnTo>
                  <a:pt x="139915" y="156717"/>
                </a:lnTo>
                <a:lnTo>
                  <a:pt x="139915" y="164731"/>
                </a:lnTo>
                <a:lnTo>
                  <a:pt x="110309" y="194090"/>
                </a:lnTo>
                <a:lnTo>
                  <a:pt x="89141" y="196138"/>
                </a:lnTo>
                <a:lnTo>
                  <a:pt x="166711" y="196138"/>
                </a:lnTo>
                <a:lnTo>
                  <a:pt x="177317" y="162725"/>
                </a:lnTo>
                <a:lnTo>
                  <a:pt x="176817" y="154071"/>
                </a:lnTo>
                <a:lnTo>
                  <a:pt x="151926" y="116466"/>
                </a:lnTo>
                <a:lnTo>
                  <a:pt x="110588" y="101448"/>
                </a:lnTo>
                <a:lnTo>
                  <a:pt x="81830" y="95615"/>
                </a:lnTo>
                <a:lnTo>
                  <a:pt x="69597" y="92367"/>
                </a:lnTo>
                <a:lnTo>
                  <a:pt x="59786" y="88851"/>
                </a:lnTo>
                <a:lnTo>
                  <a:pt x="52400" y="85064"/>
                </a:lnTo>
                <a:lnTo>
                  <a:pt x="44145" y="79832"/>
                </a:lnTo>
                <a:lnTo>
                  <a:pt x="40043" y="72770"/>
                </a:lnTo>
                <a:lnTo>
                  <a:pt x="40043" y="63855"/>
                </a:lnTo>
                <a:lnTo>
                  <a:pt x="68008" y="33416"/>
                </a:lnTo>
                <a:lnTo>
                  <a:pt x="88468" y="31114"/>
                </a:lnTo>
                <a:lnTo>
                  <a:pt x="165877" y="31114"/>
                </a:lnTo>
                <a:lnTo>
                  <a:pt x="160085" y="25187"/>
                </a:lnTo>
                <a:lnTo>
                  <a:pt x="116319" y="2817"/>
                </a:lnTo>
                <a:lnTo>
                  <a:pt x="102779" y="751"/>
                </a:lnTo>
                <a:lnTo>
                  <a:pt x="88138" y="63"/>
                </a:lnTo>
                <a:close/>
              </a:path>
              <a:path w="899794" h="227329">
                <a:moveTo>
                  <a:pt x="165877" y="31114"/>
                </a:moveTo>
                <a:lnTo>
                  <a:pt x="88468" y="31114"/>
                </a:lnTo>
                <a:lnTo>
                  <a:pt x="99641" y="31690"/>
                </a:lnTo>
                <a:lnTo>
                  <a:pt x="109513" y="33372"/>
                </a:lnTo>
                <a:lnTo>
                  <a:pt x="139649" y="53073"/>
                </a:lnTo>
                <a:lnTo>
                  <a:pt x="145081" y="57698"/>
                </a:lnTo>
                <a:lnTo>
                  <a:pt x="151657" y="59670"/>
                </a:lnTo>
                <a:lnTo>
                  <a:pt x="158480" y="58909"/>
                </a:lnTo>
                <a:lnTo>
                  <a:pt x="164655" y="55333"/>
                </a:lnTo>
                <a:lnTo>
                  <a:pt x="168698" y="49886"/>
                </a:lnTo>
                <a:lnTo>
                  <a:pt x="170297" y="43532"/>
                </a:lnTo>
                <a:lnTo>
                  <a:pt x="169406" y="37049"/>
                </a:lnTo>
                <a:lnTo>
                  <a:pt x="165976" y="31216"/>
                </a:lnTo>
                <a:close/>
              </a:path>
              <a:path w="899794" h="227329">
                <a:moveTo>
                  <a:pt x="511024" y="166819"/>
                </a:moveTo>
                <a:lnTo>
                  <a:pt x="504310" y="168004"/>
                </a:lnTo>
                <a:lnTo>
                  <a:pt x="498398" y="171869"/>
                </a:lnTo>
                <a:lnTo>
                  <a:pt x="494694" y="177318"/>
                </a:lnTo>
                <a:lnTo>
                  <a:pt x="493298" y="183461"/>
                </a:lnTo>
                <a:lnTo>
                  <a:pt x="494213" y="189665"/>
                </a:lnTo>
                <a:lnTo>
                  <a:pt x="533111" y="219157"/>
                </a:lnTo>
                <a:lnTo>
                  <a:pt x="582764" y="227126"/>
                </a:lnTo>
                <a:lnTo>
                  <a:pt x="595407" y="226636"/>
                </a:lnTo>
                <a:lnTo>
                  <a:pt x="638080" y="214934"/>
                </a:lnTo>
                <a:lnTo>
                  <a:pt x="660012" y="196075"/>
                </a:lnTo>
                <a:lnTo>
                  <a:pt x="582434" y="196075"/>
                </a:lnTo>
                <a:lnTo>
                  <a:pt x="570421" y="195489"/>
                </a:lnTo>
                <a:lnTo>
                  <a:pt x="534085" y="183146"/>
                </a:lnTo>
                <a:lnTo>
                  <a:pt x="523240" y="172542"/>
                </a:lnTo>
                <a:lnTo>
                  <a:pt x="517635" y="168327"/>
                </a:lnTo>
                <a:lnTo>
                  <a:pt x="511024" y="166819"/>
                </a:lnTo>
                <a:close/>
              </a:path>
              <a:path w="899794" h="227329">
                <a:moveTo>
                  <a:pt x="581431" y="0"/>
                </a:moveTo>
                <a:lnTo>
                  <a:pt x="535851" y="9016"/>
                </a:lnTo>
                <a:lnTo>
                  <a:pt x="505942" y="33388"/>
                </a:lnTo>
                <a:lnTo>
                  <a:pt x="495579" y="67462"/>
                </a:lnTo>
                <a:lnTo>
                  <a:pt x="496089" y="75984"/>
                </a:lnTo>
                <a:lnTo>
                  <a:pt x="521590" y="113814"/>
                </a:lnTo>
                <a:lnTo>
                  <a:pt x="563993" y="129265"/>
                </a:lnTo>
                <a:lnTo>
                  <a:pt x="592485" y="135219"/>
                </a:lnTo>
                <a:lnTo>
                  <a:pt x="604272" y="138371"/>
                </a:lnTo>
                <a:lnTo>
                  <a:pt x="613783" y="141730"/>
                </a:lnTo>
                <a:lnTo>
                  <a:pt x="621017" y="145300"/>
                </a:lnTo>
                <a:lnTo>
                  <a:pt x="629145" y="150202"/>
                </a:lnTo>
                <a:lnTo>
                  <a:pt x="633209" y="156654"/>
                </a:lnTo>
                <a:lnTo>
                  <a:pt x="633209" y="164655"/>
                </a:lnTo>
                <a:lnTo>
                  <a:pt x="603605" y="194027"/>
                </a:lnTo>
                <a:lnTo>
                  <a:pt x="582434" y="196075"/>
                </a:lnTo>
                <a:lnTo>
                  <a:pt x="660012" y="196075"/>
                </a:lnTo>
                <a:lnTo>
                  <a:pt x="664419" y="189102"/>
                </a:lnTo>
                <a:lnTo>
                  <a:pt x="667867" y="180871"/>
                </a:lnTo>
                <a:lnTo>
                  <a:pt x="669934" y="172057"/>
                </a:lnTo>
                <a:lnTo>
                  <a:pt x="670623" y="162661"/>
                </a:lnTo>
                <a:lnTo>
                  <a:pt x="670121" y="154007"/>
                </a:lnTo>
                <a:lnTo>
                  <a:pt x="645225" y="116403"/>
                </a:lnTo>
                <a:lnTo>
                  <a:pt x="603886" y="101386"/>
                </a:lnTo>
                <a:lnTo>
                  <a:pt x="575129" y="95552"/>
                </a:lnTo>
                <a:lnTo>
                  <a:pt x="562892" y="92303"/>
                </a:lnTo>
                <a:lnTo>
                  <a:pt x="553079" y="88788"/>
                </a:lnTo>
                <a:lnTo>
                  <a:pt x="545693" y="85001"/>
                </a:lnTo>
                <a:lnTo>
                  <a:pt x="537451" y="79768"/>
                </a:lnTo>
                <a:lnTo>
                  <a:pt x="533323" y="72694"/>
                </a:lnTo>
                <a:lnTo>
                  <a:pt x="533323" y="63792"/>
                </a:lnTo>
                <a:lnTo>
                  <a:pt x="561301" y="33353"/>
                </a:lnTo>
                <a:lnTo>
                  <a:pt x="581774" y="31051"/>
                </a:lnTo>
                <a:lnTo>
                  <a:pt x="659157" y="31051"/>
                </a:lnTo>
                <a:lnTo>
                  <a:pt x="653375" y="25123"/>
                </a:lnTo>
                <a:lnTo>
                  <a:pt x="609612" y="2754"/>
                </a:lnTo>
                <a:lnTo>
                  <a:pt x="596073" y="688"/>
                </a:lnTo>
                <a:lnTo>
                  <a:pt x="581431" y="0"/>
                </a:lnTo>
                <a:close/>
              </a:path>
              <a:path w="899794" h="227329">
                <a:moveTo>
                  <a:pt x="659157" y="31051"/>
                </a:moveTo>
                <a:lnTo>
                  <a:pt x="581774" y="31051"/>
                </a:lnTo>
                <a:lnTo>
                  <a:pt x="592945" y="31627"/>
                </a:lnTo>
                <a:lnTo>
                  <a:pt x="602813" y="33308"/>
                </a:lnTo>
                <a:lnTo>
                  <a:pt x="632942" y="53009"/>
                </a:lnTo>
                <a:lnTo>
                  <a:pt x="638373" y="57629"/>
                </a:lnTo>
                <a:lnTo>
                  <a:pt x="644945" y="59602"/>
                </a:lnTo>
                <a:lnTo>
                  <a:pt x="651768" y="58844"/>
                </a:lnTo>
                <a:lnTo>
                  <a:pt x="657948" y="55270"/>
                </a:lnTo>
                <a:lnTo>
                  <a:pt x="661991" y="49828"/>
                </a:lnTo>
                <a:lnTo>
                  <a:pt x="663589" y="43473"/>
                </a:lnTo>
                <a:lnTo>
                  <a:pt x="662694" y="36987"/>
                </a:lnTo>
                <a:lnTo>
                  <a:pt x="659257" y="31153"/>
                </a:lnTo>
                <a:close/>
              </a:path>
              <a:path w="899794" h="227329">
                <a:moveTo>
                  <a:pt x="892708" y="2832"/>
                </a:moveTo>
                <a:lnTo>
                  <a:pt x="783945" y="2832"/>
                </a:lnTo>
                <a:lnTo>
                  <a:pt x="766244" y="6415"/>
                </a:lnTo>
                <a:lnTo>
                  <a:pt x="751770" y="16182"/>
                </a:lnTo>
                <a:lnTo>
                  <a:pt x="742001" y="30660"/>
                </a:lnTo>
                <a:lnTo>
                  <a:pt x="738416" y="48374"/>
                </a:lnTo>
                <a:lnTo>
                  <a:pt x="738416" y="178727"/>
                </a:lnTo>
                <a:lnTo>
                  <a:pt x="742001" y="196435"/>
                </a:lnTo>
                <a:lnTo>
                  <a:pt x="751770" y="210913"/>
                </a:lnTo>
                <a:lnTo>
                  <a:pt x="766244" y="220684"/>
                </a:lnTo>
                <a:lnTo>
                  <a:pt x="783945" y="224269"/>
                </a:lnTo>
                <a:lnTo>
                  <a:pt x="892708" y="224269"/>
                </a:lnTo>
                <a:lnTo>
                  <a:pt x="899782" y="217208"/>
                </a:lnTo>
                <a:lnTo>
                  <a:pt x="899782" y="199783"/>
                </a:lnTo>
                <a:lnTo>
                  <a:pt x="892708" y="192722"/>
                </a:lnTo>
                <a:lnTo>
                  <a:pt x="776236" y="192722"/>
                </a:lnTo>
                <a:lnTo>
                  <a:pt x="769950" y="186448"/>
                </a:lnTo>
                <a:lnTo>
                  <a:pt x="769950" y="128181"/>
                </a:lnTo>
                <a:lnTo>
                  <a:pt x="874826" y="128181"/>
                </a:lnTo>
                <a:lnTo>
                  <a:pt x="881557" y="121450"/>
                </a:lnTo>
                <a:lnTo>
                  <a:pt x="881557" y="104851"/>
                </a:lnTo>
                <a:lnTo>
                  <a:pt x="874826" y="98120"/>
                </a:lnTo>
                <a:lnTo>
                  <a:pt x="769950" y="98120"/>
                </a:lnTo>
                <a:lnTo>
                  <a:pt x="769950" y="40652"/>
                </a:lnTo>
                <a:lnTo>
                  <a:pt x="776236" y="34378"/>
                </a:lnTo>
                <a:lnTo>
                  <a:pt x="892708" y="34378"/>
                </a:lnTo>
                <a:lnTo>
                  <a:pt x="899782" y="27317"/>
                </a:lnTo>
                <a:lnTo>
                  <a:pt x="899782" y="9893"/>
                </a:lnTo>
                <a:lnTo>
                  <a:pt x="892708" y="2832"/>
                </a:lnTo>
                <a:close/>
              </a:path>
            </a:pathLst>
          </a:custGeom>
          <a:solidFill>
            <a:srgbClr val="003A36"/>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p:nvPr/>
        </p:nvSpPr>
        <p:spPr>
          <a:xfrm>
            <a:off x="457358" y="478712"/>
            <a:ext cx="558165" cy="282575"/>
          </a:xfrm>
          <a:custGeom>
            <a:avLst/>
            <a:gdLst/>
            <a:ahLst/>
            <a:cxnLst/>
            <a:rect l="l" t="t" r="r" b="b"/>
            <a:pathLst>
              <a:path w="558165" h="282575">
                <a:moveTo>
                  <a:pt x="246798" y="1593"/>
                </a:moveTo>
                <a:lnTo>
                  <a:pt x="200587" y="3896"/>
                </a:lnTo>
                <a:lnTo>
                  <a:pt x="140748" y="17940"/>
                </a:lnTo>
                <a:lnTo>
                  <a:pt x="105089" y="33062"/>
                </a:lnTo>
                <a:lnTo>
                  <a:pt x="71796" y="52812"/>
                </a:lnTo>
                <a:lnTo>
                  <a:pt x="41897" y="76949"/>
                </a:lnTo>
                <a:lnTo>
                  <a:pt x="12852" y="114890"/>
                </a:lnTo>
                <a:lnTo>
                  <a:pt x="0" y="159956"/>
                </a:lnTo>
                <a:lnTo>
                  <a:pt x="1275" y="189376"/>
                </a:lnTo>
                <a:lnTo>
                  <a:pt x="18198" y="233253"/>
                </a:lnTo>
                <a:lnTo>
                  <a:pt x="66572" y="274152"/>
                </a:lnTo>
                <a:lnTo>
                  <a:pt x="107348" y="282487"/>
                </a:lnTo>
                <a:lnTo>
                  <a:pt x="147259" y="274965"/>
                </a:lnTo>
                <a:lnTo>
                  <a:pt x="178092" y="249897"/>
                </a:lnTo>
                <a:lnTo>
                  <a:pt x="180747" y="244678"/>
                </a:lnTo>
                <a:lnTo>
                  <a:pt x="112382" y="244678"/>
                </a:lnTo>
                <a:lnTo>
                  <a:pt x="100207" y="244402"/>
                </a:lnTo>
                <a:lnTo>
                  <a:pt x="47693" y="207527"/>
                </a:lnTo>
                <a:lnTo>
                  <a:pt x="39470" y="178622"/>
                </a:lnTo>
                <a:lnTo>
                  <a:pt x="44150" y="149274"/>
                </a:lnTo>
                <a:lnTo>
                  <a:pt x="63639" y="124320"/>
                </a:lnTo>
                <a:lnTo>
                  <a:pt x="91065" y="110150"/>
                </a:lnTo>
                <a:lnTo>
                  <a:pt x="119370" y="106098"/>
                </a:lnTo>
                <a:lnTo>
                  <a:pt x="480149" y="106098"/>
                </a:lnTo>
                <a:lnTo>
                  <a:pt x="479240" y="104901"/>
                </a:lnTo>
                <a:lnTo>
                  <a:pt x="475843" y="96189"/>
                </a:lnTo>
                <a:lnTo>
                  <a:pt x="476336" y="78866"/>
                </a:lnTo>
                <a:lnTo>
                  <a:pt x="484784" y="64808"/>
                </a:lnTo>
                <a:lnTo>
                  <a:pt x="498842" y="56359"/>
                </a:lnTo>
                <a:lnTo>
                  <a:pt x="516166" y="55867"/>
                </a:lnTo>
                <a:lnTo>
                  <a:pt x="534200" y="55867"/>
                </a:lnTo>
                <a:lnTo>
                  <a:pt x="529329" y="52171"/>
                </a:lnTo>
                <a:lnTo>
                  <a:pt x="421259" y="52171"/>
                </a:lnTo>
                <a:lnTo>
                  <a:pt x="413994" y="46281"/>
                </a:lnTo>
                <a:lnTo>
                  <a:pt x="405420" y="41319"/>
                </a:lnTo>
                <a:lnTo>
                  <a:pt x="369065" y="25353"/>
                </a:lnTo>
                <a:lnTo>
                  <a:pt x="330214" y="13266"/>
                </a:lnTo>
                <a:lnTo>
                  <a:pt x="290152" y="5491"/>
                </a:lnTo>
                <a:lnTo>
                  <a:pt x="269887" y="3035"/>
                </a:lnTo>
                <a:lnTo>
                  <a:pt x="246798" y="1593"/>
                </a:lnTo>
                <a:close/>
              </a:path>
              <a:path w="558165" h="282575">
                <a:moveTo>
                  <a:pt x="174441" y="162077"/>
                </a:moveTo>
                <a:lnTo>
                  <a:pt x="118059" y="162077"/>
                </a:lnTo>
                <a:lnTo>
                  <a:pt x="132549" y="162090"/>
                </a:lnTo>
                <a:lnTo>
                  <a:pt x="139687" y="163347"/>
                </a:lnTo>
                <a:lnTo>
                  <a:pt x="161747" y="190614"/>
                </a:lnTo>
                <a:lnTo>
                  <a:pt x="160947" y="210952"/>
                </a:lnTo>
                <a:lnTo>
                  <a:pt x="151147" y="227752"/>
                </a:lnTo>
                <a:lnTo>
                  <a:pt x="134306" y="239498"/>
                </a:lnTo>
                <a:lnTo>
                  <a:pt x="112382" y="244678"/>
                </a:lnTo>
                <a:lnTo>
                  <a:pt x="180747" y="244678"/>
                </a:lnTo>
                <a:lnTo>
                  <a:pt x="186576" y="233217"/>
                </a:lnTo>
                <a:lnTo>
                  <a:pt x="190641" y="215226"/>
                </a:lnTo>
                <a:lnTo>
                  <a:pt x="190526" y="207527"/>
                </a:lnTo>
                <a:lnTo>
                  <a:pt x="190257" y="196285"/>
                </a:lnTo>
                <a:lnTo>
                  <a:pt x="185026" y="178384"/>
                </a:lnTo>
                <a:lnTo>
                  <a:pt x="175029" y="162608"/>
                </a:lnTo>
                <a:lnTo>
                  <a:pt x="174441" y="162077"/>
                </a:lnTo>
                <a:close/>
              </a:path>
              <a:path w="558165" h="282575">
                <a:moveTo>
                  <a:pt x="409006" y="187681"/>
                </a:moveTo>
                <a:lnTo>
                  <a:pt x="326921" y="187681"/>
                </a:lnTo>
                <a:lnTo>
                  <a:pt x="336743" y="187836"/>
                </a:lnTo>
                <a:lnTo>
                  <a:pt x="345742" y="189138"/>
                </a:lnTo>
                <a:lnTo>
                  <a:pt x="377990" y="211239"/>
                </a:lnTo>
                <a:lnTo>
                  <a:pt x="386448" y="229247"/>
                </a:lnTo>
                <a:lnTo>
                  <a:pt x="389420" y="230847"/>
                </a:lnTo>
                <a:lnTo>
                  <a:pt x="394525" y="232702"/>
                </a:lnTo>
                <a:lnTo>
                  <a:pt x="407250" y="232384"/>
                </a:lnTo>
                <a:lnTo>
                  <a:pt x="450215" y="232371"/>
                </a:lnTo>
                <a:lnTo>
                  <a:pt x="449770" y="230403"/>
                </a:lnTo>
                <a:lnTo>
                  <a:pt x="446716" y="224631"/>
                </a:lnTo>
                <a:lnTo>
                  <a:pt x="441445" y="220727"/>
                </a:lnTo>
                <a:lnTo>
                  <a:pt x="435022" y="217664"/>
                </a:lnTo>
                <a:lnTo>
                  <a:pt x="428510" y="214414"/>
                </a:lnTo>
                <a:lnTo>
                  <a:pt x="408712" y="191414"/>
                </a:lnTo>
                <a:lnTo>
                  <a:pt x="408724" y="190614"/>
                </a:lnTo>
                <a:lnTo>
                  <a:pt x="409006" y="187681"/>
                </a:lnTo>
                <a:close/>
              </a:path>
              <a:path w="558165" h="282575">
                <a:moveTo>
                  <a:pt x="480149" y="106098"/>
                </a:moveTo>
                <a:lnTo>
                  <a:pt x="119370" y="106098"/>
                </a:lnTo>
                <a:lnTo>
                  <a:pt x="146003" y="109672"/>
                </a:lnTo>
                <a:lnTo>
                  <a:pt x="168414" y="118376"/>
                </a:lnTo>
                <a:lnTo>
                  <a:pt x="206849" y="153170"/>
                </a:lnTo>
                <a:lnTo>
                  <a:pt x="228433" y="191414"/>
                </a:lnTo>
                <a:lnTo>
                  <a:pt x="235292" y="206970"/>
                </a:lnTo>
                <a:lnTo>
                  <a:pt x="239036" y="214441"/>
                </a:lnTo>
                <a:lnTo>
                  <a:pt x="243623" y="221390"/>
                </a:lnTo>
                <a:lnTo>
                  <a:pt x="249529" y="227545"/>
                </a:lnTo>
                <a:lnTo>
                  <a:pt x="255447" y="232575"/>
                </a:lnTo>
                <a:lnTo>
                  <a:pt x="262763" y="232384"/>
                </a:lnTo>
                <a:lnTo>
                  <a:pt x="320878" y="232384"/>
                </a:lnTo>
                <a:lnTo>
                  <a:pt x="319405" y="228384"/>
                </a:lnTo>
                <a:lnTo>
                  <a:pt x="310934" y="219710"/>
                </a:lnTo>
                <a:lnTo>
                  <a:pt x="302488" y="218351"/>
                </a:lnTo>
                <a:lnTo>
                  <a:pt x="294665" y="216204"/>
                </a:lnTo>
                <a:lnTo>
                  <a:pt x="284703" y="209668"/>
                </a:lnTo>
                <a:lnTo>
                  <a:pt x="280588" y="200131"/>
                </a:lnTo>
                <a:lnTo>
                  <a:pt x="280704" y="191414"/>
                </a:lnTo>
                <a:lnTo>
                  <a:pt x="283565" y="187642"/>
                </a:lnTo>
                <a:lnTo>
                  <a:pt x="409009" y="187642"/>
                </a:lnTo>
                <a:lnTo>
                  <a:pt x="409676" y="180708"/>
                </a:lnTo>
                <a:lnTo>
                  <a:pt x="414769" y="174091"/>
                </a:lnTo>
                <a:lnTo>
                  <a:pt x="417931" y="172237"/>
                </a:lnTo>
                <a:lnTo>
                  <a:pt x="425107" y="170700"/>
                </a:lnTo>
                <a:lnTo>
                  <a:pt x="506438" y="170700"/>
                </a:lnTo>
                <a:lnTo>
                  <a:pt x="506872" y="170609"/>
                </a:lnTo>
                <a:lnTo>
                  <a:pt x="545528" y="153454"/>
                </a:lnTo>
                <a:lnTo>
                  <a:pt x="551443" y="149061"/>
                </a:lnTo>
                <a:lnTo>
                  <a:pt x="525497" y="149061"/>
                </a:lnTo>
                <a:lnTo>
                  <a:pt x="516782" y="149043"/>
                </a:lnTo>
                <a:lnTo>
                  <a:pt x="476796" y="141770"/>
                </a:lnTo>
                <a:lnTo>
                  <a:pt x="454875" y="123990"/>
                </a:lnTo>
                <a:lnTo>
                  <a:pt x="458165" y="120573"/>
                </a:lnTo>
                <a:lnTo>
                  <a:pt x="499214" y="120573"/>
                </a:lnTo>
                <a:lnTo>
                  <a:pt x="492163" y="117824"/>
                </a:lnTo>
                <a:lnTo>
                  <a:pt x="484816" y="112248"/>
                </a:lnTo>
                <a:lnTo>
                  <a:pt x="480149" y="106098"/>
                </a:lnTo>
                <a:close/>
              </a:path>
              <a:path w="558165" h="282575">
                <a:moveTo>
                  <a:pt x="445820" y="232384"/>
                </a:moveTo>
                <a:lnTo>
                  <a:pt x="430631" y="232384"/>
                </a:lnTo>
                <a:lnTo>
                  <a:pt x="432638" y="232422"/>
                </a:lnTo>
                <a:lnTo>
                  <a:pt x="445820" y="232384"/>
                </a:lnTo>
                <a:close/>
              </a:path>
              <a:path w="558165" h="282575">
                <a:moveTo>
                  <a:pt x="126225" y="138239"/>
                </a:moveTo>
                <a:lnTo>
                  <a:pt x="86566" y="153494"/>
                </a:lnTo>
                <a:lnTo>
                  <a:pt x="76245" y="178384"/>
                </a:lnTo>
                <a:lnTo>
                  <a:pt x="76695" y="187184"/>
                </a:lnTo>
                <a:lnTo>
                  <a:pt x="80241" y="197631"/>
                </a:lnTo>
                <a:lnTo>
                  <a:pt x="86626" y="206641"/>
                </a:lnTo>
                <a:lnTo>
                  <a:pt x="90652" y="210781"/>
                </a:lnTo>
                <a:lnTo>
                  <a:pt x="96088" y="214172"/>
                </a:lnTo>
                <a:lnTo>
                  <a:pt x="105549" y="212064"/>
                </a:lnTo>
                <a:lnTo>
                  <a:pt x="108483" y="209435"/>
                </a:lnTo>
                <a:lnTo>
                  <a:pt x="109791" y="200634"/>
                </a:lnTo>
                <a:lnTo>
                  <a:pt x="105206" y="197218"/>
                </a:lnTo>
                <a:lnTo>
                  <a:pt x="102374" y="193192"/>
                </a:lnTo>
                <a:lnTo>
                  <a:pt x="99683" y="187159"/>
                </a:lnTo>
                <a:lnTo>
                  <a:pt x="99226" y="180598"/>
                </a:lnTo>
                <a:lnTo>
                  <a:pt x="100922" y="174220"/>
                </a:lnTo>
                <a:lnTo>
                  <a:pt x="104698" y="168833"/>
                </a:lnTo>
                <a:lnTo>
                  <a:pt x="110083" y="163614"/>
                </a:lnTo>
                <a:lnTo>
                  <a:pt x="118059" y="162077"/>
                </a:lnTo>
                <a:lnTo>
                  <a:pt x="174441" y="162077"/>
                </a:lnTo>
                <a:lnTo>
                  <a:pt x="161155" y="150077"/>
                </a:lnTo>
                <a:lnTo>
                  <a:pt x="144515" y="141663"/>
                </a:lnTo>
                <a:lnTo>
                  <a:pt x="126225" y="138239"/>
                </a:lnTo>
                <a:close/>
              </a:path>
              <a:path w="558165" h="282575">
                <a:moveTo>
                  <a:pt x="409009" y="187642"/>
                </a:moveTo>
                <a:lnTo>
                  <a:pt x="283565" y="187642"/>
                </a:lnTo>
                <a:lnTo>
                  <a:pt x="293100" y="187713"/>
                </a:lnTo>
                <a:lnTo>
                  <a:pt x="305625" y="187963"/>
                </a:lnTo>
                <a:lnTo>
                  <a:pt x="314045" y="187934"/>
                </a:lnTo>
                <a:lnTo>
                  <a:pt x="326921" y="187681"/>
                </a:lnTo>
                <a:lnTo>
                  <a:pt x="409006" y="187681"/>
                </a:lnTo>
                <a:close/>
              </a:path>
              <a:path w="558165" h="282575">
                <a:moveTo>
                  <a:pt x="506438" y="170700"/>
                </a:moveTo>
                <a:lnTo>
                  <a:pt x="425107" y="170700"/>
                </a:lnTo>
                <a:lnTo>
                  <a:pt x="429018" y="171386"/>
                </a:lnTo>
                <a:lnTo>
                  <a:pt x="437438" y="172237"/>
                </a:lnTo>
                <a:lnTo>
                  <a:pt x="442036" y="173088"/>
                </a:lnTo>
                <a:lnTo>
                  <a:pt x="446659" y="173659"/>
                </a:lnTo>
                <a:lnTo>
                  <a:pt x="453387" y="174399"/>
                </a:lnTo>
                <a:lnTo>
                  <a:pt x="460136" y="174882"/>
                </a:lnTo>
                <a:lnTo>
                  <a:pt x="466900" y="175102"/>
                </a:lnTo>
                <a:lnTo>
                  <a:pt x="473671" y="175056"/>
                </a:lnTo>
                <a:lnTo>
                  <a:pt x="484829" y="174368"/>
                </a:lnTo>
                <a:lnTo>
                  <a:pt x="495922" y="172900"/>
                </a:lnTo>
                <a:lnTo>
                  <a:pt x="506438" y="170700"/>
                </a:lnTo>
                <a:close/>
              </a:path>
              <a:path w="558165" h="282575">
                <a:moveTo>
                  <a:pt x="555053" y="146380"/>
                </a:moveTo>
                <a:lnTo>
                  <a:pt x="552551" y="147040"/>
                </a:lnTo>
                <a:lnTo>
                  <a:pt x="542899" y="148031"/>
                </a:lnTo>
                <a:lnTo>
                  <a:pt x="534208" y="148729"/>
                </a:lnTo>
                <a:lnTo>
                  <a:pt x="525497" y="149061"/>
                </a:lnTo>
                <a:lnTo>
                  <a:pt x="551443" y="149061"/>
                </a:lnTo>
                <a:lnTo>
                  <a:pt x="555053" y="146380"/>
                </a:lnTo>
                <a:close/>
              </a:path>
              <a:path w="558165" h="282575">
                <a:moveTo>
                  <a:pt x="556695" y="139458"/>
                </a:moveTo>
                <a:lnTo>
                  <a:pt x="550087" y="139458"/>
                </a:lnTo>
                <a:lnTo>
                  <a:pt x="556374" y="140131"/>
                </a:lnTo>
                <a:lnTo>
                  <a:pt x="556695" y="139458"/>
                </a:lnTo>
                <a:close/>
              </a:path>
              <a:path w="558165" h="282575">
                <a:moveTo>
                  <a:pt x="499214" y="120573"/>
                </a:moveTo>
                <a:lnTo>
                  <a:pt x="458165" y="120573"/>
                </a:lnTo>
                <a:lnTo>
                  <a:pt x="461619" y="121551"/>
                </a:lnTo>
                <a:lnTo>
                  <a:pt x="462673" y="122440"/>
                </a:lnTo>
                <a:lnTo>
                  <a:pt x="505688" y="139496"/>
                </a:lnTo>
                <a:lnTo>
                  <a:pt x="518922" y="139917"/>
                </a:lnTo>
                <a:lnTo>
                  <a:pt x="525516" y="139902"/>
                </a:lnTo>
                <a:lnTo>
                  <a:pt x="532155" y="139700"/>
                </a:lnTo>
                <a:lnTo>
                  <a:pt x="536613" y="139509"/>
                </a:lnTo>
                <a:lnTo>
                  <a:pt x="546227" y="139509"/>
                </a:lnTo>
                <a:lnTo>
                  <a:pt x="550087" y="139458"/>
                </a:lnTo>
                <a:lnTo>
                  <a:pt x="556695" y="139458"/>
                </a:lnTo>
                <a:lnTo>
                  <a:pt x="557542" y="137680"/>
                </a:lnTo>
                <a:lnTo>
                  <a:pt x="557898" y="136982"/>
                </a:lnTo>
                <a:lnTo>
                  <a:pt x="557834" y="135369"/>
                </a:lnTo>
                <a:lnTo>
                  <a:pt x="556926" y="121221"/>
                </a:lnTo>
                <a:lnTo>
                  <a:pt x="500875" y="121221"/>
                </a:lnTo>
                <a:lnTo>
                  <a:pt x="499214" y="120573"/>
                </a:lnTo>
                <a:close/>
              </a:path>
              <a:path w="558165" h="282575">
                <a:moveTo>
                  <a:pt x="546227" y="139509"/>
                </a:moveTo>
                <a:lnTo>
                  <a:pt x="536613" y="139509"/>
                </a:lnTo>
                <a:lnTo>
                  <a:pt x="543331" y="139547"/>
                </a:lnTo>
                <a:lnTo>
                  <a:pt x="546227" y="139509"/>
                </a:lnTo>
                <a:close/>
              </a:path>
              <a:path w="558165" h="282575">
                <a:moveTo>
                  <a:pt x="534200" y="55867"/>
                </a:moveTo>
                <a:lnTo>
                  <a:pt x="516166" y="55867"/>
                </a:lnTo>
                <a:lnTo>
                  <a:pt x="524872" y="59256"/>
                </a:lnTo>
                <a:lnTo>
                  <a:pt x="532220" y="64828"/>
                </a:lnTo>
                <a:lnTo>
                  <a:pt x="537799" y="72174"/>
                </a:lnTo>
                <a:lnTo>
                  <a:pt x="541197" y="80886"/>
                </a:lnTo>
                <a:lnTo>
                  <a:pt x="540712" y="98213"/>
                </a:lnTo>
                <a:lnTo>
                  <a:pt x="532266" y="112279"/>
                </a:lnTo>
                <a:lnTo>
                  <a:pt x="518205" y="120732"/>
                </a:lnTo>
                <a:lnTo>
                  <a:pt x="500875" y="121221"/>
                </a:lnTo>
                <a:lnTo>
                  <a:pt x="556926" y="121221"/>
                </a:lnTo>
                <a:lnTo>
                  <a:pt x="556092" y="108229"/>
                </a:lnTo>
                <a:lnTo>
                  <a:pt x="550725" y="81978"/>
                </a:lnTo>
                <a:lnTo>
                  <a:pt x="538610" y="59213"/>
                </a:lnTo>
                <a:lnTo>
                  <a:pt x="534200" y="55867"/>
                </a:lnTo>
                <a:close/>
              </a:path>
              <a:path w="558165" h="282575">
                <a:moveTo>
                  <a:pt x="524814" y="83070"/>
                </a:moveTo>
                <a:lnTo>
                  <a:pt x="519023" y="83070"/>
                </a:lnTo>
                <a:lnTo>
                  <a:pt x="515505" y="86715"/>
                </a:lnTo>
                <a:lnTo>
                  <a:pt x="511556" y="90652"/>
                </a:lnTo>
                <a:lnTo>
                  <a:pt x="512025" y="97459"/>
                </a:lnTo>
                <a:lnTo>
                  <a:pt x="519925" y="102704"/>
                </a:lnTo>
                <a:lnTo>
                  <a:pt x="523925" y="102704"/>
                </a:lnTo>
                <a:lnTo>
                  <a:pt x="531799" y="97459"/>
                </a:lnTo>
                <a:lnTo>
                  <a:pt x="532282" y="90652"/>
                </a:lnTo>
                <a:lnTo>
                  <a:pt x="528332" y="86715"/>
                </a:lnTo>
                <a:lnTo>
                  <a:pt x="524814" y="83070"/>
                </a:lnTo>
                <a:close/>
              </a:path>
              <a:path w="558165" h="282575">
                <a:moveTo>
                  <a:pt x="425424" y="0"/>
                </a:moveTo>
                <a:lnTo>
                  <a:pt x="420708" y="3035"/>
                </a:lnTo>
                <a:lnTo>
                  <a:pt x="420767" y="18745"/>
                </a:lnTo>
                <a:lnTo>
                  <a:pt x="421158" y="40320"/>
                </a:lnTo>
                <a:lnTo>
                  <a:pt x="421259" y="52171"/>
                </a:lnTo>
                <a:lnTo>
                  <a:pt x="529329" y="52171"/>
                </a:lnTo>
                <a:lnTo>
                  <a:pt x="516623" y="42532"/>
                </a:lnTo>
                <a:lnTo>
                  <a:pt x="431852" y="3035"/>
                </a:lnTo>
                <a:lnTo>
                  <a:pt x="425424" y="0"/>
                </a:lnTo>
                <a:close/>
              </a:path>
            </a:pathLst>
          </a:custGeom>
          <a:solidFill>
            <a:srgbClr val="42BA8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nvGrpSpPr>
          <p:cNvPr id="5" name="object 5"/>
          <p:cNvGrpSpPr/>
          <p:nvPr/>
        </p:nvGrpSpPr>
        <p:grpSpPr>
          <a:xfrm>
            <a:off x="0" y="0"/>
            <a:ext cx="7772400" cy="48895"/>
            <a:chOff x="0" y="0"/>
            <a:chExt cx="7772400" cy="48895"/>
          </a:xfrm>
        </p:grpSpPr>
        <p:sp>
          <p:nvSpPr>
            <p:cNvPr id="6" name="object 6"/>
            <p:cNvSpPr/>
            <p:nvPr/>
          </p:nvSpPr>
          <p:spPr>
            <a:xfrm>
              <a:off x="6131369" y="0"/>
              <a:ext cx="1641475" cy="48895"/>
            </a:xfrm>
            <a:custGeom>
              <a:avLst/>
              <a:gdLst/>
              <a:ahLst/>
              <a:cxnLst/>
              <a:rect l="l" t="t" r="r" b="b"/>
              <a:pathLst>
                <a:path w="1641475" h="48895">
                  <a:moveTo>
                    <a:pt x="1641030" y="0"/>
                  </a:moveTo>
                  <a:lnTo>
                    <a:pt x="0" y="0"/>
                  </a:lnTo>
                  <a:lnTo>
                    <a:pt x="0" y="48577"/>
                  </a:lnTo>
                  <a:lnTo>
                    <a:pt x="1641030" y="48577"/>
                  </a:lnTo>
                  <a:lnTo>
                    <a:pt x="1641030" y="0"/>
                  </a:lnTo>
                  <a:close/>
                </a:path>
              </a:pathLst>
            </a:custGeom>
            <a:solidFill>
              <a:srgbClr val="0074B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 name="object 7"/>
            <p:cNvSpPr/>
            <p:nvPr/>
          </p:nvSpPr>
          <p:spPr>
            <a:xfrm>
              <a:off x="5527217" y="0"/>
              <a:ext cx="604520" cy="48895"/>
            </a:xfrm>
            <a:custGeom>
              <a:avLst/>
              <a:gdLst/>
              <a:ahLst/>
              <a:cxnLst/>
              <a:rect l="l" t="t" r="r" b="b"/>
              <a:pathLst>
                <a:path w="604520" h="48895">
                  <a:moveTo>
                    <a:pt x="604151" y="0"/>
                  </a:moveTo>
                  <a:lnTo>
                    <a:pt x="0" y="0"/>
                  </a:lnTo>
                  <a:lnTo>
                    <a:pt x="0" y="48577"/>
                  </a:lnTo>
                  <a:lnTo>
                    <a:pt x="604151" y="48577"/>
                  </a:lnTo>
                  <a:lnTo>
                    <a:pt x="604151" y="0"/>
                  </a:lnTo>
                  <a:close/>
                </a:path>
              </a:pathLst>
            </a:custGeom>
            <a:solidFill>
              <a:srgbClr val="EDEDEE"/>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p:nvPr/>
          </p:nvSpPr>
          <p:spPr>
            <a:xfrm>
              <a:off x="2480373" y="0"/>
              <a:ext cx="3047365" cy="48895"/>
            </a:xfrm>
            <a:custGeom>
              <a:avLst/>
              <a:gdLst/>
              <a:ahLst/>
              <a:cxnLst/>
              <a:rect l="l" t="t" r="r" b="b"/>
              <a:pathLst>
                <a:path w="3047365" h="48895">
                  <a:moveTo>
                    <a:pt x="3046857" y="0"/>
                  </a:moveTo>
                  <a:lnTo>
                    <a:pt x="0" y="0"/>
                  </a:lnTo>
                  <a:lnTo>
                    <a:pt x="0" y="48577"/>
                  </a:lnTo>
                  <a:lnTo>
                    <a:pt x="3046857" y="48577"/>
                  </a:lnTo>
                  <a:lnTo>
                    <a:pt x="3046857" y="0"/>
                  </a:lnTo>
                  <a:close/>
                </a:path>
              </a:pathLst>
            </a:custGeom>
            <a:solidFill>
              <a:srgbClr val="42BA8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9" name="object 9"/>
            <p:cNvSpPr/>
            <p:nvPr/>
          </p:nvSpPr>
          <p:spPr>
            <a:xfrm>
              <a:off x="1648193" y="0"/>
              <a:ext cx="832485" cy="48895"/>
            </a:xfrm>
            <a:custGeom>
              <a:avLst/>
              <a:gdLst/>
              <a:ahLst/>
              <a:cxnLst/>
              <a:rect l="l" t="t" r="r" b="b"/>
              <a:pathLst>
                <a:path w="832485" h="48895">
                  <a:moveTo>
                    <a:pt x="832180" y="0"/>
                  </a:moveTo>
                  <a:lnTo>
                    <a:pt x="0" y="0"/>
                  </a:lnTo>
                  <a:lnTo>
                    <a:pt x="0" y="48577"/>
                  </a:lnTo>
                  <a:lnTo>
                    <a:pt x="832180" y="48577"/>
                  </a:lnTo>
                  <a:lnTo>
                    <a:pt x="832180" y="0"/>
                  </a:lnTo>
                  <a:close/>
                </a:path>
              </a:pathLst>
            </a:custGeom>
            <a:solidFill>
              <a:srgbClr val="F58345"/>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0" name="object 10"/>
            <p:cNvSpPr/>
            <p:nvPr/>
          </p:nvSpPr>
          <p:spPr>
            <a:xfrm>
              <a:off x="0" y="0"/>
              <a:ext cx="1648460" cy="48895"/>
            </a:xfrm>
            <a:custGeom>
              <a:avLst/>
              <a:gdLst/>
              <a:ahLst/>
              <a:cxnLst/>
              <a:rect l="l" t="t" r="r" b="b"/>
              <a:pathLst>
                <a:path w="1648460" h="48895">
                  <a:moveTo>
                    <a:pt x="1648180" y="0"/>
                  </a:moveTo>
                  <a:lnTo>
                    <a:pt x="0" y="0"/>
                  </a:lnTo>
                  <a:lnTo>
                    <a:pt x="0" y="48577"/>
                  </a:lnTo>
                  <a:lnTo>
                    <a:pt x="1648180" y="48577"/>
                  </a:lnTo>
                  <a:lnTo>
                    <a:pt x="1648180" y="0"/>
                  </a:lnTo>
                  <a:close/>
                </a:path>
              </a:pathLst>
            </a:custGeom>
            <a:solidFill>
              <a:srgbClr val="003A36"/>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grpSp>
      <p:sp>
        <p:nvSpPr>
          <p:cNvPr id="11" name="object 11"/>
          <p:cNvSpPr txBox="1"/>
          <p:nvPr/>
        </p:nvSpPr>
        <p:spPr>
          <a:xfrm>
            <a:off x="762000" y="1318984"/>
            <a:ext cx="2914656" cy="7035900"/>
          </a:xfrm>
          <a:prstGeom prst="rect">
            <a:avLst/>
          </a:prstGeom>
        </p:spPr>
        <p:txBody>
          <a:bodyPr vert="horz" wrap="square" lIns="0" tIns="12700" rIns="0" bIns="0" rtlCol="0">
            <a:spAutoFit/>
          </a:bodyPr>
          <a:lstStyle/>
          <a:p>
            <a:pPr marL="12700" algn="l">
              <a:lnSpc>
                <a:spcPct val="100000"/>
              </a:lnSpc>
              <a:spcBef>
                <a:spcPts val="100"/>
              </a:spcBef>
            </a:pPr>
            <a:r>
              <a:rPr sz="1600" b="1" dirty="0">
                <a:solidFill>
                  <a:srgbClr val="003A36"/>
                </a:solidFill>
                <a:latin typeface="Source Han Sans CN" panose="020B0500000000000000" pitchFamily="34" charset="-128"/>
                <a:ea typeface="Source Han Sans CN" panose="020B0500000000000000" pitchFamily="34" charset="-128"/>
                <a:cs typeface="Lucida Sans Unicode"/>
              </a:rPr>
              <a:t>At the retail edge</a:t>
            </a:r>
            <a:endParaRPr sz="1600" b="1" dirty="0">
              <a:latin typeface="Source Han Sans CN" panose="020B0500000000000000" pitchFamily="34" charset="-128"/>
              <a:ea typeface="Source Han Sans CN" panose="020B0500000000000000" pitchFamily="34" charset="-128"/>
              <a:cs typeface="Lucida Sans Unicode"/>
            </a:endParaRPr>
          </a:p>
          <a:p>
            <a:pPr marL="12700" marR="64135" algn="l">
              <a:lnSpc>
                <a:spcPct val="116700"/>
              </a:lnSpc>
              <a:spcBef>
                <a:spcPts val="5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SUSE Manager for Retail grows with you</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as your infrastructure evolves to encompass new technologies – such as edge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computing. The goal of edge computing</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is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to bring the compute resources closer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to the devices that will access them. In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 cloud age, many organizations place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compute resources on an Internet-facing</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server that clients can access remotely.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Edge computing takes the cloud concept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and makes it local. In other words, you</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get the power of cloud technology wit</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h</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 simplicity and low-latency of local (or</a:t>
            </a:r>
            <a:r>
              <a:rPr lang="zh-CN" altLang="en-US" sz="1100" dirty="0">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geographically close) compute resources.</a:t>
            </a:r>
            <a:endParaRPr sz="1100" dirty="0">
              <a:latin typeface="Source Han Sans CN" panose="020B0500000000000000" pitchFamily="34" charset="-128"/>
              <a:ea typeface="Source Han Sans CN" panose="020B0500000000000000" pitchFamily="34" charset="-128"/>
              <a:cs typeface="Lucida Sans Unicode"/>
            </a:endParaRPr>
          </a:p>
          <a:p>
            <a:pPr marL="12700" marR="5080" algn="l">
              <a:lnSpc>
                <a:spcPct val="116700"/>
              </a:lnSpc>
              <a:spcBef>
                <a:spcPts val="7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The retail environment, which has always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had the concept of a branch server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managing a local network, is well-suited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for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edge scenarios. SUSE’s Edge technology brings edge computing to the SUSE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retail setting. SUSE’s solution for retail at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 edge includes SUSE Enterprise Linux</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Micro, an immutable version of SUSE Linux</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Enterprise optimized for container environments. The core components of SUSE</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container toolkit also play a role, with</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Rancher Prime managing the Kubernetes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container system and SUSE Manager for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Retail administering SUSE Linux Micro,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POS devices, and the software.</a:t>
            </a:r>
            <a:endParaRPr sz="1100" dirty="0">
              <a:latin typeface="Source Han Sans CN" panose="020B0500000000000000" pitchFamily="34" charset="-128"/>
              <a:ea typeface="Source Han Sans CN" panose="020B0500000000000000" pitchFamily="34" charset="-128"/>
              <a:cs typeface="Lucida Sans Unicode"/>
            </a:endParaRPr>
          </a:p>
          <a:p>
            <a:pPr marL="12700" marR="193040" algn="l">
              <a:lnSpc>
                <a:spcPct val="116700"/>
              </a:lnSpc>
              <a:spcBef>
                <a:spcPts val="695"/>
              </a:spcBef>
            </a:pPr>
            <a:r>
              <a:rPr sz="1100" dirty="0" err="1">
                <a:solidFill>
                  <a:srgbClr val="003A36"/>
                </a:solidFill>
                <a:latin typeface="Source Han Sans CN" panose="020B0500000000000000" pitchFamily="34" charset="-128"/>
                <a:ea typeface="Source Han Sans CN" panose="020B0500000000000000" pitchFamily="34" charset="-128"/>
                <a:cs typeface="Lucida Sans Unicode"/>
              </a:rPr>
              <a:t>Ke</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to edge deployments are security concerns. SUSE </a:t>
            </a:r>
            <a:r>
              <a:rPr sz="1100" dirty="0" err="1">
                <a:solidFill>
                  <a:srgbClr val="003A36"/>
                </a:solidFill>
                <a:latin typeface="Source Han Sans CN" panose="020B0500000000000000" pitchFamily="34" charset="-128"/>
                <a:ea typeface="Source Han Sans CN" panose="020B0500000000000000" pitchFamily="34" charset="-128"/>
                <a:cs typeface="Lucida Sans Unicode"/>
              </a:rPr>
              <a:t>NeuVector</a:t>
            </a:r>
            <a:r>
              <a:rPr sz="1100" dirty="0">
                <a:solidFill>
                  <a:srgbClr val="003A36"/>
                </a:solidFill>
                <a:latin typeface="Source Han Sans CN" panose="020B0500000000000000" pitchFamily="34" charset="-128"/>
                <a:ea typeface="Source Han Sans CN" panose="020B0500000000000000" pitchFamily="34" charset="-128"/>
                <a:cs typeface="Lucida Sans Unicode"/>
              </a:rPr>
              <a:t> provides</a:t>
            </a:r>
            <a:r>
              <a:rPr lang="zh-CN" altLang="en-US" sz="1100" dirty="0">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zero-trust container security.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
        <p:nvSpPr>
          <p:cNvPr id="14" name="object 14"/>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t>6</a:t>
            </a:fld>
            <a:endParaRPr dirty="0">
              <a:latin typeface="Source Han Sans CN" panose="020B0500000000000000" pitchFamily="34" charset="-128"/>
              <a:ea typeface="Source Han Sans CN" panose="020B0500000000000000" pitchFamily="34" charset="-128"/>
            </a:endParaRPr>
          </a:p>
        </p:txBody>
      </p:sp>
      <p:sp>
        <p:nvSpPr>
          <p:cNvPr id="15" name="object 15"/>
          <p:cNvSpPr txBox="1">
            <a:spLocks noGrp="1"/>
          </p:cNvSpPr>
          <p:nvPr>
            <p:ph type="ftr" sz="quarter" idx="5"/>
          </p:nvPr>
        </p:nvSpPr>
        <p:spPr>
          <a:xfrm>
            <a:off x="974852" y="9481819"/>
            <a:ext cx="2804160"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 Manager for Retail: Transforming Point of Service</a:t>
            </a:r>
          </a:p>
        </p:txBody>
      </p:sp>
      <p:sp>
        <p:nvSpPr>
          <p:cNvPr id="16" name="object 16"/>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
        <p:nvSpPr>
          <p:cNvPr id="12" name="object 12"/>
          <p:cNvSpPr txBox="1"/>
          <p:nvPr/>
        </p:nvSpPr>
        <p:spPr>
          <a:xfrm>
            <a:off x="4095744" y="1318984"/>
            <a:ext cx="2914656" cy="7650043"/>
          </a:xfrm>
          <a:prstGeom prst="rect">
            <a:avLst/>
          </a:prstGeom>
        </p:spPr>
        <p:txBody>
          <a:bodyPr vert="horz" wrap="square" lIns="0" tIns="38100" rIns="0" bIns="0" rtlCol="0">
            <a:spAutoFit/>
          </a:bodyPr>
          <a:lstStyle/>
          <a:p>
            <a:pPr marL="12700" marR="31115" algn="l">
              <a:lnSpc>
                <a:spcPct val="116700"/>
              </a:lnSpc>
              <a:spcBef>
                <a:spcPts val="700"/>
              </a:spcBef>
            </a:pPr>
            <a:r>
              <a:rPr lang="en" altLang="zh-CN" sz="1100" dirty="0" err="1">
                <a:solidFill>
                  <a:srgbClr val="003A36"/>
                </a:solidFill>
                <a:latin typeface="Source Han Sans CN" panose="020B0500000000000000" pitchFamily="34" charset="-128"/>
                <a:ea typeface="Source Han Sans CN" panose="020B0500000000000000" pitchFamily="34" charset="-128"/>
                <a:cs typeface="Lucida Sans Unicode"/>
              </a:rPr>
              <a:t>NeuVector</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enforces risk and vulnerability management, data protection, automated intrusion prevention, and policy management</a:t>
            </a:r>
            <a:r>
              <a:rPr lang="en" altLang="zh-CN" sz="1100" dirty="0">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all optimized for container environments at the edge. </a:t>
            </a:r>
          </a:p>
          <a:p>
            <a:pPr marL="12700" marR="31115" algn="l">
              <a:lnSpc>
                <a:spcPct val="116700"/>
              </a:lnSpc>
              <a:spcBef>
                <a:spcPts val="7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SUSE</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s Edge solutions allow you to keep</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tight yet flexible control over your POS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environment – even if your organization    spans multiple locations. You can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administer the network from a single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remote location and still benefit from</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local operation at the edge. Provide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flexibility and convenience your customers desire and still enjoy the security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efficiency that your business needs with</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open</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source solutions from SUSE. Future-proof your IT operations from the core to</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 store with purpose-built solutions for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exceptional customer experiences.</a:t>
            </a:r>
            <a:endParaRPr lang="en-US" sz="1100" dirty="0">
              <a:solidFill>
                <a:srgbClr val="003A36"/>
              </a:solidFill>
              <a:latin typeface="Source Han Sans CN" panose="020B0500000000000000" pitchFamily="34" charset="-128"/>
              <a:ea typeface="Source Han Sans CN" panose="020B0500000000000000" pitchFamily="34" charset="-128"/>
              <a:cs typeface="Lucida Sans Unicode"/>
            </a:endParaRPr>
          </a:p>
          <a:p>
            <a:pPr marL="12700" marR="31115" algn="l">
              <a:lnSpc>
                <a:spcPct val="116700"/>
              </a:lnSpc>
              <a:spcBef>
                <a:spcPts val="700"/>
              </a:spcBef>
            </a:pPr>
            <a:endParaRPr lang="en-US" sz="1100" dirty="0">
              <a:solidFill>
                <a:srgbClr val="003A36"/>
              </a:solidFill>
              <a:latin typeface="Source Han Sans CN" panose="020B0500000000000000" pitchFamily="34" charset="-128"/>
              <a:ea typeface="Source Han Sans CN" panose="020B0500000000000000" pitchFamily="34" charset="-128"/>
              <a:cs typeface="Lucida Sans Unicode"/>
            </a:endParaRPr>
          </a:p>
          <a:p>
            <a:pPr marL="12700" algn="l">
              <a:lnSpc>
                <a:spcPct val="100000"/>
              </a:lnSpc>
              <a:spcBef>
                <a:spcPts val="100"/>
              </a:spcBef>
            </a:pPr>
            <a:r>
              <a:rPr lang="en" altLang="zh-CN" sz="1600" b="1" dirty="0">
                <a:solidFill>
                  <a:srgbClr val="003A36"/>
                </a:solidFill>
                <a:latin typeface="Source Han Sans CN" panose="020B0500000000000000" pitchFamily="34" charset="-128"/>
                <a:ea typeface="Source Han Sans CN" panose="020B0500000000000000" pitchFamily="34" charset="-128"/>
                <a:cs typeface="Lucida Sans Unicode"/>
              </a:rPr>
              <a:t>Start where you are</a:t>
            </a:r>
            <a:endParaRPr lang="en" altLang="zh-CN" sz="1600" b="1" dirty="0">
              <a:latin typeface="Source Han Sans CN" panose="020B0500000000000000" pitchFamily="34" charset="-128"/>
              <a:ea typeface="Source Han Sans CN" panose="020B0500000000000000" pitchFamily="34" charset="-128"/>
              <a:cs typeface="Lucida Sans Unicode"/>
            </a:endParaRPr>
          </a:p>
          <a:p>
            <a:pPr marL="12700" marR="34290" algn="l">
              <a:lnSpc>
                <a:spcPct val="116700"/>
              </a:lnSpc>
              <a:spcBef>
                <a:spcPts val="580"/>
              </a:spcBef>
            </a:pP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What are your goals for your retail environment? Are you seeking centralized management for a diverse assortment of devices? Are you looking for a roadmap to implementing containers? Are you exploring the benefits of recent innovations like edge computing?</a:t>
            </a:r>
            <a:endParaRPr lang="en" altLang="zh-CN" sz="1100" dirty="0">
              <a:latin typeface="Source Han Sans CN" panose="020B0500000000000000" pitchFamily="34" charset="-128"/>
              <a:ea typeface="Source Han Sans CN" panose="020B0500000000000000" pitchFamily="34" charset="-128"/>
              <a:cs typeface="Lucida Sans Unicode"/>
            </a:endParaRPr>
          </a:p>
          <a:p>
            <a:pPr marL="12700" marR="18415" algn="l">
              <a:lnSpc>
                <a:spcPct val="116700"/>
              </a:lnSpc>
              <a:spcBef>
                <a:spcPts val="700"/>
              </a:spcBef>
            </a:pP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Whatever your needs, SUSE is ready to help you remove the friction as you take your next steps with consolidating, securing, and extending your retail environment. Our team is ready to work with you to help future-proof your retail business.</a:t>
            </a:r>
            <a:endParaRPr lang="en" altLang="zh-CN" sz="1100" dirty="0">
              <a:latin typeface="Source Han Sans CN" panose="020B0500000000000000" pitchFamily="34" charset="-128"/>
              <a:ea typeface="Source Han Sans CN" panose="020B0500000000000000" pitchFamily="34" charset="-128"/>
              <a:cs typeface="Lucida Sans Unicode"/>
            </a:endParaRPr>
          </a:p>
          <a:p>
            <a:pPr marL="12700" marR="5080" algn="l">
              <a:lnSpc>
                <a:spcPct val="116700"/>
              </a:lnSpc>
              <a:spcBef>
                <a:spcPts val="695"/>
              </a:spcBef>
            </a:pP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Learn more at </a:t>
            </a:r>
            <a:r>
              <a:rPr lang="en" altLang="zh-CN" sz="1100" dirty="0" err="1">
                <a:solidFill>
                  <a:srgbClr val="003A36"/>
                </a:solidFill>
                <a:latin typeface="Source Han Sans CN" panose="020B0500000000000000" pitchFamily="34" charset="-128"/>
                <a:ea typeface="Source Han Sans CN" panose="020B0500000000000000" pitchFamily="34" charset="-128"/>
                <a:cs typeface="Lucida Sans Unicode"/>
              </a:rPr>
              <a:t>suse.com</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/retail or speak to your SUSE Account Executive today.</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7772400" cy="10058400"/>
            <a:chOff x="0" y="0"/>
            <a:chExt cx="7772400" cy="10058400"/>
          </a:xfrm>
        </p:grpSpPr>
        <p:pic>
          <p:nvPicPr>
            <p:cNvPr id="3" name="object 3"/>
            <p:cNvPicPr/>
            <p:nvPr/>
          </p:nvPicPr>
          <p:blipFill>
            <a:blip r:embed="rId2" cstate="print"/>
            <a:stretch>
              <a:fillRect/>
            </a:stretch>
          </p:blipFill>
          <p:spPr>
            <a:xfrm>
              <a:off x="0" y="0"/>
              <a:ext cx="7772400" cy="5347957"/>
            </a:xfrm>
            <a:prstGeom prst="rect">
              <a:avLst/>
            </a:prstGeom>
          </p:spPr>
        </p:pic>
        <p:sp>
          <p:nvSpPr>
            <p:cNvPr id="4" name="object 4"/>
            <p:cNvSpPr/>
            <p:nvPr/>
          </p:nvSpPr>
          <p:spPr>
            <a:xfrm>
              <a:off x="0" y="5317197"/>
              <a:ext cx="7772400" cy="4741545"/>
            </a:xfrm>
            <a:custGeom>
              <a:avLst/>
              <a:gdLst/>
              <a:ahLst/>
              <a:cxnLst/>
              <a:rect l="l" t="t" r="r" b="b"/>
              <a:pathLst>
                <a:path w="7772400" h="4741545">
                  <a:moveTo>
                    <a:pt x="7772400" y="0"/>
                  </a:moveTo>
                  <a:lnTo>
                    <a:pt x="0" y="0"/>
                  </a:lnTo>
                  <a:lnTo>
                    <a:pt x="0" y="4741202"/>
                  </a:lnTo>
                  <a:lnTo>
                    <a:pt x="7772400" y="4741202"/>
                  </a:lnTo>
                  <a:lnTo>
                    <a:pt x="7772400" y="0"/>
                  </a:lnTo>
                  <a:close/>
                </a:path>
              </a:pathLst>
            </a:custGeom>
            <a:solidFill>
              <a:srgbClr val="0A3734"/>
            </a:solidFill>
          </p:spPr>
          <p:txBody>
            <a:bodyPr wrap="square" lIns="0" tIns="0" rIns="0" bIns="0" rtlCol="0"/>
            <a:lstStyle/>
            <a:p>
              <a:endParaRPr dirty="0">
                <a:latin typeface="Source Han Sans CN" panose="020B0500000000000000" pitchFamily="34" charset="-128"/>
                <a:ea typeface="Source Han Sans CN" panose="020B0500000000000000" pitchFamily="34" charset="-128"/>
              </a:endParaRPr>
            </a:p>
          </p:txBody>
        </p:sp>
      </p:grpSp>
      <p:sp>
        <p:nvSpPr>
          <p:cNvPr id="7" name="object 7"/>
          <p:cNvSpPr txBox="1"/>
          <p:nvPr/>
        </p:nvSpPr>
        <p:spPr>
          <a:xfrm>
            <a:off x="442625" y="8077200"/>
            <a:ext cx="3809734" cy="1551707"/>
          </a:xfrm>
          <a:prstGeom prst="rect">
            <a:avLst/>
          </a:prstGeom>
        </p:spPr>
        <p:txBody>
          <a:bodyPr vert="horz" wrap="square" lIns="0" tIns="12700" rIns="0" bIns="0" rtlCol="0">
            <a:spAutoFit/>
          </a:bodyPr>
          <a:lstStyle/>
          <a:p>
            <a:pPr marL="12700">
              <a:spcBef>
                <a:spcPts val="100"/>
              </a:spcBef>
            </a:pPr>
            <a:r>
              <a:rPr sz="5000" dirty="0">
                <a:solidFill>
                  <a:srgbClr val="FFFFFF"/>
                </a:solidFill>
                <a:latin typeface="Poppins Medium" pitchFamily="2" charset="0"/>
                <a:ea typeface="Source Han Sans CN" panose="020B0500000000000000" pitchFamily="34" charset="-128"/>
                <a:cs typeface="Poppins Medium" pitchFamily="2" charset="0"/>
              </a:rPr>
              <a:t>Innovate</a:t>
            </a:r>
            <a:r>
              <a:rPr lang="zh-CN" altLang="en-US" sz="5000" dirty="0">
                <a:solidFill>
                  <a:srgbClr val="FFFFFF"/>
                </a:solidFill>
                <a:latin typeface="Poppins Medium" pitchFamily="2" charset="0"/>
                <a:ea typeface="Source Han Sans CN" panose="020B0500000000000000" pitchFamily="34" charset="-128"/>
                <a:cs typeface="Poppins Medium" pitchFamily="2" charset="0"/>
              </a:rPr>
              <a:t> </a:t>
            </a:r>
            <a:r>
              <a:rPr lang="en" altLang="zh-CN" sz="5000" dirty="0">
                <a:solidFill>
                  <a:srgbClr val="FFFFFF"/>
                </a:solidFill>
                <a:latin typeface="Poppins Medium" pitchFamily="2" charset="0"/>
                <a:ea typeface="Source Han Sans CN" panose="020B0500000000000000" pitchFamily="34" charset="-128"/>
                <a:cs typeface="Poppins Medium" pitchFamily="2" charset="0"/>
              </a:rPr>
              <a:t>Everywhere</a:t>
            </a:r>
            <a:endParaRPr sz="5000" dirty="0">
              <a:latin typeface="Poppins Medium" pitchFamily="2" charset="0"/>
              <a:ea typeface="Source Han Sans CN" panose="020B0500000000000000" pitchFamily="34" charset="-128"/>
              <a:cs typeface="Poppins Medium" pitchFamily="2" charset="0"/>
            </a:endParaRPr>
          </a:p>
        </p:txBody>
      </p:sp>
      <p:sp>
        <p:nvSpPr>
          <p:cNvPr id="9" name="object 9"/>
          <p:cNvSpPr/>
          <p:nvPr/>
        </p:nvSpPr>
        <p:spPr>
          <a:xfrm>
            <a:off x="457466" y="581075"/>
            <a:ext cx="1530350" cy="278130"/>
          </a:xfrm>
          <a:custGeom>
            <a:avLst/>
            <a:gdLst/>
            <a:ahLst/>
            <a:cxnLst/>
            <a:rect l="l" t="t" r="r" b="b"/>
            <a:pathLst>
              <a:path w="1530350" h="278130">
                <a:moveTo>
                  <a:pt x="525297" y="87630"/>
                </a:moveTo>
                <a:lnTo>
                  <a:pt x="524205" y="82550"/>
                </a:lnTo>
                <a:lnTo>
                  <a:pt x="523900" y="81153"/>
                </a:lnTo>
                <a:lnTo>
                  <a:pt x="523900" y="90170"/>
                </a:lnTo>
                <a:lnTo>
                  <a:pt x="523430" y="96520"/>
                </a:lnTo>
                <a:lnTo>
                  <a:pt x="515670" y="101600"/>
                </a:lnTo>
                <a:lnTo>
                  <a:pt x="511721" y="101600"/>
                </a:lnTo>
                <a:lnTo>
                  <a:pt x="503936" y="96520"/>
                </a:lnTo>
                <a:lnTo>
                  <a:pt x="503478" y="90170"/>
                </a:lnTo>
                <a:lnTo>
                  <a:pt x="507377" y="86360"/>
                </a:lnTo>
                <a:lnTo>
                  <a:pt x="510832" y="82550"/>
                </a:lnTo>
                <a:lnTo>
                  <a:pt x="516547" y="82550"/>
                </a:lnTo>
                <a:lnTo>
                  <a:pt x="520014" y="86360"/>
                </a:lnTo>
                <a:lnTo>
                  <a:pt x="523900" y="90170"/>
                </a:lnTo>
                <a:lnTo>
                  <a:pt x="523900" y="81153"/>
                </a:lnTo>
                <a:lnTo>
                  <a:pt x="523379" y="78740"/>
                </a:lnTo>
                <a:lnTo>
                  <a:pt x="518147" y="69850"/>
                </a:lnTo>
                <a:lnTo>
                  <a:pt x="510374" y="64770"/>
                </a:lnTo>
                <a:lnTo>
                  <a:pt x="500862" y="63500"/>
                </a:lnTo>
                <a:lnTo>
                  <a:pt x="491350" y="64770"/>
                </a:lnTo>
                <a:lnTo>
                  <a:pt x="483590" y="69850"/>
                </a:lnTo>
                <a:lnTo>
                  <a:pt x="478345" y="78740"/>
                </a:lnTo>
                <a:lnTo>
                  <a:pt x="476427" y="87630"/>
                </a:lnTo>
                <a:lnTo>
                  <a:pt x="478345" y="97790"/>
                </a:lnTo>
                <a:lnTo>
                  <a:pt x="483590" y="105410"/>
                </a:lnTo>
                <a:lnTo>
                  <a:pt x="491350" y="110490"/>
                </a:lnTo>
                <a:lnTo>
                  <a:pt x="500862" y="111760"/>
                </a:lnTo>
                <a:lnTo>
                  <a:pt x="510374" y="110490"/>
                </a:lnTo>
                <a:lnTo>
                  <a:pt x="518147" y="105410"/>
                </a:lnTo>
                <a:lnTo>
                  <a:pt x="520763" y="101600"/>
                </a:lnTo>
                <a:lnTo>
                  <a:pt x="523379" y="97790"/>
                </a:lnTo>
                <a:lnTo>
                  <a:pt x="525297" y="87630"/>
                </a:lnTo>
                <a:close/>
              </a:path>
              <a:path w="1530350" h="278130">
                <a:moveTo>
                  <a:pt x="549579" y="135890"/>
                </a:moveTo>
                <a:lnTo>
                  <a:pt x="549516" y="133350"/>
                </a:lnTo>
                <a:lnTo>
                  <a:pt x="547801" y="106680"/>
                </a:lnTo>
                <a:lnTo>
                  <a:pt x="542505" y="81280"/>
                </a:lnTo>
                <a:lnTo>
                  <a:pt x="533120" y="63309"/>
                </a:lnTo>
                <a:lnTo>
                  <a:pt x="533120" y="80010"/>
                </a:lnTo>
                <a:lnTo>
                  <a:pt x="532650" y="97790"/>
                </a:lnTo>
                <a:lnTo>
                  <a:pt x="524332" y="110490"/>
                </a:lnTo>
                <a:lnTo>
                  <a:pt x="510476" y="119380"/>
                </a:lnTo>
                <a:lnTo>
                  <a:pt x="493395" y="119380"/>
                </a:lnTo>
                <a:lnTo>
                  <a:pt x="484809" y="116840"/>
                </a:lnTo>
                <a:lnTo>
                  <a:pt x="477570" y="110490"/>
                </a:lnTo>
                <a:lnTo>
                  <a:pt x="473176" y="105410"/>
                </a:lnTo>
                <a:lnTo>
                  <a:pt x="472071" y="104140"/>
                </a:lnTo>
                <a:lnTo>
                  <a:pt x="468731" y="95250"/>
                </a:lnTo>
                <a:lnTo>
                  <a:pt x="469214" y="78740"/>
                </a:lnTo>
                <a:lnTo>
                  <a:pt x="477532" y="64770"/>
                </a:lnTo>
                <a:lnTo>
                  <a:pt x="491388" y="55880"/>
                </a:lnTo>
                <a:lnTo>
                  <a:pt x="508457" y="55880"/>
                </a:lnTo>
                <a:lnTo>
                  <a:pt x="517042" y="58420"/>
                </a:lnTo>
                <a:lnTo>
                  <a:pt x="524281" y="64770"/>
                </a:lnTo>
                <a:lnTo>
                  <a:pt x="529767" y="71120"/>
                </a:lnTo>
                <a:lnTo>
                  <a:pt x="533120" y="80010"/>
                </a:lnTo>
                <a:lnTo>
                  <a:pt x="533120" y="63309"/>
                </a:lnTo>
                <a:lnTo>
                  <a:pt x="530567" y="58420"/>
                </a:lnTo>
                <a:lnTo>
                  <a:pt x="527240" y="55880"/>
                </a:lnTo>
                <a:lnTo>
                  <a:pt x="522236" y="52070"/>
                </a:lnTo>
                <a:lnTo>
                  <a:pt x="508914" y="41910"/>
                </a:lnTo>
                <a:lnTo>
                  <a:pt x="486384" y="31750"/>
                </a:lnTo>
                <a:lnTo>
                  <a:pt x="462229" y="20320"/>
                </a:lnTo>
                <a:lnTo>
                  <a:pt x="423075" y="2540"/>
                </a:lnTo>
                <a:lnTo>
                  <a:pt x="419049" y="0"/>
                </a:lnTo>
                <a:lnTo>
                  <a:pt x="414337" y="3810"/>
                </a:lnTo>
                <a:lnTo>
                  <a:pt x="414451" y="19050"/>
                </a:lnTo>
                <a:lnTo>
                  <a:pt x="414845" y="40640"/>
                </a:lnTo>
                <a:lnTo>
                  <a:pt x="414934" y="52070"/>
                </a:lnTo>
                <a:lnTo>
                  <a:pt x="407784" y="45720"/>
                </a:lnTo>
                <a:lnTo>
                  <a:pt x="399338" y="40640"/>
                </a:lnTo>
                <a:lnTo>
                  <a:pt x="390448" y="36830"/>
                </a:lnTo>
                <a:lnTo>
                  <a:pt x="381952" y="33020"/>
                </a:lnTo>
                <a:lnTo>
                  <a:pt x="354114" y="21590"/>
                </a:lnTo>
                <a:lnTo>
                  <a:pt x="305600" y="8890"/>
                </a:lnTo>
                <a:lnTo>
                  <a:pt x="265811" y="3810"/>
                </a:lnTo>
                <a:lnTo>
                  <a:pt x="243065" y="2540"/>
                </a:lnTo>
                <a:lnTo>
                  <a:pt x="220256" y="2540"/>
                </a:lnTo>
                <a:lnTo>
                  <a:pt x="175018" y="7620"/>
                </a:lnTo>
                <a:lnTo>
                  <a:pt x="103428" y="33020"/>
                </a:lnTo>
                <a:lnTo>
                  <a:pt x="41160" y="76200"/>
                </a:lnTo>
                <a:lnTo>
                  <a:pt x="12547" y="113030"/>
                </a:lnTo>
                <a:lnTo>
                  <a:pt x="114" y="156210"/>
                </a:lnTo>
                <a:lnTo>
                  <a:pt x="0" y="160020"/>
                </a:lnTo>
                <a:lnTo>
                  <a:pt x="1143" y="186690"/>
                </a:lnTo>
                <a:lnTo>
                  <a:pt x="17818" y="229870"/>
                </a:lnTo>
                <a:lnTo>
                  <a:pt x="65481" y="270510"/>
                </a:lnTo>
                <a:lnTo>
                  <a:pt x="105651" y="278130"/>
                </a:lnTo>
                <a:lnTo>
                  <a:pt x="144983" y="271780"/>
                </a:lnTo>
                <a:lnTo>
                  <a:pt x="175348" y="246380"/>
                </a:lnTo>
                <a:lnTo>
                  <a:pt x="187337" y="194310"/>
                </a:lnTo>
                <a:lnTo>
                  <a:pt x="158673" y="148590"/>
                </a:lnTo>
                <a:lnTo>
                  <a:pt x="109905" y="138430"/>
                </a:lnTo>
                <a:lnTo>
                  <a:pt x="77470" y="163830"/>
                </a:lnTo>
                <a:lnTo>
                  <a:pt x="85229" y="204470"/>
                </a:lnTo>
                <a:lnTo>
                  <a:pt x="103530" y="194310"/>
                </a:lnTo>
                <a:lnTo>
                  <a:pt x="100749" y="190500"/>
                </a:lnTo>
                <a:lnTo>
                  <a:pt x="130467" y="160020"/>
                </a:lnTo>
                <a:lnTo>
                  <a:pt x="159245" y="187960"/>
                </a:lnTo>
                <a:lnTo>
                  <a:pt x="148805" y="224790"/>
                </a:lnTo>
                <a:lnTo>
                  <a:pt x="110604" y="241300"/>
                </a:lnTo>
                <a:lnTo>
                  <a:pt x="98602" y="241300"/>
                </a:lnTo>
                <a:lnTo>
                  <a:pt x="46875" y="204470"/>
                </a:lnTo>
                <a:lnTo>
                  <a:pt x="38773" y="176530"/>
                </a:lnTo>
                <a:lnTo>
                  <a:pt x="43383" y="147320"/>
                </a:lnTo>
                <a:lnTo>
                  <a:pt x="62598" y="123190"/>
                </a:lnTo>
                <a:lnTo>
                  <a:pt x="89623" y="109220"/>
                </a:lnTo>
                <a:lnTo>
                  <a:pt x="117500" y="105410"/>
                </a:lnTo>
                <a:lnTo>
                  <a:pt x="143738" y="107950"/>
                </a:lnTo>
                <a:lnTo>
                  <a:pt x="180200" y="127000"/>
                </a:lnTo>
                <a:lnTo>
                  <a:pt x="213055" y="166370"/>
                </a:lnTo>
                <a:lnTo>
                  <a:pt x="217258" y="172720"/>
                </a:lnTo>
                <a:lnTo>
                  <a:pt x="221183" y="181610"/>
                </a:lnTo>
                <a:lnTo>
                  <a:pt x="224878" y="189230"/>
                </a:lnTo>
                <a:lnTo>
                  <a:pt x="228384" y="196850"/>
                </a:lnTo>
                <a:lnTo>
                  <a:pt x="251574" y="229870"/>
                </a:lnTo>
                <a:lnTo>
                  <a:pt x="316039" y="229870"/>
                </a:lnTo>
                <a:lnTo>
                  <a:pt x="314604" y="226060"/>
                </a:lnTo>
                <a:lnTo>
                  <a:pt x="306235" y="217170"/>
                </a:lnTo>
                <a:lnTo>
                  <a:pt x="297916" y="215900"/>
                </a:lnTo>
                <a:lnTo>
                  <a:pt x="290207" y="213360"/>
                </a:lnTo>
                <a:lnTo>
                  <a:pt x="280403" y="207010"/>
                </a:lnTo>
                <a:lnTo>
                  <a:pt x="276326" y="198120"/>
                </a:lnTo>
                <a:lnTo>
                  <a:pt x="276453" y="189230"/>
                </a:lnTo>
                <a:lnTo>
                  <a:pt x="279273" y="185420"/>
                </a:lnTo>
                <a:lnTo>
                  <a:pt x="331673" y="185420"/>
                </a:lnTo>
                <a:lnTo>
                  <a:pt x="367919" y="203200"/>
                </a:lnTo>
                <a:lnTo>
                  <a:pt x="380644" y="226060"/>
                </a:lnTo>
                <a:lnTo>
                  <a:pt x="383578" y="227330"/>
                </a:lnTo>
                <a:lnTo>
                  <a:pt x="383730" y="227330"/>
                </a:lnTo>
                <a:lnTo>
                  <a:pt x="388607" y="229870"/>
                </a:lnTo>
                <a:lnTo>
                  <a:pt x="443458" y="229870"/>
                </a:lnTo>
                <a:lnTo>
                  <a:pt x="422084" y="212090"/>
                </a:lnTo>
                <a:lnTo>
                  <a:pt x="416572" y="208280"/>
                </a:lnTo>
                <a:lnTo>
                  <a:pt x="411543" y="204470"/>
                </a:lnTo>
                <a:lnTo>
                  <a:pt x="407314" y="199390"/>
                </a:lnTo>
                <a:lnTo>
                  <a:pt x="404215" y="193040"/>
                </a:lnTo>
                <a:lnTo>
                  <a:pt x="402526" y="189230"/>
                </a:lnTo>
                <a:lnTo>
                  <a:pt x="402907" y="185420"/>
                </a:lnTo>
                <a:lnTo>
                  <a:pt x="403529" y="179070"/>
                </a:lnTo>
                <a:lnTo>
                  <a:pt x="408559" y="171450"/>
                </a:lnTo>
                <a:lnTo>
                  <a:pt x="411657" y="170180"/>
                </a:lnTo>
                <a:lnTo>
                  <a:pt x="418731" y="168910"/>
                </a:lnTo>
                <a:lnTo>
                  <a:pt x="422579" y="168910"/>
                </a:lnTo>
                <a:lnTo>
                  <a:pt x="430885" y="170180"/>
                </a:lnTo>
                <a:lnTo>
                  <a:pt x="435406" y="171450"/>
                </a:lnTo>
                <a:lnTo>
                  <a:pt x="439978" y="171450"/>
                </a:lnTo>
                <a:lnTo>
                  <a:pt x="446608" y="172720"/>
                </a:lnTo>
                <a:lnTo>
                  <a:pt x="477583" y="172720"/>
                </a:lnTo>
                <a:lnTo>
                  <a:pt x="488505" y="170180"/>
                </a:lnTo>
                <a:lnTo>
                  <a:pt x="499300" y="168910"/>
                </a:lnTo>
                <a:lnTo>
                  <a:pt x="524167" y="160020"/>
                </a:lnTo>
                <a:lnTo>
                  <a:pt x="530961" y="156210"/>
                </a:lnTo>
                <a:lnTo>
                  <a:pt x="537375" y="151130"/>
                </a:lnTo>
                <a:lnTo>
                  <a:pt x="543013" y="147320"/>
                </a:lnTo>
                <a:lnTo>
                  <a:pt x="546773" y="144780"/>
                </a:lnTo>
                <a:lnTo>
                  <a:pt x="544309" y="144780"/>
                </a:lnTo>
                <a:lnTo>
                  <a:pt x="534797" y="146050"/>
                </a:lnTo>
                <a:lnTo>
                  <a:pt x="526237" y="147320"/>
                </a:lnTo>
                <a:lnTo>
                  <a:pt x="500481" y="147320"/>
                </a:lnTo>
                <a:lnTo>
                  <a:pt x="477050" y="143510"/>
                </a:lnTo>
                <a:lnTo>
                  <a:pt x="469658" y="139700"/>
                </a:lnTo>
                <a:lnTo>
                  <a:pt x="462076" y="135890"/>
                </a:lnTo>
                <a:lnTo>
                  <a:pt x="455549" y="132080"/>
                </a:lnTo>
                <a:lnTo>
                  <a:pt x="448627" y="125730"/>
                </a:lnTo>
                <a:lnTo>
                  <a:pt x="448068" y="123190"/>
                </a:lnTo>
                <a:lnTo>
                  <a:pt x="451319" y="119380"/>
                </a:lnTo>
                <a:lnTo>
                  <a:pt x="454710" y="120650"/>
                </a:lnTo>
                <a:lnTo>
                  <a:pt x="455752" y="120650"/>
                </a:lnTo>
                <a:lnTo>
                  <a:pt x="464515" y="127000"/>
                </a:lnTo>
                <a:lnTo>
                  <a:pt x="474802" y="132080"/>
                </a:lnTo>
                <a:lnTo>
                  <a:pt x="486143" y="135890"/>
                </a:lnTo>
                <a:lnTo>
                  <a:pt x="498132" y="138430"/>
                </a:lnTo>
                <a:lnTo>
                  <a:pt x="548068" y="138430"/>
                </a:lnTo>
                <a:lnTo>
                  <a:pt x="549224" y="135890"/>
                </a:lnTo>
                <a:lnTo>
                  <a:pt x="549579" y="135890"/>
                </a:lnTo>
                <a:close/>
              </a:path>
              <a:path w="1530350" h="278130">
                <a:moveTo>
                  <a:pt x="817981" y="168084"/>
                </a:moveTo>
                <a:lnTo>
                  <a:pt x="800354" y="128447"/>
                </a:lnTo>
                <a:lnTo>
                  <a:pt x="765683" y="112331"/>
                </a:lnTo>
                <a:lnTo>
                  <a:pt x="724916" y="103428"/>
                </a:lnTo>
                <a:lnTo>
                  <a:pt x="712736" y="100190"/>
                </a:lnTo>
                <a:lnTo>
                  <a:pt x="682713" y="70675"/>
                </a:lnTo>
                <a:lnTo>
                  <a:pt x="683539" y="63563"/>
                </a:lnTo>
                <a:lnTo>
                  <a:pt x="721042" y="37465"/>
                </a:lnTo>
                <a:lnTo>
                  <a:pt x="731977" y="36880"/>
                </a:lnTo>
                <a:lnTo>
                  <a:pt x="743191" y="37465"/>
                </a:lnTo>
                <a:lnTo>
                  <a:pt x="779475" y="53708"/>
                </a:lnTo>
                <a:lnTo>
                  <a:pt x="786536" y="62890"/>
                </a:lnTo>
                <a:lnTo>
                  <a:pt x="790968" y="65074"/>
                </a:lnTo>
                <a:lnTo>
                  <a:pt x="799541" y="65074"/>
                </a:lnTo>
                <a:lnTo>
                  <a:pt x="803186" y="63677"/>
                </a:lnTo>
                <a:lnTo>
                  <a:pt x="812253" y="55473"/>
                </a:lnTo>
                <a:lnTo>
                  <a:pt x="812800" y="45796"/>
                </a:lnTo>
                <a:lnTo>
                  <a:pt x="807186" y="39535"/>
                </a:lnTo>
                <a:lnTo>
                  <a:pt x="804595" y="36880"/>
                </a:lnTo>
                <a:lnTo>
                  <a:pt x="801497" y="33705"/>
                </a:lnTo>
                <a:lnTo>
                  <a:pt x="759053" y="12039"/>
                </a:lnTo>
                <a:lnTo>
                  <a:pt x="731634" y="9359"/>
                </a:lnTo>
                <a:lnTo>
                  <a:pt x="719391" y="9906"/>
                </a:lnTo>
                <a:lnTo>
                  <a:pt x="678510" y="22821"/>
                </a:lnTo>
                <a:lnTo>
                  <a:pt x="651103" y="57137"/>
                </a:lnTo>
                <a:lnTo>
                  <a:pt x="648601" y="74295"/>
                </a:lnTo>
                <a:lnTo>
                  <a:pt x="649097" y="82448"/>
                </a:lnTo>
                <a:lnTo>
                  <a:pt x="673531" y="118668"/>
                </a:lnTo>
                <a:lnTo>
                  <a:pt x="714870" y="133680"/>
                </a:lnTo>
                <a:lnTo>
                  <a:pt x="743026" y="139560"/>
                </a:lnTo>
                <a:lnTo>
                  <a:pt x="754748" y="142709"/>
                </a:lnTo>
                <a:lnTo>
                  <a:pt x="764197" y="146075"/>
                </a:lnTo>
                <a:lnTo>
                  <a:pt x="771448" y="149669"/>
                </a:lnTo>
                <a:lnTo>
                  <a:pt x="779907" y="154774"/>
                </a:lnTo>
                <a:lnTo>
                  <a:pt x="784199" y="161632"/>
                </a:lnTo>
                <a:lnTo>
                  <a:pt x="784199" y="170065"/>
                </a:lnTo>
                <a:lnTo>
                  <a:pt x="753910" y="200456"/>
                </a:lnTo>
                <a:lnTo>
                  <a:pt x="732637" y="202539"/>
                </a:lnTo>
                <a:lnTo>
                  <a:pt x="720623" y="201942"/>
                </a:lnTo>
                <a:lnTo>
                  <a:pt x="684110" y="189547"/>
                </a:lnTo>
                <a:lnTo>
                  <a:pt x="670356" y="175577"/>
                </a:lnTo>
                <a:lnTo>
                  <a:pt x="666254" y="173710"/>
                </a:lnTo>
                <a:lnTo>
                  <a:pt x="657758" y="173710"/>
                </a:lnTo>
                <a:lnTo>
                  <a:pt x="653872" y="175310"/>
                </a:lnTo>
                <a:lnTo>
                  <a:pt x="645121" y="184061"/>
                </a:lnTo>
                <a:lnTo>
                  <a:pt x="644779" y="193217"/>
                </a:lnTo>
                <a:lnTo>
                  <a:pt x="650087" y="199148"/>
                </a:lnTo>
                <a:lnTo>
                  <a:pt x="665645" y="212623"/>
                </a:lnTo>
                <a:lnTo>
                  <a:pt x="684682" y="222288"/>
                </a:lnTo>
                <a:lnTo>
                  <a:pt x="707148" y="228117"/>
                </a:lnTo>
                <a:lnTo>
                  <a:pt x="732967" y="230060"/>
                </a:lnTo>
                <a:lnTo>
                  <a:pt x="745261" y="229577"/>
                </a:lnTo>
                <a:lnTo>
                  <a:pt x="786676" y="218262"/>
                </a:lnTo>
                <a:lnTo>
                  <a:pt x="815327" y="185547"/>
                </a:lnTo>
                <a:lnTo>
                  <a:pt x="817321" y="177076"/>
                </a:lnTo>
                <a:lnTo>
                  <a:pt x="817981" y="168084"/>
                </a:lnTo>
                <a:close/>
              </a:path>
              <a:path w="1530350" h="278130">
                <a:moveTo>
                  <a:pt x="1062494" y="16573"/>
                </a:moveTo>
                <a:lnTo>
                  <a:pt x="1055217" y="9283"/>
                </a:lnTo>
                <a:lnTo>
                  <a:pt x="1037310" y="9283"/>
                </a:lnTo>
                <a:lnTo>
                  <a:pt x="1030020" y="16573"/>
                </a:lnTo>
                <a:lnTo>
                  <a:pt x="1030020" y="140716"/>
                </a:lnTo>
                <a:lnTo>
                  <a:pt x="1029182" y="155409"/>
                </a:lnTo>
                <a:lnTo>
                  <a:pt x="1009002" y="193929"/>
                </a:lnTo>
                <a:lnTo>
                  <a:pt x="975169" y="202476"/>
                </a:lnTo>
                <a:lnTo>
                  <a:pt x="962113" y="201523"/>
                </a:lnTo>
                <a:lnTo>
                  <a:pt x="927862" y="178752"/>
                </a:lnTo>
                <a:lnTo>
                  <a:pt x="920305" y="140716"/>
                </a:lnTo>
                <a:lnTo>
                  <a:pt x="920305" y="16573"/>
                </a:lnTo>
                <a:lnTo>
                  <a:pt x="913028" y="9283"/>
                </a:lnTo>
                <a:lnTo>
                  <a:pt x="895134" y="9283"/>
                </a:lnTo>
                <a:lnTo>
                  <a:pt x="887857" y="16573"/>
                </a:lnTo>
                <a:lnTo>
                  <a:pt x="887857" y="144995"/>
                </a:lnTo>
                <a:lnTo>
                  <a:pt x="889254" y="164719"/>
                </a:lnTo>
                <a:lnTo>
                  <a:pt x="910082" y="208546"/>
                </a:lnTo>
                <a:lnTo>
                  <a:pt x="955090" y="228663"/>
                </a:lnTo>
                <a:lnTo>
                  <a:pt x="975169" y="230009"/>
                </a:lnTo>
                <a:lnTo>
                  <a:pt x="995260" y="228663"/>
                </a:lnTo>
                <a:lnTo>
                  <a:pt x="1040244" y="208546"/>
                </a:lnTo>
                <a:lnTo>
                  <a:pt x="1061097" y="164719"/>
                </a:lnTo>
                <a:lnTo>
                  <a:pt x="1062494" y="144995"/>
                </a:lnTo>
                <a:lnTo>
                  <a:pt x="1062494" y="16573"/>
                </a:lnTo>
                <a:close/>
              </a:path>
              <a:path w="1530350" h="278130">
                <a:moveTo>
                  <a:pt x="1304010" y="168021"/>
                </a:moveTo>
                <a:lnTo>
                  <a:pt x="1286395" y="128384"/>
                </a:lnTo>
                <a:lnTo>
                  <a:pt x="1251724" y="112280"/>
                </a:lnTo>
                <a:lnTo>
                  <a:pt x="1210945" y="103365"/>
                </a:lnTo>
                <a:lnTo>
                  <a:pt x="1198778" y="100126"/>
                </a:lnTo>
                <a:lnTo>
                  <a:pt x="1168742" y="70612"/>
                </a:lnTo>
                <a:lnTo>
                  <a:pt x="1169568" y="63487"/>
                </a:lnTo>
                <a:lnTo>
                  <a:pt x="1207084" y="37414"/>
                </a:lnTo>
                <a:lnTo>
                  <a:pt x="1218006" y="36830"/>
                </a:lnTo>
                <a:lnTo>
                  <a:pt x="1229233" y="37414"/>
                </a:lnTo>
                <a:lnTo>
                  <a:pt x="1265491" y="53632"/>
                </a:lnTo>
                <a:lnTo>
                  <a:pt x="1269644" y="59042"/>
                </a:lnTo>
                <a:lnTo>
                  <a:pt x="1272578" y="62826"/>
                </a:lnTo>
                <a:lnTo>
                  <a:pt x="1298829" y="45732"/>
                </a:lnTo>
                <a:lnTo>
                  <a:pt x="1293228" y="39471"/>
                </a:lnTo>
                <a:lnTo>
                  <a:pt x="1257185" y="15303"/>
                </a:lnTo>
                <a:lnTo>
                  <a:pt x="1217676" y="9283"/>
                </a:lnTo>
                <a:lnTo>
                  <a:pt x="1205445" y="9829"/>
                </a:lnTo>
                <a:lnTo>
                  <a:pt x="1164551" y="22758"/>
                </a:lnTo>
                <a:lnTo>
                  <a:pt x="1137145" y="57061"/>
                </a:lnTo>
                <a:lnTo>
                  <a:pt x="1134643" y="74231"/>
                </a:lnTo>
                <a:lnTo>
                  <a:pt x="1135138" y="82384"/>
                </a:lnTo>
                <a:lnTo>
                  <a:pt x="1159573" y="118605"/>
                </a:lnTo>
                <a:lnTo>
                  <a:pt x="1200912" y="133629"/>
                </a:lnTo>
                <a:lnTo>
                  <a:pt x="1229067" y="139509"/>
                </a:lnTo>
                <a:lnTo>
                  <a:pt x="1240790" y="142646"/>
                </a:lnTo>
                <a:lnTo>
                  <a:pt x="1250238" y="145999"/>
                </a:lnTo>
                <a:lnTo>
                  <a:pt x="1257477" y="149593"/>
                </a:lnTo>
                <a:lnTo>
                  <a:pt x="1265948" y="154698"/>
                </a:lnTo>
                <a:lnTo>
                  <a:pt x="1270241" y="161569"/>
                </a:lnTo>
                <a:lnTo>
                  <a:pt x="1270241" y="169989"/>
                </a:lnTo>
                <a:lnTo>
                  <a:pt x="1239939" y="200393"/>
                </a:lnTo>
                <a:lnTo>
                  <a:pt x="1218679" y="202476"/>
                </a:lnTo>
                <a:lnTo>
                  <a:pt x="1206665" y="201879"/>
                </a:lnTo>
                <a:lnTo>
                  <a:pt x="1170152" y="189484"/>
                </a:lnTo>
                <a:lnTo>
                  <a:pt x="1156373" y="175514"/>
                </a:lnTo>
                <a:lnTo>
                  <a:pt x="1152271" y="173659"/>
                </a:lnTo>
                <a:lnTo>
                  <a:pt x="1143800" y="173659"/>
                </a:lnTo>
                <a:lnTo>
                  <a:pt x="1139939" y="175247"/>
                </a:lnTo>
                <a:lnTo>
                  <a:pt x="1131150" y="184010"/>
                </a:lnTo>
                <a:lnTo>
                  <a:pt x="1130808" y="193167"/>
                </a:lnTo>
                <a:lnTo>
                  <a:pt x="1136129" y="199097"/>
                </a:lnTo>
                <a:lnTo>
                  <a:pt x="1151686" y="212572"/>
                </a:lnTo>
                <a:lnTo>
                  <a:pt x="1170736" y="222237"/>
                </a:lnTo>
                <a:lnTo>
                  <a:pt x="1193190" y="228066"/>
                </a:lnTo>
                <a:lnTo>
                  <a:pt x="1218996" y="230009"/>
                </a:lnTo>
                <a:lnTo>
                  <a:pt x="1231290" y="229527"/>
                </a:lnTo>
                <a:lnTo>
                  <a:pt x="1272717" y="218198"/>
                </a:lnTo>
                <a:lnTo>
                  <a:pt x="1301369" y="185470"/>
                </a:lnTo>
                <a:lnTo>
                  <a:pt x="1303350" y="177012"/>
                </a:lnTo>
                <a:lnTo>
                  <a:pt x="1304010" y="168021"/>
                </a:lnTo>
                <a:close/>
              </a:path>
              <a:path w="1530350" h="278130">
                <a:moveTo>
                  <a:pt x="1529803" y="18376"/>
                </a:moveTo>
                <a:lnTo>
                  <a:pt x="1523517" y="12090"/>
                </a:lnTo>
                <a:lnTo>
                  <a:pt x="1417218" y="12090"/>
                </a:lnTo>
                <a:lnTo>
                  <a:pt x="1400378" y="15494"/>
                </a:lnTo>
                <a:lnTo>
                  <a:pt x="1386598" y="24790"/>
                </a:lnTo>
                <a:lnTo>
                  <a:pt x="1377302" y="38569"/>
                </a:lnTo>
                <a:lnTo>
                  <a:pt x="1373886" y="55422"/>
                </a:lnTo>
                <a:lnTo>
                  <a:pt x="1373886" y="183857"/>
                </a:lnTo>
                <a:lnTo>
                  <a:pt x="1377302" y="200698"/>
                </a:lnTo>
                <a:lnTo>
                  <a:pt x="1386598" y="214477"/>
                </a:lnTo>
                <a:lnTo>
                  <a:pt x="1400378" y="223761"/>
                </a:lnTo>
                <a:lnTo>
                  <a:pt x="1417218" y="227177"/>
                </a:lnTo>
                <a:lnTo>
                  <a:pt x="1523517" y="227177"/>
                </a:lnTo>
                <a:lnTo>
                  <a:pt x="1529803" y="220903"/>
                </a:lnTo>
                <a:lnTo>
                  <a:pt x="1529803" y="205473"/>
                </a:lnTo>
                <a:lnTo>
                  <a:pt x="1523517" y="199174"/>
                </a:lnTo>
                <a:lnTo>
                  <a:pt x="1408772" y="199174"/>
                </a:lnTo>
                <a:lnTo>
                  <a:pt x="1401889" y="192316"/>
                </a:lnTo>
                <a:lnTo>
                  <a:pt x="1401889" y="132511"/>
                </a:lnTo>
                <a:lnTo>
                  <a:pt x="1505889" y="132511"/>
                </a:lnTo>
                <a:lnTo>
                  <a:pt x="1511846" y="126555"/>
                </a:lnTo>
                <a:lnTo>
                  <a:pt x="1511846" y="111925"/>
                </a:lnTo>
                <a:lnTo>
                  <a:pt x="1505889" y="105968"/>
                </a:lnTo>
                <a:lnTo>
                  <a:pt x="1401889" y="105968"/>
                </a:lnTo>
                <a:lnTo>
                  <a:pt x="1401889" y="46964"/>
                </a:lnTo>
                <a:lnTo>
                  <a:pt x="1408772" y="40081"/>
                </a:lnTo>
                <a:lnTo>
                  <a:pt x="1523517" y="40081"/>
                </a:lnTo>
                <a:lnTo>
                  <a:pt x="1529803" y="33807"/>
                </a:lnTo>
                <a:lnTo>
                  <a:pt x="1529803" y="18376"/>
                </a:lnTo>
                <a:close/>
              </a:path>
            </a:pathLst>
          </a:custGeom>
          <a:solidFill>
            <a:srgbClr val="FFFFFF"/>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10" name="object 10"/>
          <p:cNvSpPr txBox="1"/>
          <p:nvPr/>
        </p:nvSpPr>
        <p:spPr>
          <a:xfrm>
            <a:off x="4956500" y="8661919"/>
            <a:ext cx="2437130" cy="735394"/>
          </a:xfrm>
          <a:prstGeom prst="rect">
            <a:avLst/>
          </a:prstGeom>
        </p:spPr>
        <p:txBody>
          <a:bodyPr vert="horz" wrap="square" lIns="0" tIns="12700" rIns="0" bIns="0" rtlCol="0">
            <a:spAutoFit/>
          </a:bodyPr>
          <a:lstStyle/>
          <a:p>
            <a:pPr marL="12700" marR="5080">
              <a:lnSpc>
                <a:spcPct val="114599"/>
              </a:lnSpc>
              <a:spcBef>
                <a:spcPts val="100"/>
              </a:spcBef>
            </a:pPr>
            <a:r>
              <a:rPr sz="800" dirty="0">
                <a:solidFill>
                  <a:srgbClr val="FFFFFF"/>
                </a:solidFill>
                <a:latin typeface="Source Han Sans CN" panose="020B0500000000000000" pitchFamily="34" charset="-128"/>
                <a:ea typeface="Source Han Sans CN" panose="020B0500000000000000" pitchFamily="34" charset="-128"/>
                <a:cs typeface="Century Gothic"/>
              </a:rPr>
              <a:t>© 2023 SUSE LLC. All Rights Reserved. SUSE and</a:t>
            </a:r>
            <a:r>
              <a:rPr lang="zh-CN" altLang="en-US" sz="800" dirty="0">
                <a:solidFill>
                  <a:srgbClr val="FFFFFF"/>
                </a:solidFill>
                <a:latin typeface="Source Han Sans CN" panose="020B0500000000000000" pitchFamily="34" charset="-128"/>
                <a:ea typeface="Source Han Sans CN" panose="020B0500000000000000" pitchFamily="34" charset="-128"/>
                <a:cs typeface="Century Gothic"/>
              </a:rPr>
              <a:t> </a:t>
            </a:r>
            <a:r>
              <a:rPr sz="800" dirty="0">
                <a:solidFill>
                  <a:srgbClr val="FFFFFF"/>
                </a:solidFill>
                <a:latin typeface="Source Han Sans CN" panose="020B0500000000000000" pitchFamily="34" charset="-128"/>
                <a:ea typeface="Source Han Sans CN" panose="020B0500000000000000" pitchFamily="34" charset="-128"/>
                <a:cs typeface="Century Gothic"/>
              </a:rPr>
              <a:t>the SUSE logo are registered trademarks of SUSE</a:t>
            </a:r>
            <a:r>
              <a:rPr lang="zh-CN" altLang="en-US" sz="800" dirty="0">
                <a:solidFill>
                  <a:srgbClr val="FFFFFF"/>
                </a:solidFill>
                <a:latin typeface="Source Han Sans CN" panose="020B0500000000000000" pitchFamily="34" charset="-128"/>
                <a:ea typeface="Source Han Sans CN" panose="020B0500000000000000" pitchFamily="34" charset="-128"/>
                <a:cs typeface="Century Gothic"/>
              </a:rPr>
              <a:t> </a:t>
            </a:r>
            <a:r>
              <a:rPr sz="800" dirty="0">
                <a:solidFill>
                  <a:srgbClr val="FFFFFF"/>
                </a:solidFill>
                <a:latin typeface="Source Han Sans CN" panose="020B0500000000000000" pitchFamily="34" charset="-128"/>
                <a:ea typeface="Source Han Sans CN" panose="020B0500000000000000" pitchFamily="34" charset="-128"/>
                <a:cs typeface="Century Gothic"/>
              </a:rPr>
              <a:t>LLC in the United States and other countries. All</a:t>
            </a:r>
            <a:r>
              <a:rPr lang="zh-CN" altLang="en-US" sz="800" dirty="0">
                <a:solidFill>
                  <a:srgbClr val="FFFFFF"/>
                </a:solidFill>
                <a:latin typeface="Source Han Sans CN" panose="020B0500000000000000" pitchFamily="34" charset="-128"/>
                <a:ea typeface="Source Han Sans CN" panose="020B0500000000000000" pitchFamily="34" charset="-128"/>
                <a:cs typeface="Century Gothic"/>
              </a:rPr>
              <a:t> </a:t>
            </a:r>
            <a:r>
              <a:rPr sz="800" dirty="0">
                <a:solidFill>
                  <a:srgbClr val="FFFFFF"/>
                </a:solidFill>
                <a:latin typeface="Source Han Sans CN" panose="020B0500000000000000" pitchFamily="34" charset="-128"/>
                <a:ea typeface="Source Han Sans CN" panose="020B0500000000000000" pitchFamily="34" charset="-128"/>
                <a:cs typeface="Century Gothic"/>
              </a:rPr>
              <a:t>third-party trademarks are the property of their</a:t>
            </a:r>
            <a:r>
              <a:rPr lang="zh-CN" altLang="en-US" sz="800" dirty="0">
                <a:solidFill>
                  <a:srgbClr val="FFFFFF"/>
                </a:solidFill>
                <a:latin typeface="Source Han Sans CN" panose="020B0500000000000000" pitchFamily="34" charset="-128"/>
                <a:ea typeface="Source Han Sans CN" panose="020B0500000000000000" pitchFamily="34" charset="-128"/>
                <a:cs typeface="Century Gothic"/>
              </a:rPr>
              <a:t> </a:t>
            </a:r>
            <a:r>
              <a:rPr sz="800" dirty="0">
                <a:solidFill>
                  <a:srgbClr val="FFFFFF"/>
                </a:solidFill>
                <a:latin typeface="Source Han Sans CN" panose="020B0500000000000000" pitchFamily="34" charset="-128"/>
                <a:ea typeface="Source Han Sans CN" panose="020B0500000000000000" pitchFamily="34" charset="-128"/>
                <a:cs typeface="Century Gothic"/>
              </a:rPr>
              <a:t>respective owners.</a:t>
            </a:r>
            <a:endParaRPr sz="800" dirty="0">
              <a:latin typeface="Source Han Sans CN" panose="020B0500000000000000" pitchFamily="34" charset="-128"/>
              <a:ea typeface="Source Han Sans CN" panose="020B0500000000000000" pitchFamily="34" charset="-128"/>
              <a:cs typeface="Century Gothic"/>
            </a:endParaRPr>
          </a:p>
        </p:txBody>
      </p:sp>
      <p:sp>
        <p:nvSpPr>
          <p:cNvPr id="11" name="object 5">
            <a:extLst>
              <a:ext uri="{FF2B5EF4-FFF2-40B4-BE49-F238E27FC236}">
                <a16:creationId xmlns:a16="http://schemas.microsoft.com/office/drawing/2014/main" id="{5A387092-2FAB-7888-39A3-33572982F35F}"/>
              </a:ext>
            </a:extLst>
          </p:cNvPr>
          <p:cNvSpPr txBox="1"/>
          <p:nvPr/>
        </p:nvSpPr>
        <p:spPr>
          <a:xfrm>
            <a:off x="355011" y="5596443"/>
            <a:ext cx="2576717" cy="228268"/>
          </a:xfrm>
          <a:prstGeom prst="rect">
            <a:avLst/>
          </a:prstGeom>
        </p:spPr>
        <p:txBody>
          <a:bodyPr vert="horz" wrap="square" lIns="0" tIns="12700" rIns="0" bIns="0" rtlCol="0">
            <a:spAutoFit/>
          </a:bodyPr>
          <a:lstStyle/>
          <a:p>
            <a:pPr marL="12700" algn="l">
              <a:lnSpc>
                <a:spcPct val="100000"/>
              </a:lnSpc>
              <a:spcBef>
                <a:spcPts val="100"/>
              </a:spcBef>
            </a:pPr>
            <a:r>
              <a:rPr lang="en-US" altLang="zh-CN" sz="1400" dirty="0">
                <a:solidFill>
                  <a:schemeClr val="bg1"/>
                </a:solidFill>
                <a:latin typeface="Source Han Sans CN" panose="020B0500000000000000" pitchFamily="34" charset="-128"/>
                <a:ea typeface="Source Han Sans CN" panose="020B0500000000000000" pitchFamily="34" charset="-128"/>
                <a:cs typeface="Lucida Sans Unicode"/>
              </a:rPr>
              <a:t>Learn</a:t>
            </a:r>
            <a:r>
              <a:rPr lang="zh-CN" altLang="en-US" sz="1400" dirty="0">
                <a:solidFill>
                  <a:schemeClr val="bg1"/>
                </a:solidFill>
                <a:latin typeface="Source Han Sans CN" panose="020B0500000000000000" pitchFamily="34" charset="-128"/>
                <a:ea typeface="Source Han Sans CN" panose="020B0500000000000000" pitchFamily="34" charset="-128"/>
                <a:cs typeface="Lucida Sans Unicode"/>
              </a:rPr>
              <a:t> </a:t>
            </a:r>
            <a:r>
              <a:rPr lang="en-US" altLang="zh-CN" sz="1400" dirty="0">
                <a:solidFill>
                  <a:schemeClr val="bg1"/>
                </a:solidFill>
                <a:latin typeface="Source Han Sans CN" panose="020B0500000000000000" pitchFamily="34" charset="-128"/>
                <a:ea typeface="Source Han Sans CN" panose="020B0500000000000000" pitchFamily="34" charset="-128"/>
                <a:cs typeface="Lucida Sans Unicode"/>
              </a:rPr>
              <a:t>More</a:t>
            </a:r>
          </a:p>
        </p:txBody>
      </p:sp>
      <p:grpSp>
        <p:nvGrpSpPr>
          <p:cNvPr id="12" name="组合 11">
            <a:extLst>
              <a:ext uri="{FF2B5EF4-FFF2-40B4-BE49-F238E27FC236}">
                <a16:creationId xmlns:a16="http://schemas.microsoft.com/office/drawing/2014/main" id="{7D2098DA-2DA0-93D7-07D9-654B4EC4753D}"/>
              </a:ext>
            </a:extLst>
          </p:cNvPr>
          <p:cNvGrpSpPr/>
          <p:nvPr/>
        </p:nvGrpSpPr>
        <p:grpSpPr>
          <a:xfrm>
            <a:off x="4527954" y="5916304"/>
            <a:ext cx="3278131" cy="1282258"/>
            <a:chOff x="519214" y="7030009"/>
            <a:chExt cx="3278131" cy="1282258"/>
          </a:xfrm>
        </p:grpSpPr>
        <p:pic>
          <p:nvPicPr>
            <p:cNvPr id="13" name="图片 12">
              <a:extLst>
                <a:ext uri="{FF2B5EF4-FFF2-40B4-BE49-F238E27FC236}">
                  <a16:creationId xmlns:a16="http://schemas.microsoft.com/office/drawing/2014/main" id="{2109417A-4514-1607-746A-01F8A565CAD4}"/>
                </a:ext>
              </a:extLst>
            </p:cNvPr>
            <p:cNvPicPr>
              <a:picLocks noChangeAspect="1"/>
            </p:cNvPicPr>
            <p:nvPr/>
          </p:nvPicPr>
          <p:blipFill>
            <a:blip r:embed="rId3"/>
            <a:stretch>
              <a:fillRect/>
            </a:stretch>
          </p:blipFill>
          <p:spPr>
            <a:xfrm>
              <a:off x="519214" y="7030009"/>
              <a:ext cx="997009" cy="997009"/>
            </a:xfrm>
            <a:prstGeom prst="rect">
              <a:avLst/>
            </a:prstGeom>
          </p:spPr>
        </p:pic>
        <p:pic>
          <p:nvPicPr>
            <p:cNvPr id="14" name="图片 13">
              <a:extLst>
                <a:ext uri="{FF2B5EF4-FFF2-40B4-BE49-F238E27FC236}">
                  <a16:creationId xmlns:a16="http://schemas.microsoft.com/office/drawing/2014/main" id="{A6E18491-9AF2-A5B0-D1A2-4DABF2593F75}"/>
                </a:ext>
              </a:extLst>
            </p:cNvPr>
            <p:cNvPicPr>
              <a:picLocks noChangeAspect="1"/>
            </p:cNvPicPr>
            <p:nvPr/>
          </p:nvPicPr>
          <p:blipFill>
            <a:blip r:embed="rId4"/>
            <a:stretch>
              <a:fillRect/>
            </a:stretch>
          </p:blipFill>
          <p:spPr>
            <a:xfrm>
              <a:off x="2119654" y="7030010"/>
              <a:ext cx="997009" cy="997009"/>
            </a:xfrm>
            <a:prstGeom prst="rect">
              <a:avLst/>
            </a:prstGeom>
          </p:spPr>
        </p:pic>
        <p:sp>
          <p:nvSpPr>
            <p:cNvPr id="15" name="object 5">
              <a:extLst>
                <a:ext uri="{FF2B5EF4-FFF2-40B4-BE49-F238E27FC236}">
                  <a16:creationId xmlns:a16="http://schemas.microsoft.com/office/drawing/2014/main" id="{ED37B75E-8E23-0EA1-7748-88C2EA408293}"/>
                </a:ext>
              </a:extLst>
            </p:cNvPr>
            <p:cNvSpPr txBox="1"/>
            <p:nvPr/>
          </p:nvSpPr>
          <p:spPr>
            <a:xfrm>
              <a:off x="519214" y="8145555"/>
              <a:ext cx="1681882"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SUSE</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WeChat</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account</a:t>
              </a:r>
              <a:endParaRPr sz="600" dirty="0">
                <a:latin typeface="Source Han Sans CN" panose="020B0500000000000000" pitchFamily="34" charset="-128"/>
                <a:ea typeface="Source Han Sans CN" panose="020B0500000000000000" pitchFamily="34" charset="-128"/>
                <a:cs typeface="Lucida Sans Unicode"/>
              </a:endParaRPr>
            </a:p>
          </p:txBody>
        </p:sp>
        <p:sp>
          <p:nvSpPr>
            <p:cNvPr id="16" name="object 5">
              <a:extLst>
                <a:ext uri="{FF2B5EF4-FFF2-40B4-BE49-F238E27FC236}">
                  <a16:creationId xmlns:a16="http://schemas.microsoft.com/office/drawing/2014/main" id="{9CE2B961-66F9-3D95-CF7B-2C29E3DBDD71}"/>
                </a:ext>
              </a:extLst>
            </p:cNvPr>
            <p:cNvSpPr txBox="1"/>
            <p:nvPr/>
          </p:nvSpPr>
          <p:spPr>
            <a:xfrm>
              <a:off x="2113485" y="8145555"/>
              <a:ext cx="1683860"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Rancher</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WeChat</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account</a:t>
              </a:r>
              <a:endParaRPr sz="600" dirty="0">
                <a:latin typeface="Source Han Sans CN" panose="020B0500000000000000" pitchFamily="34" charset="-128"/>
                <a:ea typeface="Source Han Sans CN" panose="020B0500000000000000" pitchFamily="34" charset="-128"/>
                <a:cs typeface="Lucida Sans Unicode"/>
              </a:endParaRPr>
            </a:p>
          </p:txBody>
        </p:sp>
      </p:grpSp>
      <p:sp>
        <p:nvSpPr>
          <p:cNvPr id="17" name="object 5">
            <a:extLst>
              <a:ext uri="{FF2B5EF4-FFF2-40B4-BE49-F238E27FC236}">
                <a16:creationId xmlns:a16="http://schemas.microsoft.com/office/drawing/2014/main" id="{38D59EA6-DED7-5053-A5AE-2EF2808036E5}"/>
              </a:ext>
            </a:extLst>
          </p:cNvPr>
          <p:cNvSpPr txBox="1"/>
          <p:nvPr/>
        </p:nvSpPr>
        <p:spPr>
          <a:xfrm>
            <a:off x="340360" y="5942963"/>
            <a:ext cx="3605095" cy="889795"/>
          </a:xfrm>
          <a:prstGeom prst="rect">
            <a:avLst/>
          </a:prstGeom>
        </p:spPr>
        <p:txBody>
          <a:bodyPr vert="horz" wrap="square" lIns="0" tIns="12700" rIns="0" bIns="0" rtlCol="0">
            <a:spAutoFit/>
          </a:bodyPr>
          <a:lstStyle/>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Access</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effectLst/>
                <a:latin typeface="Source Han Sans CN" panose="020B0500000000000000" pitchFamily="34" charset="-128"/>
                <a:ea typeface="Source Han Sans CN" panose="020B0500000000000000" pitchFamily="34" charset="-128"/>
              </a:rPr>
              <a:t>Chinese</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website:</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https://</a:t>
            </a:r>
            <a:r>
              <a:rPr lang="en" altLang="zh-CN" sz="1000" dirty="0" err="1">
                <a:solidFill>
                  <a:srgbClr val="FFFFFE"/>
                </a:solidFill>
                <a:effectLst/>
                <a:latin typeface="Source Han Sans CN" panose="020B0500000000000000" pitchFamily="34" charset="-128"/>
                <a:ea typeface="Source Han Sans CN" panose="020B0500000000000000" pitchFamily="34" charset="-128"/>
              </a:rPr>
              <a:t>www.suse.com</a:t>
            </a:r>
            <a:r>
              <a:rPr lang="en" altLang="zh-CN" sz="1000" dirty="0">
                <a:solidFill>
                  <a:srgbClr val="FFFFFE"/>
                </a:solidFill>
                <a:effectLst/>
                <a:latin typeface="Source Han Sans CN" panose="020B0500000000000000" pitchFamily="34" charset="-128"/>
                <a:ea typeface="Source Han Sans CN" panose="020B0500000000000000" pitchFamily="34" charset="-128"/>
              </a:rPr>
              <a:t>/</a:t>
            </a:r>
            <a:r>
              <a:rPr lang="en" altLang="zh-CN" sz="1000" dirty="0" err="1">
                <a:solidFill>
                  <a:srgbClr val="FFFFFE"/>
                </a:solidFill>
                <a:effectLst/>
                <a:latin typeface="Source Han Sans CN" panose="020B0500000000000000" pitchFamily="34" charset="-128"/>
                <a:ea typeface="Source Han Sans CN" panose="020B0500000000000000" pitchFamily="34" charset="-128"/>
              </a:rPr>
              <a:t>zh-cn</a:t>
            </a:r>
            <a:r>
              <a:rPr lang="en" altLang="zh-CN" sz="1000" dirty="0">
                <a:solidFill>
                  <a:srgbClr val="FFFFFE"/>
                </a:solidFill>
                <a:effectLst/>
                <a:latin typeface="Source Han Sans CN" panose="020B0500000000000000" pitchFamily="34" charset="-128"/>
                <a:ea typeface="Source Han Sans CN" panose="020B0500000000000000" pitchFamily="34" charset="-128"/>
              </a:rPr>
              <a:t>/ </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Call</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latin typeface="Source Han Sans CN" panose="020B0500000000000000" pitchFamily="34" charset="-128"/>
                <a:ea typeface="Source Han Sans CN" panose="020B0500000000000000" pitchFamily="34" charset="-128"/>
              </a:rPr>
              <a:t>at</a:t>
            </a:r>
            <a:r>
              <a:rPr lang="zh-CN" altLang="en-US" sz="1000" dirty="0">
                <a:solidFill>
                  <a:srgbClr val="FFFFFE"/>
                </a:solidFill>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010-65339000</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Scan</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and</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follow</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latin typeface="Source Han Sans CN" panose="020B0500000000000000" pitchFamily="34" charset="-128"/>
                <a:ea typeface="Source Han Sans CN" panose="020B0500000000000000" pitchFamily="34" charset="-128"/>
              </a:rPr>
              <a:t>W</a:t>
            </a:r>
            <a:r>
              <a:rPr lang="en-US" altLang="zh-CN" sz="1000" dirty="0">
                <a:solidFill>
                  <a:srgbClr val="FFFFFE"/>
                </a:solidFill>
                <a:effectLst/>
                <a:latin typeface="Source Han Sans CN" panose="020B0500000000000000" pitchFamily="34" charset="-128"/>
                <a:ea typeface="Source Han Sans CN" panose="020B0500000000000000" pitchFamily="34" charset="-128"/>
              </a:rPr>
              <a:t>eChat</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account</a:t>
            </a:r>
            <a:endParaRPr lang="zh-CN" altLang="en-US" sz="1000" dirty="0">
              <a:solidFill>
                <a:srgbClr val="FFFFFE"/>
              </a:solidFill>
              <a:effectLst/>
              <a:latin typeface="Source Han Sans CN" panose="020B0500000000000000" pitchFamily="34" charset="-128"/>
              <a:ea typeface="Source Han Sans CN" panose="020B0500000000000000"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9D4C0"/>
        </a:solidFill>
      </a:spPr>
      <a:bodyPr wrap="square" lIns="360000" tIns="360000" rIns="360000" bIns="720000" rtlCol="0">
        <a:spAutoFit/>
      </a:bodyPr>
      <a:lstStyle>
        <a:defPPr marL="12700" algn="l">
          <a:spcBef>
            <a:spcPts val="790"/>
          </a:spcBef>
          <a:defRPr sz="1200" b="1" dirty="0">
            <a:solidFill>
              <a:srgbClr val="003A36"/>
            </a:solidFill>
            <a:latin typeface="Source Han Sans CN" panose="020B0500000000000000" pitchFamily="34" charset="-128"/>
            <a:ea typeface="Source Han Sans CN" panose="020B0500000000000000" pitchFamily="34" charset="-128"/>
            <a:cs typeface="Lucida Sans"/>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1926</Words>
  <Application>Microsoft Macintosh PowerPoint</Application>
  <PresentationFormat>自定义</PresentationFormat>
  <Paragraphs>91</Paragraphs>
  <Slides>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等线</vt:lpstr>
      <vt:lpstr>Source Han Sans CN</vt:lpstr>
      <vt:lpstr>Calibri</vt:lpstr>
      <vt:lpstr>Century Gothic</vt:lpstr>
      <vt:lpstr>Lucida Sans Unicode</vt:lpstr>
      <vt:lpstr>Poppins Medium</vt:lpstr>
      <vt:lpstr>Times New Roman</vt:lpstr>
      <vt:lpstr>Verdana</vt:lpstr>
      <vt:lpstr>Office Theme</vt:lpstr>
      <vt:lpstr>PowerPoint 演示文稿</vt:lpstr>
      <vt:lpstr>Introduction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SUSE Manager for Retail: Transforming Point of Service</dc:title>
  <dc:subject>You are ready to transform your point-of-service retail environment. But where do you begin? Regardless of your starting point, SUSE Manager for Retail will fit in, delivering security and centralized management – and serving as a pathway to modern technologies such as containers and edge computing.</dc:subject>
  <dc:creator>SUSE</dc:creator>
  <cp:lastModifiedBy>Vicky Wong</cp:lastModifiedBy>
  <cp:revision>164</cp:revision>
  <dcterms:created xsi:type="dcterms:W3CDTF">2023-05-25T03:36:29Z</dcterms:created>
  <dcterms:modified xsi:type="dcterms:W3CDTF">2023-05-29T07:05:57Z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2023-01-13T00:00:00Z</vt:filetime>
  </property>
  <property fmtid="{D5CDD505-2E9C-101B-9397-08002B2CF9AE}" pid="3" name="Creator">
    <vt:lpwstr>Adobe InDesign 17.4 (Windows)</vt:lpwstr>
  </property>
  <property fmtid="{D5CDD505-2E9C-101B-9397-08002B2CF9AE}" pid="4" name="LastSaved">
    <vt:filetime>2023-05-25T00:00:00Z</vt:filetime>
  </property>
</Properties>
</file>