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0104100" cy="11315700"/>
  <p:notesSz cx="20104100" cy="1131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CB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/>
    <p:restoredTop sz="94665"/>
  </p:normalViewPr>
  <p:slideViewPr>
    <p:cSldViewPr>
      <p:cViewPr varScale="1">
        <p:scale>
          <a:sx n="81" d="100"/>
          <a:sy n="81" d="100"/>
        </p:scale>
        <p:origin x="112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82D3A-8011-D041-ACDC-5BA80BFC3B61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B227-151B-9E45-B456-E5675CA95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56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B227-151B-9E45-B456-E5675CA9520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0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0632" y="0"/>
            <a:ext cx="17330928" cy="113111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43" y="0"/>
                </a:moveTo>
                <a:lnTo>
                  <a:pt x="0" y="0"/>
                </a:lnTo>
                <a:lnTo>
                  <a:pt x="0" y="125650"/>
                </a:lnTo>
                <a:lnTo>
                  <a:pt x="839743" y="125650"/>
                </a:lnTo>
                <a:lnTo>
                  <a:pt x="839743" y="0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974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91065" y="0"/>
            <a:ext cx="1134745" cy="125730"/>
          </a:xfrm>
          <a:custGeom>
            <a:avLst/>
            <a:gdLst/>
            <a:ahLst/>
            <a:cxnLst/>
            <a:rect l="l" t="t" r="r" b="b"/>
            <a:pathLst>
              <a:path w="1134745" h="125730">
                <a:moveTo>
                  <a:pt x="1134310" y="0"/>
                </a:moveTo>
                <a:lnTo>
                  <a:pt x="0" y="0"/>
                </a:lnTo>
                <a:lnTo>
                  <a:pt x="0" y="125650"/>
                </a:lnTo>
                <a:lnTo>
                  <a:pt x="1134310" y="125650"/>
                </a:lnTo>
                <a:lnTo>
                  <a:pt x="1134310" y="0"/>
                </a:lnTo>
                <a:close/>
              </a:path>
            </a:pathLst>
          </a:custGeom>
          <a:solidFill>
            <a:srgbClr val="0C32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618" y="1244727"/>
            <a:ext cx="18380864" cy="1351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618" y="2602611"/>
            <a:ext cx="18237277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39743" y="10523601"/>
            <a:ext cx="47894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ybertalk.org/2022/02/17/manufacturing-security-is-your-infrastructure-security-good-enough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suse.com/sector/manufacturin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se.com/success/continental_ag/" TargetMode="External"/><Relationship Id="rId5" Type="http://schemas.openxmlformats.org/officeDocument/2006/relationships/hyperlink" Target="https://www.suse.com/success/greenpanel/" TargetMode="External"/><Relationship Id="rId4" Type="http://schemas.openxmlformats.org/officeDocument/2006/relationships/hyperlink" Target="https://www.suse.com/success/barbier_gro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2750" y="2816352"/>
            <a:ext cx="9080500" cy="497007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6200"/>
              </a:lnSpc>
              <a:spcBef>
                <a:spcPts val="420"/>
              </a:spcBef>
            </a:pP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Manufacturing:</a:t>
            </a:r>
            <a:r>
              <a:rPr lang="zh-CN" altLang="en-US"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 Adaptive</a:t>
            </a:r>
            <a:r>
              <a:rPr lang="zh-CN" altLang="en-US"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Road to Digital</a:t>
            </a:r>
            <a:r>
              <a:rPr lang="zh-CN" altLang="en-US"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Transformation</a:t>
            </a:r>
            <a:endParaRPr sz="6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2400" spc="45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Activate</a:t>
            </a:r>
            <a:r>
              <a:rPr sz="2400" spc="-12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full</a:t>
            </a:r>
            <a:r>
              <a:rPr sz="2400" spc="-114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benefits</a:t>
            </a:r>
            <a:r>
              <a:rPr sz="2400" spc="-114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</a:t>
            </a:r>
            <a:r>
              <a:rPr sz="2400" spc="-11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Industry</a:t>
            </a:r>
            <a:r>
              <a:rPr sz="2400" spc="-11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4.0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5366" y="0"/>
            <a:ext cx="11678920" cy="125730"/>
            <a:chOff x="8425366" y="0"/>
            <a:chExt cx="11678920" cy="125730"/>
          </a:xfrm>
        </p:grpSpPr>
        <p:sp>
          <p:nvSpPr>
            <p:cNvPr id="3" name="object 3"/>
            <p:cNvSpPr/>
            <p:nvPr/>
          </p:nvSpPr>
          <p:spPr>
            <a:xfrm>
              <a:off x="18461405" y="0"/>
              <a:ext cx="1642745" cy="124460"/>
            </a:xfrm>
            <a:custGeom>
              <a:avLst/>
              <a:gdLst/>
              <a:ahLst/>
              <a:cxnLst/>
              <a:rect l="l" t="t" r="r" b="b"/>
              <a:pathLst>
                <a:path w="1642744" h="124460">
                  <a:moveTo>
                    <a:pt x="0" y="123986"/>
                  </a:moveTo>
                  <a:lnTo>
                    <a:pt x="1642694" y="123986"/>
                  </a:lnTo>
                  <a:lnTo>
                    <a:pt x="1642694" y="0"/>
                  </a:lnTo>
                  <a:lnTo>
                    <a:pt x="0" y="0"/>
                  </a:lnTo>
                  <a:lnTo>
                    <a:pt x="0" y="123986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425366" y="0"/>
              <a:ext cx="10036175" cy="125730"/>
            </a:xfrm>
            <a:custGeom>
              <a:avLst/>
              <a:gdLst/>
              <a:ahLst/>
              <a:cxnLst/>
              <a:rect l="l" t="t" r="r" b="b"/>
              <a:pathLst>
                <a:path w="10036175" h="125730">
                  <a:moveTo>
                    <a:pt x="1003603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0036039" y="125650"/>
                  </a:lnTo>
                  <a:lnTo>
                    <a:pt x="1003603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95249"/>
            <a:ext cx="20104680" cy="11240804"/>
            <a:chOff x="0" y="67749"/>
            <a:chExt cx="20104680" cy="112408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91390"/>
              <a:ext cx="11873984" cy="37171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87300" y="67749"/>
              <a:ext cx="9517380" cy="11240803"/>
            </a:xfrm>
            <a:custGeom>
              <a:avLst/>
              <a:gdLst/>
              <a:ahLst/>
              <a:cxnLst/>
              <a:rect l="l" t="t" r="r" b="b"/>
              <a:pathLst>
                <a:path w="9517380" h="11184890">
                  <a:moveTo>
                    <a:pt x="9516798" y="0"/>
                  </a:moveTo>
                  <a:lnTo>
                    <a:pt x="0" y="0"/>
                  </a:lnTo>
                  <a:lnTo>
                    <a:pt x="0" y="11184571"/>
                  </a:lnTo>
                  <a:lnTo>
                    <a:pt x="9516798" y="11184571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58423" y="1636268"/>
            <a:ext cx="72091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Four manufacturing imperatives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618890"/>
            <a:ext cx="10587300" cy="3717163"/>
          </a:xfrm>
          <a:prstGeom prst="rect">
            <a:avLst/>
          </a:prstGeom>
        </p:spPr>
      </p:pic>
      <p:sp>
        <p:nvSpPr>
          <p:cNvPr id="11" name="object 11"/>
          <p:cNvSpPr txBox="1">
            <a:spLocks/>
          </p:cNvSpPr>
          <p:nvPr/>
        </p:nvSpPr>
        <p:spPr>
          <a:xfrm>
            <a:off x="12966267" y="2533650"/>
            <a:ext cx="6001298" cy="9977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Digital transformation</a:t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: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future of manufacturing will be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technology-enabled and Industry 4.0 provides the framework.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Cloud, Edge computing, digital twin, IoT and AI/ML will fuel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process reinvention, operational efficiency and state-of-the</a:t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art innovation.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09328" y="2718307"/>
            <a:ext cx="77509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71128" y="2722429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>
            <a:spLocks/>
          </p:cNvSpPr>
          <p:nvPr/>
        </p:nvSpPr>
        <p:spPr>
          <a:xfrm>
            <a:off x="12966267" y="4444746"/>
            <a:ext cx="6001298" cy="99642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Business Resilience</a:t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: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wake of disruption, manufacturers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must mitigate risk through improved visibility and predictability,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strengthened supply chain risk management and predictive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maintenance that eliminates unplanned downtime.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3740" y="4629403"/>
            <a:ext cx="9491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71128" y="4634287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>
            <a:spLocks/>
          </p:cNvSpPr>
          <p:nvPr/>
        </p:nvSpPr>
        <p:spPr>
          <a:xfrm>
            <a:off x="12966267" y="6121146"/>
            <a:ext cx="6001298" cy="99642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Security</a:t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: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Surging threats during the pandemic, coupled with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insider threats, have added to the sense of business risk. For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manufacturers, cybersecurity – inside and outside the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organization – is increasingly vital.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71128" y="6305803"/>
            <a:ext cx="96188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03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71128" y="6311588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 txBox="1">
            <a:spLocks/>
          </p:cNvSpPr>
          <p:nvPr/>
        </p:nvSpPr>
        <p:spPr>
          <a:xfrm>
            <a:off x="12966267" y="7800594"/>
            <a:ext cx="6001298" cy="12581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60"/>
              </a:spcBef>
            </a:pPr>
            <a:r>
              <a:rPr sz="14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Recruitment</a:t>
            </a:r>
            <a:r>
              <a:rPr lang="en-US" altLang="zh-CN" sz="14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:</a:t>
            </a:r>
            <a:r>
              <a:rPr sz="14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New workforce entrants want to use the latest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greatest tech. To overcome the challenge of talent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scarcity, making the workplace attractive means making it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modern. Cloud-native operators should have access to a full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stack  of enterprise-ready open-source tools. Developers want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work with the best technologies.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62802" y="7982204"/>
            <a:ext cx="10025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71128" y="7988897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382" y="3315208"/>
            <a:ext cx="3917950" cy="342632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6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Faced with continued disruption to global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supply chains, heightened demand pressure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threats from new entrants,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manufacturers can</a:t>
            </a:r>
            <a:r>
              <a:rPr lang="en-US" altLang="zh-CN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'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 opt for inertia. Business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usual is not an option. Every ambitious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manufacturing organization needs to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reassess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its operating and business model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embed resilience and agility. Every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organization must look to attract and retain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new    talent. And every organization should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aspire to innovate like a nimble tech company.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788670">
              <a:lnSpc>
                <a:spcPct val="123100"/>
              </a:lnSpc>
              <a:spcBef>
                <a:spcPts val="86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short, it is time to accelerate digital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transformation.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7129" y="3315208"/>
            <a:ext cx="3945254" cy="31261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46050">
              <a:lnSpc>
                <a:spcPct val="116900"/>
              </a:lnSpc>
              <a:spcBef>
                <a:spcPts val="7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Most manufacturers have begun the journey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but few are fully digitized. Each faces differing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budget priorities, the complexities of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fragmented deployments and difficulties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executing   on initial digitalization plans.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311785">
              <a:lnSpc>
                <a:spcPct val="115399"/>
              </a:lnSpc>
              <a:spcBef>
                <a:spcPts val="110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At SUSE, we believe that transformation can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 enhanced and accelerated by open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innovation. The most successful businesses will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 those that capitalize on interoperable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solutions that let them harness modernization,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no matter where it occurs.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1328" y="8201845"/>
            <a:ext cx="4180793" cy="2251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industrial companies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 the EU are investing in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digital factories, yet so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far only 6% of factories</a:t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are </a:t>
            </a:r>
            <a:r>
              <a:rPr lang="en-US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fully digitized.</a:t>
            </a:r>
            <a:r>
              <a:rPr lang="en-US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"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7145">
              <a:lnSpc>
                <a:spcPct val="100000"/>
              </a:lnSpc>
              <a:spcBef>
                <a:spcPts val="850"/>
              </a:spcBef>
            </a:pPr>
            <a:r>
              <a:rPr u="sng" dirty="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PwC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4332" y="8202168"/>
            <a:ext cx="1286996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9</a:t>
            </a:r>
            <a:r>
              <a:rPr lang="en-US" altLang="zh-CN" sz="410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1%</a:t>
            </a:r>
            <a:endParaRPr lang="zh-CN" altLang="en-US" sz="3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5100" y="8180323"/>
            <a:ext cx="34766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56382" y="2035934"/>
            <a:ext cx="8325343" cy="7284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The manufacturer</a:t>
            </a:r>
            <a:r>
              <a:rPr lang="en-US" altLang="zh-CN"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'</a:t>
            </a: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challenge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5366" y="0"/>
            <a:ext cx="2162175" cy="125730"/>
          </a:xfrm>
          <a:custGeom>
            <a:avLst/>
            <a:gdLst/>
            <a:ahLst/>
            <a:cxnLst/>
            <a:rect l="l" t="t" r="r" b="b"/>
            <a:pathLst>
              <a:path w="2162175" h="125730">
                <a:moveTo>
                  <a:pt x="0" y="125650"/>
                </a:moveTo>
                <a:lnTo>
                  <a:pt x="2161933" y="125650"/>
                </a:lnTo>
                <a:lnTo>
                  <a:pt x="2161933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-71207"/>
            <a:ext cx="20339050" cy="11416977"/>
            <a:chOff x="0" y="-149560"/>
            <a:chExt cx="20339050" cy="11416977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70097"/>
              <a:ext cx="10597153" cy="46700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87300" y="-149560"/>
              <a:ext cx="9751750" cy="11416977"/>
            </a:xfrm>
            <a:custGeom>
              <a:avLst/>
              <a:gdLst/>
              <a:ahLst/>
              <a:cxnLst/>
              <a:rect l="l" t="t" r="r" b="b"/>
              <a:pathLst>
                <a:path w="9517380" h="11308715">
                  <a:moveTo>
                    <a:pt x="951679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9516798" y="11308556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35633" y="1498950"/>
            <a:ext cx="7315200" cy="232185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25755" algn="l"/>
              </a:tabLst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1.	Adaptable IT for agile operations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25755" marR="417830">
              <a:lnSpc>
                <a:spcPct val="121500"/>
              </a:lnSpc>
              <a:spcBef>
                <a:spcPts val="5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Building business resilience and agility is essential to combat future shocks to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supply chains and local changes in customer behavior.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325755" marR="5080" indent="-635">
              <a:lnSpc>
                <a:spcPct val="118600"/>
              </a:lnSpc>
              <a:spcBef>
                <a:spcPts val="930"/>
              </a:spcBef>
            </a:pPr>
            <a:r>
              <a:rPr sz="1600" b="1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How SUSE can help: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Manager automates and orchestrates environments,</a:t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delivering a single tool for broader visibility across the IT stack – and with solutions</a:t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such    as SUSE Rancher container management, manufacturers can build, deploy and</a:t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scale faster than ever, reducing time to market.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35633" y="4118824"/>
            <a:ext cx="7315200" cy="2568588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2. Effective digital transformation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04800" marR="107314">
              <a:lnSpc>
                <a:spcPct val="117400"/>
              </a:lnSpc>
              <a:spcBef>
                <a:spcPts val="62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Manufacturers have been continuing their digital transformation efforts in a time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 flux. Pandemic-enforced restrictions on movement, supply chain fragility,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growing demand and rising prices for raw materials have contributed to a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challenging environment.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63525" marR="5080">
              <a:lnSpc>
                <a:spcPct val="118800"/>
              </a:lnSpc>
              <a:spcBef>
                <a:spcPts val="1145"/>
              </a:spcBef>
            </a:pPr>
            <a:r>
              <a:rPr sz="1600" b="1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How SUSE can help: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Rancher unifies clusters to ensure consistent  operations,</a:t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workload management and enterprise-grade security – from core to cloud to Edge.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5634" y="6726271"/>
            <a:ext cx="7315200" cy="27152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3. Enhanced talent retention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04800" marR="5080">
              <a:lnSpc>
                <a:spcPct val="118500"/>
              </a:lnSpc>
              <a:spcBef>
                <a:spcPts val="62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Facing talent scarcity and with an increasingly remote workforce, manufacturers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are analyzing how best to adapt and digitize the working environment across roles,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levels and geographies.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3845" marR="103505" indent="-635" algn="just">
              <a:lnSpc>
                <a:spcPct val="117100"/>
              </a:lnSpc>
              <a:spcBef>
                <a:spcPts val="1055"/>
              </a:spcBef>
            </a:pPr>
            <a:r>
              <a:rPr sz="1600" b="1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How SUSE can help: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By deploying SUSE Linux Enterprise and SUSE Rancher, cloud</a:t>
            </a:r>
            <a:r>
              <a:rPr lang="en-US" altLang="zh-CN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-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native operators can access a full stack of enterprise-ready open-source tools. </a:t>
            </a:r>
            <a:endParaRPr lang="en-US" sz="1400" dirty="0">
              <a:solidFill>
                <a:srgbClr val="30BA78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3845" marR="103505" indent="-635" algn="just">
              <a:lnSpc>
                <a:spcPct val="117100"/>
              </a:lnSpc>
              <a:spcBef>
                <a:spcPts val="1055"/>
              </a:spcBef>
            </a:pP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</a:t>
            </a:r>
            <a:r>
              <a:rPr lang="en-US" altLang="zh-CN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</a:t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result: innovative environments for creative developers.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3958" y="3197352"/>
            <a:ext cx="3299804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of manufacturers believe they will realize benefits from digital</a:t>
            </a:r>
            <a:r>
              <a:rPr lang="zh-CN" altLang="en-US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transformation strategy in less than five years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PwC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2850" y="3222104"/>
            <a:ext cx="1658503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+50</a:t>
            </a:r>
            <a:r>
              <a:rPr lang="en-US" altLang="zh-CN"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%</a:t>
            </a:r>
            <a:endParaRPr sz="41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382" y="3315208"/>
            <a:ext cx="4379226" cy="220509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6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Only by applying flexibility, optimal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performance, reliability, and scalability across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 entirety of the operating environment,  can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manufacturers meet the challenges and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opportunities of today’s industry. And that’s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why key sector players are turning to SUSE.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an easy-to-deploy, comprehensive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open-source platform, SUSE helps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organizations realize the full benefits of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Industry 4.0.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56382" y="1515363"/>
            <a:ext cx="9517380" cy="135678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How to meet manufacturing</a:t>
            </a:r>
            <a:r>
              <a:rPr lang="zh-CN" altLang="en-US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imperatives</a:t>
            </a:r>
            <a:endParaRPr dirty="0">
              <a:solidFill>
                <a:srgbClr val="000000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5366" y="0"/>
            <a:ext cx="11678920" cy="125730"/>
            <a:chOff x="8425366" y="0"/>
            <a:chExt cx="11678920" cy="125730"/>
          </a:xfrm>
        </p:grpSpPr>
        <p:sp>
          <p:nvSpPr>
            <p:cNvPr id="3" name="object 3"/>
            <p:cNvSpPr/>
            <p:nvPr/>
          </p:nvSpPr>
          <p:spPr>
            <a:xfrm>
              <a:off x="18461405" y="0"/>
              <a:ext cx="1642745" cy="125730"/>
            </a:xfrm>
            <a:custGeom>
              <a:avLst/>
              <a:gdLst/>
              <a:ahLst/>
              <a:cxnLst/>
              <a:rect l="l" t="t" r="r" b="b"/>
              <a:pathLst>
                <a:path w="1642744" h="125730">
                  <a:moveTo>
                    <a:pt x="1642694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642694" y="125650"/>
                  </a:lnTo>
                  <a:lnTo>
                    <a:pt x="1642694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425366" y="0"/>
              <a:ext cx="10036175" cy="125730"/>
            </a:xfrm>
            <a:custGeom>
              <a:avLst/>
              <a:gdLst/>
              <a:ahLst/>
              <a:cxnLst/>
              <a:rect l="l" t="t" r="r" b="b"/>
              <a:pathLst>
                <a:path w="10036175" h="125730">
                  <a:moveTo>
                    <a:pt x="1003603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0036039" y="125650"/>
                  </a:lnTo>
                  <a:lnTo>
                    <a:pt x="1003603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128905"/>
            <a:ext cx="20104100" cy="11186795"/>
            <a:chOff x="0" y="124621"/>
            <a:chExt cx="20104100" cy="111867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35502"/>
              <a:ext cx="10701243" cy="80730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855" y="3233927"/>
              <a:ext cx="9073896" cy="807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87300" y="124621"/>
              <a:ext cx="9517380" cy="11184890"/>
            </a:xfrm>
            <a:custGeom>
              <a:avLst/>
              <a:gdLst/>
              <a:ahLst/>
              <a:cxnLst/>
              <a:rect l="l" t="t" r="r" b="b"/>
              <a:pathLst>
                <a:path w="9517380" h="11184890">
                  <a:moveTo>
                    <a:pt x="9516798" y="0"/>
                  </a:moveTo>
                  <a:lnTo>
                    <a:pt x="0" y="0"/>
                  </a:lnTo>
                  <a:lnTo>
                    <a:pt x="0" y="11184571"/>
                  </a:lnTo>
                  <a:lnTo>
                    <a:pt x="9516798" y="11184571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25094" y="1636268"/>
            <a:ext cx="5664151" cy="1731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Business-critical Linux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The widest range of architectures, virtualization, container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runtime, storage and network options.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443865">
              <a:lnSpc>
                <a:spcPct val="107100"/>
              </a:lnSpc>
              <a:spcBef>
                <a:spcPts val="1220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Benefits: Accelerate innovation and respond to</a:t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markets faster.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25094" y="3836923"/>
            <a:ext cx="552577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Enterprise Container Management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Kubernetes and SUSE Rancher.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Benefits: Maximize development agility, unify clusters to</a:t>
            </a:r>
            <a:r>
              <a:rPr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ensure consistent operations, workload management and</a:t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enterprise-grade security – from core to cloud to Edge.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25094" y="6040628"/>
            <a:ext cx="5525770" cy="1979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Run SAP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Linux Enterprise for SAP Applications is the premiere Linux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platform for SAP HANA, SAP NetWeaver and SAP S/4HANA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solutions in manufacturing.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33045">
              <a:lnSpc>
                <a:spcPct val="107100"/>
              </a:lnSpc>
              <a:spcBef>
                <a:spcPts val="1220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Benefits: Reduce service outage risks and deploy SAP</a:t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services faster on-premises and in the cloud.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5094" y="8479028"/>
            <a:ext cx="5536311" cy="1731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IT Operations at the Edge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986790">
              <a:lnSpc>
                <a:spcPct val="115399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Based on lightweight Linux, Kubernetes and storage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products for x86 or Arm hardware.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07100"/>
              </a:lnSpc>
              <a:spcBef>
                <a:spcPts val="1220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Benefits: Consistency, performance, reliability, security –</a:t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all vital for manufacturing Edge use cases.</a:t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8233" y="3849623"/>
            <a:ext cx="125824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80</a:t>
            </a:r>
            <a:r>
              <a:rPr lang="en-US" altLang="zh-CN"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%</a:t>
            </a:r>
            <a:endParaRPr sz="41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65551" y="1799895"/>
            <a:ext cx="950594" cy="7580630"/>
            <a:chOff x="11765551" y="1799895"/>
            <a:chExt cx="950594" cy="7580630"/>
          </a:xfrm>
        </p:grpSpPr>
        <p:sp>
          <p:nvSpPr>
            <p:cNvPr id="16" name="object 16"/>
            <p:cNvSpPr/>
            <p:nvPr/>
          </p:nvSpPr>
          <p:spPr>
            <a:xfrm>
              <a:off x="11788367" y="1822711"/>
              <a:ext cx="773430" cy="459105"/>
            </a:xfrm>
            <a:custGeom>
              <a:avLst/>
              <a:gdLst/>
              <a:ahLst/>
              <a:cxnLst/>
              <a:rect l="l" t="t" r="r" b="b"/>
              <a:pathLst>
                <a:path w="773429" h="459105">
                  <a:moveTo>
                    <a:pt x="120781" y="458970"/>
                  </a:moveTo>
                  <a:lnTo>
                    <a:pt x="0" y="458970"/>
                  </a:lnTo>
                  <a:lnTo>
                    <a:pt x="0" y="314032"/>
                  </a:lnTo>
                  <a:lnTo>
                    <a:pt x="9491" y="267016"/>
                  </a:lnTo>
                  <a:lnTo>
                    <a:pt x="35374" y="228625"/>
                  </a:lnTo>
                  <a:lnTo>
                    <a:pt x="73766" y="202741"/>
                  </a:lnTo>
                  <a:lnTo>
                    <a:pt x="120781" y="193250"/>
                  </a:lnTo>
                  <a:lnTo>
                    <a:pt x="144937" y="193250"/>
                  </a:lnTo>
                  <a:lnTo>
                    <a:pt x="144937" y="120781"/>
                  </a:lnTo>
                  <a:lnTo>
                    <a:pt x="154429" y="73770"/>
                  </a:lnTo>
                  <a:lnTo>
                    <a:pt x="180312" y="35378"/>
                  </a:lnTo>
                  <a:lnTo>
                    <a:pt x="218704" y="9492"/>
                  </a:lnTo>
                  <a:lnTo>
                    <a:pt x="265719" y="0"/>
                  </a:lnTo>
                  <a:lnTo>
                    <a:pt x="531439" y="0"/>
                  </a:lnTo>
                  <a:lnTo>
                    <a:pt x="578450" y="9492"/>
                  </a:lnTo>
                  <a:lnTo>
                    <a:pt x="616842" y="35378"/>
                  </a:lnTo>
                  <a:lnTo>
                    <a:pt x="642728" y="73770"/>
                  </a:lnTo>
                  <a:lnTo>
                    <a:pt x="652220" y="120781"/>
                  </a:lnTo>
                  <a:lnTo>
                    <a:pt x="652220" y="241563"/>
                  </a:lnTo>
                  <a:lnTo>
                    <a:pt x="699231" y="251054"/>
                  </a:lnTo>
                  <a:lnTo>
                    <a:pt x="737624" y="276937"/>
                  </a:lnTo>
                  <a:lnTo>
                    <a:pt x="763511" y="315329"/>
                  </a:lnTo>
                  <a:lnTo>
                    <a:pt x="773003" y="362344"/>
                  </a:lnTo>
                  <a:lnTo>
                    <a:pt x="773003" y="458970"/>
                  </a:lnTo>
                  <a:lnTo>
                    <a:pt x="652220" y="458970"/>
                  </a:lnTo>
                </a:path>
              </a:pathLst>
            </a:custGeom>
            <a:ln w="4563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1614" y="2160897"/>
              <a:ext cx="386715" cy="266065"/>
            </a:xfrm>
            <a:custGeom>
              <a:avLst/>
              <a:gdLst/>
              <a:ahLst/>
              <a:cxnLst/>
              <a:rect l="l" t="t" r="r" b="b"/>
              <a:pathLst>
                <a:path w="386715" h="266064">
                  <a:moveTo>
                    <a:pt x="0" y="120781"/>
                  </a:moveTo>
                  <a:lnTo>
                    <a:pt x="144937" y="120781"/>
                  </a:lnTo>
                  <a:lnTo>
                    <a:pt x="144937" y="265720"/>
                  </a:lnTo>
                  <a:lnTo>
                    <a:pt x="0" y="265720"/>
                  </a:lnTo>
                  <a:lnTo>
                    <a:pt x="0" y="120781"/>
                  </a:lnTo>
                  <a:close/>
                </a:path>
                <a:path w="386715" h="266064">
                  <a:moveTo>
                    <a:pt x="120781" y="48312"/>
                  </a:moveTo>
                  <a:lnTo>
                    <a:pt x="116986" y="29508"/>
                  </a:lnTo>
                  <a:lnTo>
                    <a:pt x="106634" y="14151"/>
                  </a:lnTo>
                  <a:lnTo>
                    <a:pt x="91277" y="3797"/>
                  </a:lnTo>
                  <a:lnTo>
                    <a:pt x="72468" y="0"/>
                  </a:lnTo>
                  <a:lnTo>
                    <a:pt x="53664" y="3797"/>
                  </a:lnTo>
                  <a:lnTo>
                    <a:pt x="38307" y="14151"/>
                  </a:lnTo>
                  <a:lnTo>
                    <a:pt x="27953" y="29508"/>
                  </a:lnTo>
                  <a:lnTo>
                    <a:pt x="24156" y="48312"/>
                  </a:lnTo>
                  <a:lnTo>
                    <a:pt x="24156" y="120781"/>
                  </a:lnTo>
                  <a:lnTo>
                    <a:pt x="120781" y="120781"/>
                  </a:lnTo>
                </a:path>
                <a:path w="386715" h="266064">
                  <a:moveTo>
                    <a:pt x="241563" y="120781"/>
                  </a:moveTo>
                  <a:lnTo>
                    <a:pt x="386501" y="120781"/>
                  </a:lnTo>
                  <a:lnTo>
                    <a:pt x="386501" y="265720"/>
                  </a:lnTo>
                  <a:lnTo>
                    <a:pt x="241563" y="265720"/>
                  </a:lnTo>
                  <a:lnTo>
                    <a:pt x="241563" y="120781"/>
                  </a:lnTo>
                  <a:close/>
                </a:path>
                <a:path w="386715" h="266064">
                  <a:moveTo>
                    <a:pt x="314032" y="0"/>
                  </a:moveTo>
                  <a:lnTo>
                    <a:pt x="295227" y="3797"/>
                  </a:lnTo>
                  <a:lnTo>
                    <a:pt x="279871" y="14151"/>
                  </a:lnTo>
                  <a:lnTo>
                    <a:pt x="269516" y="29508"/>
                  </a:lnTo>
                  <a:lnTo>
                    <a:pt x="265719" y="48312"/>
                  </a:lnTo>
                  <a:lnTo>
                    <a:pt x="265719" y="120781"/>
                  </a:lnTo>
                  <a:lnTo>
                    <a:pt x="362344" y="120781"/>
                  </a:lnTo>
                  <a:lnTo>
                    <a:pt x="362344" y="48312"/>
                  </a:lnTo>
                  <a:lnTo>
                    <a:pt x="358547" y="29508"/>
                  </a:lnTo>
                  <a:lnTo>
                    <a:pt x="348193" y="14151"/>
                  </a:lnTo>
                  <a:lnTo>
                    <a:pt x="332836" y="3797"/>
                  </a:lnTo>
                  <a:lnTo>
                    <a:pt x="314032" y="0"/>
                  </a:lnTo>
                  <a:close/>
                </a:path>
              </a:pathLst>
            </a:custGeom>
            <a:ln w="45632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788367" y="3938877"/>
              <a:ext cx="773430" cy="459105"/>
            </a:xfrm>
            <a:custGeom>
              <a:avLst/>
              <a:gdLst/>
              <a:ahLst/>
              <a:cxnLst/>
              <a:rect l="l" t="t" r="r" b="b"/>
              <a:pathLst>
                <a:path w="773429" h="459104">
                  <a:moveTo>
                    <a:pt x="96625" y="458971"/>
                  </a:moveTo>
                  <a:lnTo>
                    <a:pt x="0" y="458971"/>
                  </a:lnTo>
                  <a:lnTo>
                    <a:pt x="0" y="314032"/>
                  </a:lnTo>
                  <a:lnTo>
                    <a:pt x="9491" y="267021"/>
                  </a:lnTo>
                  <a:lnTo>
                    <a:pt x="35374" y="228629"/>
                  </a:lnTo>
                  <a:lnTo>
                    <a:pt x="73766" y="202743"/>
                  </a:lnTo>
                  <a:lnTo>
                    <a:pt x="120781" y="193250"/>
                  </a:lnTo>
                  <a:lnTo>
                    <a:pt x="144937" y="193250"/>
                  </a:lnTo>
                  <a:lnTo>
                    <a:pt x="144937" y="120781"/>
                  </a:lnTo>
                  <a:lnTo>
                    <a:pt x="154429" y="73770"/>
                  </a:lnTo>
                  <a:lnTo>
                    <a:pt x="180312" y="35378"/>
                  </a:lnTo>
                  <a:lnTo>
                    <a:pt x="218704" y="9492"/>
                  </a:lnTo>
                  <a:lnTo>
                    <a:pt x="265719" y="0"/>
                  </a:lnTo>
                  <a:lnTo>
                    <a:pt x="531439" y="0"/>
                  </a:lnTo>
                  <a:lnTo>
                    <a:pt x="578450" y="9492"/>
                  </a:lnTo>
                  <a:lnTo>
                    <a:pt x="616842" y="35378"/>
                  </a:lnTo>
                  <a:lnTo>
                    <a:pt x="642728" y="73770"/>
                  </a:lnTo>
                  <a:lnTo>
                    <a:pt x="652220" y="120781"/>
                  </a:lnTo>
                  <a:lnTo>
                    <a:pt x="652220" y="241563"/>
                  </a:lnTo>
                  <a:lnTo>
                    <a:pt x="699231" y="251054"/>
                  </a:lnTo>
                  <a:lnTo>
                    <a:pt x="737624" y="276937"/>
                  </a:lnTo>
                  <a:lnTo>
                    <a:pt x="763511" y="315329"/>
                  </a:lnTo>
                  <a:lnTo>
                    <a:pt x="773003" y="362344"/>
                  </a:lnTo>
                  <a:lnTo>
                    <a:pt x="773003" y="458971"/>
                  </a:lnTo>
                  <a:lnTo>
                    <a:pt x="676377" y="458971"/>
                  </a:lnTo>
                </a:path>
              </a:pathLst>
            </a:custGeom>
            <a:ln w="4563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9488" y="4125305"/>
              <a:ext cx="434975" cy="541655"/>
            </a:xfrm>
            <a:custGeom>
              <a:avLst/>
              <a:gdLst/>
              <a:ahLst/>
              <a:cxnLst/>
              <a:rect l="l" t="t" r="r" b="b"/>
              <a:pathLst>
                <a:path w="434975" h="541654">
                  <a:moveTo>
                    <a:pt x="254175" y="144351"/>
                  </a:moveTo>
                  <a:lnTo>
                    <a:pt x="376381" y="122205"/>
                  </a:lnTo>
                  <a:lnTo>
                    <a:pt x="354235" y="0"/>
                  </a:lnTo>
                </a:path>
                <a:path w="434975" h="541654">
                  <a:moveTo>
                    <a:pt x="18402" y="351444"/>
                  </a:moveTo>
                  <a:lnTo>
                    <a:pt x="3281" y="303399"/>
                  </a:lnTo>
                  <a:lnTo>
                    <a:pt x="0" y="253578"/>
                  </a:lnTo>
                  <a:lnTo>
                    <a:pt x="8556" y="204264"/>
                  </a:lnTo>
                  <a:lnTo>
                    <a:pt x="28952" y="157740"/>
                  </a:lnTo>
                  <a:lnTo>
                    <a:pt x="61186" y="116289"/>
                  </a:lnTo>
                  <a:lnTo>
                    <a:pt x="99140" y="86175"/>
                  </a:lnTo>
                  <a:lnTo>
                    <a:pt x="141549" y="66099"/>
                  </a:lnTo>
                  <a:lnTo>
                    <a:pt x="186630" y="56061"/>
                  </a:lnTo>
                  <a:lnTo>
                    <a:pt x="232602" y="56061"/>
                  </a:lnTo>
                  <a:lnTo>
                    <a:pt x="277684" y="66099"/>
                  </a:lnTo>
                  <a:lnTo>
                    <a:pt x="320092" y="86175"/>
                  </a:lnTo>
                  <a:lnTo>
                    <a:pt x="358046" y="116289"/>
                  </a:lnTo>
                </a:path>
                <a:path w="434975" h="541654">
                  <a:moveTo>
                    <a:pt x="181183" y="396679"/>
                  </a:moveTo>
                  <a:lnTo>
                    <a:pt x="58977" y="418824"/>
                  </a:lnTo>
                  <a:lnTo>
                    <a:pt x="81123" y="541031"/>
                  </a:lnTo>
                </a:path>
                <a:path w="434975" h="541654">
                  <a:moveTo>
                    <a:pt x="421416" y="200171"/>
                  </a:moveTo>
                  <a:lnTo>
                    <a:pt x="433549" y="246576"/>
                  </a:lnTo>
                  <a:lnTo>
                    <a:pt x="434891" y="294222"/>
                  </a:lnTo>
                  <a:lnTo>
                    <a:pt x="425442" y="341124"/>
                  </a:lnTo>
                  <a:lnTo>
                    <a:pt x="405202" y="385292"/>
                  </a:lnTo>
                  <a:lnTo>
                    <a:pt x="374172" y="424740"/>
                  </a:lnTo>
                  <a:lnTo>
                    <a:pt x="336218" y="454854"/>
                  </a:lnTo>
                  <a:lnTo>
                    <a:pt x="293809" y="474930"/>
                  </a:lnTo>
                  <a:lnTo>
                    <a:pt x="248728" y="484968"/>
                  </a:lnTo>
                  <a:lnTo>
                    <a:pt x="202755" y="484968"/>
                  </a:lnTo>
                  <a:lnTo>
                    <a:pt x="157674" y="474930"/>
                  </a:lnTo>
                  <a:lnTo>
                    <a:pt x="115266" y="454854"/>
                  </a:lnTo>
                  <a:lnTo>
                    <a:pt x="77311" y="424740"/>
                  </a:lnTo>
                </a:path>
              </a:pathLst>
            </a:custGeom>
            <a:ln w="45632">
              <a:solidFill>
                <a:srgbClr val="30BA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788593" y="6182413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645" y="327822"/>
                  </a:moveTo>
                  <a:lnTo>
                    <a:pt x="655645" y="257573"/>
                  </a:lnTo>
                  <a:lnTo>
                    <a:pt x="599960" y="257573"/>
                  </a:lnTo>
                  <a:lnTo>
                    <a:pt x="594319" y="238517"/>
                  </a:lnTo>
                  <a:lnTo>
                    <a:pt x="587391" y="220053"/>
                  </a:lnTo>
                  <a:lnTo>
                    <a:pt x="579232" y="202229"/>
                  </a:lnTo>
                  <a:lnTo>
                    <a:pt x="569898" y="185093"/>
                  </a:lnTo>
                  <a:lnTo>
                    <a:pt x="609300" y="145691"/>
                  </a:lnTo>
                  <a:lnTo>
                    <a:pt x="509953" y="46344"/>
                  </a:lnTo>
                  <a:lnTo>
                    <a:pt x="470551" y="85756"/>
                  </a:lnTo>
                  <a:lnTo>
                    <a:pt x="453420" y="76416"/>
                  </a:lnTo>
                  <a:lnTo>
                    <a:pt x="435595" y="68254"/>
                  </a:lnTo>
                  <a:lnTo>
                    <a:pt x="417128" y="61325"/>
                  </a:lnTo>
                  <a:lnTo>
                    <a:pt x="398071" y="55684"/>
                  </a:lnTo>
                  <a:lnTo>
                    <a:pt x="398071" y="0"/>
                  </a:lnTo>
                  <a:lnTo>
                    <a:pt x="257573" y="0"/>
                  </a:lnTo>
                  <a:lnTo>
                    <a:pt x="257573" y="55684"/>
                  </a:lnTo>
                  <a:lnTo>
                    <a:pt x="238518" y="61325"/>
                  </a:lnTo>
                  <a:lnTo>
                    <a:pt x="220054" y="68254"/>
                  </a:lnTo>
                  <a:lnTo>
                    <a:pt x="202233" y="76416"/>
                  </a:lnTo>
                  <a:lnTo>
                    <a:pt x="185104" y="85756"/>
                  </a:lnTo>
                  <a:lnTo>
                    <a:pt x="145691" y="46344"/>
                  </a:lnTo>
                  <a:lnTo>
                    <a:pt x="46344" y="145691"/>
                  </a:lnTo>
                  <a:lnTo>
                    <a:pt x="85756" y="185093"/>
                  </a:lnTo>
                  <a:lnTo>
                    <a:pt x="76416" y="202229"/>
                  </a:lnTo>
                  <a:lnTo>
                    <a:pt x="68254" y="220053"/>
                  </a:lnTo>
                  <a:lnTo>
                    <a:pt x="61325" y="238517"/>
                  </a:lnTo>
                  <a:lnTo>
                    <a:pt x="55684" y="257573"/>
                  </a:lnTo>
                  <a:lnTo>
                    <a:pt x="0" y="257573"/>
                  </a:lnTo>
                  <a:lnTo>
                    <a:pt x="0" y="398071"/>
                  </a:lnTo>
                  <a:lnTo>
                    <a:pt x="55684" y="398071"/>
                  </a:lnTo>
                  <a:lnTo>
                    <a:pt x="61325" y="417127"/>
                  </a:lnTo>
                  <a:lnTo>
                    <a:pt x="68254" y="435591"/>
                  </a:lnTo>
                  <a:lnTo>
                    <a:pt x="76416" y="453415"/>
                  </a:lnTo>
                  <a:lnTo>
                    <a:pt x="85756" y="470551"/>
                  </a:lnTo>
                  <a:lnTo>
                    <a:pt x="46344" y="509953"/>
                  </a:lnTo>
                  <a:lnTo>
                    <a:pt x="145691" y="609300"/>
                  </a:lnTo>
                  <a:lnTo>
                    <a:pt x="185104" y="569888"/>
                  </a:lnTo>
                  <a:lnTo>
                    <a:pt x="202233" y="579228"/>
                  </a:lnTo>
                  <a:lnTo>
                    <a:pt x="220054" y="587390"/>
                  </a:lnTo>
                  <a:lnTo>
                    <a:pt x="238518" y="594319"/>
                  </a:lnTo>
                  <a:lnTo>
                    <a:pt x="257573" y="599960"/>
                  </a:lnTo>
                  <a:lnTo>
                    <a:pt x="257573" y="655645"/>
                  </a:lnTo>
                  <a:lnTo>
                    <a:pt x="327822" y="655645"/>
                  </a:lnTo>
                </a:path>
                <a:path w="655954" h="655954">
                  <a:moveTo>
                    <a:pt x="327822" y="468320"/>
                  </a:moveTo>
                  <a:lnTo>
                    <a:pt x="283417" y="461157"/>
                  </a:lnTo>
                  <a:lnTo>
                    <a:pt x="244852" y="441211"/>
                  </a:lnTo>
                  <a:lnTo>
                    <a:pt x="214440" y="410796"/>
                  </a:lnTo>
                  <a:lnTo>
                    <a:pt x="194496" y="372228"/>
                  </a:lnTo>
                  <a:lnTo>
                    <a:pt x="187334" y="327822"/>
                  </a:lnTo>
                  <a:lnTo>
                    <a:pt x="194496" y="283416"/>
                  </a:lnTo>
                  <a:lnTo>
                    <a:pt x="214440" y="244848"/>
                  </a:lnTo>
                  <a:lnTo>
                    <a:pt x="244852" y="214433"/>
                  </a:lnTo>
                  <a:lnTo>
                    <a:pt x="283417" y="194487"/>
                  </a:lnTo>
                  <a:lnTo>
                    <a:pt x="327822" y="187324"/>
                  </a:lnTo>
                  <a:lnTo>
                    <a:pt x="372232" y="194487"/>
                  </a:lnTo>
                  <a:lnTo>
                    <a:pt x="410800" y="214433"/>
                  </a:lnTo>
                  <a:lnTo>
                    <a:pt x="441214" y="244848"/>
                  </a:lnTo>
                  <a:lnTo>
                    <a:pt x="461158" y="283416"/>
                  </a:lnTo>
                  <a:lnTo>
                    <a:pt x="468320" y="327822"/>
                  </a:lnTo>
                </a:path>
              </a:pathLst>
            </a:custGeom>
            <a:ln w="4559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2164349" y="6565870"/>
              <a:ext cx="551815" cy="320675"/>
            </a:xfrm>
            <a:custGeom>
              <a:avLst/>
              <a:gdLst/>
              <a:ahLst/>
              <a:cxnLst/>
              <a:rect l="l" t="t" r="r" b="b"/>
              <a:pathLst>
                <a:path w="551815" h="320675">
                  <a:moveTo>
                    <a:pt x="0" y="0"/>
                  </a:moveTo>
                  <a:lnTo>
                    <a:pt x="551218" y="0"/>
                  </a:lnTo>
                </a:path>
                <a:path w="551815" h="320675">
                  <a:moveTo>
                    <a:pt x="0" y="106708"/>
                  </a:moveTo>
                  <a:lnTo>
                    <a:pt x="455347" y="106708"/>
                  </a:lnTo>
                </a:path>
                <a:path w="551815" h="320675">
                  <a:moveTo>
                    <a:pt x="0" y="213407"/>
                  </a:moveTo>
                  <a:lnTo>
                    <a:pt x="335518" y="213407"/>
                  </a:lnTo>
                </a:path>
                <a:path w="551815" h="320675">
                  <a:moveTo>
                    <a:pt x="0" y="320115"/>
                  </a:moveTo>
                  <a:lnTo>
                    <a:pt x="215689" y="320115"/>
                  </a:lnTo>
                </a:path>
              </a:pathLst>
            </a:custGeom>
            <a:ln w="45593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821499" y="8607063"/>
              <a:ext cx="706755" cy="419734"/>
            </a:xfrm>
            <a:custGeom>
              <a:avLst/>
              <a:gdLst/>
              <a:ahLst/>
              <a:cxnLst/>
              <a:rect l="l" t="t" r="r" b="b"/>
              <a:pathLst>
                <a:path w="706754" h="419734">
                  <a:moveTo>
                    <a:pt x="198768" y="419631"/>
                  </a:moveTo>
                  <a:lnTo>
                    <a:pt x="0" y="419631"/>
                  </a:lnTo>
                  <a:lnTo>
                    <a:pt x="0" y="287122"/>
                  </a:lnTo>
                  <a:lnTo>
                    <a:pt x="8676" y="244135"/>
                  </a:lnTo>
                  <a:lnTo>
                    <a:pt x="32340" y="209031"/>
                  </a:lnTo>
                  <a:lnTo>
                    <a:pt x="67440" y="185364"/>
                  </a:lnTo>
                  <a:lnTo>
                    <a:pt x="110425" y="176685"/>
                  </a:lnTo>
                  <a:lnTo>
                    <a:pt x="132509" y="176685"/>
                  </a:lnTo>
                  <a:lnTo>
                    <a:pt x="132509" y="110436"/>
                  </a:lnTo>
                  <a:lnTo>
                    <a:pt x="141187" y="67449"/>
                  </a:lnTo>
                  <a:lnTo>
                    <a:pt x="164853" y="32345"/>
                  </a:lnTo>
                  <a:lnTo>
                    <a:pt x="199953" y="8678"/>
                  </a:lnTo>
                  <a:lnTo>
                    <a:pt x="242935" y="0"/>
                  </a:lnTo>
                  <a:lnTo>
                    <a:pt x="485880" y="0"/>
                  </a:lnTo>
                  <a:lnTo>
                    <a:pt x="528865" y="8678"/>
                  </a:lnTo>
                  <a:lnTo>
                    <a:pt x="563965" y="32345"/>
                  </a:lnTo>
                  <a:lnTo>
                    <a:pt x="587629" y="67449"/>
                  </a:lnTo>
                  <a:lnTo>
                    <a:pt x="596306" y="110436"/>
                  </a:lnTo>
                  <a:lnTo>
                    <a:pt x="596306" y="220862"/>
                  </a:lnTo>
                  <a:lnTo>
                    <a:pt x="639293" y="229540"/>
                  </a:lnTo>
                  <a:lnTo>
                    <a:pt x="674397" y="253206"/>
                  </a:lnTo>
                  <a:lnTo>
                    <a:pt x="698065" y="288307"/>
                  </a:lnTo>
                  <a:lnTo>
                    <a:pt x="706743" y="331288"/>
                  </a:lnTo>
                  <a:lnTo>
                    <a:pt x="706743" y="419631"/>
                  </a:lnTo>
                  <a:lnTo>
                    <a:pt x="507963" y="419631"/>
                  </a:lnTo>
                </a:path>
              </a:pathLst>
            </a:custGeom>
            <a:ln w="45593">
              <a:solidFill>
                <a:srgbClr val="8FEBC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909838" y="8872095"/>
              <a:ext cx="530225" cy="419734"/>
            </a:xfrm>
            <a:custGeom>
              <a:avLst/>
              <a:gdLst/>
              <a:ahLst/>
              <a:cxnLst/>
              <a:rect l="l" t="t" r="r" b="b"/>
              <a:pathLst>
                <a:path w="530225" h="419734">
                  <a:moveTo>
                    <a:pt x="265028" y="0"/>
                  </a:moveTo>
                  <a:lnTo>
                    <a:pt x="265028" y="419631"/>
                  </a:lnTo>
                </a:path>
                <a:path w="530225" h="419734">
                  <a:moveTo>
                    <a:pt x="176685" y="44166"/>
                  </a:moveTo>
                  <a:lnTo>
                    <a:pt x="176685" y="265028"/>
                  </a:lnTo>
                  <a:lnTo>
                    <a:pt x="0" y="265028"/>
                  </a:lnTo>
                </a:path>
                <a:path w="530225" h="419734">
                  <a:moveTo>
                    <a:pt x="353371" y="44166"/>
                  </a:moveTo>
                  <a:lnTo>
                    <a:pt x="353371" y="331288"/>
                  </a:lnTo>
                  <a:lnTo>
                    <a:pt x="530057" y="331288"/>
                  </a:lnTo>
                </a:path>
              </a:pathLst>
            </a:custGeom>
            <a:ln w="45593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821490" y="9137122"/>
              <a:ext cx="706755" cy="243204"/>
            </a:xfrm>
            <a:custGeom>
              <a:avLst/>
              <a:gdLst/>
              <a:ahLst/>
              <a:cxnLst/>
              <a:rect l="l" t="t" r="r" b="b"/>
              <a:pathLst>
                <a:path w="706754" h="243204">
                  <a:moveTo>
                    <a:pt x="44176" y="0"/>
                  </a:moveTo>
                  <a:lnTo>
                    <a:pt x="0" y="0"/>
                  </a:lnTo>
                </a:path>
                <a:path w="706754" h="243204">
                  <a:moveTo>
                    <a:pt x="353371" y="198768"/>
                  </a:moveTo>
                  <a:lnTo>
                    <a:pt x="353371" y="242945"/>
                  </a:lnTo>
                </a:path>
                <a:path w="706754" h="243204">
                  <a:moveTo>
                    <a:pt x="662576" y="66259"/>
                  </a:moveTo>
                  <a:lnTo>
                    <a:pt x="706743" y="66259"/>
                  </a:lnTo>
                </a:path>
              </a:pathLst>
            </a:custGeom>
            <a:ln w="45593">
              <a:solidFill>
                <a:srgbClr val="8FEBC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6381" y="1430019"/>
            <a:ext cx="8215483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Why SUSE?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256479" y="3836923"/>
            <a:ext cx="3795571" cy="24455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reduction in upgrade time at Continental AG after SUSE Rancher replaced complexity with simple centralized updates</a:t>
            </a:r>
            <a:b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</a:br>
            <a:b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</a:br>
            <a:r>
              <a:rPr lang="en" altLang="zh-CN" sz="13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5366" y="0"/>
            <a:ext cx="2162175" cy="125730"/>
          </a:xfrm>
          <a:custGeom>
            <a:avLst/>
            <a:gdLst/>
            <a:ahLst/>
            <a:cxnLst/>
            <a:rect l="l" t="t" r="r" b="b"/>
            <a:pathLst>
              <a:path w="2162175" h="125730">
                <a:moveTo>
                  <a:pt x="0" y="125650"/>
                </a:moveTo>
                <a:lnTo>
                  <a:pt x="2161933" y="125650"/>
                </a:lnTo>
                <a:lnTo>
                  <a:pt x="2161933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87299" y="-42121"/>
            <a:ext cx="9517380" cy="11357821"/>
          </a:xfrm>
          <a:custGeom>
            <a:avLst/>
            <a:gdLst/>
            <a:ahLst/>
            <a:cxnLst/>
            <a:rect l="l" t="t" r="r" b="b"/>
            <a:pathLst>
              <a:path w="9517380" h="11308715">
                <a:moveTo>
                  <a:pt x="9516798" y="0"/>
                </a:moveTo>
                <a:lnTo>
                  <a:pt x="0" y="0"/>
                </a:lnTo>
                <a:lnTo>
                  <a:pt x="0" y="11308556"/>
                </a:lnTo>
                <a:lnTo>
                  <a:pt x="9516798" y="11308556"/>
                </a:lnTo>
                <a:lnTo>
                  <a:pt x="9516798" y="0"/>
                </a:lnTo>
                <a:close/>
              </a:path>
            </a:pathLst>
          </a:custGeom>
          <a:solidFill>
            <a:srgbClr val="0C322C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8422" y="1636268"/>
            <a:ext cx="64470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Stay ahead of the curve with SUSE: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413447"/>
            <a:ext cx="10587299" cy="58951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7360" y="2643123"/>
            <a:ext cx="4824689" cy="21432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400"/>
              </a:lnSpc>
              <a:spcBef>
                <a:spcPts val="140"/>
              </a:spcBef>
            </a:pP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Given the increased attack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volume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increased levels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attack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sophistication, older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mindsets are no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longer adequate.</a:t>
            </a:r>
            <a:endParaRPr sz="2400" dirty="0">
              <a:solidFill>
                <a:srgbClr val="2CB065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300" u="sng" dirty="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CyberTalk.org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6268" y="2848863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Delivers adaptable and agile backbone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so manufacturers can innovate at pace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71128" y="2727664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6268" y="4467351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Always evolving products and services</a:t>
            </a:r>
            <a:r>
              <a:rPr lang="zh-CN" altLang="en-US" sz="1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to align with the latest technology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71128" y="4353552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268" y="6091935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Overcomes vendor lock-in with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integration-ready solutions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71128" y="5979429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66268" y="7731760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Offers interoperable open architecture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for ease and speed of adoption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71128" y="7605317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66267" y="9399016"/>
            <a:ext cx="39437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Guarantees trusted security and stability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8424" y="2816098"/>
            <a:ext cx="103886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11407" y="4443730"/>
            <a:ext cx="1233173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07956" y="6068313"/>
            <a:ext cx="124976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03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96957" y="7695946"/>
            <a:ext cx="130266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98466" y="9320530"/>
            <a:ext cx="129540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05</a:t>
            </a:r>
            <a:endParaRPr sz="480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71128" y="9231194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382" y="2702560"/>
            <a:ext cx="4201998" cy="20616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5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provides a foundational layer of security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and resilience across critical systems to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overcome the increased risk of exposure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that accompanies digital transformation.
For manufacturers that means embedded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security across applications end to end.
SUSE also provides a framework for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compliance with internal policies and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external regulations.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56382" y="1430019"/>
            <a:ext cx="58286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Security embedded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16860" y="-57150"/>
            <a:ext cx="20279710" cy="115062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71B18">
              <a:alpha val="78039"/>
            </a:srgbClr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9082" y="6347942"/>
            <a:ext cx="4701540" cy="2051844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28448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240"/>
              </a:spcBef>
            </a:pPr>
            <a:r>
              <a:rPr sz="28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Barbier Group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  <a:spcBef>
                <a:spcPts val="162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Pursuing always-on, eco-friendly manufacturing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  <a:spcBef>
                <a:spcPts val="1425"/>
              </a:spcBef>
            </a:pPr>
            <a:r>
              <a:rPr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4"/>
              </a:rPr>
              <a:t>Find out more</a:t>
            </a:r>
            <a:endParaRPr lang="en-US" u="sng" dirty="0">
              <a:solidFill>
                <a:srgbClr val="2453FF"/>
              </a:solidFill>
              <a:uFill>
                <a:solidFill>
                  <a:srgbClr val="2453FF"/>
                </a:solidFill>
              </a:u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425"/>
              </a:spcBef>
            </a:pP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7655" y="3800930"/>
            <a:ext cx="5057140" cy="213481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445"/>
              </a:spcBef>
            </a:pPr>
            <a:r>
              <a:rPr sz="28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Greenpanel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455295">
              <a:lnSpc>
                <a:spcPct val="133800"/>
              </a:lnSpc>
              <a:spcBef>
                <a:spcPts val="69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Optimizing manufacturing and supply chain with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highly available ERP landscape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Find out more</a:t>
            </a:r>
            <a:endParaRPr lang="en-US" u="sng" dirty="0">
              <a:solidFill>
                <a:srgbClr val="2453FF"/>
              </a:solidFill>
              <a:uFill>
                <a:solidFill>
                  <a:srgbClr val="2453FF"/>
                </a:solidFill>
              </a:u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297815">
              <a:lnSpc>
                <a:spcPct val="100000"/>
              </a:lnSpc>
            </a:pP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82" y="3800930"/>
            <a:ext cx="4701540" cy="213481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445"/>
              </a:spcBef>
            </a:pPr>
            <a:r>
              <a:rPr sz="28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Continental AG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988694">
              <a:lnSpc>
                <a:spcPct val="133800"/>
              </a:lnSpc>
              <a:spcBef>
                <a:spcPts val="69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Pioneering the evolution of manufacturing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with Kubernetes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6"/>
              </a:rPr>
              <a:t>Find out more</a:t>
            </a:r>
            <a:endParaRPr lang="en-US" u="sng" dirty="0">
              <a:solidFill>
                <a:srgbClr val="2453FF"/>
              </a:solidFill>
              <a:uFill>
                <a:solidFill>
                  <a:srgbClr val="2453FF"/>
                </a:solidFill>
              </a:u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297815">
              <a:lnSpc>
                <a:spcPct val="100000"/>
              </a:lnSpc>
            </a:pP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89038" y="3788156"/>
            <a:ext cx="7149812" cy="7502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sz="24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With SUSE, you’re one step closer</a:t>
            </a:r>
            <a:r>
              <a:rPr lang="zh-CN" altLang="en-US" sz="24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 </a:t>
            </a:r>
            <a:r>
              <a:rPr sz="24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to a digitized and agile future.</a:t>
            </a:r>
            <a:endParaRPr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9038" y="4986020"/>
            <a:ext cx="7149812" cy="1619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80"/>
              </a:spcBef>
            </a:pP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out how SUSE can help reshape</a:t>
            </a:r>
            <a:r>
              <a:rPr lang="zh-CN" altLang="en-US"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organisation and drive Industry</a:t>
            </a:r>
            <a:r>
              <a:rPr lang="zh-CN" altLang="en-US"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4.0 innovation on our manufacturing</a:t>
            </a:r>
            <a:r>
              <a:rPr lang="zh-CN" altLang="en-US"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page.</a:t>
            </a:r>
            <a:endParaRPr sz="2400" dirty="0">
              <a:solidFill>
                <a:srgbClr val="ED7D3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61617" y="1521459"/>
            <a:ext cx="10168890" cy="1374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765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How SUSE is already transforming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</a:t>
            </a: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the global manufacturing industry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1071</Words>
  <Application>Microsoft Macintosh PowerPoint</Application>
  <PresentationFormat>自定义</PresentationFormat>
  <Paragraphs>80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Source Han Sans CN</vt:lpstr>
      <vt:lpstr>Calibri</vt:lpstr>
      <vt:lpstr>Lucida Sans Unicode</vt:lpstr>
      <vt:lpstr>Office Theme</vt:lpstr>
      <vt:lpstr>PowerPoint 演示文稿</vt:lpstr>
      <vt:lpstr>The manufacturer's challenge</vt:lpstr>
      <vt:lpstr>How to meet manufacturing imperatives</vt:lpstr>
      <vt:lpstr>Why SUSE?</vt:lpstr>
      <vt:lpstr>Security embedded</vt:lpstr>
      <vt:lpstr>How SUSE is already transforming the global manufacturing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Vicky Wong</cp:lastModifiedBy>
  <cp:revision>84</cp:revision>
  <dcterms:created xsi:type="dcterms:W3CDTF">2023-05-11T08:24:16Z</dcterms:created>
  <dcterms:modified xsi:type="dcterms:W3CDTF">2023-05-16T09:41:47Z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LastSaved">
    <vt:filetime>2023-05-11T00:00:00Z</vt:filetime>
  </property>
</Properties>
</file>