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20104100" cy="11315700"/>
  <p:notesSz cx="20104100" cy="1131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632" y="0"/>
            <a:ext cx="17330928" cy="113111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43" y="0"/>
                </a:moveTo>
                <a:lnTo>
                  <a:pt x="0" y="0"/>
                </a:lnTo>
                <a:lnTo>
                  <a:pt x="0" y="125650"/>
                </a:lnTo>
                <a:lnTo>
                  <a:pt x="839743" y="125650"/>
                </a:lnTo>
                <a:lnTo>
                  <a:pt x="839743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974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91065" y="0"/>
            <a:ext cx="1134745" cy="125730"/>
          </a:xfrm>
          <a:custGeom>
            <a:avLst/>
            <a:gdLst/>
            <a:ahLst/>
            <a:cxnLst/>
            <a:rect l="l" t="t" r="r" b="b"/>
            <a:pathLst>
              <a:path w="1134745" h="125730">
                <a:moveTo>
                  <a:pt x="1134310" y="0"/>
                </a:moveTo>
                <a:lnTo>
                  <a:pt x="0" y="0"/>
                </a:lnTo>
                <a:lnTo>
                  <a:pt x="0" y="125650"/>
                </a:lnTo>
                <a:lnTo>
                  <a:pt x="1134310" y="125650"/>
                </a:lnTo>
                <a:lnTo>
                  <a:pt x="1134310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617" y="1521459"/>
            <a:ext cx="18380864" cy="1351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2611"/>
            <a:ext cx="1809369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72750" y="2816352"/>
            <a:ext cx="7038975" cy="50025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420"/>
              </a:spcBef>
            </a:pPr>
            <a:r>
              <a:rPr dirty="0" sz="7100" spc="-735">
                <a:solidFill>
                  <a:srgbClr val="FFFFFF"/>
                </a:solidFill>
                <a:latin typeface="Lucida Sans Unicode"/>
                <a:cs typeface="Lucida Sans Unicode"/>
              </a:rPr>
              <a:t>Manufacturing:
an </a:t>
            </a:r>
            <a:r>
              <a:rPr dirty="0" sz="7100" spc="50">
                <a:solidFill>
                  <a:srgbClr val="FFFFFF"/>
                </a:solidFill>
                <a:latin typeface="Lucida Sans Unicode"/>
                <a:cs typeface="Lucida Sans Unicode"/>
              </a:rPr>
              <a:t>Adaptive
Road </a:t>
            </a:r>
            <a:r>
              <a:rPr dirty="0" sz="71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7100" spc="-5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7100" spc="-1695">
                <a:solidFill>
                  <a:srgbClr val="FFFFFF"/>
                </a:solidFill>
                <a:latin typeface="Lucida Sans Unicode"/>
                <a:cs typeface="Lucida Sans Unicode"/>
              </a:rPr>
              <a:t>Digital
Transformation</a:t>
            </a:r>
            <a:endParaRPr sz="7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dirty="0" sz="2400" spc="45">
                <a:solidFill>
                  <a:srgbClr val="FFFFFF"/>
                </a:solidFill>
                <a:latin typeface="Lucida Sans Unicode"/>
                <a:cs typeface="Lucida Sans Unicode"/>
              </a:rPr>
              <a:t>Activate</a:t>
            </a:r>
            <a:r>
              <a:rPr dirty="0" sz="24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Lucida Sans Unicode"/>
                <a:cs typeface="Lucida Sans Unicode"/>
              </a:rPr>
              <a:t>full</a:t>
            </a:r>
            <a:r>
              <a:rPr dirty="0" sz="24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benefits</a:t>
            </a:r>
            <a:r>
              <a:rPr dirty="0" sz="24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Lucida Sans Unicode"/>
                <a:cs typeface="Lucida Sans Unicode"/>
              </a:rPr>
              <a:t>Industry</a:t>
            </a:r>
            <a:r>
              <a:rPr dirty="0" sz="24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Lucida Sans Unicode"/>
                <a:cs typeface="Lucida Sans Unicode"/>
              </a:rPr>
              <a:t>4.0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5450" y="8271998"/>
            <a:ext cx="3623310" cy="408940"/>
          </a:xfrm>
          <a:prstGeom prst="rect">
            <a:avLst/>
          </a:prstGeom>
          <a:solidFill>
            <a:srgbClr val="FE7C3F"/>
          </a:solidFill>
        </p:spPr>
        <p:txBody>
          <a:bodyPr wrap="square" lIns="0" tIns="84455" rIns="0" bIns="0" rtlCol="0" vert="horz">
            <a:spAutoFit/>
          </a:bodyPr>
          <a:lstStyle/>
          <a:p>
            <a:pPr marL="769620">
              <a:lnSpc>
                <a:spcPct val="100000"/>
              </a:lnSpc>
              <a:spcBef>
                <a:spcPts val="665"/>
              </a:spcBef>
            </a:pPr>
            <a:r>
              <a:rPr dirty="0" sz="1400" spc="65">
                <a:latin typeface="Trebuchet MS"/>
                <a:cs typeface="Trebuchet MS"/>
              </a:rPr>
              <a:t>Find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out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120">
                <a:latin typeface="Trebuchet MS"/>
                <a:cs typeface="Trebuchet MS"/>
              </a:rPr>
              <a:t>how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with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SUSE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 descr=""/>
            <p:cNvSpPr/>
            <p:nvPr/>
          </p:nvSpPr>
          <p:spPr>
            <a:xfrm>
              <a:off x="18461405" y="0"/>
              <a:ext cx="1642745" cy="124460"/>
            </a:xfrm>
            <a:custGeom>
              <a:avLst/>
              <a:gdLst/>
              <a:ahLst/>
              <a:cxnLst/>
              <a:rect l="l" t="t" r="r" b="b"/>
              <a:pathLst>
                <a:path w="1642744" h="124460">
                  <a:moveTo>
                    <a:pt x="0" y="123986"/>
                  </a:moveTo>
                  <a:lnTo>
                    <a:pt x="1642694" y="123986"/>
                  </a:lnTo>
                  <a:lnTo>
                    <a:pt x="1642694" y="0"/>
                  </a:lnTo>
                  <a:lnTo>
                    <a:pt x="0" y="0"/>
                  </a:lnTo>
                  <a:lnTo>
                    <a:pt x="0" y="123986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123986"/>
            <a:ext cx="20104100" cy="11184890"/>
            <a:chOff x="0" y="123986"/>
            <a:chExt cx="20104100" cy="1118489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91390"/>
              <a:ext cx="11873984" cy="371716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587300" y="123986"/>
              <a:ext cx="9517380" cy="11184890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1758423" y="1636268"/>
            <a:ext cx="4965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dirty="0" sz="24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Lucida Sans Unicode"/>
                <a:cs typeface="Lucida Sans Unicode"/>
              </a:rPr>
              <a:t>manufacturing</a:t>
            </a:r>
            <a:r>
              <a:rPr dirty="0" sz="2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Lucida Sans Unicode"/>
                <a:cs typeface="Lucida Sans Unicode"/>
              </a:rPr>
              <a:t>imperatives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591390"/>
            <a:ext cx="10587300" cy="371716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966268" y="2858008"/>
            <a:ext cx="5235575" cy="1181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75"/>
              </a:spcBef>
            </a:pPr>
            <a:r>
              <a:rPr dirty="0" sz="1300" spc="60" b="1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dirty="0" sz="1300" spc="50" b="1">
                <a:solidFill>
                  <a:srgbClr val="FFFFFF"/>
                </a:solidFill>
                <a:latin typeface="Trebuchet MS"/>
                <a:cs typeface="Trebuchet MS"/>
              </a:rPr>
              <a:t>transformation.</a:t>
            </a:r>
            <a:r>
              <a:rPr dirty="0" sz="1300" spc="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manufacturing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60">
                <a:solidFill>
                  <a:srgbClr val="FFFFFF"/>
                </a:solidFill>
                <a:latin typeface="Lucida Sans Unicode"/>
                <a:cs typeface="Lucida Sans Unicode"/>
              </a:rPr>
              <a:t>be
technology-</a:t>
            </a:r>
            <a:r>
              <a:rPr dirty="0" sz="1300" spc="-545">
                <a:solidFill>
                  <a:srgbClr val="FFFFFF"/>
                </a:solidFill>
                <a:latin typeface="Lucida Sans Unicode"/>
                <a:cs typeface="Lucida Sans Unicode"/>
              </a:rPr>
              <a:t>enabled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Industry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4.0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Lucida Sans Unicode"/>
                <a:cs typeface="Lucida Sans Unicode"/>
              </a:rPr>
              <a:t>framework.
Cloud,</a:t>
            </a:r>
            <a:r>
              <a:rPr dirty="0" sz="1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Lucida Sans Unicode"/>
                <a:cs typeface="Lucida Sans Unicode"/>
              </a:rPr>
              <a:t>Edge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computing,</a:t>
            </a:r>
            <a:r>
              <a:rPr dirty="0" sz="1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dirty="0" sz="13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twin,</a:t>
            </a:r>
            <a:r>
              <a:rPr dirty="0" sz="1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IoT</a:t>
            </a:r>
            <a:r>
              <a:rPr dirty="0" sz="1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FFFFFF"/>
                </a:solidFill>
                <a:latin typeface="Lucida Sans Unicode"/>
                <a:cs typeface="Lucida Sans Unicode"/>
              </a:rPr>
              <a:t>AI/ML</a:t>
            </a:r>
            <a:r>
              <a:rPr dirty="0" sz="1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1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fuel
process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reinvention,</a:t>
            </a:r>
            <a:r>
              <a:rPr dirty="0" sz="1300" spc="3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operational</a:t>
            </a:r>
            <a:r>
              <a:rPr dirty="0" sz="1300" spc="3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efficiency</a:t>
            </a:r>
            <a:r>
              <a:rPr dirty="0" sz="1300" spc="3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state-</a:t>
            </a:r>
            <a:r>
              <a:rPr dirty="0" sz="1300" spc="-30">
                <a:solidFill>
                  <a:srgbClr val="FFFFFF"/>
                </a:solidFill>
                <a:latin typeface="Lucida Sans Unicode"/>
                <a:cs typeface="Lucida Sans Unicode"/>
              </a:rPr>
              <a:t>of-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the
art innovation.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67840" y="2718307"/>
            <a:ext cx="616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70">
                <a:solidFill>
                  <a:srgbClr val="30BA78"/>
                </a:solidFill>
                <a:latin typeface="Trebuchet MS"/>
                <a:cs typeface="Trebuchet MS"/>
              </a:rPr>
              <a:t>01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771128" y="2722429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2966268" y="4769104"/>
            <a:ext cx="5372100" cy="9525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dirty="0" sz="1300" spc="85" b="1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300" spc="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Resilience.</a:t>
            </a:r>
            <a:r>
              <a:rPr dirty="0" sz="1300" spc="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wake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disruption,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30">
                <a:solidFill>
                  <a:srgbClr val="FFFFFF"/>
                </a:solidFill>
                <a:latin typeface="Lucida Sans Unicode"/>
                <a:cs typeface="Lucida Sans Unicode"/>
              </a:rPr>
              <a:t>manufacturers
must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mitigate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risk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13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improved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visibility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5">
                <a:solidFill>
                  <a:srgbClr val="FFFFFF"/>
                </a:solidFill>
                <a:latin typeface="Lucida Sans Unicode"/>
                <a:cs typeface="Lucida Sans Unicode"/>
              </a:rPr>
              <a:t>predictability,
strengthened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 supply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chain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risk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management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predictive
maintenance</a:t>
            </a:r>
            <a:r>
              <a:rPr dirty="0" sz="1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eliminates</a:t>
            </a:r>
            <a:r>
              <a:rPr dirty="0" sz="1300" spc="3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unplanned</a:t>
            </a:r>
            <a:r>
              <a:rPr dirty="0" sz="1300" spc="3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downtime.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967840" y="4629403"/>
            <a:ext cx="7550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20">
                <a:solidFill>
                  <a:srgbClr val="30BA78"/>
                </a:solidFill>
                <a:latin typeface="Trebuchet MS"/>
                <a:cs typeface="Trebuchet MS"/>
              </a:rPr>
              <a:t>02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771128" y="4634287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2966268" y="6445504"/>
            <a:ext cx="5115560" cy="9525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Security.</a:t>
            </a:r>
            <a:r>
              <a:rPr dirty="0" sz="1300" spc="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Surging</a:t>
            </a:r>
            <a:r>
              <a:rPr dirty="0" sz="1300" spc="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threats</a:t>
            </a:r>
            <a:r>
              <a:rPr dirty="0" sz="1300" spc="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dirty="0" sz="1300" spc="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pandemic,</a:t>
            </a:r>
            <a:r>
              <a:rPr dirty="0" sz="1300" spc="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coupled</a:t>
            </a:r>
            <a:r>
              <a:rPr dirty="0" sz="1300" spc="6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65">
                <a:solidFill>
                  <a:srgbClr val="FFFFFF"/>
                </a:solidFill>
                <a:latin typeface="Lucida Sans Unicode"/>
                <a:cs typeface="Lucida Sans Unicode"/>
              </a:rPr>
              <a:t>with
insider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threats,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0">
                <a:solidFill>
                  <a:srgbClr val="FFFFFF"/>
                </a:solidFill>
                <a:latin typeface="Lucida Sans Unicode"/>
                <a:cs typeface="Lucida Sans Unicode"/>
              </a:rPr>
              <a:t>added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sense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business</a:t>
            </a:r>
            <a:r>
              <a:rPr dirty="0" sz="13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risk.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For
manufacturers,</a:t>
            </a:r>
            <a:r>
              <a:rPr dirty="0" sz="1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cybersecurity</a:t>
            </a:r>
            <a:r>
              <a:rPr dirty="0" sz="1300" spc="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225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inside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outside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
organization</a:t>
            </a:r>
            <a:r>
              <a:rPr dirty="0" sz="1300" spc="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225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dirty="0" sz="1300" spc="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increasingly</a:t>
            </a:r>
            <a:r>
              <a:rPr dirty="0" sz="13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vital.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67840" y="6305803"/>
            <a:ext cx="765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45">
                <a:solidFill>
                  <a:srgbClr val="30BA78"/>
                </a:solidFill>
                <a:latin typeface="Trebuchet MS"/>
                <a:cs typeface="Trebuchet MS"/>
              </a:rPr>
              <a:t>03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771128" y="6311588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2966268" y="8124952"/>
            <a:ext cx="5260340" cy="14217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Recruitment.</a:t>
            </a:r>
            <a:r>
              <a:rPr dirty="0" sz="1300" spc="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workforce</a:t>
            </a:r>
            <a:r>
              <a:rPr dirty="0" sz="13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entrants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dirty="0" sz="13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60">
                <a:solidFill>
                  <a:srgbClr val="FFFFFF"/>
                </a:solidFill>
                <a:latin typeface="Lucida Sans Unicode"/>
                <a:cs typeface="Lucida Sans Unicode"/>
              </a:rPr>
              <a:t>latest
and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greatest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tech.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overcome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Lucida Sans Unicode"/>
                <a:cs typeface="Lucida Sans Unicode"/>
              </a:rPr>
              <a:t>challenge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talent
scarcity,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making</a:t>
            </a:r>
            <a:r>
              <a:rPr dirty="0" sz="1300" spc="2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workplace</a:t>
            </a:r>
            <a:r>
              <a:rPr dirty="0" sz="1300" spc="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attractive</a:t>
            </a:r>
            <a:r>
              <a:rPr dirty="0" sz="1300" spc="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0">
                <a:solidFill>
                  <a:srgbClr val="FFFFFF"/>
                </a:solidFill>
                <a:latin typeface="Lucida Sans Unicode"/>
                <a:cs typeface="Lucida Sans Unicode"/>
              </a:rPr>
              <a:t>means</a:t>
            </a:r>
            <a:r>
              <a:rPr dirty="0" sz="1300" spc="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making</a:t>
            </a:r>
            <a:r>
              <a:rPr dirty="0" sz="1300" spc="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it
modern.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Cloud-native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operators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full
stack</a:t>
            </a:r>
            <a:r>
              <a:rPr dirty="0" sz="1300" spc="20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enterprise-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ready</a:t>
            </a:r>
            <a:r>
              <a:rPr dirty="0" sz="1300" spc="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open-source</a:t>
            </a:r>
            <a:r>
              <a:rPr dirty="0" sz="1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tools.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Developers</a:t>
            </a:r>
            <a:r>
              <a:rPr dirty="0" sz="1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want
to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work</a:t>
            </a:r>
            <a:r>
              <a:rPr dirty="0" sz="1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dirty="0" sz="1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technologies.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967840" y="7982204"/>
            <a:ext cx="7975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70">
                <a:solidFill>
                  <a:srgbClr val="30BA78"/>
                </a:solidFill>
                <a:latin typeface="Trebuchet MS"/>
                <a:cs typeface="Trebuchet MS"/>
              </a:rPr>
              <a:t>04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771128" y="7988897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6382" y="3315208"/>
            <a:ext cx="3917950" cy="31896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60"/>
              </a:spcBef>
            </a:pP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Faced</a:t>
            </a:r>
            <a:r>
              <a:rPr dirty="0" sz="1300" spc="2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229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continued</a:t>
            </a:r>
            <a:r>
              <a:rPr dirty="0" sz="1300" spc="2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disruption</a:t>
            </a:r>
            <a:r>
              <a:rPr dirty="0" sz="1300" spc="229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229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0">
                <a:solidFill>
                  <a:srgbClr val="0C322C"/>
                </a:solidFill>
                <a:latin typeface="Lucida Sans Unicode"/>
                <a:cs typeface="Lucida Sans Unicode"/>
              </a:rPr>
              <a:t>global
supply</a:t>
            </a:r>
            <a:r>
              <a:rPr dirty="0" sz="1300" spc="-2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chains,</a:t>
            </a:r>
            <a:r>
              <a:rPr dirty="0" sz="1300" spc="3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heightened</a:t>
            </a:r>
            <a:r>
              <a:rPr dirty="0" sz="1300" spc="34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demand</a:t>
            </a:r>
            <a:r>
              <a:rPr dirty="0" sz="1300" spc="34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pressure
and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threats</a:t>
            </a:r>
            <a:r>
              <a:rPr dirty="0" sz="1300" spc="2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from</a:t>
            </a:r>
            <a:r>
              <a:rPr dirty="0" sz="1300" spc="229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new</a:t>
            </a:r>
            <a:r>
              <a:rPr dirty="0" sz="1300" spc="229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entrants,
manufacturers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can’t</a:t>
            </a:r>
            <a:r>
              <a:rPr dirty="0" sz="1300" spc="1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opt</a:t>
            </a:r>
            <a:r>
              <a:rPr dirty="0" sz="1300" spc="1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19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inertia.</a:t>
            </a:r>
            <a:r>
              <a:rPr dirty="0" sz="1300" spc="1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Business
as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    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usual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10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not</a:t>
            </a:r>
            <a:r>
              <a:rPr dirty="0" sz="1300" spc="1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an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option.</a:t>
            </a:r>
            <a:r>
              <a:rPr dirty="0" sz="1300" spc="114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Every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40">
                <a:solidFill>
                  <a:srgbClr val="0C322C"/>
                </a:solidFill>
                <a:latin typeface="Lucida Sans Unicode"/>
                <a:cs typeface="Lucida Sans Unicode"/>
              </a:rPr>
              <a:t>ambitious
manufacturing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organization</a:t>
            </a:r>
            <a:r>
              <a:rPr dirty="0" sz="1300" spc="4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needs</a:t>
            </a:r>
            <a:r>
              <a:rPr dirty="0" sz="1300" spc="4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to
reassess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      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its</a:t>
            </a:r>
            <a:r>
              <a:rPr dirty="0" sz="1300" spc="2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operating</a:t>
            </a:r>
            <a:r>
              <a:rPr dirty="0" sz="1300" spc="254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2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business</a:t>
            </a:r>
            <a:r>
              <a:rPr dirty="0" sz="1300" spc="2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model
and 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embed</a:t>
            </a:r>
            <a:r>
              <a:rPr dirty="0" sz="1300" spc="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300" spc="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agility.</a:t>
            </a:r>
            <a:r>
              <a:rPr dirty="0" sz="1300" spc="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70">
                <a:solidFill>
                  <a:srgbClr val="0C322C"/>
                </a:solidFill>
                <a:latin typeface="Lucida Sans Unicode"/>
                <a:cs typeface="Lucida Sans Unicode"/>
              </a:rPr>
              <a:t>Every
organization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must</a:t>
            </a:r>
            <a:r>
              <a:rPr dirty="0" sz="1300" spc="-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look</a:t>
            </a:r>
            <a:r>
              <a:rPr dirty="0" sz="1300" spc="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-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45">
                <a:solidFill>
                  <a:srgbClr val="0C322C"/>
                </a:solidFill>
                <a:latin typeface="Lucida Sans Unicode"/>
                <a:cs typeface="Lucida Sans Unicode"/>
              </a:rPr>
              <a:t>attract</a:t>
            </a:r>
            <a:r>
              <a:rPr dirty="0" sz="1300" spc="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-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retain
new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  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talent.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every</a:t>
            </a:r>
            <a:r>
              <a:rPr dirty="0" sz="1300" spc="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organization</a:t>
            </a:r>
            <a:r>
              <a:rPr dirty="0" sz="1300" spc="9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should
aspire</a:t>
            </a:r>
            <a:r>
              <a:rPr dirty="0" sz="1300" spc="20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innovate</a:t>
            </a: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like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a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nimble</a:t>
            </a: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tech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company.</a:t>
            </a:r>
            <a:endParaRPr sz="1300">
              <a:latin typeface="Lucida Sans Unicode"/>
              <a:cs typeface="Lucida Sans Unicode"/>
            </a:endParaRPr>
          </a:p>
          <a:p>
            <a:pPr marL="12700" marR="788670">
              <a:lnSpc>
                <a:spcPct val="123100"/>
              </a:lnSpc>
              <a:spcBef>
                <a:spcPts val="860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-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short,</a:t>
            </a:r>
            <a:r>
              <a:rPr dirty="0" sz="1300" spc="-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it</a:t>
            </a:r>
            <a:r>
              <a:rPr dirty="0" sz="1300" spc="-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-4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time</a:t>
            </a:r>
            <a:r>
              <a:rPr dirty="0" sz="1300" spc="-4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-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0C322C"/>
                </a:solidFill>
                <a:latin typeface="Lucida Sans Unicode"/>
                <a:cs typeface="Lucida Sans Unicode"/>
              </a:rPr>
              <a:t>accelerate </a:t>
            </a:r>
            <a:r>
              <a:rPr dirty="0" sz="1300" spc="-459">
                <a:solidFill>
                  <a:srgbClr val="0C322C"/>
                </a:solidFill>
                <a:latin typeface="Lucida Sans Unicode"/>
                <a:cs typeface="Lucida Sans Unicode"/>
              </a:rPr>
              <a:t>digital
transformation.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17129" y="3315208"/>
            <a:ext cx="3945254" cy="271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46050">
              <a:lnSpc>
                <a:spcPct val="116900"/>
              </a:lnSpc>
              <a:spcBef>
                <a:spcPts val="75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Most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manufacturers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0C322C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1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begun</a:t>
            </a:r>
            <a:r>
              <a:rPr dirty="0" sz="1300" spc="1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70">
                <a:solidFill>
                  <a:srgbClr val="0C322C"/>
                </a:solidFill>
                <a:latin typeface="Lucida Sans Unicode"/>
                <a:cs typeface="Lucida Sans Unicode"/>
              </a:rPr>
              <a:t>journey
but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few</a:t>
            </a:r>
            <a:r>
              <a:rPr dirty="0" sz="1300" spc="-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0">
                <a:solidFill>
                  <a:srgbClr val="0C322C"/>
                </a:solidFill>
                <a:latin typeface="Lucida Sans Unicode"/>
                <a:cs typeface="Lucida Sans Unicode"/>
              </a:rPr>
              <a:t>are</a:t>
            </a:r>
            <a:r>
              <a:rPr dirty="0" sz="1300" spc="-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fully</a:t>
            </a:r>
            <a:r>
              <a:rPr dirty="0" sz="1300" spc="-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digitized.</a:t>
            </a:r>
            <a:r>
              <a:rPr dirty="0" sz="1300" spc="-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0">
                <a:solidFill>
                  <a:srgbClr val="0C322C"/>
                </a:solidFill>
                <a:latin typeface="Lucida Sans Unicode"/>
                <a:cs typeface="Lucida Sans Unicode"/>
              </a:rPr>
              <a:t>Each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0C322C"/>
                </a:solidFill>
                <a:latin typeface="Lucida Sans Unicode"/>
                <a:cs typeface="Lucida Sans Unicode"/>
              </a:rPr>
              <a:t>faces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0">
                <a:solidFill>
                  <a:srgbClr val="0C322C"/>
                </a:solidFill>
                <a:latin typeface="Lucida Sans Unicode"/>
                <a:cs typeface="Lucida Sans Unicode"/>
              </a:rPr>
              <a:t>differing
budget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priorities,</a:t>
            </a:r>
            <a:r>
              <a:rPr dirty="0" sz="1300" spc="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4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complexities</a:t>
            </a:r>
            <a:r>
              <a:rPr dirty="0" sz="1300" spc="4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of
fragmented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deployments</a:t>
            </a:r>
            <a:r>
              <a:rPr dirty="0" sz="1300" spc="2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2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difficulties
executing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 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on</a:t>
            </a:r>
            <a:r>
              <a:rPr dirty="0" sz="1300" spc="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initial</a:t>
            </a:r>
            <a:r>
              <a:rPr dirty="0" sz="1300" spc="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digitalization</a:t>
            </a:r>
            <a:r>
              <a:rPr dirty="0" sz="1300" spc="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plans.</a:t>
            </a:r>
            <a:endParaRPr sz="1300">
              <a:latin typeface="Lucida Sans Unicode"/>
              <a:cs typeface="Lucida Sans Unicode"/>
            </a:endParaRPr>
          </a:p>
          <a:p>
            <a:pPr marL="12700" marR="311785">
              <a:lnSpc>
                <a:spcPct val="115399"/>
              </a:lnSpc>
              <a:spcBef>
                <a:spcPts val="1105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At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SUSE,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we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believe</a:t>
            </a:r>
            <a:r>
              <a:rPr dirty="0" sz="1300" spc="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transformation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45">
                <a:solidFill>
                  <a:srgbClr val="0C322C"/>
                </a:solidFill>
                <a:latin typeface="Lucida Sans Unicode"/>
                <a:cs typeface="Lucida Sans Unicode"/>
              </a:rPr>
              <a:t>can
be</a:t>
            </a: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 enhanced</a:t>
            </a:r>
            <a:r>
              <a:rPr dirty="0" sz="1300" spc="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0">
                <a:solidFill>
                  <a:srgbClr val="0C322C"/>
                </a:solidFill>
                <a:latin typeface="Lucida Sans Unicode"/>
                <a:cs typeface="Lucida Sans Unicode"/>
              </a:rPr>
              <a:t>accelerated</a:t>
            </a:r>
            <a:r>
              <a:rPr dirty="0" sz="1300" spc="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by</a:t>
            </a:r>
            <a:r>
              <a:rPr dirty="0" sz="1300" spc="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open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innovation.</a:t>
            </a:r>
            <a:r>
              <a:rPr dirty="0" sz="1300" spc="10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0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most</a:t>
            </a:r>
            <a:r>
              <a:rPr dirty="0" sz="1300" spc="114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successful</a:t>
            </a:r>
            <a:r>
              <a:rPr dirty="0" sz="1300" spc="1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businesses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20">
                <a:solidFill>
                  <a:srgbClr val="0C322C"/>
                </a:solidFill>
                <a:latin typeface="Lucida Sans Unicode"/>
                <a:cs typeface="Lucida Sans Unicode"/>
              </a:rPr>
              <a:t>will
be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those</a:t>
            </a:r>
            <a:r>
              <a:rPr dirty="0" sz="1300" spc="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10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capitalize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on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interoperable
solutions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let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them</a:t>
            </a:r>
            <a:r>
              <a:rPr dirty="0" sz="1300" spc="1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harness </a:t>
            </a:r>
            <a:r>
              <a:rPr dirty="0" sz="1300" spc="-35">
                <a:solidFill>
                  <a:srgbClr val="0C322C"/>
                </a:solidFill>
                <a:latin typeface="Lucida Sans Unicode"/>
                <a:cs typeface="Lucida Sans Unicode"/>
              </a:rPr>
              <a:t>modernization,
no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matter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where</a:t>
            </a:r>
            <a:r>
              <a:rPr dirty="0" sz="1300" spc="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it</a:t>
            </a:r>
            <a:r>
              <a:rPr dirty="0" sz="1300" spc="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occurs.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93216" y="8534907"/>
            <a:ext cx="3108960" cy="167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105">
                <a:solidFill>
                  <a:srgbClr val="30BA78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0BA78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30">
                <a:solidFill>
                  <a:srgbClr val="30BA78"/>
                </a:solidFill>
                <a:latin typeface="Lucida Sans Unicode"/>
                <a:cs typeface="Lucida Sans Unicode"/>
              </a:rPr>
              <a:t>EU</a:t>
            </a:r>
            <a:r>
              <a:rPr dirty="0" sz="2200" spc="-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0BA78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investing </a:t>
            </a:r>
            <a:r>
              <a:rPr dirty="0" sz="2200" spc="-950">
                <a:solidFill>
                  <a:srgbClr val="30BA78"/>
                </a:solidFill>
                <a:latin typeface="Lucida Sans Unicode"/>
                <a:cs typeface="Lucida Sans Unicode"/>
              </a:rPr>
              <a:t>in
digital</a:t>
            </a:r>
            <a:r>
              <a:rPr dirty="0" sz="2200" spc="-229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0BA78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10">
                <a:solidFill>
                  <a:srgbClr val="30BA78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20">
                <a:solidFill>
                  <a:srgbClr val="30BA78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30">
                <a:solidFill>
                  <a:srgbClr val="30BA78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30BA78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95">
                <a:solidFill>
                  <a:srgbClr val="30BA78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20">
                <a:solidFill>
                  <a:srgbClr val="30BA78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0">
                <a:solidFill>
                  <a:srgbClr val="30BA78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0">
                <a:solidFill>
                  <a:srgbClr val="30BA78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35">
                <a:solidFill>
                  <a:srgbClr val="30BA78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0BA78"/>
                </a:solidFill>
                <a:latin typeface="Lucida Sans Unicode"/>
                <a:cs typeface="Lucida Sans Unicode"/>
              </a:rPr>
              <a:t>yet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so
far </a:t>
            </a:r>
            <a:r>
              <a:rPr dirty="0" sz="2200" spc="-70">
                <a:solidFill>
                  <a:srgbClr val="30BA78"/>
                </a:solidFill>
                <a:latin typeface="Lucida Sans Unicode"/>
                <a:cs typeface="Lucida Sans Unicode"/>
              </a:rPr>
              <a:t>only</a:t>
            </a:r>
            <a:r>
              <a:rPr dirty="0" sz="2200" spc="-2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0BA78"/>
                </a:solidFill>
                <a:latin typeface="Lucida Sans Unicode"/>
                <a:cs typeface="Lucida Sans Unicode"/>
              </a:rPr>
              <a:t>6%</a:t>
            </a:r>
            <a:r>
              <a:rPr dirty="0" sz="2200" spc="-229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0BA78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factories
are</a:t>
            </a:r>
            <a:r>
              <a:rPr dirty="0" sz="2200" spc="-1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“fully digitized.”</a:t>
            </a:r>
            <a:endParaRPr sz="2200">
              <a:latin typeface="Lucida Sans Unicode"/>
              <a:cs typeface="Lucida Sans Unicode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dirty="0" u="sng" sz="1300" spc="-2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PwC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40597" y="8202168"/>
            <a:ext cx="514984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204">
                <a:solidFill>
                  <a:srgbClr val="30BA78"/>
                </a:solidFill>
                <a:latin typeface="Trebuchet MS"/>
                <a:cs typeface="Trebuchet MS"/>
              </a:rPr>
              <a:t>91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05100" y="8180323"/>
            <a:ext cx="3476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675" sz="3600" spc="427">
                <a:solidFill>
                  <a:srgbClr val="30BA78"/>
                </a:solidFill>
                <a:latin typeface="Lucida Sans Unicode"/>
                <a:cs typeface="Lucida Sans Unicode"/>
              </a:rPr>
              <a:t>%</a:t>
            </a:r>
            <a:r>
              <a:rPr dirty="0" baseline="-19675" sz="3600" spc="442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0BA78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0BA78"/>
                </a:solidFill>
                <a:latin typeface="Lucida Sans Unicode"/>
                <a:cs typeface="Lucida Sans Unicode"/>
              </a:rPr>
              <a:t>industrial</a:t>
            </a:r>
            <a:r>
              <a:rPr dirty="0" sz="2200" spc="-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companies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6382" y="1518411"/>
            <a:ext cx="5815965" cy="1348740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25">
                <a:solidFill>
                  <a:srgbClr val="000000"/>
                </a:solidFill>
              </a:rPr>
              <a:t>manufacturer’s
challenge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38541"/>
              <a:ext cx="10597153" cy="467001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587300" y="0"/>
              <a:ext cx="9517380" cy="11308715"/>
            </a:xfrm>
            <a:custGeom>
              <a:avLst/>
              <a:gdLst/>
              <a:ahLst/>
              <a:cxnLst/>
              <a:rect l="l" t="t" r="r" b="b"/>
              <a:pathLst>
                <a:path w="9517380" h="11308715">
                  <a:moveTo>
                    <a:pt x="951679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9516798" y="11308556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735633" y="1498950"/>
            <a:ext cx="7315200" cy="214376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25755" algn="l"/>
              </a:tabLst>
            </a:pPr>
            <a:r>
              <a:rPr dirty="0" sz="2000" spc="-35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000" spc="145">
                <a:solidFill>
                  <a:srgbClr val="FFFFFF"/>
                </a:solidFill>
                <a:latin typeface="Trebuchet MS"/>
                <a:cs typeface="Trebuchet MS"/>
              </a:rPr>
              <a:t>Adaptable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agile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endParaRPr sz="2000">
              <a:latin typeface="Trebuchet MS"/>
              <a:cs typeface="Trebuchet MS"/>
            </a:endParaRPr>
          </a:p>
          <a:p>
            <a:pPr marL="325755" marR="417830">
              <a:lnSpc>
                <a:spcPct val="121500"/>
              </a:lnSpc>
              <a:spcBef>
                <a:spcPts val="58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Building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business</a:t>
            </a:r>
            <a:r>
              <a:rPr dirty="0" sz="13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agility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combat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shocks</a:t>
            </a:r>
            <a:r>
              <a:rPr dirty="0" sz="1300" spc="4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10">
                <a:solidFill>
                  <a:srgbClr val="FFFFFF"/>
                </a:solidFill>
                <a:latin typeface="Lucida Sans Unicode"/>
                <a:cs typeface="Lucida Sans Unicode"/>
              </a:rPr>
              <a:t>to
supply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chains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local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Lucida Sans Unicode"/>
                <a:cs typeface="Lucida Sans Unicode"/>
              </a:rPr>
              <a:t>changes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behavior.</a:t>
            </a:r>
            <a:endParaRPr sz="1300">
              <a:latin typeface="Lucida Sans Unicode"/>
              <a:cs typeface="Lucida Sans Unicode"/>
            </a:endParaRPr>
          </a:p>
          <a:p>
            <a:pPr marL="325755" marR="5080" indent="-635">
              <a:lnSpc>
                <a:spcPct val="118600"/>
              </a:lnSpc>
              <a:spcBef>
                <a:spcPts val="930"/>
              </a:spcBef>
            </a:pPr>
            <a:r>
              <a:rPr dirty="0" sz="1400" spc="90" b="1">
                <a:solidFill>
                  <a:srgbClr val="30BA78"/>
                </a:solidFill>
                <a:latin typeface="Trebuchet MS"/>
                <a:cs typeface="Trebuchet MS"/>
              </a:rPr>
              <a:t>How</a:t>
            </a:r>
            <a:r>
              <a:rPr dirty="0" sz="1400" spc="11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spc="80" b="1">
                <a:solidFill>
                  <a:srgbClr val="30BA78"/>
                </a:solidFill>
                <a:latin typeface="Trebuchet MS"/>
                <a:cs typeface="Trebuchet MS"/>
              </a:rPr>
              <a:t>SUSE</a:t>
            </a:r>
            <a:r>
              <a:rPr dirty="0" sz="1400" spc="10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spc="155" b="1">
                <a:solidFill>
                  <a:srgbClr val="30BA78"/>
                </a:solidFill>
                <a:latin typeface="Trebuchet MS"/>
                <a:cs typeface="Trebuchet MS"/>
              </a:rPr>
              <a:t>can</a:t>
            </a:r>
            <a:r>
              <a:rPr dirty="0" sz="1400" spc="105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30BA78"/>
                </a:solidFill>
                <a:latin typeface="Trebuchet MS"/>
                <a:cs typeface="Trebuchet MS"/>
              </a:rPr>
              <a:t>help:</a:t>
            </a:r>
            <a:r>
              <a:rPr dirty="0" sz="1400" spc="9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3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Manager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0">
                <a:solidFill>
                  <a:srgbClr val="30BA78"/>
                </a:solidFill>
                <a:latin typeface="Lucida Sans Unicode"/>
                <a:cs typeface="Lucida Sans Unicode"/>
              </a:rPr>
              <a:t>automates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orchestrates</a:t>
            </a:r>
            <a:r>
              <a:rPr dirty="0" sz="1300" spc="2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20">
                <a:solidFill>
                  <a:srgbClr val="30BA78"/>
                </a:solidFill>
                <a:latin typeface="Lucida Sans Unicode"/>
                <a:cs typeface="Lucida Sans Unicode"/>
              </a:rPr>
              <a:t>environments,
delivering</a:t>
            </a:r>
            <a:r>
              <a:rPr dirty="0" sz="1300" spc="155">
                <a:solidFill>
                  <a:srgbClr val="30BA78"/>
                </a:solidFill>
                <a:latin typeface="Lucida Sans Unicode"/>
                <a:cs typeface="Lucida Sans Unicode"/>
              </a:rPr>
              <a:t> a</a:t>
            </a:r>
            <a:r>
              <a:rPr dirty="0" sz="1300" spc="-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single tool</a:t>
            </a:r>
            <a:r>
              <a:rPr dirty="0" sz="1300" spc="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30BA78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broader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30BA78"/>
                </a:solidFill>
                <a:latin typeface="Lucida Sans Unicode"/>
                <a:cs typeface="Lucida Sans Unicode"/>
              </a:rPr>
              <a:t>visibility</a:t>
            </a:r>
            <a:r>
              <a:rPr dirty="0" sz="1300" spc="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across</a:t>
            </a:r>
            <a:r>
              <a:rPr dirty="0" sz="1300" spc="-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the </a:t>
            </a:r>
            <a:r>
              <a:rPr dirty="0" sz="1300" spc="-95">
                <a:solidFill>
                  <a:srgbClr val="30BA78"/>
                </a:solidFill>
                <a:latin typeface="Lucida Sans Unicode"/>
                <a:cs typeface="Lucida Sans Unicode"/>
              </a:rPr>
              <a:t>IT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stack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225">
                <a:solidFill>
                  <a:srgbClr val="30BA78"/>
                </a:solidFill>
                <a:latin typeface="Lucida Sans Unicode"/>
                <a:cs typeface="Lucida Sans Unicode"/>
              </a:rPr>
              <a:t>–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solutions
such</a:t>
            </a:r>
            <a:r>
              <a:rPr dirty="0" sz="1300" spc="400">
                <a:solidFill>
                  <a:srgbClr val="30BA78"/>
                </a:solidFill>
                <a:latin typeface="Lucida Sans Unicode"/>
                <a:cs typeface="Lucida Sans Unicode"/>
              </a:rPr>
              <a:t>    </a:t>
            </a:r>
            <a:r>
              <a:rPr dirty="0" sz="1300" spc="80">
                <a:solidFill>
                  <a:srgbClr val="30BA78"/>
                </a:solidFill>
                <a:latin typeface="Lucida Sans Unicode"/>
                <a:cs typeface="Lucida Sans Unicode"/>
              </a:rPr>
              <a:t>as</a:t>
            </a:r>
            <a:r>
              <a:rPr dirty="0" sz="1300" spc="8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Rancher</a:t>
            </a:r>
            <a:r>
              <a:rPr dirty="0" sz="1300" spc="1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container</a:t>
            </a:r>
            <a:r>
              <a:rPr dirty="0" sz="1300" spc="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30BA78"/>
                </a:solidFill>
                <a:latin typeface="Lucida Sans Unicode"/>
                <a:cs typeface="Lucida Sans Unicode"/>
              </a:rPr>
              <a:t>management,</a:t>
            </a:r>
            <a:r>
              <a:rPr dirty="0" sz="1300" spc="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manufacturers</a:t>
            </a:r>
            <a:r>
              <a:rPr dirty="0" sz="1300" spc="8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95">
                <a:solidFill>
                  <a:srgbClr val="30BA78"/>
                </a:solidFill>
                <a:latin typeface="Lucida Sans Unicode"/>
                <a:cs typeface="Lucida Sans Unicode"/>
              </a:rPr>
              <a:t>can</a:t>
            </a:r>
            <a:r>
              <a:rPr dirty="0" sz="1300" spc="1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30BA78"/>
                </a:solidFill>
                <a:latin typeface="Lucida Sans Unicode"/>
                <a:cs typeface="Lucida Sans Unicode"/>
              </a:rPr>
              <a:t>build,</a:t>
            </a:r>
            <a:r>
              <a:rPr dirty="0" sz="1300" spc="1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deploy</a:t>
            </a:r>
            <a:r>
              <a:rPr dirty="0" sz="1300" spc="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5">
                <a:solidFill>
                  <a:srgbClr val="30BA78"/>
                </a:solidFill>
                <a:latin typeface="Lucida Sans Unicode"/>
                <a:cs typeface="Lucida Sans Unicode"/>
              </a:rPr>
              <a:t>and
scale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faster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than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30BA78"/>
                </a:solidFill>
                <a:latin typeface="Lucida Sans Unicode"/>
                <a:cs typeface="Lucida Sans Unicode"/>
              </a:rPr>
              <a:t>ever,</a:t>
            </a:r>
            <a:r>
              <a:rPr dirty="0" sz="1300" spc="2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reducing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time</a:t>
            </a:r>
            <a:r>
              <a:rPr dirty="0" sz="1300" spc="2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4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market.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35633" y="4118824"/>
            <a:ext cx="7242175" cy="215138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endParaRPr sz="2000">
              <a:latin typeface="Trebuchet MS"/>
              <a:cs typeface="Trebuchet MS"/>
            </a:endParaRPr>
          </a:p>
          <a:p>
            <a:pPr marL="304800" marR="107314">
              <a:lnSpc>
                <a:spcPct val="117400"/>
              </a:lnSpc>
              <a:spcBef>
                <a:spcPts val="62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Manufacturers</a:t>
            </a:r>
            <a:r>
              <a:rPr dirty="0" sz="1300" spc="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been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continuing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transformation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efforts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300" spc="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0">
                <a:solidFill>
                  <a:srgbClr val="FFFFFF"/>
                </a:solidFill>
                <a:latin typeface="Lucida Sans Unicode"/>
                <a:cs typeface="Lucida Sans Unicode"/>
              </a:rPr>
              <a:t>time
of</a:t>
            </a:r>
            <a:r>
              <a:rPr dirty="0" sz="1300" spc="-60">
                <a:solidFill>
                  <a:srgbClr val="FFFFFF"/>
                </a:solidFill>
                <a:latin typeface="Lucida Sans Unicode"/>
                <a:cs typeface="Lucida Sans Unicode"/>
              </a:rPr>
              <a:t> flux.</a:t>
            </a:r>
            <a:r>
              <a:rPr dirty="0" sz="13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Pandemic-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enforced</a:t>
            </a:r>
            <a:r>
              <a:rPr dirty="0" sz="13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restrictions</a:t>
            </a:r>
            <a:r>
              <a:rPr dirty="0" sz="13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3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movement,</a:t>
            </a:r>
            <a:r>
              <a:rPr dirty="0" sz="13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supply</a:t>
            </a:r>
            <a:r>
              <a:rPr dirty="0" sz="13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chain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Lucida Sans Unicode"/>
                <a:cs typeface="Lucida Sans Unicode"/>
              </a:rPr>
              <a:t>fragility,
growing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demand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rising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prices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raw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materials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contributed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a
challenging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environment.</a:t>
            </a:r>
            <a:endParaRPr sz="1300">
              <a:latin typeface="Lucida Sans Unicode"/>
              <a:cs typeface="Lucida Sans Unicode"/>
            </a:endParaRPr>
          </a:p>
          <a:p>
            <a:pPr marL="263525" marR="5080">
              <a:lnSpc>
                <a:spcPct val="118800"/>
              </a:lnSpc>
              <a:spcBef>
                <a:spcPts val="1145"/>
              </a:spcBef>
            </a:pPr>
            <a:r>
              <a:rPr dirty="0" sz="1400" spc="90" b="1">
                <a:solidFill>
                  <a:srgbClr val="30BA78"/>
                </a:solidFill>
                <a:latin typeface="Trebuchet MS"/>
                <a:cs typeface="Trebuchet MS"/>
              </a:rPr>
              <a:t>How</a:t>
            </a:r>
            <a:r>
              <a:rPr dirty="0" sz="1400" spc="11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spc="80" b="1">
                <a:solidFill>
                  <a:srgbClr val="30BA78"/>
                </a:solidFill>
                <a:latin typeface="Trebuchet MS"/>
                <a:cs typeface="Trebuchet MS"/>
              </a:rPr>
              <a:t>SUSE</a:t>
            </a:r>
            <a:r>
              <a:rPr dirty="0" sz="1400" spc="10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spc="155" b="1">
                <a:solidFill>
                  <a:srgbClr val="30BA78"/>
                </a:solidFill>
                <a:latin typeface="Trebuchet MS"/>
                <a:cs typeface="Trebuchet MS"/>
              </a:rPr>
              <a:t>can</a:t>
            </a:r>
            <a:r>
              <a:rPr dirty="0" sz="1400" spc="11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30BA78"/>
                </a:solidFill>
                <a:latin typeface="Trebuchet MS"/>
                <a:cs typeface="Trebuchet MS"/>
              </a:rPr>
              <a:t>help:</a:t>
            </a:r>
            <a:r>
              <a:rPr dirty="0" sz="1400" spc="8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3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Rancher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unifies</a:t>
            </a:r>
            <a:r>
              <a:rPr dirty="0" sz="1300" spc="2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clusters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ensure</a:t>
            </a:r>
            <a:r>
              <a:rPr dirty="0" sz="1300" spc="3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consistent</a:t>
            </a:r>
            <a:r>
              <a:rPr dirty="0" sz="1300" spc="200">
                <a:solidFill>
                  <a:srgbClr val="30BA78"/>
                </a:solidFill>
                <a:latin typeface="Lucida Sans Unicode"/>
                <a:cs typeface="Lucida Sans Unicode"/>
              </a:rPr>
              <a:t>  </a:t>
            </a:r>
            <a:r>
              <a:rPr dirty="0" sz="1300" spc="-350">
                <a:solidFill>
                  <a:srgbClr val="30BA78"/>
                </a:solidFill>
                <a:latin typeface="Lucida Sans Unicode"/>
                <a:cs typeface="Lucida Sans Unicode"/>
              </a:rPr>
              <a:t>operations,
workload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30BA78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300" spc="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enterprise-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grade</a:t>
            </a:r>
            <a:r>
              <a:rPr dirty="0" sz="1300" spc="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security</a:t>
            </a:r>
            <a:r>
              <a:rPr dirty="0" sz="1300" spc="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225">
                <a:solidFill>
                  <a:srgbClr val="30BA78"/>
                </a:solidFill>
                <a:latin typeface="Lucida Sans Unicode"/>
                <a:cs typeface="Lucida Sans Unicode"/>
              </a:rPr>
              <a:t>–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from</a:t>
            </a:r>
            <a:r>
              <a:rPr dirty="0" sz="1300" spc="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core</a:t>
            </a:r>
            <a:r>
              <a:rPr dirty="0" sz="1300" spc="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cloud</a:t>
            </a:r>
            <a:r>
              <a:rPr dirty="0" sz="1300" spc="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30BA78"/>
                </a:solidFill>
                <a:latin typeface="Lucida Sans Unicode"/>
                <a:cs typeface="Lucida Sans Unicode"/>
              </a:rPr>
              <a:t>to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Edge.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35633" y="6726271"/>
            <a:ext cx="7325995" cy="214376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talent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retention</a:t>
            </a:r>
            <a:endParaRPr sz="2000">
              <a:latin typeface="Trebuchet MS"/>
              <a:cs typeface="Trebuchet MS"/>
            </a:endParaRPr>
          </a:p>
          <a:p>
            <a:pPr marL="304800" marR="5080">
              <a:lnSpc>
                <a:spcPct val="118500"/>
              </a:lnSpc>
              <a:spcBef>
                <a:spcPts val="625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Facing</a:t>
            </a:r>
            <a:r>
              <a:rPr dirty="0" sz="1300" spc="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talent</a:t>
            </a:r>
            <a:r>
              <a:rPr dirty="0" sz="1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scarcity</a:t>
            </a:r>
            <a:r>
              <a:rPr dirty="0" sz="1300" spc="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increasingly</a:t>
            </a:r>
            <a:r>
              <a:rPr dirty="0" sz="1300" spc="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remote</a:t>
            </a:r>
            <a:r>
              <a:rPr dirty="0" sz="13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workforce,</a:t>
            </a:r>
            <a:r>
              <a:rPr dirty="0" sz="1300" spc="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0">
                <a:solidFill>
                  <a:srgbClr val="FFFFFF"/>
                </a:solidFill>
                <a:latin typeface="Lucida Sans Unicode"/>
                <a:cs typeface="Lucida Sans Unicode"/>
              </a:rPr>
              <a:t>manufacturers
are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analyzing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dirty="0" sz="13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adapt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digitize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working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environment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75">
                <a:solidFill>
                  <a:srgbClr val="FFFFFF"/>
                </a:solidFill>
                <a:latin typeface="Lucida Sans Unicode"/>
                <a:cs typeface="Lucida Sans Unicode"/>
              </a:rPr>
              <a:t>roles,
levels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geographies.</a:t>
            </a:r>
            <a:endParaRPr sz="1300">
              <a:latin typeface="Lucida Sans Unicode"/>
              <a:cs typeface="Lucida Sans Unicode"/>
            </a:endParaRPr>
          </a:p>
          <a:p>
            <a:pPr algn="just" marL="283845" marR="103505" indent="-635">
              <a:lnSpc>
                <a:spcPct val="117100"/>
              </a:lnSpc>
              <a:spcBef>
                <a:spcPts val="1055"/>
              </a:spcBef>
            </a:pPr>
            <a:r>
              <a:rPr dirty="0" sz="1400" spc="90" b="1">
                <a:solidFill>
                  <a:srgbClr val="30BA78"/>
                </a:solidFill>
                <a:latin typeface="Trebuchet MS"/>
                <a:cs typeface="Trebuchet MS"/>
              </a:rPr>
              <a:t>How</a:t>
            </a:r>
            <a:r>
              <a:rPr dirty="0" sz="1400" spc="165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spc="80" b="1">
                <a:solidFill>
                  <a:srgbClr val="30BA78"/>
                </a:solidFill>
                <a:latin typeface="Trebuchet MS"/>
                <a:cs typeface="Trebuchet MS"/>
              </a:rPr>
              <a:t>SUSE</a:t>
            </a:r>
            <a:r>
              <a:rPr dirty="0" sz="1400" spc="155" b="1">
                <a:solidFill>
                  <a:srgbClr val="30BA78"/>
                </a:solidFill>
                <a:latin typeface="Trebuchet MS"/>
                <a:cs typeface="Trebuchet MS"/>
              </a:rPr>
              <a:t> can</a:t>
            </a:r>
            <a:r>
              <a:rPr dirty="0" sz="1400" spc="160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30BA78"/>
                </a:solidFill>
                <a:latin typeface="Trebuchet MS"/>
                <a:cs typeface="Trebuchet MS"/>
              </a:rPr>
              <a:t>help:</a:t>
            </a:r>
            <a:r>
              <a:rPr dirty="0" sz="1400" spc="135" b="1">
                <a:solidFill>
                  <a:srgbClr val="30BA78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By</a:t>
            </a:r>
            <a:r>
              <a:rPr dirty="0" sz="1300" spc="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deploying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0">
                <a:solidFill>
                  <a:srgbClr val="30BA78"/>
                </a:solidFill>
                <a:latin typeface="Lucida Sans Unicode"/>
                <a:cs typeface="Lucida Sans Unicode"/>
              </a:rPr>
              <a:t>Linux</a:t>
            </a:r>
            <a:r>
              <a:rPr dirty="0" sz="1300" spc="4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Enterprise</a:t>
            </a:r>
            <a:r>
              <a:rPr dirty="0" sz="1300" spc="3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Rancher,</a:t>
            </a:r>
            <a:r>
              <a:rPr dirty="0" sz="1300" spc="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85">
                <a:solidFill>
                  <a:srgbClr val="30BA78"/>
                </a:solidFill>
                <a:latin typeface="Lucida Sans Unicode"/>
                <a:cs typeface="Lucida Sans Unicode"/>
              </a:rPr>
              <a:t>cloud-</a:t>
            </a:r>
            <a:r>
              <a:rPr dirty="0" sz="1300" spc="-380">
                <a:solidFill>
                  <a:srgbClr val="30BA78"/>
                </a:solidFill>
                <a:latin typeface="Lucida Sans Unicode"/>
                <a:cs typeface="Lucida Sans Unicode"/>
              </a:rPr>
              <a:t>
native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 operators</a:t>
            </a:r>
            <a:r>
              <a:rPr dirty="0" sz="1300" spc="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95">
                <a:solidFill>
                  <a:srgbClr val="30BA78"/>
                </a:solidFill>
                <a:latin typeface="Lucida Sans Unicode"/>
                <a:cs typeface="Lucida Sans Unicode"/>
              </a:rPr>
              <a:t>can</a:t>
            </a:r>
            <a:r>
              <a:rPr dirty="0" sz="1300" spc="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30BA78"/>
                </a:solidFill>
                <a:latin typeface="Lucida Sans Unicode"/>
                <a:cs typeface="Lucida Sans Unicode"/>
              </a:rPr>
              <a:t>access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55">
                <a:solidFill>
                  <a:srgbClr val="30BA78"/>
                </a:solidFill>
                <a:latin typeface="Lucida Sans Unicode"/>
                <a:cs typeface="Lucida Sans Unicode"/>
              </a:rPr>
              <a:t>a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30BA78"/>
                </a:solidFill>
                <a:latin typeface="Lucida Sans Unicode"/>
                <a:cs typeface="Lucida Sans Unicode"/>
              </a:rPr>
              <a:t>full</a:t>
            </a:r>
            <a:r>
              <a:rPr dirty="0" sz="1300" spc="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stack</a:t>
            </a:r>
            <a:r>
              <a:rPr dirty="0" sz="1300" spc="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enterprise-</a:t>
            </a:r>
            <a:r>
              <a:rPr dirty="0" sz="1300" spc="50">
                <a:solidFill>
                  <a:srgbClr val="30BA78"/>
                </a:solidFill>
                <a:latin typeface="Lucida Sans Unicode"/>
                <a:cs typeface="Lucida Sans Unicode"/>
              </a:rPr>
              <a:t>ready</a:t>
            </a:r>
            <a:r>
              <a:rPr dirty="0" sz="1300" spc="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open-source</a:t>
            </a:r>
            <a:r>
              <a:rPr dirty="0" sz="1300" spc="5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tools.</a:t>
            </a:r>
            <a:r>
              <a:rPr dirty="0" sz="1300" spc="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5">
                <a:solidFill>
                  <a:srgbClr val="30BA78"/>
                </a:solidFill>
                <a:latin typeface="Lucida Sans Unicode"/>
                <a:cs typeface="Lucida Sans Unicode"/>
              </a:rPr>
              <a:t>The
result: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innovative</a:t>
            </a:r>
            <a:r>
              <a:rPr dirty="0" sz="1300" spc="1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environments</a:t>
            </a:r>
            <a:r>
              <a:rPr dirty="0" sz="1300" spc="1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0">
                <a:solidFill>
                  <a:srgbClr val="30BA78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14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30BA78"/>
                </a:solidFill>
                <a:latin typeface="Lucida Sans Unicode"/>
                <a:cs typeface="Lucida Sans Unicode"/>
              </a:rPr>
              <a:t>creative</a:t>
            </a:r>
            <a:r>
              <a:rPr dirty="0" sz="1300" spc="1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30BA78"/>
                </a:solidFill>
                <a:latin typeface="Lucida Sans Unicode"/>
                <a:cs typeface="Lucida Sans Unicode"/>
              </a:rPr>
              <a:t>developers.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44005" y="3581907"/>
            <a:ext cx="3096260" cy="16611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dirty="0" sz="2200" spc="-35">
                <a:solidFill>
                  <a:srgbClr val="30BA78"/>
                </a:solidFill>
                <a:latin typeface="Lucida Sans Unicode"/>
                <a:cs typeface="Lucida Sans Unicode"/>
              </a:rPr>
              <a:t>believe</a:t>
            </a:r>
            <a:r>
              <a:rPr dirty="0" sz="2200" spc="-22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0BA78"/>
                </a:solidFill>
                <a:latin typeface="Lucida Sans Unicode"/>
                <a:cs typeface="Lucida Sans Unicode"/>
              </a:rPr>
              <a:t>they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-610">
                <a:solidFill>
                  <a:srgbClr val="30BA78"/>
                </a:solidFill>
                <a:latin typeface="Lucida Sans Unicode"/>
                <a:cs typeface="Lucida Sans Unicode"/>
              </a:rPr>
              <a:t>realize
benefits</a:t>
            </a:r>
            <a:r>
              <a:rPr dirty="0" sz="2200" spc="-18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from </a:t>
            </a:r>
            <a:r>
              <a:rPr dirty="0" sz="2200" spc="-40">
                <a:solidFill>
                  <a:srgbClr val="30BA78"/>
                </a:solidFill>
                <a:latin typeface="Lucida Sans Unicode"/>
                <a:cs typeface="Lucida Sans Unicode"/>
              </a:rPr>
              <a:t>digital
transformation </a:t>
            </a:r>
            <a:r>
              <a:rPr dirty="0" sz="2200" spc="-25">
                <a:solidFill>
                  <a:srgbClr val="30BA78"/>
                </a:solidFill>
                <a:latin typeface="Lucida Sans Unicode"/>
                <a:cs typeface="Lucida Sans Unicode"/>
              </a:rPr>
              <a:t>strategy
in</a:t>
            </a:r>
            <a:r>
              <a:rPr dirty="0" sz="2200" spc="-2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0BA78"/>
                </a:solidFill>
                <a:latin typeface="Lucida Sans Unicode"/>
                <a:cs typeface="Lucida Sans Unicode"/>
              </a:rPr>
              <a:t>less</a:t>
            </a:r>
            <a:r>
              <a:rPr dirty="0" sz="2200" spc="-229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than </a:t>
            </a:r>
            <a:r>
              <a:rPr dirty="0" sz="2200" spc="-55">
                <a:solidFill>
                  <a:srgbClr val="30BA78"/>
                </a:solidFill>
                <a:latin typeface="Lucida Sans Unicode"/>
                <a:cs typeface="Lucida Sans Unicode"/>
              </a:rPr>
              <a:t>five</a:t>
            </a:r>
            <a:r>
              <a:rPr dirty="0" sz="2200" spc="-2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years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300" spc="-25">
                <a:solidFill>
                  <a:srgbClr val="30BA78"/>
                </a:solidFill>
                <a:latin typeface="Lucida Sans Unicode"/>
                <a:cs typeface="Lucida Sans Unicode"/>
              </a:rPr>
              <a:t>PwC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63885" y="3197352"/>
            <a:ext cx="985519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340">
                <a:solidFill>
                  <a:srgbClr val="30BA78"/>
                </a:solidFill>
                <a:latin typeface="Trebuchet MS"/>
                <a:cs typeface="Trebuchet MS"/>
              </a:rPr>
              <a:t>+50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58600" y="3227323"/>
            <a:ext cx="2807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7840" algn="l"/>
              </a:tabLst>
            </a:pPr>
            <a:r>
              <a:rPr dirty="0" baseline="-8101" sz="3600" spc="352">
                <a:solidFill>
                  <a:srgbClr val="30BA78"/>
                </a:solidFill>
                <a:latin typeface="Lucida Sans Unicode"/>
                <a:cs typeface="Lucida Sans Unicode"/>
              </a:rPr>
              <a:t>%</a:t>
            </a:r>
            <a:r>
              <a:rPr dirty="0" baseline="-8101" sz="3600">
                <a:solidFill>
                  <a:srgbClr val="30BA78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75">
                <a:solidFill>
                  <a:srgbClr val="30BA78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manufacturers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6382" y="3315208"/>
            <a:ext cx="3919220" cy="23634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Only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by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applying</a:t>
            </a:r>
            <a:r>
              <a:rPr dirty="0" sz="1300" spc="1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0C322C"/>
                </a:solidFill>
                <a:latin typeface="Lucida Sans Unicode"/>
                <a:cs typeface="Lucida Sans Unicode"/>
              </a:rPr>
              <a:t>flexibility,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95">
                <a:solidFill>
                  <a:srgbClr val="0C322C"/>
                </a:solidFill>
                <a:latin typeface="Lucida Sans Unicode"/>
                <a:cs typeface="Lucida Sans Unicode"/>
              </a:rPr>
              <a:t>optimal
performance,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reliability,</a:t>
            </a:r>
            <a:r>
              <a:rPr dirty="0" sz="1300" spc="1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scalability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across
the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entirety</a:t>
            </a:r>
            <a:r>
              <a:rPr dirty="0" sz="1300" spc="1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operating</a:t>
            </a:r>
            <a:r>
              <a:rPr dirty="0" sz="1300" spc="1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environment,</a:t>
            </a:r>
            <a:r>
              <a:rPr dirty="0" sz="1300" spc="200">
                <a:solidFill>
                  <a:srgbClr val="0C322C"/>
                </a:solidFill>
                <a:latin typeface="Lucida Sans Unicode"/>
                <a:cs typeface="Lucida Sans Unicode"/>
              </a:rPr>
              <a:t>  </a:t>
            </a:r>
            <a:r>
              <a:rPr dirty="0" sz="1300" spc="-450">
                <a:solidFill>
                  <a:srgbClr val="0C322C"/>
                </a:solidFill>
                <a:latin typeface="Lucida Sans Unicode"/>
                <a:cs typeface="Lucida Sans Unicode"/>
              </a:rPr>
              <a:t>can
manufacturers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0C322C"/>
                </a:solidFill>
                <a:latin typeface="Lucida Sans Unicode"/>
                <a:cs typeface="Lucida Sans Unicode"/>
              </a:rPr>
              <a:t>meet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challenges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and
opportunities</a:t>
            </a:r>
            <a:r>
              <a:rPr dirty="0" sz="1300" spc="1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today’s</a:t>
            </a:r>
            <a:r>
              <a:rPr dirty="0" sz="1300" spc="1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industry.</a:t>
            </a:r>
            <a:r>
              <a:rPr dirty="0" sz="1300" spc="1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And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that’s
why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key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sector</a:t>
            </a:r>
            <a:r>
              <a:rPr dirty="0" sz="1300" spc="1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players</a:t>
            </a:r>
            <a:r>
              <a:rPr dirty="0" sz="1300" spc="1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0">
                <a:solidFill>
                  <a:srgbClr val="0C322C"/>
                </a:solidFill>
                <a:latin typeface="Lucida Sans Unicode"/>
                <a:cs typeface="Lucida Sans Unicode"/>
              </a:rPr>
              <a:t>are</a:t>
            </a:r>
            <a:r>
              <a:rPr dirty="0" sz="1300" spc="1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turning</a:t>
            </a:r>
            <a:r>
              <a:rPr dirty="0" sz="1300" spc="1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to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SUSE.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2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5">
                <a:solidFill>
                  <a:srgbClr val="0C322C"/>
                </a:solidFill>
                <a:latin typeface="Lucida Sans Unicode"/>
                <a:cs typeface="Lucida Sans Unicode"/>
              </a:rPr>
              <a:t>an</a:t>
            </a:r>
            <a:r>
              <a:rPr dirty="0" sz="1300" spc="2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easy-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to-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deploy,</a:t>
            </a:r>
            <a:r>
              <a:rPr dirty="0" sz="1300" spc="2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comprehensive</a:t>
            </a:r>
            <a:endParaRPr sz="1300">
              <a:latin typeface="Lucida Sans Unicode"/>
              <a:cs typeface="Lucida Sans Unicode"/>
            </a:endParaRPr>
          </a:p>
          <a:p>
            <a:pPr marL="12700" marR="605790">
              <a:lnSpc>
                <a:spcPct val="118500"/>
              </a:lnSpc>
              <a:spcBef>
                <a:spcPts val="70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open-source</a:t>
            </a:r>
            <a:r>
              <a:rPr dirty="0" sz="1300" spc="2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platform,</a:t>
            </a:r>
            <a:r>
              <a:rPr dirty="0" sz="1300" spc="24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2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5">
                <a:solidFill>
                  <a:srgbClr val="0C322C"/>
                </a:solidFill>
                <a:latin typeface="Lucida Sans Unicode"/>
                <a:cs typeface="Lucida Sans Unicode"/>
              </a:rPr>
              <a:t>helps
organizations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realize</a:t>
            </a:r>
            <a:r>
              <a:rPr dirty="0" sz="1300" spc="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full</a:t>
            </a:r>
            <a:r>
              <a:rPr dirty="0" sz="1300" spc="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benefits</a:t>
            </a:r>
            <a:r>
              <a:rPr dirty="0" sz="1300" spc="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of
Industry</a:t>
            </a:r>
            <a:r>
              <a:rPr dirty="0" sz="1300" spc="60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4.0.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56382" y="1515363"/>
            <a:ext cx="8460740" cy="1348740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 spc="55">
                <a:solidFill>
                  <a:srgbClr val="000000"/>
                </a:solidFill>
              </a:rPr>
              <a:t>How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245">
                <a:solidFill>
                  <a:srgbClr val="000000"/>
                </a:solidFill>
              </a:rPr>
              <a:t>meet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-1135">
                <a:solidFill>
                  <a:srgbClr val="000000"/>
                </a:solidFill>
              </a:rPr>
              <a:t>manufacturing
imperatives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 descr=""/>
            <p:cNvSpPr/>
            <p:nvPr/>
          </p:nvSpPr>
          <p:spPr>
            <a:xfrm>
              <a:off x="18461405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69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694" y="125650"/>
                  </a:lnTo>
                  <a:lnTo>
                    <a:pt x="1642694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124621"/>
            <a:ext cx="20104100" cy="11186795"/>
            <a:chOff x="0" y="124621"/>
            <a:chExt cx="20104100" cy="1118679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35502"/>
              <a:ext cx="10701243" cy="80730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5" y="3233927"/>
              <a:ext cx="9073896" cy="80772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587300" y="124621"/>
              <a:ext cx="9517380" cy="11184890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925094" y="1636268"/>
            <a:ext cx="489140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Lucida Sans Unicode"/>
                <a:cs typeface="Lucida Sans Unicode"/>
              </a:rPr>
              <a:t>Business-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critical</a:t>
            </a:r>
            <a:r>
              <a:rPr dirty="0" sz="2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Linux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widest</a:t>
            </a:r>
            <a:r>
              <a:rPr dirty="0" sz="1300" spc="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range</a:t>
            </a:r>
            <a:r>
              <a:rPr dirty="0" sz="13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architectures,</a:t>
            </a:r>
            <a:r>
              <a:rPr dirty="0" sz="13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virtualization,</a:t>
            </a:r>
            <a:r>
              <a:rPr dirty="0" sz="1300" spc="4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0">
                <a:solidFill>
                  <a:srgbClr val="FFFFFF"/>
                </a:solidFill>
                <a:latin typeface="Lucida Sans Unicode"/>
                <a:cs typeface="Lucida Sans Unicode"/>
              </a:rPr>
              <a:t>container
runtime,</a:t>
            </a:r>
            <a:r>
              <a:rPr dirty="0" sz="1300" spc="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storage</a:t>
            </a:r>
            <a:r>
              <a:rPr dirty="0" sz="1300" spc="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13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options.</a:t>
            </a:r>
            <a:endParaRPr sz="1300">
              <a:latin typeface="Lucida Sans Unicode"/>
              <a:cs typeface="Lucida Sans Unicode"/>
            </a:endParaRPr>
          </a:p>
          <a:p>
            <a:pPr marL="12700" marR="443865">
              <a:lnSpc>
                <a:spcPct val="107100"/>
              </a:lnSpc>
              <a:spcBef>
                <a:spcPts val="1220"/>
              </a:spcBef>
            </a:pP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Benefits:</a:t>
            </a:r>
            <a:r>
              <a:rPr dirty="0" sz="1400" spc="3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>
                <a:solidFill>
                  <a:srgbClr val="30BA78"/>
                </a:solidFill>
                <a:latin typeface="Lucida Sans Unicode"/>
                <a:cs typeface="Lucida Sans Unicode"/>
              </a:rPr>
              <a:t>Accelerate</a:t>
            </a:r>
            <a:r>
              <a:rPr dirty="0" sz="1400" spc="3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innovation</a:t>
            </a:r>
            <a:r>
              <a:rPr dirty="0" sz="1400" spc="3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3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0">
                <a:solidFill>
                  <a:srgbClr val="30BA78"/>
                </a:solidFill>
                <a:latin typeface="Lucida Sans Unicode"/>
                <a:cs typeface="Lucida Sans Unicode"/>
              </a:rPr>
              <a:t>respond</a:t>
            </a:r>
            <a:r>
              <a:rPr dirty="0" sz="1400" spc="2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70">
                <a:solidFill>
                  <a:srgbClr val="30BA78"/>
                </a:solidFill>
                <a:latin typeface="Lucida Sans Unicode"/>
                <a:cs typeface="Lucida Sans Unicode"/>
              </a:rPr>
              <a:t>to
markets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30BA78"/>
                </a:solidFill>
                <a:latin typeface="Lucida Sans Unicode"/>
                <a:cs typeface="Lucida Sans Unicode"/>
              </a:rPr>
              <a:t>faster.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25094" y="3836923"/>
            <a:ext cx="5525770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Lucida Sans Unicode"/>
                <a:cs typeface="Lucida Sans Unicode"/>
              </a:rPr>
              <a:t>Enterprise</a:t>
            </a:r>
            <a:r>
              <a:rPr dirty="0" sz="240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Container</a:t>
            </a:r>
            <a:r>
              <a:rPr dirty="0" sz="2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Kubernetes</a:t>
            </a:r>
            <a:r>
              <a:rPr dirty="0" sz="1300" spc="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Rancher.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Benefits:</a:t>
            </a:r>
            <a:r>
              <a:rPr dirty="0" sz="1400" spc="2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Maximize</a:t>
            </a:r>
            <a:r>
              <a:rPr dirty="0" sz="1400" spc="3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>
                <a:solidFill>
                  <a:srgbClr val="30BA78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400" spc="2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agility,</a:t>
            </a:r>
            <a:r>
              <a:rPr dirty="0" sz="1400" spc="2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unify</a:t>
            </a:r>
            <a:r>
              <a:rPr dirty="0" sz="1400" spc="3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clusters</a:t>
            </a:r>
            <a:r>
              <a:rPr dirty="0" sz="1400" spc="31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ensure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30BA78"/>
                </a:solidFill>
                <a:latin typeface="Lucida Sans Unicode"/>
                <a:cs typeface="Lucida Sans Unicode"/>
              </a:rPr>
              <a:t>consistent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operations,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workload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10">
                <a:solidFill>
                  <a:srgbClr val="30BA78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05">
                <a:solidFill>
                  <a:srgbClr val="30BA78"/>
                </a:solidFill>
                <a:latin typeface="Lucida Sans Unicode"/>
                <a:cs typeface="Lucida Sans Unicode"/>
              </a:rPr>
              <a:t>and
enterprise-</a:t>
            </a:r>
            <a:r>
              <a:rPr dirty="0" sz="1400" spc="-595">
                <a:solidFill>
                  <a:srgbClr val="30BA78"/>
                </a:solidFill>
                <a:latin typeface="Lucida Sans Unicode"/>
                <a:cs typeface="Lucida Sans Unicode"/>
              </a:rPr>
              <a:t>grade</a:t>
            </a:r>
            <a:r>
              <a:rPr dirty="0" sz="1400" spc="1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security</a:t>
            </a:r>
            <a:r>
              <a:rPr dirty="0" sz="1400" spc="1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245">
                <a:solidFill>
                  <a:srgbClr val="30BA78"/>
                </a:solidFill>
                <a:latin typeface="Lucida Sans Unicode"/>
                <a:cs typeface="Lucida Sans Unicode"/>
              </a:rPr>
              <a:t>–</a:t>
            </a:r>
            <a:r>
              <a:rPr dirty="0" sz="1400" spc="204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from</a:t>
            </a:r>
            <a:r>
              <a:rPr dirty="0" sz="1400" spc="21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60">
                <a:solidFill>
                  <a:srgbClr val="30BA78"/>
                </a:solidFill>
                <a:latin typeface="Lucida Sans Unicode"/>
                <a:cs typeface="Lucida Sans Unicode"/>
              </a:rPr>
              <a:t>core</a:t>
            </a:r>
            <a:r>
              <a:rPr dirty="0" sz="1400" spc="2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r>
              <a:rPr dirty="0" sz="1400" spc="1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30BA78"/>
                </a:solidFill>
                <a:latin typeface="Lucida Sans Unicode"/>
                <a:cs typeface="Lucida Sans Unicode"/>
              </a:rPr>
              <a:t>cloud</a:t>
            </a:r>
            <a:r>
              <a:rPr dirty="0" sz="1400" spc="19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to</a:t>
            </a:r>
            <a:r>
              <a:rPr dirty="0" sz="1400" spc="1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30BA78"/>
                </a:solidFill>
                <a:latin typeface="Lucida Sans Unicode"/>
                <a:cs typeface="Lucida Sans Unicode"/>
              </a:rPr>
              <a:t>Edge.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25094" y="6040628"/>
            <a:ext cx="5262245" cy="181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Run</a:t>
            </a:r>
            <a:r>
              <a:rPr dirty="0" sz="240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Lucida Sans Unicode"/>
                <a:cs typeface="Lucida Sans Unicode"/>
              </a:rPr>
              <a:t>SAP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0">
                <a:solidFill>
                  <a:srgbClr val="FFFFFF"/>
                </a:solidFill>
                <a:latin typeface="Lucida Sans Unicode"/>
                <a:cs typeface="Lucida Sans Unicode"/>
              </a:rPr>
              <a:t>Linux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Enterprise</a:t>
            </a:r>
            <a:r>
              <a:rPr dirty="0" sz="13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SAP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Applications</a:t>
            </a:r>
            <a:r>
              <a:rPr dirty="0" sz="13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premiere</a:t>
            </a:r>
            <a:r>
              <a:rPr dirty="0" sz="1300" spc="6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00">
                <a:solidFill>
                  <a:srgbClr val="FFFFFF"/>
                </a:solidFill>
                <a:latin typeface="Lucida Sans Unicode"/>
                <a:cs typeface="Lucida Sans Unicode"/>
              </a:rPr>
              <a:t>Linux
platform</a:t>
            </a:r>
            <a:r>
              <a:rPr dirty="0" sz="13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SAP</a:t>
            </a:r>
            <a:r>
              <a:rPr dirty="0" sz="13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Lucida Sans Unicode"/>
                <a:cs typeface="Lucida Sans Unicode"/>
              </a:rPr>
              <a:t>HANA,</a:t>
            </a:r>
            <a:r>
              <a:rPr dirty="0" sz="13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SAP</a:t>
            </a:r>
            <a:r>
              <a:rPr dirty="0" sz="13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NetWeaver</a:t>
            </a:r>
            <a:r>
              <a:rPr dirty="0" sz="13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Lucida Sans Unicode"/>
                <a:cs typeface="Lucida Sans Unicode"/>
              </a:rPr>
              <a:t>SAP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S/4HANA
solutions</a:t>
            </a:r>
            <a:r>
              <a:rPr dirty="0" sz="13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 manufacturing.</a:t>
            </a:r>
            <a:endParaRPr sz="1300">
              <a:latin typeface="Lucida Sans Unicode"/>
              <a:cs typeface="Lucida Sans Unicode"/>
            </a:endParaRPr>
          </a:p>
          <a:p>
            <a:pPr marL="12700" marR="233045">
              <a:lnSpc>
                <a:spcPct val="107100"/>
              </a:lnSpc>
              <a:spcBef>
                <a:spcPts val="1220"/>
              </a:spcBef>
            </a:pP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Benefits:</a:t>
            </a:r>
            <a:r>
              <a:rPr dirty="0" sz="1400" spc="14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80">
                <a:solidFill>
                  <a:srgbClr val="30BA78"/>
                </a:solidFill>
                <a:latin typeface="Lucida Sans Unicode"/>
                <a:cs typeface="Lucida Sans Unicode"/>
              </a:rPr>
              <a:t>Reduce</a:t>
            </a:r>
            <a:r>
              <a:rPr dirty="0" sz="1400" spc="1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0">
                <a:solidFill>
                  <a:srgbClr val="30BA78"/>
                </a:solidFill>
                <a:latin typeface="Lucida Sans Unicode"/>
                <a:cs typeface="Lucida Sans Unicode"/>
              </a:rPr>
              <a:t>service</a:t>
            </a:r>
            <a:r>
              <a:rPr dirty="0" sz="1400" spc="1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30BA78"/>
                </a:solidFill>
                <a:latin typeface="Lucida Sans Unicode"/>
                <a:cs typeface="Lucida Sans Unicode"/>
              </a:rPr>
              <a:t>outage</a:t>
            </a:r>
            <a:r>
              <a:rPr dirty="0" sz="1400" spc="1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risks</a:t>
            </a:r>
            <a:r>
              <a:rPr dirty="0" sz="1400" spc="17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1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30BA78"/>
                </a:solidFill>
                <a:latin typeface="Lucida Sans Unicode"/>
                <a:cs typeface="Lucida Sans Unicode"/>
              </a:rPr>
              <a:t>deploy</a:t>
            </a:r>
            <a:r>
              <a:rPr dirty="0" sz="1400" spc="6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0">
                <a:solidFill>
                  <a:srgbClr val="30BA78"/>
                </a:solidFill>
                <a:latin typeface="Lucida Sans Unicode"/>
                <a:cs typeface="Lucida Sans Unicode"/>
              </a:rPr>
              <a:t>SAP
services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faster</a:t>
            </a:r>
            <a:r>
              <a:rPr dirty="0" sz="1400" spc="2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on-</a:t>
            </a:r>
            <a:r>
              <a:rPr dirty="0" sz="1400" spc="55">
                <a:solidFill>
                  <a:srgbClr val="30BA78"/>
                </a:solidFill>
                <a:latin typeface="Lucida Sans Unicode"/>
                <a:cs typeface="Lucida Sans Unicode"/>
              </a:rPr>
              <a:t>premises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0">
                <a:solidFill>
                  <a:srgbClr val="30BA78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in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30BA78"/>
                </a:solidFill>
                <a:latin typeface="Lucida Sans Unicode"/>
                <a:cs typeface="Lucida Sans Unicode"/>
              </a:rPr>
              <a:t>cloud.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25094" y="8479028"/>
            <a:ext cx="534098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r>
              <a:rPr dirty="0" sz="2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dirty="0" sz="24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Lucida Sans Unicode"/>
                <a:cs typeface="Lucida Sans Unicode"/>
              </a:rPr>
              <a:t>Edge</a:t>
            </a:r>
            <a:endParaRPr sz="2400">
              <a:latin typeface="Lucida Sans Unicode"/>
              <a:cs typeface="Lucida Sans Unicode"/>
            </a:endParaRPr>
          </a:p>
          <a:p>
            <a:pPr marL="12700" marR="986790">
              <a:lnSpc>
                <a:spcPct val="115399"/>
              </a:lnSpc>
              <a:spcBef>
                <a:spcPts val="980"/>
              </a:spcBef>
            </a:pPr>
            <a:r>
              <a:rPr dirty="0" sz="1300" spc="6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3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lightweight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Lucida Sans Unicode"/>
                <a:cs typeface="Lucida Sans Unicode"/>
              </a:rPr>
              <a:t>Linux,</a:t>
            </a:r>
            <a:r>
              <a:rPr dirty="0" sz="13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Kubernetes</a:t>
            </a:r>
            <a:r>
              <a:rPr dirty="0" sz="13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30">
                <a:solidFill>
                  <a:srgbClr val="FFFFFF"/>
                </a:solidFill>
                <a:latin typeface="Lucida Sans Unicode"/>
                <a:cs typeface="Lucida Sans Unicode"/>
              </a:rPr>
              <a:t>storage
products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 for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5">
                <a:solidFill>
                  <a:srgbClr val="FFFFFF"/>
                </a:solidFill>
                <a:latin typeface="Lucida Sans Unicode"/>
                <a:cs typeface="Lucida Sans Unicode"/>
              </a:rPr>
              <a:t>x86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Arm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 hardware.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7100"/>
              </a:lnSpc>
              <a:spcBef>
                <a:spcPts val="1220"/>
              </a:spcBef>
            </a:pP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Benefits:</a:t>
            </a:r>
            <a:r>
              <a:rPr dirty="0" sz="1400" spc="40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Consistency,</a:t>
            </a:r>
            <a:r>
              <a:rPr dirty="0" sz="14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30BA78"/>
                </a:solidFill>
                <a:latin typeface="Lucida Sans Unicode"/>
                <a:cs typeface="Lucida Sans Unicode"/>
              </a:rPr>
              <a:t>performance,</a:t>
            </a:r>
            <a:r>
              <a:rPr dirty="0" sz="1400" spc="39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reliability,</a:t>
            </a:r>
            <a:r>
              <a:rPr dirty="0" sz="1400" spc="409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30BA78"/>
                </a:solidFill>
                <a:latin typeface="Lucida Sans Unicode"/>
                <a:cs typeface="Lucida Sans Unicode"/>
              </a:rPr>
              <a:t>security</a:t>
            </a:r>
            <a:r>
              <a:rPr dirty="0" sz="1400" spc="6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25">
                <a:solidFill>
                  <a:srgbClr val="30BA78"/>
                </a:solidFill>
                <a:latin typeface="Lucida Sans Unicode"/>
                <a:cs typeface="Lucida Sans Unicode"/>
              </a:rPr>
              <a:t>–
all</a:t>
            </a:r>
            <a:r>
              <a:rPr dirty="0" sz="1400" spc="1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vital</a:t>
            </a:r>
            <a:r>
              <a:rPr dirty="0" sz="1400" spc="15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30BA78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1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60">
                <a:solidFill>
                  <a:srgbClr val="30BA78"/>
                </a:solidFill>
                <a:latin typeface="Lucida Sans Unicode"/>
                <a:cs typeface="Lucida Sans Unicode"/>
              </a:rPr>
              <a:t>manufacturing</a:t>
            </a:r>
            <a:r>
              <a:rPr dirty="0" sz="1400" spc="17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60">
                <a:solidFill>
                  <a:srgbClr val="30BA78"/>
                </a:solidFill>
                <a:latin typeface="Lucida Sans Unicode"/>
                <a:cs typeface="Lucida Sans Unicode"/>
              </a:rPr>
              <a:t>Edge</a:t>
            </a:r>
            <a:r>
              <a:rPr dirty="0" sz="1400" spc="1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30BA78"/>
                </a:solidFill>
                <a:latin typeface="Lucida Sans Unicode"/>
                <a:cs typeface="Lucida Sans Unicode"/>
              </a:rPr>
              <a:t>use</a:t>
            </a:r>
            <a:r>
              <a:rPr dirty="0" sz="1400" spc="17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30BA78"/>
                </a:solidFill>
                <a:latin typeface="Lucida Sans Unicode"/>
                <a:cs typeface="Lucida Sans Unicode"/>
              </a:rPr>
              <a:t>cases.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90168" y="3849623"/>
            <a:ext cx="68453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395">
                <a:solidFill>
                  <a:srgbClr val="30BA78"/>
                </a:solidFill>
                <a:latin typeface="Trebuchet MS"/>
                <a:cs typeface="Trebuchet MS"/>
              </a:rPr>
              <a:t>80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1765551" y="1799895"/>
            <a:ext cx="950594" cy="7580630"/>
            <a:chOff x="11765551" y="1799895"/>
            <a:chExt cx="950594" cy="7580630"/>
          </a:xfrm>
        </p:grpSpPr>
        <p:sp>
          <p:nvSpPr>
            <p:cNvPr id="16" name="object 16" descr=""/>
            <p:cNvSpPr/>
            <p:nvPr/>
          </p:nvSpPr>
          <p:spPr>
            <a:xfrm>
              <a:off x="11788367" y="1822711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5">
                  <a:moveTo>
                    <a:pt x="120781" y="458970"/>
                  </a:moveTo>
                  <a:lnTo>
                    <a:pt x="0" y="458970"/>
                  </a:lnTo>
                  <a:lnTo>
                    <a:pt x="0" y="314032"/>
                  </a:lnTo>
                  <a:lnTo>
                    <a:pt x="9491" y="267016"/>
                  </a:lnTo>
                  <a:lnTo>
                    <a:pt x="35374" y="228625"/>
                  </a:lnTo>
                  <a:lnTo>
                    <a:pt x="73766" y="202741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0"/>
                  </a:lnTo>
                  <a:lnTo>
                    <a:pt x="652220" y="458970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981614" y="2160897"/>
              <a:ext cx="386715" cy="266065"/>
            </a:xfrm>
            <a:custGeom>
              <a:avLst/>
              <a:gdLst/>
              <a:ahLst/>
              <a:cxnLst/>
              <a:rect l="l" t="t" r="r" b="b"/>
              <a:pathLst>
                <a:path w="386715" h="266064">
                  <a:moveTo>
                    <a:pt x="0" y="120781"/>
                  </a:moveTo>
                  <a:lnTo>
                    <a:pt x="144937" y="120781"/>
                  </a:lnTo>
                  <a:lnTo>
                    <a:pt x="144937" y="265720"/>
                  </a:lnTo>
                  <a:lnTo>
                    <a:pt x="0" y="265720"/>
                  </a:lnTo>
                  <a:lnTo>
                    <a:pt x="0" y="120781"/>
                  </a:lnTo>
                  <a:close/>
                </a:path>
                <a:path w="386715" h="266064">
                  <a:moveTo>
                    <a:pt x="120781" y="48312"/>
                  </a:moveTo>
                  <a:lnTo>
                    <a:pt x="116986" y="29508"/>
                  </a:lnTo>
                  <a:lnTo>
                    <a:pt x="106634" y="14151"/>
                  </a:lnTo>
                  <a:lnTo>
                    <a:pt x="91277" y="3797"/>
                  </a:lnTo>
                  <a:lnTo>
                    <a:pt x="72468" y="0"/>
                  </a:lnTo>
                  <a:lnTo>
                    <a:pt x="53664" y="3797"/>
                  </a:lnTo>
                  <a:lnTo>
                    <a:pt x="38307" y="14151"/>
                  </a:lnTo>
                  <a:lnTo>
                    <a:pt x="27953" y="29508"/>
                  </a:lnTo>
                  <a:lnTo>
                    <a:pt x="24156" y="48312"/>
                  </a:lnTo>
                  <a:lnTo>
                    <a:pt x="24156" y="120781"/>
                  </a:lnTo>
                  <a:lnTo>
                    <a:pt x="120781" y="120781"/>
                  </a:lnTo>
                </a:path>
                <a:path w="386715" h="266064">
                  <a:moveTo>
                    <a:pt x="241563" y="120781"/>
                  </a:moveTo>
                  <a:lnTo>
                    <a:pt x="386501" y="120781"/>
                  </a:lnTo>
                  <a:lnTo>
                    <a:pt x="386501" y="265720"/>
                  </a:lnTo>
                  <a:lnTo>
                    <a:pt x="241563" y="265720"/>
                  </a:lnTo>
                  <a:lnTo>
                    <a:pt x="241563" y="120781"/>
                  </a:lnTo>
                  <a:close/>
                </a:path>
                <a:path w="386715" h="266064">
                  <a:moveTo>
                    <a:pt x="314032" y="0"/>
                  </a:moveTo>
                  <a:lnTo>
                    <a:pt x="295227" y="3797"/>
                  </a:lnTo>
                  <a:lnTo>
                    <a:pt x="279871" y="14151"/>
                  </a:lnTo>
                  <a:lnTo>
                    <a:pt x="269516" y="29508"/>
                  </a:lnTo>
                  <a:lnTo>
                    <a:pt x="265719" y="48312"/>
                  </a:lnTo>
                  <a:lnTo>
                    <a:pt x="265719" y="120781"/>
                  </a:lnTo>
                  <a:lnTo>
                    <a:pt x="362344" y="120781"/>
                  </a:lnTo>
                  <a:lnTo>
                    <a:pt x="362344" y="48312"/>
                  </a:lnTo>
                  <a:lnTo>
                    <a:pt x="358547" y="29508"/>
                  </a:lnTo>
                  <a:lnTo>
                    <a:pt x="348193" y="14151"/>
                  </a:lnTo>
                  <a:lnTo>
                    <a:pt x="332836" y="3797"/>
                  </a:lnTo>
                  <a:lnTo>
                    <a:pt x="314032" y="0"/>
                  </a:lnTo>
                  <a:close/>
                </a:path>
              </a:pathLst>
            </a:custGeom>
            <a:ln w="45632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88367" y="3938877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4">
                  <a:moveTo>
                    <a:pt x="96625" y="458971"/>
                  </a:moveTo>
                  <a:lnTo>
                    <a:pt x="0" y="458971"/>
                  </a:lnTo>
                  <a:lnTo>
                    <a:pt x="0" y="314032"/>
                  </a:lnTo>
                  <a:lnTo>
                    <a:pt x="9491" y="267021"/>
                  </a:lnTo>
                  <a:lnTo>
                    <a:pt x="35374" y="228629"/>
                  </a:lnTo>
                  <a:lnTo>
                    <a:pt x="73766" y="202743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1"/>
                  </a:lnTo>
                  <a:lnTo>
                    <a:pt x="676377" y="458971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959488" y="4125305"/>
              <a:ext cx="434975" cy="541655"/>
            </a:xfrm>
            <a:custGeom>
              <a:avLst/>
              <a:gdLst/>
              <a:ahLst/>
              <a:cxnLst/>
              <a:rect l="l" t="t" r="r" b="b"/>
              <a:pathLst>
                <a:path w="434975" h="541654">
                  <a:moveTo>
                    <a:pt x="254175" y="144351"/>
                  </a:moveTo>
                  <a:lnTo>
                    <a:pt x="376381" y="122205"/>
                  </a:lnTo>
                  <a:lnTo>
                    <a:pt x="354235" y="0"/>
                  </a:lnTo>
                </a:path>
                <a:path w="434975" h="541654">
                  <a:moveTo>
                    <a:pt x="18402" y="351444"/>
                  </a:moveTo>
                  <a:lnTo>
                    <a:pt x="3281" y="303399"/>
                  </a:lnTo>
                  <a:lnTo>
                    <a:pt x="0" y="253578"/>
                  </a:lnTo>
                  <a:lnTo>
                    <a:pt x="8556" y="204264"/>
                  </a:lnTo>
                  <a:lnTo>
                    <a:pt x="28952" y="157740"/>
                  </a:lnTo>
                  <a:lnTo>
                    <a:pt x="61186" y="116289"/>
                  </a:lnTo>
                  <a:lnTo>
                    <a:pt x="99140" y="86175"/>
                  </a:lnTo>
                  <a:lnTo>
                    <a:pt x="141549" y="66099"/>
                  </a:lnTo>
                  <a:lnTo>
                    <a:pt x="186630" y="56061"/>
                  </a:lnTo>
                  <a:lnTo>
                    <a:pt x="232602" y="56061"/>
                  </a:lnTo>
                  <a:lnTo>
                    <a:pt x="277684" y="66099"/>
                  </a:lnTo>
                  <a:lnTo>
                    <a:pt x="320092" y="86175"/>
                  </a:lnTo>
                  <a:lnTo>
                    <a:pt x="358046" y="116289"/>
                  </a:lnTo>
                </a:path>
                <a:path w="434975" h="541654">
                  <a:moveTo>
                    <a:pt x="181183" y="396679"/>
                  </a:moveTo>
                  <a:lnTo>
                    <a:pt x="58977" y="418824"/>
                  </a:lnTo>
                  <a:lnTo>
                    <a:pt x="81123" y="541031"/>
                  </a:lnTo>
                </a:path>
                <a:path w="434975" h="541654">
                  <a:moveTo>
                    <a:pt x="421416" y="200171"/>
                  </a:moveTo>
                  <a:lnTo>
                    <a:pt x="433549" y="246576"/>
                  </a:lnTo>
                  <a:lnTo>
                    <a:pt x="434891" y="294222"/>
                  </a:lnTo>
                  <a:lnTo>
                    <a:pt x="425442" y="341124"/>
                  </a:lnTo>
                  <a:lnTo>
                    <a:pt x="405202" y="385292"/>
                  </a:lnTo>
                  <a:lnTo>
                    <a:pt x="374172" y="424740"/>
                  </a:lnTo>
                  <a:lnTo>
                    <a:pt x="336218" y="454854"/>
                  </a:lnTo>
                  <a:lnTo>
                    <a:pt x="293809" y="474930"/>
                  </a:lnTo>
                  <a:lnTo>
                    <a:pt x="248728" y="484968"/>
                  </a:lnTo>
                  <a:lnTo>
                    <a:pt x="202755" y="484968"/>
                  </a:lnTo>
                  <a:lnTo>
                    <a:pt x="157674" y="474930"/>
                  </a:lnTo>
                  <a:lnTo>
                    <a:pt x="115266" y="454854"/>
                  </a:lnTo>
                  <a:lnTo>
                    <a:pt x="77311" y="424740"/>
                  </a:lnTo>
                </a:path>
              </a:pathLst>
            </a:custGeom>
            <a:ln w="45632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788593" y="6182413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645" y="327822"/>
                  </a:moveTo>
                  <a:lnTo>
                    <a:pt x="655645" y="257573"/>
                  </a:lnTo>
                  <a:lnTo>
                    <a:pt x="599960" y="257573"/>
                  </a:lnTo>
                  <a:lnTo>
                    <a:pt x="594319" y="238517"/>
                  </a:lnTo>
                  <a:lnTo>
                    <a:pt x="587391" y="220053"/>
                  </a:lnTo>
                  <a:lnTo>
                    <a:pt x="579232" y="202229"/>
                  </a:lnTo>
                  <a:lnTo>
                    <a:pt x="569898" y="185093"/>
                  </a:lnTo>
                  <a:lnTo>
                    <a:pt x="609300" y="145691"/>
                  </a:lnTo>
                  <a:lnTo>
                    <a:pt x="509953" y="46344"/>
                  </a:lnTo>
                  <a:lnTo>
                    <a:pt x="470551" y="85756"/>
                  </a:lnTo>
                  <a:lnTo>
                    <a:pt x="453420" y="76416"/>
                  </a:lnTo>
                  <a:lnTo>
                    <a:pt x="435595" y="68254"/>
                  </a:lnTo>
                  <a:lnTo>
                    <a:pt x="417128" y="61325"/>
                  </a:lnTo>
                  <a:lnTo>
                    <a:pt x="398071" y="55684"/>
                  </a:lnTo>
                  <a:lnTo>
                    <a:pt x="398071" y="0"/>
                  </a:lnTo>
                  <a:lnTo>
                    <a:pt x="257573" y="0"/>
                  </a:lnTo>
                  <a:lnTo>
                    <a:pt x="257573" y="55684"/>
                  </a:lnTo>
                  <a:lnTo>
                    <a:pt x="238518" y="61325"/>
                  </a:lnTo>
                  <a:lnTo>
                    <a:pt x="220054" y="68254"/>
                  </a:lnTo>
                  <a:lnTo>
                    <a:pt x="202233" y="76416"/>
                  </a:lnTo>
                  <a:lnTo>
                    <a:pt x="185104" y="85756"/>
                  </a:lnTo>
                  <a:lnTo>
                    <a:pt x="145691" y="46344"/>
                  </a:lnTo>
                  <a:lnTo>
                    <a:pt x="46344" y="145691"/>
                  </a:lnTo>
                  <a:lnTo>
                    <a:pt x="85756" y="185093"/>
                  </a:lnTo>
                  <a:lnTo>
                    <a:pt x="76416" y="202229"/>
                  </a:lnTo>
                  <a:lnTo>
                    <a:pt x="68254" y="220053"/>
                  </a:lnTo>
                  <a:lnTo>
                    <a:pt x="61325" y="238517"/>
                  </a:lnTo>
                  <a:lnTo>
                    <a:pt x="55684" y="257573"/>
                  </a:lnTo>
                  <a:lnTo>
                    <a:pt x="0" y="257573"/>
                  </a:lnTo>
                  <a:lnTo>
                    <a:pt x="0" y="398071"/>
                  </a:lnTo>
                  <a:lnTo>
                    <a:pt x="55684" y="398071"/>
                  </a:lnTo>
                  <a:lnTo>
                    <a:pt x="61325" y="417127"/>
                  </a:lnTo>
                  <a:lnTo>
                    <a:pt x="68254" y="435591"/>
                  </a:lnTo>
                  <a:lnTo>
                    <a:pt x="76416" y="453415"/>
                  </a:lnTo>
                  <a:lnTo>
                    <a:pt x="85756" y="470551"/>
                  </a:lnTo>
                  <a:lnTo>
                    <a:pt x="46344" y="509953"/>
                  </a:lnTo>
                  <a:lnTo>
                    <a:pt x="145691" y="609300"/>
                  </a:lnTo>
                  <a:lnTo>
                    <a:pt x="185104" y="569888"/>
                  </a:lnTo>
                  <a:lnTo>
                    <a:pt x="202233" y="579228"/>
                  </a:lnTo>
                  <a:lnTo>
                    <a:pt x="220054" y="587390"/>
                  </a:lnTo>
                  <a:lnTo>
                    <a:pt x="238518" y="594319"/>
                  </a:lnTo>
                  <a:lnTo>
                    <a:pt x="257573" y="599960"/>
                  </a:lnTo>
                  <a:lnTo>
                    <a:pt x="257573" y="655645"/>
                  </a:lnTo>
                  <a:lnTo>
                    <a:pt x="327822" y="655645"/>
                  </a:lnTo>
                </a:path>
                <a:path w="655954" h="655954">
                  <a:moveTo>
                    <a:pt x="327822" y="468320"/>
                  </a:moveTo>
                  <a:lnTo>
                    <a:pt x="283417" y="461157"/>
                  </a:lnTo>
                  <a:lnTo>
                    <a:pt x="244852" y="441211"/>
                  </a:lnTo>
                  <a:lnTo>
                    <a:pt x="214440" y="410796"/>
                  </a:lnTo>
                  <a:lnTo>
                    <a:pt x="194496" y="372228"/>
                  </a:lnTo>
                  <a:lnTo>
                    <a:pt x="187334" y="327822"/>
                  </a:lnTo>
                  <a:lnTo>
                    <a:pt x="194496" y="283416"/>
                  </a:lnTo>
                  <a:lnTo>
                    <a:pt x="214440" y="244848"/>
                  </a:lnTo>
                  <a:lnTo>
                    <a:pt x="244852" y="214433"/>
                  </a:lnTo>
                  <a:lnTo>
                    <a:pt x="283417" y="194487"/>
                  </a:lnTo>
                  <a:lnTo>
                    <a:pt x="327822" y="187324"/>
                  </a:lnTo>
                  <a:lnTo>
                    <a:pt x="372232" y="194487"/>
                  </a:lnTo>
                  <a:lnTo>
                    <a:pt x="410800" y="214433"/>
                  </a:lnTo>
                  <a:lnTo>
                    <a:pt x="441214" y="244848"/>
                  </a:lnTo>
                  <a:lnTo>
                    <a:pt x="461158" y="283416"/>
                  </a:lnTo>
                  <a:lnTo>
                    <a:pt x="468320" y="327822"/>
                  </a:lnTo>
                </a:path>
              </a:pathLst>
            </a:custGeom>
            <a:ln w="4559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164349" y="6565870"/>
              <a:ext cx="551815" cy="320675"/>
            </a:xfrm>
            <a:custGeom>
              <a:avLst/>
              <a:gdLst/>
              <a:ahLst/>
              <a:cxnLst/>
              <a:rect l="l" t="t" r="r" b="b"/>
              <a:pathLst>
                <a:path w="551815" h="320675">
                  <a:moveTo>
                    <a:pt x="0" y="0"/>
                  </a:moveTo>
                  <a:lnTo>
                    <a:pt x="551218" y="0"/>
                  </a:lnTo>
                </a:path>
                <a:path w="551815" h="320675">
                  <a:moveTo>
                    <a:pt x="0" y="106708"/>
                  </a:moveTo>
                  <a:lnTo>
                    <a:pt x="455347" y="106708"/>
                  </a:lnTo>
                </a:path>
                <a:path w="551815" h="320675">
                  <a:moveTo>
                    <a:pt x="0" y="213407"/>
                  </a:moveTo>
                  <a:lnTo>
                    <a:pt x="335518" y="213407"/>
                  </a:lnTo>
                </a:path>
                <a:path w="551815" h="320675">
                  <a:moveTo>
                    <a:pt x="0" y="320115"/>
                  </a:moveTo>
                  <a:lnTo>
                    <a:pt x="215689" y="320115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821499" y="8607063"/>
              <a:ext cx="706755" cy="419734"/>
            </a:xfrm>
            <a:custGeom>
              <a:avLst/>
              <a:gdLst/>
              <a:ahLst/>
              <a:cxnLst/>
              <a:rect l="l" t="t" r="r" b="b"/>
              <a:pathLst>
                <a:path w="706754" h="419734">
                  <a:moveTo>
                    <a:pt x="198768" y="419631"/>
                  </a:moveTo>
                  <a:lnTo>
                    <a:pt x="0" y="419631"/>
                  </a:lnTo>
                  <a:lnTo>
                    <a:pt x="0" y="287122"/>
                  </a:lnTo>
                  <a:lnTo>
                    <a:pt x="8676" y="244135"/>
                  </a:lnTo>
                  <a:lnTo>
                    <a:pt x="32340" y="209031"/>
                  </a:lnTo>
                  <a:lnTo>
                    <a:pt x="67440" y="185364"/>
                  </a:lnTo>
                  <a:lnTo>
                    <a:pt x="110425" y="176685"/>
                  </a:lnTo>
                  <a:lnTo>
                    <a:pt x="132509" y="176685"/>
                  </a:lnTo>
                  <a:lnTo>
                    <a:pt x="132509" y="110436"/>
                  </a:lnTo>
                  <a:lnTo>
                    <a:pt x="141187" y="67449"/>
                  </a:lnTo>
                  <a:lnTo>
                    <a:pt x="164853" y="32345"/>
                  </a:lnTo>
                  <a:lnTo>
                    <a:pt x="199953" y="8678"/>
                  </a:lnTo>
                  <a:lnTo>
                    <a:pt x="242935" y="0"/>
                  </a:lnTo>
                  <a:lnTo>
                    <a:pt x="485880" y="0"/>
                  </a:lnTo>
                  <a:lnTo>
                    <a:pt x="528865" y="8678"/>
                  </a:lnTo>
                  <a:lnTo>
                    <a:pt x="563965" y="32345"/>
                  </a:lnTo>
                  <a:lnTo>
                    <a:pt x="587629" y="67449"/>
                  </a:lnTo>
                  <a:lnTo>
                    <a:pt x="596306" y="110436"/>
                  </a:lnTo>
                  <a:lnTo>
                    <a:pt x="596306" y="220862"/>
                  </a:lnTo>
                  <a:lnTo>
                    <a:pt x="639293" y="229540"/>
                  </a:lnTo>
                  <a:lnTo>
                    <a:pt x="674397" y="253206"/>
                  </a:lnTo>
                  <a:lnTo>
                    <a:pt x="698065" y="288307"/>
                  </a:lnTo>
                  <a:lnTo>
                    <a:pt x="706743" y="331288"/>
                  </a:lnTo>
                  <a:lnTo>
                    <a:pt x="706743" y="419631"/>
                  </a:lnTo>
                  <a:lnTo>
                    <a:pt x="507963" y="419631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909838" y="8872095"/>
              <a:ext cx="530225" cy="419734"/>
            </a:xfrm>
            <a:custGeom>
              <a:avLst/>
              <a:gdLst/>
              <a:ahLst/>
              <a:cxnLst/>
              <a:rect l="l" t="t" r="r" b="b"/>
              <a:pathLst>
                <a:path w="530225" h="419734">
                  <a:moveTo>
                    <a:pt x="265028" y="0"/>
                  </a:moveTo>
                  <a:lnTo>
                    <a:pt x="265028" y="419631"/>
                  </a:lnTo>
                </a:path>
                <a:path w="530225" h="419734">
                  <a:moveTo>
                    <a:pt x="176685" y="44166"/>
                  </a:moveTo>
                  <a:lnTo>
                    <a:pt x="176685" y="265028"/>
                  </a:lnTo>
                  <a:lnTo>
                    <a:pt x="0" y="265028"/>
                  </a:lnTo>
                </a:path>
                <a:path w="530225" h="419734">
                  <a:moveTo>
                    <a:pt x="353371" y="44166"/>
                  </a:moveTo>
                  <a:lnTo>
                    <a:pt x="353371" y="331288"/>
                  </a:lnTo>
                  <a:lnTo>
                    <a:pt x="530057" y="331288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821490" y="9137122"/>
              <a:ext cx="706755" cy="243204"/>
            </a:xfrm>
            <a:custGeom>
              <a:avLst/>
              <a:gdLst/>
              <a:ahLst/>
              <a:cxnLst/>
              <a:rect l="l" t="t" r="r" b="b"/>
              <a:pathLst>
                <a:path w="706754" h="243204">
                  <a:moveTo>
                    <a:pt x="44176" y="0"/>
                  </a:moveTo>
                  <a:lnTo>
                    <a:pt x="0" y="0"/>
                  </a:lnTo>
                </a:path>
                <a:path w="706754" h="243204">
                  <a:moveTo>
                    <a:pt x="353371" y="198768"/>
                  </a:moveTo>
                  <a:lnTo>
                    <a:pt x="353371" y="242945"/>
                  </a:lnTo>
                </a:path>
                <a:path w="706754" h="243204">
                  <a:moveTo>
                    <a:pt x="662576" y="66259"/>
                  </a:moveTo>
                  <a:lnTo>
                    <a:pt x="706743" y="66259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6382" y="1430019"/>
            <a:ext cx="320929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35">
                <a:solidFill>
                  <a:srgbClr val="000000"/>
                </a:solidFill>
              </a:rPr>
              <a:t>Why</a:t>
            </a:r>
            <a:r>
              <a:rPr dirty="0" spc="-254">
                <a:solidFill>
                  <a:srgbClr val="000000"/>
                </a:solidFill>
              </a:rPr>
              <a:t> </a:t>
            </a:r>
            <a:r>
              <a:rPr dirty="0" spc="175">
                <a:solidFill>
                  <a:srgbClr val="000000"/>
                </a:solidFill>
              </a:rPr>
              <a:t>SUSE?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5923707" y="3696716"/>
            <a:ext cx="3883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dirty="0" baseline="-41666" sz="3600" spc="352">
                <a:solidFill>
                  <a:srgbClr val="30BA78"/>
                </a:solidFill>
                <a:latin typeface="Lucida Sans Unicode"/>
                <a:cs typeface="Lucida Sans Unicode"/>
              </a:rPr>
              <a:t>%</a:t>
            </a:r>
            <a:r>
              <a:rPr dirty="0" baseline="-41666" sz="3600">
                <a:solidFill>
                  <a:srgbClr val="30BA78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0">
                <a:solidFill>
                  <a:srgbClr val="30BA78"/>
                </a:solidFill>
                <a:latin typeface="Lucida Sans Unicode"/>
                <a:cs typeface="Lucida Sans Unicode"/>
              </a:rPr>
              <a:t>reduction</a:t>
            </a:r>
            <a:r>
              <a:rPr dirty="0" sz="2200" spc="-22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0BA78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7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0BA78"/>
                </a:solidFill>
                <a:latin typeface="Lucida Sans Unicode"/>
                <a:cs typeface="Lucida Sans Unicode"/>
              </a:rPr>
              <a:t>upgrade</a:t>
            </a:r>
            <a:r>
              <a:rPr dirty="0" sz="2200" spc="-2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time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63774" y="4026916"/>
            <a:ext cx="30092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85">
                <a:solidFill>
                  <a:srgbClr val="30BA78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23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0BA78"/>
                </a:solidFill>
                <a:latin typeface="Lucida Sans Unicode"/>
                <a:cs typeface="Lucida Sans Unicode"/>
              </a:rPr>
              <a:t>Continental</a:t>
            </a:r>
            <a:r>
              <a:rPr dirty="0" sz="2200" spc="-25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AG</a:t>
            </a:r>
            <a:r>
              <a:rPr dirty="0" sz="2200" spc="-24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after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63774" y="4343907"/>
            <a:ext cx="3053715" cy="13042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ct val="95000"/>
              </a:lnSpc>
              <a:spcBef>
                <a:spcPts val="229"/>
              </a:spcBef>
            </a:pPr>
            <a:r>
              <a:rPr dirty="0" sz="2200" spc="-12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r>
              <a:rPr dirty="0" sz="2200" spc="-3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Rancher</a:t>
            </a:r>
            <a:r>
              <a:rPr dirty="0" sz="2200" spc="400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40">
                <a:solidFill>
                  <a:srgbClr val="30BA78"/>
                </a:solidFill>
                <a:latin typeface="Lucida Sans Unicode"/>
                <a:cs typeface="Lucida Sans Unicode"/>
              </a:rPr>
              <a:t>replaced
complexity</a:t>
            </a:r>
            <a:r>
              <a:rPr dirty="0" sz="2200" spc="665">
                <a:solidFill>
                  <a:srgbClr val="30BA7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0BA78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-10">
                <a:solidFill>
                  <a:srgbClr val="30BA78"/>
                </a:solidFill>
                <a:latin typeface="Lucida Sans Unicode"/>
                <a:cs typeface="Lucida Sans Unicode"/>
              </a:rPr>
              <a:t>simple
centralized updates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300" spc="-20">
                <a:solidFill>
                  <a:srgbClr val="30BA78"/>
                </a:solidFill>
                <a:latin typeface="Lucida Sans Unicode"/>
                <a:cs typeface="Lucida Sans Unicode"/>
              </a:rPr>
              <a:t>SUSE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587300" y="0"/>
            <a:ext cx="9517380" cy="11308715"/>
          </a:xfrm>
          <a:custGeom>
            <a:avLst/>
            <a:gdLst/>
            <a:ahLst/>
            <a:cxnLst/>
            <a:rect l="l" t="t" r="r" b="b"/>
            <a:pathLst>
              <a:path w="9517380" h="11308715">
                <a:moveTo>
                  <a:pt x="9516798" y="0"/>
                </a:moveTo>
                <a:lnTo>
                  <a:pt x="0" y="0"/>
                </a:lnTo>
                <a:lnTo>
                  <a:pt x="0" y="11308556"/>
                </a:lnTo>
                <a:lnTo>
                  <a:pt x="9516798" y="11308556"/>
                </a:lnTo>
                <a:lnTo>
                  <a:pt x="9516798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758423" y="1636268"/>
            <a:ext cx="525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FFFFFF"/>
                </a:solidFill>
                <a:latin typeface="Lucida Sans Unicode"/>
                <a:cs typeface="Lucida Sans Unicode"/>
              </a:rPr>
              <a:t>Stay</a:t>
            </a:r>
            <a:r>
              <a:rPr dirty="0" sz="24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5">
                <a:solidFill>
                  <a:srgbClr val="FFFFFF"/>
                </a:solidFill>
                <a:latin typeface="Lucida Sans Unicode"/>
                <a:cs typeface="Lucida Sans Unicode"/>
              </a:rPr>
              <a:t>ahead</a:t>
            </a:r>
            <a:r>
              <a:rPr dirty="0" sz="24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Lucida Sans Unicode"/>
                <a:cs typeface="Lucida Sans Unicode"/>
              </a:rPr>
              <a:t>curve</a:t>
            </a:r>
            <a:r>
              <a:rPr dirty="0" sz="2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4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SUSE: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13447"/>
            <a:ext cx="10587299" cy="589510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227361" y="2643123"/>
            <a:ext cx="3817620" cy="198691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40"/>
              </a:spcBef>
            </a:pPr>
            <a:r>
              <a:rPr dirty="0" u="sng" sz="2200" spc="-4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Given</a:t>
            </a:r>
            <a:r>
              <a:rPr dirty="0" u="sng" sz="2200" spc="-24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dirty="0" u="sng" sz="2200" spc="-229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increased</a:t>
            </a:r>
            <a:r>
              <a:rPr dirty="0" u="sng" sz="2200" spc="20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57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attack</a:t>
            </a:r>
            <a:r>
              <a:rPr dirty="0" sz="2200" spc="-570">
                <a:solidFill>
                  <a:srgbClr val="30BA78"/>
                </a:solidFill>
                <a:latin typeface="Lucida Sans Unicode"/>
                <a:cs typeface="Lucida Sans Unicode"/>
              </a:rPr>
              <a:t>
</a:t>
            </a:r>
            <a:r>
              <a:rPr dirty="0" u="sng" sz="2200" spc="-57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volume</a:t>
            </a:r>
            <a:r>
              <a:rPr dirty="0" u="sng" sz="2200" spc="-2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7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and</a:t>
            </a:r>
            <a:r>
              <a:rPr dirty="0" u="sng" sz="2200" spc="-23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increased </a:t>
            </a:r>
            <a:r>
              <a:rPr dirty="0" u="sng" sz="2200" spc="-6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levels</a:t>
            </a:r>
            <a:r>
              <a:rPr dirty="0" sz="2200" spc="-60">
                <a:solidFill>
                  <a:srgbClr val="30BA78"/>
                </a:solidFill>
                <a:latin typeface="Lucida Sans Unicode"/>
                <a:cs typeface="Lucida Sans Unicode"/>
              </a:rPr>
              <a:t>
</a:t>
            </a:r>
            <a:r>
              <a:rPr dirty="0" u="sng" sz="2200" spc="-6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of</a:t>
            </a:r>
            <a:r>
              <a:rPr dirty="0" u="sng" sz="2200" spc="-14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attack </a:t>
            </a:r>
            <a:r>
              <a:rPr dirty="0" u="sng" sz="2200" spc="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dirty="0" u="sng" sz="2200" spc="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o</a:t>
            </a:r>
            <a:r>
              <a:rPr dirty="0" u="sng" sz="2200" spc="7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p</a:t>
            </a:r>
            <a:r>
              <a:rPr dirty="0" u="sng" sz="2200" spc="-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h</a:t>
            </a:r>
            <a:r>
              <a:rPr dirty="0" u="sng" sz="2200" spc="-1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dirty="0" u="sng" sz="2200" spc="-5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dirty="0" u="sng" sz="2200" spc="-5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dirty="0" u="sng" sz="2200" spc="-1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dirty="0" u="sng" sz="2200" spc="18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c</a:t>
            </a:r>
            <a:r>
              <a:rPr dirty="0" u="sng" sz="2200" spc="24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dirty="0" u="sng" sz="2200" spc="-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dirty="0" u="sng" sz="2200" spc="-1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dirty="0" u="sng" sz="2200" spc="3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o</a:t>
            </a:r>
            <a:r>
              <a:rPr dirty="0" u="sng" sz="2200" spc="-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dirty="0" u="sng" sz="2200" spc="-27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dirty="0" u="sng" sz="220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older</a:t>
            </a:r>
            <a:r>
              <a:rPr dirty="0" sz="2200" spc="-65">
                <a:solidFill>
                  <a:srgbClr val="30BA78"/>
                </a:solidFill>
                <a:latin typeface="Lucida Sans Unicode"/>
                <a:cs typeface="Lucida Sans Unicode"/>
              </a:rPr>
              <a:t>
</a:t>
            </a:r>
            <a:r>
              <a:rPr dirty="0" u="sng" sz="2200" spc="-6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security</a:t>
            </a:r>
            <a:r>
              <a:rPr dirty="0" u="sng" sz="2200" spc="-18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5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mindsets</a:t>
            </a:r>
            <a:r>
              <a:rPr dirty="0" u="sng" sz="2200" spc="-19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25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are </a:t>
            </a:r>
            <a:r>
              <a:rPr dirty="0" u="sng" sz="2200" spc="-5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no</a:t>
            </a:r>
            <a:r>
              <a:rPr dirty="0" sz="2200" spc="-50">
                <a:solidFill>
                  <a:srgbClr val="30BA78"/>
                </a:solidFill>
                <a:latin typeface="Lucida Sans Unicode"/>
                <a:cs typeface="Lucida Sans Unicode"/>
              </a:rPr>
              <a:t>
</a:t>
            </a:r>
            <a:r>
              <a:rPr dirty="0" u="sng" sz="2200" spc="-5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longer</a:t>
            </a:r>
            <a:r>
              <a:rPr dirty="0" u="sng" sz="2200" spc="-18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2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adequate.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sng" sz="1300" spc="-1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Lucida Sans Unicode"/>
                <a:cs typeface="Lucida Sans Unicode"/>
              </a:rPr>
              <a:t>CyberTalk.org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966268" y="2848863"/>
            <a:ext cx="3375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Delivers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adaptable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agile</a:t>
            </a:r>
            <a:r>
              <a:rPr dirty="0" sz="13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85">
                <a:solidFill>
                  <a:srgbClr val="FFFFFF"/>
                </a:solidFill>
                <a:latin typeface="Lucida Sans Unicode"/>
                <a:cs typeface="Lucida Sans Unicode"/>
              </a:rPr>
              <a:t>backbone
so </a:t>
            </a:r>
            <a:r>
              <a:rPr dirty="0" sz="1300" spc="45">
                <a:solidFill>
                  <a:srgbClr val="FFFFFF"/>
                </a:solidFill>
                <a:latin typeface="Lucida Sans Unicode"/>
                <a:cs typeface="Lucida Sans Unicode"/>
              </a:rPr>
              <a:t>manufacturers</a:t>
            </a:r>
            <a:r>
              <a:rPr dirty="0" sz="13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innovate</a:t>
            </a:r>
            <a:r>
              <a:rPr dirty="0" sz="13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dirty="0" sz="13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Lucida Sans Unicode"/>
                <a:cs typeface="Lucida Sans Unicode"/>
              </a:rPr>
              <a:t>pace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967840" y="2721356"/>
            <a:ext cx="616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70">
                <a:solidFill>
                  <a:srgbClr val="30BA78"/>
                </a:solidFill>
                <a:latin typeface="Trebuchet MS"/>
                <a:cs typeface="Trebuchet MS"/>
              </a:rPr>
              <a:t>01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771128" y="2727664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2966268" y="4467351"/>
            <a:ext cx="33089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Always</a:t>
            </a:r>
            <a:r>
              <a:rPr dirty="0" u="sng" sz="1300" spc="25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evolving</a:t>
            </a:r>
            <a:r>
              <a:rPr dirty="0" u="sng" sz="1300" spc="2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products</a:t>
            </a:r>
            <a:r>
              <a:rPr dirty="0" u="sng" sz="1300" spc="2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 spc="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and</a:t>
            </a:r>
            <a:r>
              <a:rPr dirty="0" u="sng" sz="13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 spc="-2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services</a:t>
            </a:r>
            <a:r>
              <a:rPr dirty="0" sz="1300" spc="-210">
                <a:solidFill>
                  <a:srgbClr val="FFFFFF"/>
                </a:solidFill>
                <a:latin typeface="Lucida Sans Unicode"/>
                <a:cs typeface="Lucida Sans Unicode"/>
              </a:rPr>
              <a:t>
</a:t>
            </a:r>
            <a:r>
              <a:rPr dirty="0" u="sng" sz="1300" spc="-2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to</a:t>
            </a:r>
            <a:r>
              <a:rPr dirty="0" u="sng" sz="1300" spc="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align</a:t>
            </a:r>
            <a:r>
              <a:rPr dirty="0" u="sng" sz="130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with</a:t>
            </a:r>
            <a:r>
              <a:rPr dirty="0" u="sng" sz="130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dirty="0" u="sng" sz="1300" spc="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latest</a:t>
            </a:r>
            <a:r>
              <a:rPr dirty="0" u="sng" sz="1300" spc="1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3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technology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67840" y="4348988"/>
            <a:ext cx="7550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20">
                <a:solidFill>
                  <a:srgbClr val="30BA78"/>
                </a:solidFill>
                <a:latin typeface="Trebuchet MS"/>
                <a:cs typeface="Trebuchet MS"/>
              </a:rPr>
              <a:t>02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771128" y="4353552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2966268" y="6091935"/>
            <a:ext cx="26758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Overcomes</a:t>
            </a:r>
            <a:r>
              <a:rPr dirty="0" sz="1300" spc="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vendor</a:t>
            </a:r>
            <a:r>
              <a:rPr dirty="0" sz="1300" spc="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lock-</a:t>
            </a:r>
            <a:r>
              <a:rPr dirty="0" sz="1300" spc="-2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4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70">
                <a:solidFill>
                  <a:srgbClr val="FFFFFF"/>
                </a:solidFill>
                <a:latin typeface="Lucida Sans Unicode"/>
                <a:cs typeface="Lucida Sans Unicode"/>
              </a:rPr>
              <a:t>with
integration-</a:t>
            </a:r>
            <a:r>
              <a:rPr dirty="0" sz="1300" spc="-525">
                <a:solidFill>
                  <a:srgbClr val="FFFFFF"/>
                </a:solidFill>
                <a:latin typeface="Lucida Sans Unicode"/>
                <a:cs typeface="Lucida Sans Unicode"/>
              </a:rPr>
              <a:t>ready</a:t>
            </a:r>
            <a:r>
              <a:rPr dirty="0" sz="1300" spc="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solutions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967840" y="5973571"/>
            <a:ext cx="765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45">
                <a:solidFill>
                  <a:srgbClr val="30BA78"/>
                </a:solidFill>
                <a:latin typeface="Trebuchet MS"/>
                <a:cs typeface="Trebuchet MS"/>
              </a:rPr>
              <a:t>03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771128" y="5979429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2966268" y="7731760"/>
            <a:ext cx="32658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Offers</a:t>
            </a:r>
            <a:r>
              <a:rPr dirty="0" sz="1300" spc="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interoperable</a:t>
            </a:r>
            <a:r>
              <a:rPr dirty="0" sz="1300" spc="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open</a:t>
            </a:r>
            <a:r>
              <a:rPr dirty="0" sz="1300" spc="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70">
                <a:solidFill>
                  <a:srgbClr val="FFFFFF"/>
                </a:solidFill>
                <a:latin typeface="Lucida Sans Unicode"/>
                <a:cs typeface="Lucida Sans Unicode"/>
              </a:rPr>
              <a:t>architecture
for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ease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speed</a:t>
            </a:r>
            <a:r>
              <a:rPr dirty="0" sz="13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adoption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67840" y="7601204"/>
            <a:ext cx="7975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70">
                <a:solidFill>
                  <a:srgbClr val="30BA78"/>
                </a:solidFill>
                <a:latin typeface="Trebuchet MS"/>
                <a:cs typeface="Trebuchet MS"/>
              </a:rPr>
              <a:t>04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771128" y="7605317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2966268" y="9399016"/>
            <a:ext cx="34925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>
                <a:solidFill>
                  <a:srgbClr val="FFFFFF"/>
                </a:solidFill>
                <a:latin typeface="Lucida Sans Unicode"/>
                <a:cs typeface="Lucida Sans Unicode"/>
              </a:rPr>
              <a:t>Guarantees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trusted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8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stability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967840" y="9225788"/>
            <a:ext cx="793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70">
                <a:solidFill>
                  <a:srgbClr val="30BA78"/>
                </a:solidFill>
                <a:latin typeface="Trebuchet MS"/>
                <a:cs typeface="Trebuchet MS"/>
              </a:rPr>
              <a:t>05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771128" y="9231194"/>
            <a:ext cx="1026160" cy="4191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6382" y="2702560"/>
            <a:ext cx="3860800" cy="21196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50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SUSE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provides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 a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foundational</a:t>
            </a:r>
            <a:r>
              <a:rPr dirty="0" sz="1300" spc="1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layer</a:t>
            </a:r>
            <a:r>
              <a:rPr dirty="0" sz="1300" spc="1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310">
                <a:solidFill>
                  <a:srgbClr val="0C322C"/>
                </a:solidFill>
                <a:latin typeface="Lucida Sans Unicode"/>
                <a:cs typeface="Lucida Sans Unicode"/>
              </a:rPr>
              <a:t>security
and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resilience</a:t>
            </a:r>
            <a:r>
              <a:rPr dirty="0" sz="1300" spc="2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across</a:t>
            </a:r>
            <a:r>
              <a:rPr dirty="0" sz="1300" spc="27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critical</a:t>
            </a:r>
            <a:r>
              <a:rPr dirty="0" sz="1300" spc="2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systems</a:t>
            </a:r>
            <a:r>
              <a:rPr dirty="0" sz="1300" spc="28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65">
                <a:solidFill>
                  <a:srgbClr val="0C322C"/>
                </a:solidFill>
                <a:latin typeface="Lucida Sans Unicode"/>
                <a:cs typeface="Lucida Sans Unicode"/>
              </a:rPr>
              <a:t>to
overcome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45">
                <a:solidFill>
                  <a:srgbClr val="0C322C"/>
                </a:solidFill>
                <a:latin typeface="Lucida Sans Unicode"/>
                <a:cs typeface="Lucida Sans Unicode"/>
              </a:rPr>
              <a:t>increased</a:t>
            </a:r>
            <a:r>
              <a:rPr dirty="0" sz="1300" spc="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risk</a:t>
            </a:r>
            <a:r>
              <a:rPr dirty="0" sz="1300" spc="4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exposure</a:t>
            </a:r>
            <a:endParaRPr sz="1300">
              <a:latin typeface="Lucida Sans Unicode"/>
              <a:cs typeface="Lucida Sans Unicode"/>
            </a:endParaRPr>
          </a:p>
          <a:p>
            <a:pPr marL="12700" marR="287655">
              <a:lnSpc>
                <a:spcPct val="115399"/>
              </a:lnSpc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16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accompanies</a:t>
            </a:r>
            <a:r>
              <a:rPr dirty="0" sz="1300" spc="1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digital</a:t>
            </a:r>
            <a:r>
              <a:rPr dirty="0" sz="1300" spc="1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30">
                <a:solidFill>
                  <a:srgbClr val="0C322C"/>
                </a:solidFill>
                <a:latin typeface="Lucida Sans Unicode"/>
                <a:cs typeface="Lucida Sans Unicode"/>
              </a:rPr>
              <a:t>transformation.
For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manufacturers</a:t>
            </a:r>
            <a:r>
              <a:rPr dirty="0" sz="1300" spc="2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2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means</a:t>
            </a:r>
            <a:r>
              <a:rPr dirty="0" sz="1300" spc="29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45">
                <a:solidFill>
                  <a:srgbClr val="0C322C"/>
                </a:solidFill>
                <a:latin typeface="Lucida Sans Unicode"/>
                <a:cs typeface="Lucida Sans Unicode"/>
              </a:rPr>
              <a:t>embedded</a:t>
            </a:r>
            <a:endParaRPr sz="1300">
              <a:latin typeface="Lucida Sans Unicode"/>
              <a:cs typeface="Lucida Sans Unicode"/>
            </a:endParaRPr>
          </a:p>
          <a:p>
            <a:pPr marL="12700" marR="478155">
              <a:lnSpc>
                <a:spcPct val="117400"/>
              </a:lnSpc>
              <a:spcBef>
                <a:spcPts val="65"/>
              </a:spcBef>
            </a:pP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security</a:t>
            </a:r>
            <a:r>
              <a:rPr dirty="0" sz="1300" spc="3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across</a:t>
            </a:r>
            <a:r>
              <a:rPr dirty="0" sz="1300" spc="3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applications</a:t>
            </a:r>
            <a:r>
              <a:rPr dirty="0" sz="1300" spc="3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end</a:t>
            </a:r>
            <a:r>
              <a:rPr dirty="0" sz="1300" spc="3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0C322C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40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80">
                <a:solidFill>
                  <a:srgbClr val="0C322C"/>
                </a:solidFill>
                <a:latin typeface="Lucida Sans Unicode"/>
                <a:cs typeface="Lucida Sans Unicode"/>
              </a:rPr>
              <a:t>end.
SUSE</a:t>
            </a:r>
            <a:r>
              <a:rPr dirty="0" sz="1300" spc="1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also</a:t>
            </a:r>
            <a:r>
              <a:rPr dirty="0" sz="1300" spc="14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provides</a:t>
            </a:r>
            <a:r>
              <a:rPr dirty="0" sz="1300" spc="1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55">
                <a:solidFill>
                  <a:srgbClr val="0C322C"/>
                </a:solidFill>
                <a:latin typeface="Lucida Sans Unicode"/>
                <a:cs typeface="Lucida Sans Unicode"/>
              </a:rPr>
              <a:t>a</a:t>
            </a:r>
            <a:r>
              <a:rPr dirty="0" sz="1300" spc="1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framework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for
compliance</a:t>
            </a:r>
            <a:r>
              <a:rPr dirty="0" sz="1300" spc="2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with</a:t>
            </a:r>
            <a:r>
              <a:rPr dirty="0" sz="1300" spc="23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internal</a:t>
            </a:r>
            <a:r>
              <a:rPr dirty="0" sz="1300" spc="24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policies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and
external</a:t>
            </a:r>
            <a:r>
              <a:rPr dirty="0" sz="1300" spc="38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regulations.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56382" y="1430019"/>
            <a:ext cx="582866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>
                <a:solidFill>
                  <a:srgbClr val="000000"/>
                </a:solidFill>
              </a:rPr>
              <a:t>Security</a:t>
            </a:r>
            <a:r>
              <a:rPr dirty="0" spc="-229">
                <a:solidFill>
                  <a:srgbClr val="000000"/>
                </a:solidFill>
              </a:rPr>
              <a:t> </a:t>
            </a:r>
            <a:r>
              <a:rPr dirty="0" spc="254">
                <a:solidFill>
                  <a:srgbClr val="000000"/>
                </a:solidFill>
              </a:rPr>
              <a:t>embedded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71B18">
              <a:alpha val="7803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69082" y="6347942"/>
            <a:ext cx="4701540" cy="227266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28448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2240"/>
              </a:spcBef>
            </a:pPr>
            <a:r>
              <a:rPr dirty="0" sz="2400" spc="60">
                <a:solidFill>
                  <a:srgbClr val="0C322C"/>
                </a:solidFill>
                <a:latin typeface="Lucida Sans Unicode"/>
                <a:cs typeface="Lucida Sans Unicode"/>
              </a:rPr>
              <a:t>Barbier</a:t>
            </a:r>
            <a:r>
              <a:rPr dirty="0" sz="2400" spc="-19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0C322C"/>
                </a:solidFill>
                <a:latin typeface="Lucida Sans Unicode"/>
                <a:cs typeface="Lucida Sans Unicode"/>
              </a:rPr>
              <a:t>Group</a:t>
            </a:r>
            <a:endParaRPr sz="240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625"/>
              </a:spcBef>
            </a:pP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Pursuing</a:t>
            </a:r>
            <a:r>
              <a:rPr dirty="0" sz="1300" spc="-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always-</a:t>
            </a:r>
            <a:r>
              <a:rPr dirty="0" sz="1300" spc="-55">
                <a:solidFill>
                  <a:srgbClr val="0C322C"/>
                </a:solidFill>
                <a:latin typeface="Lucida Sans Unicode"/>
                <a:cs typeface="Lucida Sans Unicode"/>
              </a:rPr>
              <a:t>on,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eco-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friendly</a:t>
            </a:r>
            <a:r>
              <a:rPr dirty="0" sz="1300" spc="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manufacturing</a:t>
            </a:r>
            <a:endParaRPr sz="130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r>
              <a:rPr dirty="0" u="sng" sz="170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Find</a:t>
            </a:r>
            <a:r>
              <a:rPr dirty="0" u="sng" sz="1700" spc="-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out</a:t>
            </a:r>
            <a:r>
              <a:rPr dirty="0" u="sng" sz="1700" spc="-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more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77655" y="3800930"/>
            <a:ext cx="4701540" cy="227266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31051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dirty="0" sz="2400" spc="65">
                <a:solidFill>
                  <a:srgbClr val="0C322C"/>
                </a:solidFill>
                <a:latin typeface="Lucida Sans Unicode"/>
                <a:cs typeface="Lucida Sans Unicode"/>
              </a:rPr>
              <a:t>Greenpanel</a:t>
            </a:r>
            <a:endParaRPr sz="2400">
              <a:latin typeface="Lucida Sans Unicode"/>
              <a:cs typeface="Lucida Sans Unicode"/>
            </a:endParaRPr>
          </a:p>
          <a:p>
            <a:pPr marL="297815" marR="455295">
              <a:lnSpc>
                <a:spcPct val="133800"/>
              </a:lnSpc>
              <a:spcBef>
                <a:spcPts val="695"/>
              </a:spcBef>
            </a:pPr>
            <a:r>
              <a:rPr dirty="0" sz="1300" spc="-35">
                <a:solidFill>
                  <a:srgbClr val="0C322C"/>
                </a:solidFill>
                <a:latin typeface="Lucida Sans Unicode"/>
                <a:cs typeface="Lucida Sans Unicode"/>
              </a:rPr>
              <a:t>Optimizing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 manufacturing</a:t>
            </a:r>
            <a:r>
              <a:rPr dirty="0" sz="1300" spc="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0">
                <a:solidFill>
                  <a:srgbClr val="0C322C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2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supply</a:t>
            </a:r>
            <a:r>
              <a:rPr dirty="0" sz="1300" spc="3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chain</a:t>
            </a:r>
            <a:r>
              <a:rPr dirty="0" sz="1300" spc="40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75">
                <a:solidFill>
                  <a:srgbClr val="0C322C"/>
                </a:solidFill>
                <a:latin typeface="Lucida Sans Unicode"/>
                <a:cs typeface="Lucida Sans Unicode"/>
              </a:rPr>
              <a:t>with
highly</a:t>
            </a:r>
            <a:r>
              <a:rPr dirty="0" sz="1300" spc="1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available</a:t>
            </a:r>
            <a:r>
              <a:rPr dirty="0" sz="1300" spc="1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45">
                <a:solidFill>
                  <a:srgbClr val="0C322C"/>
                </a:solidFill>
                <a:latin typeface="Lucida Sans Unicode"/>
                <a:cs typeface="Lucida Sans Unicode"/>
              </a:rPr>
              <a:t>ERP</a:t>
            </a:r>
            <a:r>
              <a:rPr dirty="0" sz="1300" spc="2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40">
                <a:solidFill>
                  <a:srgbClr val="0C322C"/>
                </a:solidFill>
                <a:latin typeface="Lucida Sans Unicode"/>
                <a:cs typeface="Lucida Sans Unicode"/>
              </a:rPr>
              <a:t>landscape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dirty="0" u="sng" sz="170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Find</a:t>
            </a:r>
            <a:r>
              <a:rPr dirty="0" u="sng" sz="1700" spc="-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out</a:t>
            </a:r>
            <a:r>
              <a:rPr dirty="0" u="sng" sz="1700" spc="-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more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9082" y="3800930"/>
            <a:ext cx="4701540" cy="227266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31051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dirty="0" sz="2400" spc="55">
                <a:solidFill>
                  <a:srgbClr val="0C322C"/>
                </a:solidFill>
                <a:latin typeface="Lucida Sans Unicode"/>
                <a:cs typeface="Lucida Sans Unicode"/>
              </a:rPr>
              <a:t>Continental</a:t>
            </a:r>
            <a:r>
              <a:rPr dirty="0" sz="2400" spc="-26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0C322C"/>
                </a:solidFill>
                <a:latin typeface="Lucida Sans Unicode"/>
                <a:cs typeface="Lucida Sans Unicode"/>
              </a:rPr>
              <a:t>AG</a:t>
            </a:r>
            <a:endParaRPr sz="2400">
              <a:latin typeface="Lucida Sans Unicode"/>
              <a:cs typeface="Lucida Sans Unicode"/>
            </a:endParaRPr>
          </a:p>
          <a:p>
            <a:pPr marL="297815" marR="988694">
              <a:lnSpc>
                <a:spcPct val="133800"/>
              </a:lnSpc>
              <a:spcBef>
                <a:spcPts val="695"/>
              </a:spcBef>
            </a:pP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Pioneering</a:t>
            </a:r>
            <a:r>
              <a:rPr dirty="0" sz="1300" spc="-7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-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C322C"/>
                </a:solidFill>
                <a:latin typeface="Lucida Sans Unicode"/>
                <a:cs typeface="Lucida Sans Unicode"/>
              </a:rPr>
              <a:t>evolution</a:t>
            </a:r>
            <a:r>
              <a:rPr dirty="0" sz="1300" spc="-55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C322C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-50">
                <a:solidFill>
                  <a:srgbClr val="0C322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0">
                <a:solidFill>
                  <a:srgbClr val="0C322C"/>
                </a:solidFill>
                <a:latin typeface="Lucida Sans Unicode"/>
                <a:cs typeface="Lucida Sans Unicode"/>
              </a:rPr>
              <a:t>manufacturing
with </a:t>
            </a:r>
            <a:r>
              <a:rPr dirty="0" sz="1300" spc="-10">
                <a:solidFill>
                  <a:srgbClr val="0C322C"/>
                </a:solidFill>
                <a:latin typeface="Lucida Sans Unicode"/>
                <a:cs typeface="Lucida Sans Unicode"/>
              </a:rPr>
              <a:t>Kubernetes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dirty="0" u="sng" sz="170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Find</a:t>
            </a:r>
            <a:r>
              <a:rPr dirty="0" u="sng" sz="1700" spc="-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out</a:t>
            </a:r>
            <a:r>
              <a:rPr dirty="0" u="sng" sz="1700" spc="-55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700" spc="8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Trebuchet MS"/>
                <a:cs typeface="Trebuchet MS"/>
              </a:rPr>
              <a:t>more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589039" y="3788156"/>
            <a:ext cx="5057140" cy="748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dirty="0" u="sng" sz="2400" spc="1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With</a:t>
            </a:r>
            <a:r>
              <a:rPr dirty="0" u="sng" sz="2400" spc="-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SUSE,</a:t>
            </a:r>
            <a:r>
              <a:rPr dirty="0" u="sng" sz="2400" spc="-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you’re</a:t>
            </a:r>
            <a:r>
              <a:rPr dirty="0" u="sng" sz="2400" spc="-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one</a:t>
            </a:r>
            <a:r>
              <a:rPr dirty="0" u="sng" sz="2400" spc="-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step</a:t>
            </a:r>
            <a:r>
              <a:rPr dirty="0" u="sng" sz="2400" spc="-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-4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closer</a:t>
            </a:r>
            <a:r>
              <a:rPr dirty="0" sz="2400" spc="-495" b="1">
                <a:solidFill>
                  <a:srgbClr val="FFFFFF"/>
                </a:solidFill>
                <a:latin typeface="Century Gothic"/>
                <a:cs typeface="Century Gothic"/>
              </a:rPr>
              <a:t>
</a:t>
            </a:r>
            <a:r>
              <a:rPr dirty="0" u="sng" sz="2400" spc="-4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to</a:t>
            </a:r>
            <a:r>
              <a:rPr dirty="0" u="sng" sz="2400" spc="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</a:t>
            </a:r>
            <a:r>
              <a:rPr dirty="0" u="sng" sz="2400" spc="-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digitized</a:t>
            </a:r>
            <a:r>
              <a:rPr dirty="0" u="sng" sz="2400" spc="-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sng" sz="2400" spc="-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agile</a:t>
            </a:r>
            <a:r>
              <a:rPr dirty="0" u="sng" sz="2400" spc="-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2400" spc="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future.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589039" y="4986020"/>
            <a:ext cx="5558790" cy="14579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>
              <a:lnSpc>
                <a:spcPct val="97200"/>
              </a:lnSpc>
              <a:spcBef>
                <a:spcPts val="180"/>
              </a:spcBef>
            </a:pPr>
            <a:r>
              <a:rPr dirty="0" u="sng" sz="2400" spc="-2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Find</a:t>
            </a:r>
            <a:r>
              <a:rPr dirty="0" u="sng" sz="2400" spc="-12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out</a:t>
            </a:r>
            <a:r>
              <a:rPr dirty="0" u="sng" sz="2400" spc="-12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6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how</a:t>
            </a:r>
            <a:r>
              <a:rPr dirty="0" u="sng" sz="2400" spc="-12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SUSE</a:t>
            </a:r>
            <a:r>
              <a:rPr dirty="0" u="sng" sz="2400" spc="-13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18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can</a:t>
            </a:r>
            <a:r>
              <a:rPr dirty="0" u="sng" sz="2400" spc="-12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help</a:t>
            </a:r>
            <a:r>
              <a:rPr dirty="0" u="sng" sz="2400" spc="-11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-54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reshape</a:t>
            </a:r>
            <a:r>
              <a:rPr dirty="0" sz="2400" spc="-540">
                <a:solidFill>
                  <a:srgbClr val="ED7D31"/>
                </a:solidFill>
                <a:latin typeface="Lucida Sans Unicode"/>
                <a:cs typeface="Lucida Sans Unicode"/>
              </a:rPr>
              <a:t>
</a:t>
            </a:r>
            <a:r>
              <a:rPr dirty="0" u="sng" sz="2400" spc="-54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your</a:t>
            </a:r>
            <a:r>
              <a:rPr dirty="0" u="sng" sz="2400" spc="77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3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organisation</a:t>
            </a:r>
            <a:r>
              <a:rPr dirty="0" u="sng" sz="2400" spc="-1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13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and</a:t>
            </a:r>
            <a:r>
              <a:rPr dirty="0" u="sng" sz="2400" spc="-8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drive</a:t>
            </a:r>
            <a:r>
              <a:rPr dirty="0" u="sng" sz="2400" spc="-1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-1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Industry</a:t>
            </a:r>
            <a:r>
              <a:rPr dirty="0" sz="2400" spc="-10">
                <a:solidFill>
                  <a:srgbClr val="ED7D31"/>
                </a:solidFill>
                <a:latin typeface="Lucida Sans Unicode"/>
                <a:cs typeface="Lucida Sans Unicode"/>
              </a:rPr>
              <a:t>
</a:t>
            </a:r>
            <a:r>
              <a:rPr dirty="0" u="sng" sz="2400" spc="-1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4.0</a:t>
            </a:r>
            <a:r>
              <a:rPr dirty="0" u="sng" sz="2400" spc="2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innovation</a:t>
            </a:r>
            <a:r>
              <a:rPr dirty="0" u="sng" sz="2400" spc="-6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5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on</a:t>
            </a:r>
            <a:r>
              <a:rPr dirty="0" u="sng" sz="2400" spc="-5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our</a:t>
            </a:r>
            <a:r>
              <a:rPr dirty="0" u="sng" sz="2400" spc="-5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-12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manufacturing</a:t>
            </a:r>
            <a:r>
              <a:rPr dirty="0" sz="2400" spc="-125">
                <a:solidFill>
                  <a:srgbClr val="ED7D31"/>
                </a:solidFill>
                <a:latin typeface="Lucida Sans Unicode"/>
                <a:cs typeface="Lucida Sans Unicode"/>
              </a:rPr>
              <a:t>
</a:t>
            </a:r>
            <a:r>
              <a:rPr dirty="0" u="sng" sz="2400" spc="-12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web</a:t>
            </a:r>
            <a:r>
              <a:rPr dirty="0" u="sng" sz="2400" spc="20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2400" spc="65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Lucida Sans Unicode"/>
                <a:cs typeface="Lucida Sans Unicode"/>
              </a:rPr>
              <a:t>page.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61617" y="1521459"/>
            <a:ext cx="10168890" cy="1351280"/>
          </a:xfrm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dirty="0" spc="55"/>
              <a:t>How</a:t>
            </a:r>
            <a:r>
              <a:rPr dirty="0" spc="-254"/>
              <a:t> </a:t>
            </a:r>
            <a:r>
              <a:rPr dirty="0" spc="110"/>
              <a:t>SUSE</a:t>
            </a:r>
            <a:r>
              <a:rPr dirty="0" spc="-254"/>
              <a:t> </a:t>
            </a:r>
            <a:r>
              <a:rPr dirty="0"/>
              <a:t>is</a:t>
            </a:r>
            <a:r>
              <a:rPr dirty="0" spc="-245"/>
              <a:t> </a:t>
            </a:r>
            <a:r>
              <a:rPr dirty="0" spc="225"/>
              <a:t>already</a:t>
            </a:r>
            <a:r>
              <a:rPr dirty="0" spc="-260"/>
              <a:t> </a:t>
            </a:r>
            <a:r>
              <a:rPr dirty="0" spc="-555"/>
              <a:t>transforming
the </a:t>
            </a:r>
            <a:r>
              <a:rPr dirty="0" spc="140"/>
              <a:t>global</a:t>
            </a:r>
            <a:r>
              <a:rPr dirty="0" spc="-250"/>
              <a:t> </a:t>
            </a:r>
            <a:r>
              <a:rPr dirty="0" spc="170"/>
              <a:t>manufacturing</a:t>
            </a:r>
            <a:r>
              <a:rPr dirty="0" spc="-235"/>
              <a:t> </a:t>
            </a:r>
            <a:r>
              <a:rPr dirty="0" spc="55"/>
              <a:t>industry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2023-05-11T08:24:16Z</dcterms:created>
  <dcterms:modified xsi:type="dcterms:W3CDTF">2023-05-11T08:24:16Z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2023-05-11T00:00:00Z</vt:filetime>
  </property>
</Properties>
</file>