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9"/>
    <p:restoredTop sz="94672"/>
  </p:normalViewPr>
  <p:slideViewPr>
    <p:cSldViewPr>
      <p:cViewPr varScale="1">
        <p:scale>
          <a:sx n="91" d="100"/>
          <a:sy n="91" d="100"/>
        </p:scale>
        <p:origin x="104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7CE069A-27FC-F245-915E-7319C1DBAA1E}" type="datetimeFigureOut">
              <a:rPr kumimoji="1" lang="zh-CN" altLang="en-US" smtClean="0"/>
              <a:t>2023/6/9</a:t>
            </a:fld>
            <a:endParaRPr kumimoji="1" lang="zh-CN" altLang="en-US"/>
          </a:p>
        </p:txBody>
      </p:sp>
      <p:sp>
        <p:nvSpPr>
          <p:cNvPr id="4" name="幻灯片图像占位符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169DFDEE-310D-4243-9A36-7FB1F7E908A2}" type="slidenum">
              <a:rPr kumimoji="1" lang="zh-CN" altLang="en-US" smtClean="0"/>
              <a:t>‹#›</a:t>
            </a:fld>
            <a:endParaRPr kumimoji="1" lang="zh-CN" altLang="en-US"/>
          </a:p>
        </p:txBody>
      </p:sp>
    </p:spTree>
    <p:extLst>
      <p:ext uri="{BB962C8B-B14F-4D97-AF65-F5344CB8AC3E}">
        <p14:creationId xmlns:p14="http://schemas.microsoft.com/office/powerpoint/2010/main" val="693970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69DFDEE-310D-4243-9A36-7FB1F7E908A2}" type="slidenum">
              <a:rPr kumimoji="1" lang="zh-CN" altLang="en-US" smtClean="0"/>
              <a:t>5</a:t>
            </a:fld>
            <a:endParaRPr kumimoji="1" lang="zh-CN" altLang="en-US"/>
          </a:p>
        </p:txBody>
      </p:sp>
    </p:spTree>
    <p:extLst>
      <p:ext uri="{BB962C8B-B14F-4D97-AF65-F5344CB8AC3E}">
        <p14:creationId xmlns:p14="http://schemas.microsoft.com/office/powerpoint/2010/main" val="181774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6" name="Holder 6"/>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7" name="Holder 7"/>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4" name="Holder 4"/>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5" name="Holder 5"/>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3" name="Holder 3"/>
          <p:cNvSpPr>
            <a:spLocks noGrp="1"/>
          </p:cNvSpPr>
          <p:nvPr>
            <p:ph type="dt" sz="half" idx="6"/>
          </p:nvPr>
        </p:nvSpPr>
        <p:spPr/>
        <p:txBody>
          <a:bodyPr lIns="0" tIns="0" rIns="0" bIns="0"/>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4" name="Holder 4"/>
          <p:cNvSpPr>
            <a:spLocks noGrp="1"/>
          </p:cNvSpPr>
          <p:nvPr>
            <p:ph type="sldNum" sz="quarter" idx="7"/>
          </p:nvPr>
        </p:nvSpPr>
        <p:spPr/>
        <p:txBody>
          <a:bodyPr lIns="0" tIns="0" rIns="0" bIns="0"/>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31369" y="0"/>
            <a:ext cx="1641475" cy="48895"/>
          </a:xfrm>
          <a:custGeom>
            <a:avLst/>
            <a:gdLst/>
            <a:ahLst/>
            <a:cxnLst/>
            <a:rect l="l" t="t" r="r" b="b"/>
            <a:pathLst>
              <a:path w="1641475" h="48895">
                <a:moveTo>
                  <a:pt x="1641030" y="0"/>
                </a:moveTo>
                <a:lnTo>
                  <a:pt x="0" y="0"/>
                </a:lnTo>
                <a:lnTo>
                  <a:pt x="0" y="48577"/>
                </a:lnTo>
                <a:lnTo>
                  <a:pt x="1641030" y="48577"/>
                </a:lnTo>
                <a:lnTo>
                  <a:pt x="1641030" y="0"/>
                </a:lnTo>
                <a:close/>
              </a:path>
            </a:pathLst>
          </a:custGeom>
          <a:solidFill>
            <a:srgbClr val="2352FF"/>
          </a:solidFill>
        </p:spPr>
        <p:txBody>
          <a:bodyPr wrap="square" lIns="0" tIns="0" rIns="0" bIns="0" rtlCol="0"/>
          <a:lstStyle/>
          <a:p>
            <a:endParaRPr/>
          </a:p>
        </p:txBody>
      </p:sp>
      <p:sp>
        <p:nvSpPr>
          <p:cNvPr id="17" name="bg object 17"/>
          <p:cNvSpPr/>
          <p:nvPr/>
        </p:nvSpPr>
        <p:spPr>
          <a:xfrm>
            <a:off x="5527217" y="0"/>
            <a:ext cx="604520" cy="48895"/>
          </a:xfrm>
          <a:custGeom>
            <a:avLst/>
            <a:gdLst/>
            <a:ahLst/>
            <a:cxnLst/>
            <a:rect l="l" t="t" r="r" b="b"/>
            <a:pathLst>
              <a:path w="604520" h="48895">
                <a:moveTo>
                  <a:pt x="604151" y="0"/>
                </a:moveTo>
                <a:lnTo>
                  <a:pt x="0" y="0"/>
                </a:lnTo>
                <a:lnTo>
                  <a:pt x="0" y="48577"/>
                </a:lnTo>
                <a:lnTo>
                  <a:pt x="604151" y="48577"/>
                </a:lnTo>
                <a:lnTo>
                  <a:pt x="604151" y="0"/>
                </a:lnTo>
                <a:close/>
              </a:path>
            </a:pathLst>
          </a:custGeom>
          <a:solidFill>
            <a:srgbClr val="EEEEEE"/>
          </a:solidFill>
        </p:spPr>
        <p:txBody>
          <a:bodyPr wrap="square" lIns="0" tIns="0" rIns="0" bIns="0" rtlCol="0"/>
          <a:lstStyle/>
          <a:p>
            <a:endParaRPr/>
          </a:p>
        </p:txBody>
      </p:sp>
      <p:sp>
        <p:nvSpPr>
          <p:cNvPr id="18" name="bg object 18"/>
          <p:cNvSpPr/>
          <p:nvPr/>
        </p:nvSpPr>
        <p:spPr>
          <a:xfrm>
            <a:off x="2480373" y="0"/>
            <a:ext cx="3047365" cy="48895"/>
          </a:xfrm>
          <a:custGeom>
            <a:avLst/>
            <a:gdLst/>
            <a:ahLst/>
            <a:cxnLst/>
            <a:rect l="l" t="t" r="r" b="b"/>
            <a:pathLst>
              <a:path w="3047365" h="48895">
                <a:moveTo>
                  <a:pt x="3046857" y="0"/>
                </a:moveTo>
                <a:lnTo>
                  <a:pt x="0" y="0"/>
                </a:lnTo>
                <a:lnTo>
                  <a:pt x="0" y="48577"/>
                </a:lnTo>
                <a:lnTo>
                  <a:pt x="3046857" y="48577"/>
                </a:lnTo>
                <a:lnTo>
                  <a:pt x="3046857" y="0"/>
                </a:lnTo>
                <a:close/>
              </a:path>
            </a:pathLst>
          </a:custGeom>
          <a:solidFill>
            <a:srgbClr val="2FB978"/>
          </a:solidFill>
        </p:spPr>
        <p:txBody>
          <a:bodyPr wrap="square" lIns="0" tIns="0" rIns="0" bIns="0" rtlCol="0"/>
          <a:lstStyle/>
          <a:p>
            <a:endParaRPr/>
          </a:p>
        </p:txBody>
      </p:sp>
      <p:sp>
        <p:nvSpPr>
          <p:cNvPr id="19" name="bg object 19"/>
          <p:cNvSpPr/>
          <p:nvPr/>
        </p:nvSpPr>
        <p:spPr>
          <a:xfrm>
            <a:off x="1648193" y="0"/>
            <a:ext cx="832485" cy="48895"/>
          </a:xfrm>
          <a:custGeom>
            <a:avLst/>
            <a:gdLst/>
            <a:ahLst/>
            <a:cxnLst/>
            <a:rect l="l" t="t" r="r" b="b"/>
            <a:pathLst>
              <a:path w="832485" h="48895">
                <a:moveTo>
                  <a:pt x="832180" y="0"/>
                </a:moveTo>
                <a:lnTo>
                  <a:pt x="0" y="0"/>
                </a:lnTo>
                <a:lnTo>
                  <a:pt x="0" y="48577"/>
                </a:lnTo>
                <a:lnTo>
                  <a:pt x="832180" y="48577"/>
                </a:lnTo>
                <a:lnTo>
                  <a:pt x="832180" y="0"/>
                </a:lnTo>
                <a:close/>
              </a:path>
            </a:pathLst>
          </a:custGeom>
          <a:solidFill>
            <a:srgbClr val="FD7B3E"/>
          </a:solidFill>
        </p:spPr>
        <p:txBody>
          <a:bodyPr wrap="square" lIns="0" tIns="0" rIns="0" bIns="0" rtlCol="0"/>
          <a:lstStyle/>
          <a:p>
            <a:endParaRPr/>
          </a:p>
        </p:txBody>
      </p:sp>
      <p:sp>
        <p:nvSpPr>
          <p:cNvPr id="20" name="bg object 20"/>
          <p:cNvSpPr/>
          <p:nvPr/>
        </p:nvSpPr>
        <p:spPr>
          <a:xfrm>
            <a:off x="0" y="0"/>
            <a:ext cx="1648460" cy="48895"/>
          </a:xfrm>
          <a:custGeom>
            <a:avLst/>
            <a:gdLst/>
            <a:ahLst/>
            <a:cxnLst/>
            <a:rect l="l" t="t" r="r" b="b"/>
            <a:pathLst>
              <a:path w="1648460" h="48895">
                <a:moveTo>
                  <a:pt x="1648180" y="0"/>
                </a:moveTo>
                <a:lnTo>
                  <a:pt x="0" y="0"/>
                </a:lnTo>
                <a:lnTo>
                  <a:pt x="0" y="48577"/>
                </a:lnTo>
                <a:lnTo>
                  <a:pt x="1648180" y="48577"/>
                </a:lnTo>
                <a:lnTo>
                  <a:pt x="1648180" y="0"/>
                </a:lnTo>
                <a:close/>
              </a:path>
            </a:pathLst>
          </a:custGeom>
          <a:solidFill>
            <a:srgbClr val="0B312C"/>
          </a:solidFill>
        </p:spPr>
        <p:txBody>
          <a:bodyPr wrap="square" lIns="0" tIns="0" rIns="0" bIns="0" rtlCol="0"/>
          <a:lstStyle/>
          <a:p>
            <a:endParaRPr/>
          </a:p>
        </p:txBody>
      </p:sp>
      <p:sp>
        <p:nvSpPr>
          <p:cNvPr id="21" name="bg object 21"/>
          <p:cNvSpPr/>
          <p:nvPr/>
        </p:nvSpPr>
        <p:spPr>
          <a:xfrm>
            <a:off x="900484" y="466285"/>
            <a:ext cx="603885" cy="152400"/>
          </a:xfrm>
          <a:custGeom>
            <a:avLst/>
            <a:gdLst/>
            <a:ahLst/>
            <a:cxnLst/>
            <a:rect l="l" t="t" r="r" b="b"/>
            <a:pathLst>
              <a:path w="603885" h="152400">
                <a:moveTo>
                  <a:pt x="599147" y="1904"/>
                </a:moveTo>
                <a:lnTo>
                  <a:pt x="526300" y="1904"/>
                </a:lnTo>
                <a:lnTo>
                  <a:pt x="514440" y="4305"/>
                </a:lnTo>
                <a:lnTo>
                  <a:pt x="504742" y="10847"/>
                </a:lnTo>
                <a:lnTo>
                  <a:pt x="498197" y="20544"/>
                </a:lnTo>
                <a:lnTo>
                  <a:pt x="495795" y="32410"/>
                </a:lnTo>
                <a:lnTo>
                  <a:pt x="495795" y="119722"/>
                </a:lnTo>
                <a:lnTo>
                  <a:pt x="498197" y="131583"/>
                </a:lnTo>
                <a:lnTo>
                  <a:pt x="504742" y="141281"/>
                </a:lnTo>
                <a:lnTo>
                  <a:pt x="514440" y="147826"/>
                </a:lnTo>
                <a:lnTo>
                  <a:pt x="526300" y="150228"/>
                </a:lnTo>
                <a:lnTo>
                  <a:pt x="599147" y="150228"/>
                </a:lnTo>
                <a:lnTo>
                  <a:pt x="603885" y="145503"/>
                </a:lnTo>
                <a:lnTo>
                  <a:pt x="603885" y="133832"/>
                </a:lnTo>
                <a:lnTo>
                  <a:pt x="599147" y="129095"/>
                </a:lnTo>
                <a:lnTo>
                  <a:pt x="521131" y="129095"/>
                </a:lnTo>
                <a:lnTo>
                  <a:pt x="516928" y="124891"/>
                </a:lnTo>
                <a:lnTo>
                  <a:pt x="516928" y="85864"/>
                </a:lnTo>
                <a:lnTo>
                  <a:pt x="587171" y="85864"/>
                </a:lnTo>
                <a:lnTo>
                  <a:pt x="591680" y="81356"/>
                </a:lnTo>
                <a:lnTo>
                  <a:pt x="591680" y="70230"/>
                </a:lnTo>
                <a:lnTo>
                  <a:pt x="587171" y="65722"/>
                </a:lnTo>
                <a:lnTo>
                  <a:pt x="516928" y="65722"/>
                </a:lnTo>
                <a:lnTo>
                  <a:pt x="516928" y="27241"/>
                </a:lnTo>
                <a:lnTo>
                  <a:pt x="521131" y="23025"/>
                </a:lnTo>
                <a:lnTo>
                  <a:pt x="599147" y="23025"/>
                </a:lnTo>
                <a:lnTo>
                  <a:pt x="603885" y="18300"/>
                </a:lnTo>
                <a:lnTo>
                  <a:pt x="603885" y="6629"/>
                </a:lnTo>
                <a:lnTo>
                  <a:pt x="599147" y="1904"/>
                </a:lnTo>
                <a:close/>
              </a:path>
              <a:path w="603885" h="152400">
                <a:moveTo>
                  <a:pt x="339674" y="110477"/>
                </a:moveTo>
                <a:lnTo>
                  <a:pt x="330746" y="119418"/>
                </a:lnTo>
                <a:lnTo>
                  <a:pt x="330415" y="126301"/>
                </a:lnTo>
                <a:lnTo>
                  <a:pt x="334429" y="130771"/>
                </a:lnTo>
                <a:lnTo>
                  <a:pt x="345179" y="140123"/>
                </a:lnTo>
                <a:lnTo>
                  <a:pt x="358284" y="146802"/>
                </a:lnTo>
                <a:lnTo>
                  <a:pt x="373739" y="150810"/>
                </a:lnTo>
                <a:lnTo>
                  <a:pt x="391541" y="152145"/>
                </a:lnTo>
                <a:lnTo>
                  <a:pt x="400008" y="151817"/>
                </a:lnTo>
                <a:lnTo>
                  <a:pt x="438938" y="136424"/>
                </a:lnTo>
                <a:lnTo>
                  <a:pt x="443334" y="131343"/>
                </a:lnTo>
                <a:lnTo>
                  <a:pt x="391325" y="131343"/>
                </a:lnTo>
                <a:lnTo>
                  <a:pt x="383276" y="130950"/>
                </a:lnTo>
                <a:lnTo>
                  <a:pt x="347383" y="110604"/>
                </a:lnTo>
                <a:lnTo>
                  <a:pt x="339674" y="110477"/>
                </a:lnTo>
                <a:close/>
              </a:path>
              <a:path w="603885" h="152400">
                <a:moveTo>
                  <a:pt x="390652" y="0"/>
                </a:moveTo>
                <a:lnTo>
                  <a:pt x="348556" y="13147"/>
                </a:lnTo>
                <a:lnTo>
                  <a:pt x="333235" y="53428"/>
                </a:lnTo>
                <a:lnTo>
                  <a:pt x="334962" y="59816"/>
                </a:lnTo>
                <a:lnTo>
                  <a:pt x="338632" y="65328"/>
                </a:lnTo>
                <a:lnTo>
                  <a:pt x="342277" y="70853"/>
                </a:lnTo>
                <a:lnTo>
                  <a:pt x="378969" y="86591"/>
                </a:lnTo>
                <a:lnTo>
                  <a:pt x="398052" y="90580"/>
                </a:lnTo>
                <a:lnTo>
                  <a:pt x="405947" y="92689"/>
                </a:lnTo>
                <a:lnTo>
                  <a:pt x="412316" y="94939"/>
                </a:lnTo>
                <a:lnTo>
                  <a:pt x="417156" y="97332"/>
                </a:lnTo>
                <a:lnTo>
                  <a:pt x="422605" y="100609"/>
                </a:lnTo>
                <a:lnTo>
                  <a:pt x="425335" y="104927"/>
                </a:lnTo>
                <a:lnTo>
                  <a:pt x="425335" y="117017"/>
                </a:lnTo>
                <a:lnTo>
                  <a:pt x="391325" y="131343"/>
                </a:lnTo>
                <a:lnTo>
                  <a:pt x="443334" y="131343"/>
                </a:lnTo>
                <a:lnTo>
                  <a:pt x="447929" y="125221"/>
                </a:lnTo>
                <a:lnTo>
                  <a:pt x="450392" y="117614"/>
                </a:lnTo>
                <a:lnTo>
                  <a:pt x="450312" y="100609"/>
                </a:lnTo>
                <a:lnTo>
                  <a:pt x="421521" y="72445"/>
                </a:lnTo>
                <a:lnTo>
                  <a:pt x="386427" y="64008"/>
                </a:lnTo>
                <a:lnTo>
                  <a:pt x="378232" y="61836"/>
                </a:lnTo>
                <a:lnTo>
                  <a:pt x="371660" y="59483"/>
                </a:lnTo>
                <a:lnTo>
                  <a:pt x="366712" y="56946"/>
                </a:lnTo>
                <a:lnTo>
                  <a:pt x="361188" y="53428"/>
                </a:lnTo>
                <a:lnTo>
                  <a:pt x="358432" y="48704"/>
                </a:lnTo>
                <a:lnTo>
                  <a:pt x="358432" y="36321"/>
                </a:lnTo>
                <a:lnTo>
                  <a:pt x="361264" y="31064"/>
                </a:lnTo>
                <a:lnTo>
                  <a:pt x="372592" y="22859"/>
                </a:lnTo>
                <a:lnTo>
                  <a:pt x="380580" y="20815"/>
                </a:lnTo>
                <a:lnTo>
                  <a:pt x="442746" y="20815"/>
                </a:lnTo>
                <a:lnTo>
                  <a:pt x="437705" y="15189"/>
                </a:lnTo>
                <a:lnTo>
                  <a:pt x="400457" y="461"/>
                </a:lnTo>
                <a:lnTo>
                  <a:pt x="390652" y="0"/>
                </a:lnTo>
                <a:close/>
              </a:path>
              <a:path w="603885" h="152400">
                <a:moveTo>
                  <a:pt x="442746" y="20815"/>
                </a:moveTo>
                <a:lnTo>
                  <a:pt x="390880" y="20815"/>
                </a:lnTo>
                <a:lnTo>
                  <a:pt x="398317" y="21191"/>
                </a:lnTo>
                <a:lnTo>
                  <a:pt x="404971" y="22321"/>
                </a:lnTo>
                <a:lnTo>
                  <a:pt x="429234" y="40792"/>
                </a:lnTo>
                <a:lnTo>
                  <a:pt x="436943" y="41490"/>
                </a:lnTo>
                <a:lnTo>
                  <a:pt x="446582" y="32804"/>
                </a:lnTo>
                <a:lnTo>
                  <a:pt x="447001" y="25565"/>
                </a:lnTo>
                <a:lnTo>
                  <a:pt x="442746" y="20815"/>
                </a:lnTo>
                <a:close/>
              </a:path>
              <a:path w="603885" h="152400">
                <a:moveTo>
                  <a:pt x="9258" y="110528"/>
                </a:moveTo>
                <a:lnTo>
                  <a:pt x="317" y="119456"/>
                </a:lnTo>
                <a:lnTo>
                  <a:pt x="0" y="126352"/>
                </a:lnTo>
                <a:lnTo>
                  <a:pt x="4000" y="130809"/>
                </a:lnTo>
                <a:lnTo>
                  <a:pt x="14751" y="140166"/>
                </a:lnTo>
                <a:lnTo>
                  <a:pt x="27857" y="146845"/>
                </a:lnTo>
                <a:lnTo>
                  <a:pt x="43316" y="150850"/>
                </a:lnTo>
                <a:lnTo>
                  <a:pt x="61125" y="152184"/>
                </a:lnTo>
                <a:lnTo>
                  <a:pt x="69590" y="151855"/>
                </a:lnTo>
                <a:lnTo>
                  <a:pt x="108520" y="136464"/>
                </a:lnTo>
                <a:lnTo>
                  <a:pt x="112919" y="131381"/>
                </a:lnTo>
                <a:lnTo>
                  <a:pt x="60896" y="131381"/>
                </a:lnTo>
                <a:lnTo>
                  <a:pt x="52847" y="130990"/>
                </a:lnTo>
                <a:lnTo>
                  <a:pt x="16967" y="110642"/>
                </a:lnTo>
                <a:lnTo>
                  <a:pt x="9258" y="110528"/>
                </a:lnTo>
                <a:close/>
              </a:path>
              <a:path w="603885" h="152400">
                <a:moveTo>
                  <a:pt x="60223" y="38"/>
                </a:moveTo>
                <a:lnTo>
                  <a:pt x="18135" y="13187"/>
                </a:lnTo>
                <a:lnTo>
                  <a:pt x="2807" y="53479"/>
                </a:lnTo>
                <a:lnTo>
                  <a:pt x="4546" y="59867"/>
                </a:lnTo>
                <a:lnTo>
                  <a:pt x="39920" y="84394"/>
                </a:lnTo>
                <a:lnTo>
                  <a:pt x="67629" y="90620"/>
                </a:lnTo>
                <a:lnTo>
                  <a:pt x="75522" y="92732"/>
                </a:lnTo>
                <a:lnTo>
                  <a:pt x="81892" y="94982"/>
                </a:lnTo>
                <a:lnTo>
                  <a:pt x="86741" y="97370"/>
                </a:lnTo>
                <a:lnTo>
                  <a:pt x="92189" y="100647"/>
                </a:lnTo>
                <a:lnTo>
                  <a:pt x="94907" y="104978"/>
                </a:lnTo>
                <a:lnTo>
                  <a:pt x="94907" y="117055"/>
                </a:lnTo>
                <a:lnTo>
                  <a:pt x="60896" y="131381"/>
                </a:lnTo>
                <a:lnTo>
                  <a:pt x="112919" y="131381"/>
                </a:lnTo>
                <a:lnTo>
                  <a:pt x="117513" y="125272"/>
                </a:lnTo>
                <a:lnTo>
                  <a:pt x="119964" y="117652"/>
                </a:lnTo>
                <a:lnTo>
                  <a:pt x="119883" y="100647"/>
                </a:lnTo>
                <a:lnTo>
                  <a:pt x="91093" y="72485"/>
                </a:lnTo>
                <a:lnTo>
                  <a:pt x="56000" y="64051"/>
                </a:lnTo>
                <a:lnTo>
                  <a:pt x="47809" y="61875"/>
                </a:lnTo>
                <a:lnTo>
                  <a:pt x="41236" y="59521"/>
                </a:lnTo>
                <a:lnTo>
                  <a:pt x="36283" y="56984"/>
                </a:lnTo>
                <a:lnTo>
                  <a:pt x="30759" y="53479"/>
                </a:lnTo>
                <a:lnTo>
                  <a:pt x="28003" y="48742"/>
                </a:lnTo>
                <a:lnTo>
                  <a:pt x="28003" y="36360"/>
                </a:lnTo>
                <a:lnTo>
                  <a:pt x="30835" y="31102"/>
                </a:lnTo>
                <a:lnTo>
                  <a:pt x="42176" y="22910"/>
                </a:lnTo>
                <a:lnTo>
                  <a:pt x="50152" y="20853"/>
                </a:lnTo>
                <a:lnTo>
                  <a:pt x="112300" y="20853"/>
                </a:lnTo>
                <a:lnTo>
                  <a:pt x="107276" y="15227"/>
                </a:lnTo>
                <a:lnTo>
                  <a:pt x="70034" y="500"/>
                </a:lnTo>
                <a:lnTo>
                  <a:pt x="60223" y="38"/>
                </a:lnTo>
                <a:close/>
              </a:path>
              <a:path w="603885" h="152400">
                <a:moveTo>
                  <a:pt x="112300" y="20853"/>
                </a:moveTo>
                <a:lnTo>
                  <a:pt x="60452" y="20853"/>
                </a:lnTo>
                <a:lnTo>
                  <a:pt x="67885" y="21229"/>
                </a:lnTo>
                <a:lnTo>
                  <a:pt x="74542" y="22359"/>
                </a:lnTo>
                <a:lnTo>
                  <a:pt x="98806" y="40843"/>
                </a:lnTo>
                <a:lnTo>
                  <a:pt x="106514" y="41541"/>
                </a:lnTo>
                <a:lnTo>
                  <a:pt x="116166" y="32842"/>
                </a:lnTo>
                <a:lnTo>
                  <a:pt x="116573" y="25603"/>
                </a:lnTo>
                <a:lnTo>
                  <a:pt x="112300" y="20853"/>
                </a:lnTo>
                <a:close/>
              </a:path>
              <a:path w="603885" h="152400">
                <a:moveTo>
                  <a:pt x="184124" y="0"/>
                </a:moveTo>
                <a:lnTo>
                  <a:pt x="170776" y="0"/>
                </a:lnTo>
                <a:lnTo>
                  <a:pt x="165379" y="5410"/>
                </a:lnTo>
                <a:lnTo>
                  <a:pt x="165379" y="93306"/>
                </a:lnTo>
                <a:lnTo>
                  <a:pt x="166343" y="106956"/>
                </a:lnTo>
                <a:lnTo>
                  <a:pt x="189408" y="143782"/>
                </a:lnTo>
                <a:lnTo>
                  <a:pt x="225793" y="152145"/>
                </a:lnTo>
                <a:lnTo>
                  <a:pt x="239675" y="151217"/>
                </a:lnTo>
                <a:lnTo>
                  <a:pt x="251796" y="148429"/>
                </a:lnTo>
                <a:lnTo>
                  <a:pt x="262154" y="143782"/>
                </a:lnTo>
                <a:lnTo>
                  <a:pt x="270751" y="137274"/>
                </a:lnTo>
                <a:lnTo>
                  <a:pt x="275560" y="131343"/>
                </a:lnTo>
                <a:lnTo>
                  <a:pt x="225793" y="131343"/>
                </a:lnTo>
                <a:lnTo>
                  <a:pt x="217108" y="130719"/>
                </a:lnTo>
                <a:lnTo>
                  <a:pt x="190087" y="100221"/>
                </a:lnTo>
                <a:lnTo>
                  <a:pt x="189534" y="90398"/>
                </a:lnTo>
                <a:lnTo>
                  <a:pt x="189534" y="5410"/>
                </a:lnTo>
                <a:lnTo>
                  <a:pt x="184124" y="0"/>
                </a:lnTo>
                <a:close/>
              </a:path>
              <a:path w="603885" h="152400">
                <a:moveTo>
                  <a:pt x="280784" y="0"/>
                </a:moveTo>
                <a:lnTo>
                  <a:pt x="267449" y="0"/>
                </a:lnTo>
                <a:lnTo>
                  <a:pt x="262026" y="5410"/>
                </a:lnTo>
                <a:lnTo>
                  <a:pt x="262026" y="90398"/>
                </a:lnTo>
                <a:lnTo>
                  <a:pt x="261473" y="100221"/>
                </a:lnTo>
                <a:lnTo>
                  <a:pt x="234468" y="130719"/>
                </a:lnTo>
                <a:lnTo>
                  <a:pt x="225793" y="131343"/>
                </a:lnTo>
                <a:lnTo>
                  <a:pt x="275560" y="131343"/>
                </a:lnTo>
                <a:lnTo>
                  <a:pt x="277509" y="128939"/>
                </a:lnTo>
                <a:lnTo>
                  <a:pt x="282335" y="118833"/>
                </a:lnTo>
                <a:lnTo>
                  <a:pt x="285229" y="106956"/>
                </a:lnTo>
                <a:lnTo>
                  <a:pt x="286194" y="93306"/>
                </a:lnTo>
                <a:lnTo>
                  <a:pt x="286194" y="5410"/>
                </a:lnTo>
                <a:lnTo>
                  <a:pt x="280784" y="0"/>
                </a:lnTo>
                <a:close/>
              </a:path>
            </a:pathLst>
          </a:custGeom>
          <a:solidFill>
            <a:srgbClr val="0B312C"/>
          </a:solidFill>
        </p:spPr>
        <p:txBody>
          <a:bodyPr wrap="square" lIns="0" tIns="0" rIns="0" bIns="0" rtlCol="0"/>
          <a:lstStyle/>
          <a:p>
            <a:endParaRPr/>
          </a:p>
        </p:txBody>
      </p:sp>
      <p:sp>
        <p:nvSpPr>
          <p:cNvPr id="22" name="bg object 22"/>
          <p:cNvSpPr/>
          <p:nvPr/>
        </p:nvSpPr>
        <p:spPr>
          <a:xfrm>
            <a:off x="463272" y="460846"/>
            <a:ext cx="374015" cy="189230"/>
          </a:xfrm>
          <a:custGeom>
            <a:avLst/>
            <a:gdLst/>
            <a:ahLst/>
            <a:cxnLst/>
            <a:rect l="l" t="t" r="r" b="b"/>
            <a:pathLst>
              <a:path w="374015" h="189229">
                <a:moveTo>
                  <a:pt x="165282" y="1068"/>
                </a:moveTo>
                <a:lnTo>
                  <a:pt x="119030" y="5156"/>
                </a:lnTo>
                <a:lnTo>
                  <a:pt x="70361" y="22147"/>
                </a:lnTo>
                <a:lnTo>
                  <a:pt x="28035" y="51549"/>
                </a:lnTo>
                <a:lnTo>
                  <a:pt x="2549" y="91725"/>
                </a:lnTo>
                <a:lnTo>
                  <a:pt x="0" y="106959"/>
                </a:lnTo>
                <a:lnTo>
                  <a:pt x="45" y="108926"/>
                </a:lnTo>
                <a:lnTo>
                  <a:pt x="12160" y="156245"/>
                </a:lnTo>
                <a:lnTo>
                  <a:pt x="44565" y="183639"/>
                </a:lnTo>
                <a:lnTo>
                  <a:pt x="71877" y="189222"/>
                </a:lnTo>
                <a:lnTo>
                  <a:pt x="98609" y="184181"/>
                </a:lnTo>
                <a:lnTo>
                  <a:pt x="119259" y="167386"/>
                </a:lnTo>
                <a:lnTo>
                  <a:pt x="121036" y="163893"/>
                </a:lnTo>
                <a:lnTo>
                  <a:pt x="75241" y="163893"/>
                </a:lnTo>
                <a:lnTo>
                  <a:pt x="67085" y="163707"/>
                </a:lnTo>
                <a:lnTo>
                  <a:pt x="31922" y="139009"/>
                </a:lnTo>
                <a:lnTo>
                  <a:pt x="26412" y="119646"/>
                </a:lnTo>
                <a:lnTo>
                  <a:pt x="29460" y="100531"/>
                </a:lnTo>
                <a:lnTo>
                  <a:pt x="29578" y="99949"/>
                </a:lnTo>
                <a:lnTo>
                  <a:pt x="42602" y="83273"/>
                </a:lnTo>
                <a:lnTo>
                  <a:pt x="60972" y="73781"/>
                </a:lnTo>
                <a:lnTo>
                  <a:pt x="79930" y="71069"/>
                </a:lnTo>
                <a:lnTo>
                  <a:pt x="320260" y="71069"/>
                </a:lnTo>
                <a:lnTo>
                  <a:pt x="318700" y="64439"/>
                </a:lnTo>
                <a:lnTo>
                  <a:pt x="319031" y="52835"/>
                </a:lnTo>
                <a:lnTo>
                  <a:pt x="324691" y="43418"/>
                </a:lnTo>
                <a:lnTo>
                  <a:pt x="334109" y="37757"/>
                </a:lnTo>
                <a:lnTo>
                  <a:pt x="345712" y="37426"/>
                </a:lnTo>
                <a:lnTo>
                  <a:pt x="357794" y="37426"/>
                </a:lnTo>
                <a:lnTo>
                  <a:pt x="354532" y="34950"/>
                </a:lnTo>
                <a:lnTo>
                  <a:pt x="282149" y="34950"/>
                </a:lnTo>
                <a:lnTo>
                  <a:pt x="277280" y="31004"/>
                </a:lnTo>
                <a:lnTo>
                  <a:pt x="271535" y="27682"/>
                </a:lnTo>
                <a:lnTo>
                  <a:pt x="234333" y="12547"/>
                </a:lnTo>
                <a:lnTo>
                  <a:pt x="194325" y="3678"/>
                </a:lnTo>
                <a:lnTo>
                  <a:pt x="180752" y="2032"/>
                </a:lnTo>
                <a:lnTo>
                  <a:pt x="165282" y="1068"/>
                </a:lnTo>
                <a:close/>
              </a:path>
              <a:path w="374015" h="189229">
                <a:moveTo>
                  <a:pt x="116801" y="108559"/>
                </a:moveTo>
                <a:lnTo>
                  <a:pt x="79051" y="108559"/>
                </a:lnTo>
                <a:lnTo>
                  <a:pt x="88753" y="108585"/>
                </a:lnTo>
                <a:lnTo>
                  <a:pt x="93529" y="109423"/>
                </a:lnTo>
                <a:lnTo>
                  <a:pt x="103244" y="115112"/>
                </a:lnTo>
                <a:lnTo>
                  <a:pt x="107003" y="121221"/>
                </a:lnTo>
                <a:lnTo>
                  <a:pt x="108144" y="126858"/>
                </a:lnTo>
                <a:lnTo>
                  <a:pt x="108266" y="128828"/>
                </a:lnTo>
                <a:lnTo>
                  <a:pt x="107780" y="141185"/>
                </a:lnTo>
                <a:lnTo>
                  <a:pt x="107646" y="141528"/>
                </a:lnTo>
                <a:lnTo>
                  <a:pt x="101210" y="152561"/>
                </a:lnTo>
                <a:lnTo>
                  <a:pt x="89929" y="160429"/>
                </a:lnTo>
                <a:lnTo>
                  <a:pt x="75241" y="163893"/>
                </a:lnTo>
                <a:lnTo>
                  <a:pt x="121036" y="163893"/>
                </a:lnTo>
                <a:lnTo>
                  <a:pt x="124929" y="156245"/>
                </a:lnTo>
                <a:lnTo>
                  <a:pt x="127666" y="144170"/>
                </a:lnTo>
                <a:lnTo>
                  <a:pt x="127544" y="137121"/>
                </a:lnTo>
                <a:lnTo>
                  <a:pt x="127410" y="131483"/>
                </a:lnTo>
                <a:lnTo>
                  <a:pt x="123907" y="119494"/>
                </a:lnTo>
                <a:lnTo>
                  <a:pt x="117207" y="108926"/>
                </a:lnTo>
                <a:lnTo>
                  <a:pt x="116801" y="108559"/>
                </a:lnTo>
                <a:close/>
              </a:path>
              <a:path w="374015" h="189229">
                <a:moveTo>
                  <a:pt x="273932" y="125717"/>
                </a:moveTo>
                <a:lnTo>
                  <a:pt x="218949" y="125717"/>
                </a:lnTo>
                <a:lnTo>
                  <a:pt x="225531" y="125822"/>
                </a:lnTo>
                <a:lnTo>
                  <a:pt x="231558" y="126693"/>
                </a:lnTo>
                <a:lnTo>
                  <a:pt x="258819" y="153555"/>
                </a:lnTo>
                <a:lnTo>
                  <a:pt x="260813" y="154635"/>
                </a:lnTo>
                <a:lnTo>
                  <a:pt x="264229" y="155867"/>
                </a:lnTo>
                <a:lnTo>
                  <a:pt x="272751" y="155663"/>
                </a:lnTo>
                <a:lnTo>
                  <a:pt x="301529" y="155651"/>
                </a:lnTo>
                <a:lnTo>
                  <a:pt x="299815" y="148043"/>
                </a:lnTo>
                <a:lnTo>
                  <a:pt x="292538" y="146913"/>
                </a:lnTo>
                <a:lnTo>
                  <a:pt x="281895" y="140576"/>
                </a:lnTo>
                <a:lnTo>
                  <a:pt x="277044" y="137121"/>
                </a:lnTo>
                <a:lnTo>
                  <a:pt x="273703" y="128117"/>
                </a:lnTo>
                <a:lnTo>
                  <a:pt x="273932" y="125717"/>
                </a:lnTo>
                <a:close/>
              </a:path>
              <a:path w="374015" h="189229">
                <a:moveTo>
                  <a:pt x="320260" y="71069"/>
                </a:moveTo>
                <a:lnTo>
                  <a:pt x="79930" y="71069"/>
                </a:lnTo>
                <a:lnTo>
                  <a:pt x="97769" y="73461"/>
                </a:lnTo>
                <a:lnTo>
                  <a:pt x="112782" y="79286"/>
                </a:lnTo>
                <a:lnTo>
                  <a:pt x="144900" y="112407"/>
                </a:lnTo>
                <a:lnTo>
                  <a:pt x="161105" y="147358"/>
                </a:lnTo>
                <a:lnTo>
                  <a:pt x="171075" y="155790"/>
                </a:lnTo>
                <a:lnTo>
                  <a:pt x="175977" y="155663"/>
                </a:lnTo>
                <a:lnTo>
                  <a:pt x="214902" y="155663"/>
                </a:lnTo>
                <a:lnTo>
                  <a:pt x="213912" y="152971"/>
                </a:lnTo>
                <a:lnTo>
                  <a:pt x="208248" y="147167"/>
                </a:lnTo>
                <a:lnTo>
                  <a:pt x="202583" y="146265"/>
                </a:lnTo>
                <a:lnTo>
                  <a:pt x="185375" y="141528"/>
                </a:lnTo>
                <a:lnTo>
                  <a:pt x="186607" y="125679"/>
                </a:lnTo>
                <a:lnTo>
                  <a:pt x="273936" y="125679"/>
                </a:lnTo>
                <a:lnTo>
                  <a:pt x="274377" y="121056"/>
                </a:lnTo>
                <a:lnTo>
                  <a:pt x="277793" y="116611"/>
                </a:lnTo>
                <a:lnTo>
                  <a:pt x="279914" y="115379"/>
                </a:lnTo>
                <a:lnTo>
                  <a:pt x="282187" y="114871"/>
                </a:lnTo>
                <a:lnTo>
                  <a:pt x="284714" y="114338"/>
                </a:lnTo>
                <a:lnTo>
                  <a:pt x="339225" y="114338"/>
                </a:lnTo>
                <a:lnTo>
                  <a:pt x="339485" y="114283"/>
                </a:lnTo>
                <a:lnTo>
                  <a:pt x="346665" y="112166"/>
                </a:lnTo>
                <a:lnTo>
                  <a:pt x="353269" y="109956"/>
                </a:lnTo>
                <a:lnTo>
                  <a:pt x="359771" y="106959"/>
                </a:lnTo>
                <a:lnTo>
                  <a:pt x="369045" y="100063"/>
                </a:lnTo>
                <a:lnTo>
                  <a:pt x="348062" y="100063"/>
                </a:lnTo>
                <a:lnTo>
                  <a:pt x="333051" y="99187"/>
                </a:lnTo>
                <a:lnTo>
                  <a:pt x="304653" y="83058"/>
                </a:lnTo>
                <a:lnTo>
                  <a:pt x="306863" y="80772"/>
                </a:lnTo>
                <a:lnTo>
                  <a:pt x="333681" y="80772"/>
                </a:lnTo>
                <a:lnTo>
                  <a:pt x="327209" y="79260"/>
                </a:lnTo>
                <a:lnTo>
                  <a:pt x="320643" y="72694"/>
                </a:lnTo>
                <a:lnTo>
                  <a:pt x="320260" y="71069"/>
                </a:lnTo>
                <a:close/>
              </a:path>
              <a:path w="374015" h="189229">
                <a:moveTo>
                  <a:pt x="297605" y="155663"/>
                </a:moveTo>
                <a:lnTo>
                  <a:pt x="288423" y="155663"/>
                </a:lnTo>
                <a:lnTo>
                  <a:pt x="289756" y="155689"/>
                </a:lnTo>
                <a:lnTo>
                  <a:pt x="297605" y="155663"/>
                </a:lnTo>
                <a:close/>
              </a:path>
              <a:path w="374015" h="189229">
                <a:moveTo>
                  <a:pt x="84524" y="92608"/>
                </a:moveTo>
                <a:lnTo>
                  <a:pt x="51144" y="117221"/>
                </a:lnTo>
                <a:lnTo>
                  <a:pt x="51022" y="119189"/>
                </a:lnTo>
                <a:lnTo>
                  <a:pt x="51333" y="125369"/>
                </a:lnTo>
                <a:lnTo>
                  <a:pt x="53714" y="132379"/>
                </a:lnTo>
                <a:lnTo>
                  <a:pt x="57994" y="138404"/>
                </a:lnTo>
                <a:lnTo>
                  <a:pt x="60686" y="141185"/>
                </a:lnTo>
                <a:lnTo>
                  <a:pt x="64331" y="143459"/>
                </a:lnTo>
                <a:lnTo>
                  <a:pt x="70669" y="142049"/>
                </a:lnTo>
                <a:lnTo>
                  <a:pt x="72637" y="140284"/>
                </a:lnTo>
                <a:lnTo>
                  <a:pt x="73513" y="134391"/>
                </a:lnTo>
                <a:lnTo>
                  <a:pt x="70440" y="132105"/>
                </a:lnTo>
                <a:lnTo>
                  <a:pt x="65131" y="124536"/>
                </a:lnTo>
                <a:lnTo>
                  <a:pt x="65817" y="117221"/>
                </a:lnTo>
                <a:lnTo>
                  <a:pt x="73704" y="109588"/>
                </a:lnTo>
                <a:lnTo>
                  <a:pt x="79051" y="108559"/>
                </a:lnTo>
                <a:lnTo>
                  <a:pt x="116801" y="108559"/>
                </a:lnTo>
                <a:lnTo>
                  <a:pt x="107911" y="100531"/>
                </a:lnTo>
                <a:lnTo>
                  <a:pt x="96768" y="94896"/>
                </a:lnTo>
                <a:lnTo>
                  <a:pt x="84524" y="92608"/>
                </a:lnTo>
                <a:close/>
              </a:path>
              <a:path w="374015" h="189229">
                <a:moveTo>
                  <a:pt x="273936" y="125679"/>
                </a:moveTo>
                <a:lnTo>
                  <a:pt x="200615" y="125679"/>
                </a:lnTo>
                <a:lnTo>
                  <a:pt x="200945" y="126009"/>
                </a:lnTo>
                <a:lnTo>
                  <a:pt x="218949" y="125717"/>
                </a:lnTo>
                <a:lnTo>
                  <a:pt x="273932" y="125717"/>
                </a:lnTo>
                <a:close/>
              </a:path>
              <a:path w="374015" h="189229">
                <a:moveTo>
                  <a:pt x="339225" y="114338"/>
                </a:moveTo>
                <a:lnTo>
                  <a:pt x="284714" y="114338"/>
                </a:lnTo>
                <a:lnTo>
                  <a:pt x="287343" y="114808"/>
                </a:lnTo>
                <a:lnTo>
                  <a:pt x="292982" y="115379"/>
                </a:lnTo>
                <a:lnTo>
                  <a:pt x="296055" y="115938"/>
                </a:lnTo>
                <a:lnTo>
                  <a:pt x="305149" y="117106"/>
                </a:lnTo>
                <a:lnTo>
                  <a:pt x="311207" y="117411"/>
                </a:lnTo>
                <a:lnTo>
                  <a:pt x="317252" y="117259"/>
                </a:lnTo>
                <a:lnTo>
                  <a:pt x="324725" y="116799"/>
                </a:lnTo>
                <a:lnTo>
                  <a:pt x="332154" y="115817"/>
                </a:lnTo>
                <a:lnTo>
                  <a:pt x="339225" y="114338"/>
                </a:lnTo>
                <a:close/>
              </a:path>
              <a:path w="374015" h="189229">
                <a:moveTo>
                  <a:pt x="371760" y="98044"/>
                </a:moveTo>
                <a:lnTo>
                  <a:pt x="370084" y="98488"/>
                </a:lnTo>
                <a:lnTo>
                  <a:pt x="355872" y="99949"/>
                </a:lnTo>
                <a:lnTo>
                  <a:pt x="348062" y="100063"/>
                </a:lnTo>
                <a:lnTo>
                  <a:pt x="369045" y="100063"/>
                </a:lnTo>
                <a:lnTo>
                  <a:pt x="371760" y="98044"/>
                </a:lnTo>
                <a:close/>
              </a:path>
              <a:path w="374015" h="189229">
                <a:moveTo>
                  <a:pt x="372863" y="93421"/>
                </a:moveTo>
                <a:lnTo>
                  <a:pt x="368433" y="93421"/>
                </a:lnTo>
                <a:lnTo>
                  <a:pt x="372649" y="93865"/>
                </a:lnTo>
                <a:lnTo>
                  <a:pt x="372863" y="93421"/>
                </a:lnTo>
                <a:close/>
              </a:path>
              <a:path w="374015" h="189229">
                <a:moveTo>
                  <a:pt x="333681" y="80772"/>
                </a:moveTo>
                <a:lnTo>
                  <a:pt x="306863" y="80772"/>
                </a:lnTo>
                <a:lnTo>
                  <a:pt x="309175" y="81419"/>
                </a:lnTo>
                <a:lnTo>
                  <a:pt x="309873" y="82016"/>
                </a:lnTo>
                <a:lnTo>
                  <a:pt x="350462" y="93840"/>
                </a:lnTo>
                <a:lnTo>
                  <a:pt x="359403" y="93446"/>
                </a:lnTo>
                <a:lnTo>
                  <a:pt x="366166" y="93446"/>
                </a:lnTo>
                <a:lnTo>
                  <a:pt x="368433" y="93421"/>
                </a:lnTo>
                <a:lnTo>
                  <a:pt x="372863" y="93421"/>
                </a:lnTo>
                <a:lnTo>
                  <a:pt x="373665" y="91757"/>
                </a:lnTo>
                <a:lnTo>
                  <a:pt x="373560" y="89623"/>
                </a:lnTo>
                <a:lnTo>
                  <a:pt x="373016" y="81191"/>
                </a:lnTo>
                <a:lnTo>
                  <a:pt x="335476" y="81191"/>
                </a:lnTo>
                <a:lnTo>
                  <a:pt x="333681" y="80772"/>
                </a:lnTo>
                <a:close/>
              </a:path>
              <a:path w="374015" h="189229">
                <a:moveTo>
                  <a:pt x="366166" y="93446"/>
                </a:moveTo>
                <a:lnTo>
                  <a:pt x="359403" y="93446"/>
                </a:lnTo>
                <a:lnTo>
                  <a:pt x="363899" y="93472"/>
                </a:lnTo>
                <a:lnTo>
                  <a:pt x="366166" y="93446"/>
                </a:lnTo>
                <a:close/>
              </a:path>
              <a:path w="374015" h="189229">
                <a:moveTo>
                  <a:pt x="357794" y="37426"/>
                </a:moveTo>
                <a:lnTo>
                  <a:pt x="345712" y="37426"/>
                </a:lnTo>
                <a:lnTo>
                  <a:pt x="353980" y="39357"/>
                </a:lnTo>
                <a:lnTo>
                  <a:pt x="360546" y="45910"/>
                </a:lnTo>
                <a:lnTo>
                  <a:pt x="362489" y="54178"/>
                </a:lnTo>
                <a:lnTo>
                  <a:pt x="362158" y="65783"/>
                </a:lnTo>
                <a:lnTo>
                  <a:pt x="356498" y="75204"/>
                </a:lnTo>
                <a:lnTo>
                  <a:pt x="347080" y="80865"/>
                </a:lnTo>
                <a:lnTo>
                  <a:pt x="335476" y="81191"/>
                </a:lnTo>
                <a:lnTo>
                  <a:pt x="373016" y="81191"/>
                </a:lnTo>
                <a:lnTo>
                  <a:pt x="372454" y="72493"/>
                </a:lnTo>
                <a:lnTo>
                  <a:pt x="368857" y="54913"/>
                </a:lnTo>
                <a:lnTo>
                  <a:pt x="360741" y="39664"/>
                </a:lnTo>
                <a:lnTo>
                  <a:pt x="357794" y="37426"/>
                </a:lnTo>
                <a:close/>
              </a:path>
              <a:path w="374015" h="189229">
                <a:moveTo>
                  <a:pt x="351504" y="55651"/>
                </a:moveTo>
                <a:lnTo>
                  <a:pt x="347630" y="55651"/>
                </a:lnTo>
                <a:lnTo>
                  <a:pt x="345281" y="58089"/>
                </a:lnTo>
                <a:lnTo>
                  <a:pt x="342626" y="60718"/>
                </a:lnTo>
                <a:lnTo>
                  <a:pt x="342944" y="65278"/>
                </a:lnTo>
                <a:lnTo>
                  <a:pt x="348227" y="68795"/>
                </a:lnTo>
                <a:lnTo>
                  <a:pt x="350907" y="68795"/>
                </a:lnTo>
                <a:lnTo>
                  <a:pt x="356190" y="65278"/>
                </a:lnTo>
                <a:lnTo>
                  <a:pt x="356507" y="60718"/>
                </a:lnTo>
                <a:lnTo>
                  <a:pt x="353866" y="58077"/>
                </a:lnTo>
                <a:lnTo>
                  <a:pt x="351504" y="55651"/>
                </a:lnTo>
                <a:close/>
              </a:path>
              <a:path w="374015" h="189229">
                <a:moveTo>
                  <a:pt x="284930" y="0"/>
                </a:moveTo>
                <a:lnTo>
                  <a:pt x="281769" y="2032"/>
                </a:lnTo>
                <a:lnTo>
                  <a:pt x="281849" y="14670"/>
                </a:lnTo>
                <a:lnTo>
                  <a:pt x="282037" y="24813"/>
                </a:lnTo>
                <a:lnTo>
                  <a:pt x="282149" y="34950"/>
                </a:lnTo>
                <a:lnTo>
                  <a:pt x="354532" y="34950"/>
                </a:lnTo>
                <a:lnTo>
                  <a:pt x="346017" y="28486"/>
                </a:lnTo>
                <a:lnTo>
                  <a:pt x="287551" y="1255"/>
                </a:lnTo>
                <a:lnTo>
                  <a:pt x="284930" y="0"/>
                </a:lnTo>
                <a:close/>
              </a:path>
            </a:pathLst>
          </a:custGeom>
          <a:solidFill>
            <a:srgbClr val="2FB978"/>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4852" y="9458755"/>
            <a:ext cx="3556000" cy="194309"/>
          </a:xfrm>
          <a:prstGeom prst="rect">
            <a:avLst/>
          </a:prstGeom>
        </p:spPr>
        <p:txBody>
          <a:bodyPr wrap="square" lIns="0" tIns="0" rIns="0" bIns="0">
            <a:spAutoFit/>
          </a:bodyPr>
          <a:lstStyle>
            <a:lvl1pPr>
              <a:defRPr sz="800" b="0" i="0">
                <a:solidFill>
                  <a:srgbClr val="2FB978"/>
                </a:solidFill>
                <a:latin typeface="Century Gothic"/>
                <a:cs typeface="Century Gothic"/>
              </a:defRPr>
            </a:lvl1pPr>
          </a:lstStyle>
          <a:p>
            <a:pPr marL="12700">
              <a:lnSpc>
                <a:spcPct val="100000"/>
              </a:lnSpc>
              <a:spcBef>
                <a:spcPts val="160"/>
              </a:spcBef>
            </a:pPr>
            <a:r>
              <a:rPr dirty="0"/>
              <a:t>Elektrobit:</a:t>
            </a:r>
            <a:r>
              <a:rPr spc="10" dirty="0"/>
              <a:t> </a:t>
            </a:r>
            <a:r>
              <a:rPr dirty="0"/>
              <a:t>Driving</a:t>
            </a:r>
            <a:r>
              <a:rPr spc="10" dirty="0"/>
              <a:t> </a:t>
            </a:r>
            <a:r>
              <a:rPr dirty="0"/>
              <a:t>the</a:t>
            </a:r>
            <a:r>
              <a:rPr spc="10" dirty="0"/>
              <a:t> </a:t>
            </a:r>
            <a:r>
              <a:rPr dirty="0"/>
              <a:t>Future</a:t>
            </a:r>
            <a:r>
              <a:rPr spc="10" dirty="0"/>
              <a:t> </a:t>
            </a:r>
            <a:r>
              <a:rPr dirty="0"/>
              <a:t>of</a:t>
            </a:r>
            <a:r>
              <a:rPr spc="10" dirty="0"/>
              <a:t> </a:t>
            </a:r>
            <a:r>
              <a:rPr dirty="0"/>
              <a:t>Automotive</a:t>
            </a:r>
            <a:r>
              <a:rPr spc="10" dirty="0"/>
              <a:t> </a:t>
            </a:r>
            <a:r>
              <a:rPr dirty="0"/>
              <a:t>with</a:t>
            </a:r>
            <a:r>
              <a:rPr spc="10" dirty="0"/>
              <a:t> </a:t>
            </a:r>
            <a:r>
              <a:rPr spc="-25" dirty="0"/>
              <a:t>Open</a:t>
            </a:r>
            <a:r>
              <a:rPr spc="10" dirty="0"/>
              <a:t> </a:t>
            </a:r>
            <a:r>
              <a:rPr dirty="0"/>
              <a:t>Source</a:t>
            </a:r>
            <a:r>
              <a:rPr spc="10" dirty="0"/>
              <a:t> </a:t>
            </a:r>
            <a:r>
              <a:rPr dirty="0"/>
              <a:t>and</a:t>
            </a:r>
            <a:r>
              <a:rPr spc="10" dirty="0"/>
              <a:t> </a:t>
            </a:r>
            <a:r>
              <a:rPr spc="-20" dirty="0"/>
              <a:t>SUSE</a:t>
            </a:r>
          </a:p>
        </p:txBody>
      </p:sp>
      <p:sp>
        <p:nvSpPr>
          <p:cNvPr id="5" name="Holder 5"/>
          <p:cNvSpPr>
            <a:spLocks noGrp="1"/>
          </p:cNvSpPr>
          <p:nvPr>
            <p:ph type="dt" sz="half" idx="6"/>
          </p:nvPr>
        </p:nvSpPr>
        <p:spPr>
          <a:xfrm>
            <a:off x="6685338" y="9459593"/>
            <a:ext cx="641350" cy="233679"/>
          </a:xfrm>
          <a:prstGeom prst="rect">
            <a:avLst/>
          </a:prstGeom>
        </p:spPr>
        <p:txBody>
          <a:bodyPr wrap="square" lIns="0" tIns="0" rIns="0" bIns="0">
            <a:spAutoFit/>
          </a:bodyPr>
          <a:lstStyle>
            <a:lvl1pPr>
              <a:defRPr sz="1000" b="0" i="0">
                <a:solidFill>
                  <a:srgbClr val="0D322C"/>
                </a:solidFill>
                <a:latin typeface="Trebuchet MS"/>
                <a:cs typeface="Trebuchet MS"/>
              </a:defRPr>
            </a:lvl1pPr>
          </a:lstStyle>
          <a:p>
            <a:pPr marL="12700">
              <a:lnSpc>
                <a:spcPct val="100000"/>
              </a:lnSpc>
              <a:spcBef>
                <a:spcPts val="165"/>
              </a:spcBef>
            </a:pPr>
            <a:r>
              <a:rPr spc="40" dirty="0"/>
              <a:t>SUSE.com</a:t>
            </a:r>
          </a:p>
        </p:txBody>
      </p:sp>
      <p:sp>
        <p:nvSpPr>
          <p:cNvPr id="6" name="Holder 6"/>
          <p:cNvSpPr>
            <a:spLocks noGrp="1"/>
          </p:cNvSpPr>
          <p:nvPr>
            <p:ph type="sldNum" sz="quarter" idx="7"/>
          </p:nvPr>
        </p:nvSpPr>
        <p:spPr>
          <a:xfrm>
            <a:off x="419100" y="9459974"/>
            <a:ext cx="147320" cy="191770"/>
          </a:xfrm>
          <a:prstGeom prst="rect">
            <a:avLst/>
          </a:prstGeom>
        </p:spPr>
        <p:txBody>
          <a:bodyPr wrap="square" lIns="0" tIns="0" rIns="0" bIns="0">
            <a:spAutoFit/>
          </a:bodyPr>
          <a:lstStyle>
            <a:lvl1pPr>
              <a:defRPr sz="800" b="0" i="0">
                <a:solidFill>
                  <a:srgbClr val="231F20"/>
                </a:solidFill>
                <a:latin typeface="Century Gothic"/>
                <a:cs typeface="Century Gothic"/>
              </a:defRPr>
            </a:lvl1pPr>
          </a:lstStyle>
          <a:p>
            <a:pPr marL="38100">
              <a:lnSpc>
                <a:spcPct val="100000"/>
              </a:lnSpc>
              <a:spcBef>
                <a:spcPts val="150"/>
              </a:spcBef>
            </a:pPr>
            <a:fld id="{81D60167-4931-47E6-BA6A-407CBD079E47}" type="slidenum">
              <a:rPr spc="15" dirty="0"/>
              <a:t>‹#›</a:t>
            </a:fld>
            <a:endParaRPr spc="1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mckinsey.com/industries/automotive-and-assembly/our-insights/the-future-of-mobility-is-at-our-doorstep" TargetMode="External"/><Relationship Id="rId2" Type="http://schemas.openxmlformats.org/officeDocument/2006/relationships/hyperlink" Target="https://www.mckinsey.com/industries/automotive-and-assembly/our-insights/how-china-will-help-fuel-the-revolution-in-autonomous-vehicles"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Sales-Inquiries-EMEA@suse.com" TargetMode="External"/><Relationship Id="rId2" Type="http://schemas.openxmlformats.org/officeDocument/2006/relationships/hyperlink" Target="mailto:Sales-Inquiries-APAC@suse.com" TargetMode="External"/><Relationship Id="rId1" Type="http://schemas.openxmlformats.org/officeDocument/2006/relationships/slideLayout" Target="../slideLayouts/slideLayout5.xml"/><Relationship Id="rId5" Type="http://schemas.openxmlformats.org/officeDocument/2006/relationships/hyperlink" Target="mailto:Sales-Inquiries-NA@suse.com" TargetMode="External"/><Relationship Id="rId4" Type="http://schemas.openxmlformats.org/officeDocument/2006/relationships/hyperlink" Target="mailto:Sales-Inquiries-LATAM@sus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444500" y="8260116"/>
            <a:ext cx="2650124" cy="1428596"/>
          </a:xfrm>
          <a:prstGeom prst="rect">
            <a:avLst/>
          </a:prstGeom>
        </p:spPr>
        <p:txBody>
          <a:bodyPr vert="horz" wrap="square" lIns="0" tIns="93980" rIns="0" bIns="0" rtlCol="0">
            <a:spAutoFit/>
          </a:bodyPr>
          <a:lstStyle/>
          <a:p>
            <a:pPr marL="12700" marR="5080">
              <a:lnSpc>
                <a:spcPts val="5200"/>
              </a:lnSpc>
              <a:spcBef>
                <a:spcPts val="740"/>
              </a:spcBef>
            </a:pPr>
            <a:r>
              <a:rPr sz="4800" dirty="0">
                <a:solidFill>
                  <a:srgbClr val="FFFFFF"/>
                </a:solidFill>
                <a:latin typeface="Source Han Sans CN" panose="020B0500000000000000" pitchFamily="34" charset="-128"/>
                <a:ea typeface="Source Han Sans CN" panose="020B0500000000000000" pitchFamily="34" charset="-128"/>
                <a:cs typeface="Lucida Sans"/>
              </a:rPr>
              <a:t>成功案例</a:t>
            </a:r>
            <a:endParaRPr sz="4800" dirty="0">
              <a:latin typeface="Source Han Sans CN" panose="020B0500000000000000" pitchFamily="34" charset="-128"/>
              <a:ea typeface="Source Han Sans CN" panose="020B0500000000000000" pitchFamily="34" charset="-128"/>
              <a:cs typeface="Lucida Sans"/>
            </a:endParaRPr>
          </a:p>
        </p:txBody>
      </p:sp>
      <p:pic>
        <p:nvPicPr>
          <p:cNvPr id="5" name="object 5"/>
          <p:cNvPicPr/>
          <p:nvPr/>
        </p:nvPicPr>
        <p:blipFill>
          <a:blip r:embed="rId2" cstate="print"/>
          <a:stretch>
            <a:fillRect/>
          </a:stretch>
        </p:blipFill>
        <p:spPr>
          <a:xfrm>
            <a:off x="0" y="1092492"/>
            <a:ext cx="7773136" cy="4193730"/>
          </a:xfrm>
          <a:prstGeom prst="rect">
            <a:avLst/>
          </a:prstGeom>
        </p:spPr>
      </p:pic>
      <p:sp>
        <p:nvSpPr>
          <p:cNvPr id="6" name="object 6"/>
          <p:cNvSpPr/>
          <p:nvPr/>
        </p:nvSpPr>
        <p:spPr>
          <a:xfrm>
            <a:off x="901955" y="462377"/>
            <a:ext cx="598170" cy="149225"/>
          </a:xfrm>
          <a:custGeom>
            <a:avLst/>
            <a:gdLst/>
            <a:ahLst/>
            <a:cxnLst/>
            <a:rect l="l" t="t" r="r" b="b"/>
            <a:pathLst>
              <a:path w="598169" h="149225">
                <a:moveTo>
                  <a:pt x="14503" y="111048"/>
                </a:moveTo>
                <a:lnTo>
                  <a:pt x="8762" y="111048"/>
                </a:lnTo>
                <a:lnTo>
                  <a:pt x="6134" y="112128"/>
                </a:lnTo>
                <a:lnTo>
                  <a:pt x="228" y="118033"/>
                </a:lnTo>
                <a:lnTo>
                  <a:pt x="0" y="124218"/>
                </a:lnTo>
                <a:lnTo>
                  <a:pt x="3594" y="128219"/>
                </a:lnTo>
                <a:lnTo>
                  <a:pt x="14089" y="137326"/>
                </a:lnTo>
                <a:lnTo>
                  <a:pt x="26947" y="143854"/>
                </a:lnTo>
                <a:lnTo>
                  <a:pt x="42118" y="147784"/>
                </a:lnTo>
                <a:lnTo>
                  <a:pt x="59550" y="149098"/>
                </a:lnTo>
                <a:lnTo>
                  <a:pt x="67849" y="148774"/>
                </a:lnTo>
                <a:lnTo>
                  <a:pt x="105067" y="135636"/>
                </a:lnTo>
                <a:lnTo>
                  <a:pt x="108920" y="130505"/>
                </a:lnTo>
                <a:lnTo>
                  <a:pt x="59321" y="130505"/>
                </a:lnTo>
                <a:lnTo>
                  <a:pt x="51212" y="130105"/>
                </a:lnTo>
                <a:lnTo>
                  <a:pt x="17271" y="112306"/>
                </a:lnTo>
                <a:lnTo>
                  <a:pt x="14503" y="111048"/>
                </a:lnTo>
                <a:close/>
              </a:path>
              <a:path w="598169" h="149225">
                <a:moveTo>
                  <a:pt x="58661" y="50"/>
                </a:moveTo>
                <a:lnTo>
                  <a:pt x="20307" y="9855"/>
                </a:lnTo>
                <a:lnTo>
                  <a:pt x="2578" y="35852"/>
                </a:lnTo>
                <a:lnTo>
                  <a:pt x="2578" y="51523"/>
                </a:lnTo>
                <a:lnTo>
                  <a:pt x="31309" y="79378"/>
                </a:lnTo>
                <a:lnTo>
                  <a:pt x="66342" y="87985"/>
                </a:lnTo>
                <a:lnTo>
                  <a:pt x="74256" y="90108"/>
                </a:lnTo>
                <a:lnTo>
                  <a:pt x="80637" y="92376"/>
                </a:lnTo>
                <a:lnTo>
                  <a:pt x="85534" y="94805"/>
                </a:lnTo>
                <a:lnTo>
                  <a:pt x="91249" y="98247"/>
                </a:lnTo>
                <a:lnTo>
                  <a:pt x="94145" y="102882"/>
                </a:lnTo>
                <a:lnTo>
                  <a:pt x="94145" y="115608"/>
                </a:lnTo>
                <a:lnTo>
                  <a:pt x="59321" y="130505"/>
                </a:lnTo>
                <a:lnTo>
                  <a:pt x="108920" y="130505"/>
                </a:lnTo>
                <a:lnTo>
                  <a:pt x="114566" y="122986"/>
                </a:lnTo>
                <a:lnTo>
                  <a:pt x="116942" y="115608"/>
                </a:lnTo>
                <a:lnTo>
                  <a:pt x="116954" y="99479"/>
                </a:lnTo>
                <a:lnTo>
                  <a:pt x="115227" y="92913"/>
                </a:lnTo>
                <a:lnTo>
                  <a:pt x="81638" y="69591"/>
                </a:lnTo>
                <a:lnTo>
                  <a:pt x="54114" y="63580"/>
                </a:lnTo>
                <a:lnTo>
                  <a:pt x="45888" y="61394"/>
                </a:lnTo>
                <a:lnTo>
                  <a:pt x="39305" y="59023"/>
                </a:lnTo>
                <a:lnTo>
                  <a:pt x="34315" y="56451"/>
                </a:lnTo>
                <a:lnTo>
                  <a:pt x="28536" y="52781"/>
                </a:lnTo>
                <a:lnTo>
                  <a:pt x="25615" y="47739"/>
                </a:lnTo>
                <a:lnTo>
                  <a:pt x="25615" y="34772"/>
                </a:lnTo>
                <a:lnTo>
                  <a:pt x="28600" y="29222"/>
                </a:lnTo>
                <a:lnTo>
                  <a:pt x="40284" y="20751"/>
                </a:lnTo>
                <a:lnTo>
                  <a:pt x="48488" y="18630"/>
                </a:lnTo>
                <a:lnTo>
                  <a:pt x="108055" y="18630"/>
                </a:lnTo>
                <a:lnTo>
                  <a:pt x="104736" y="14909"/>
                </a:lnTo>
                <a:lnTo>
                  <a:pt x="68264" y="504"/>
                </a:lnTo>
                <a:lnTo>
                  <a:pt x="58661" y="50"/>
                </a:lnTo>
                <a:close/>
              </a:path>
              <a:path w="598169" h="149225">
                <a:moveTo>
                  <a:pt x="108055" y="18630"/>
                </a:moveTo>
                <a:lnTo>
                  <a:pt x="58877" y="18630"/>
                </a:lnTo>
                <a:lnTo>
                  <a:pt x="66400" y="19020"/>
                </a:lnTo>
                <a:lnTo>
                  <a:pt x="73164" y="20183"/>
                </a:lnTo>
                <a:lnTo>
                  <a:pt x="95732" y="36207"/>
                </a:lnTo>
                <a:lnTo>
                  <a:pt x="98717" y="37680"/>
                </a:lnTo>
                <a:lnTo>
                  <a:pt x="104508" y="37680"/>
                </a:lnTo>
                <a:lnTo>
                  <a:pt x="106972" y="36728"/>
                </a:lnTo>
                <a:lnTo>
                  <a:pt x="113106" y="31203"/>
                </a:lnTo>
                <a:lnTo>
                  <a:pt x="113461" y="24650"/>
                </a:lnTo>
                <a:lnTo>
                  <a:pt x="108055" y="18630"/>
                </a:lnTo>
                <a:close/>
              </a:path>
              <a:path w="598169" h="149225">
                <a:moveTo>
                  <a:pt x="342722" y="110998"/>
                </a:moveTo>
                <a:lnTo>
                  <a:pt x="336994" y="110998"/>
                </a:lnTo>
                <a:lnTo>
                  <a:pt x="334378" y="112077"/>
                </a:lnTo>
                <a:lnTo>
                  <a:pt x="328447" y="117995"/>
                </a:lnTo>
                <a:lnTo>
                  <a:pt x="328218" y="124180"/>
                </a:lnTo>
                <a:lnTo>
                  <a:pt x="331812" y="128181"/>
                </a:lnTo>
                <a:lnTo>
                  <a:pt x="342315" y="137288"/>
                </a:lnTo>
                <a:lnTo>
                  <a:pt x="355176" y="143816"/>
                </a:lnTo>
                <a:lnTo>
                  <a:pt x="370344" y="147746"/>
                </a:lnTo>
                <a:lnTo>
                  <a:pt x="387769" y="149059"/>
                </a:lnTo>
                <a:lnTo>
                  <a:pt x="396070" y="148734"/>
                </a:lnTo>
                <a:lnTo>
                  <a:pt x="433298" y="135597"/>
                </a:lnTo>
                <a:lnTo>
                  <a:pt x="437146" y="130467"/>
                </a:lnTo>
                <a:lnTo>
                  <a:pt x="387553" y="130467"/>
                </a:lnTo>
                <a:lnTo>
                  <a:pt x="379442" y="130067"/>
                </a:lnTo>
                <a:lnTo>
                  <a:pt x="345490" y="112255"/>
                </a:lnTo>
                <a:lnTo>
                  <a:pt x="342722" y="110998"/>
                </a:lnTo>
                <a:close/>
              </a:path>
              <a:path w="598169" h="149225">
                <a:moveTo>
                  <a:pt x="386880" y="0"/>
                </a:moveTo>
                <a:lnTo>
                  <a:pt x="348526" y="9804"/>
                </a:lnTo>
                <a:lnTo>
                  <a:pt x="330809" y="35801"/>
                </a:lnTo>
                <a:lnTo>
                  <a:pt x="330809" y="51485"/>
                </a:lnTo>
                <a:lnTo>
                  <a:pt x="332574" y="58026"/>
                </a:lnTo>
                <a:lnTo>
                  <a:pt x="336080" y="63284"/>
                </a:lnTo>
                <a:lnTo>
                  <a:pt x="339585" y="68592"/>
                </a:lnTo>
                <a:lnTo>
                  <a:pt x="375556" y="83971"/>
                </a:lnTo>
                <a:lnTo>
                  <a:pt x="394574" y="87946"/>
                </a:lnTo>
                <a:lnTo>
                  <a:pt x="402486" y="90068"/>
                </a:lnTo>
                <a:lnTo>
                  <a:pt x="408863" y="92332"/>
                </a:lnTo>
                <a:lnTo>
                  <a:pt x="413753" y="94754"/>
                </a:lnTo>
                <a:lnTo>
                  <a:pt x="419468" y="98196"/>
                </a:lnTo>
                <a:lnTo>
                  <a:pt x="422376" y="102844"/>
                </a:lnTo>
                <a:lnTo>
                  <a:pt x="422376" y="115557"/>
                </a:lnTo>
                <a:lnTo>
                  <a:pt x="387553" y="130467"/>
                </a:lnTo>
                <a:lnTo>
                  <a:pt x="437146" y="130467"/>
                </a:lnTo>
                <a:lnTo>
                  <a:pt x="442785" y="122948"/>
                </a:lnTo>
                <a:lnTo>
                  <a:pt x="445177" y="115557"/>
                </a:lnTo>
                <a:lnTo>
                  <a:pt x="445185" y="99453"/>
                </a:lnTo>
                <a:lnTo>
                  <a:pt x="443445" y="92875"/>
                </a:lnTo>
                <a:lnTo>
                  <a:pt x="409867" y="69553"/>
                </a:lnTo>
                <a:lnTo>
                  <a:pt x="382335" y="63537"/>
                </a:lnTo>
                <a:lnTo>
                  <a:pt x="374113" y="61352"/>
                </a:lnTo>
                <a:lnTo>
                  <a:pt x="367534" y="58983"/>
                </a:lnTo>
                <a:lnTo>
                  <a:pt x="362546" y="56413"/>
                </a:lnTo>
                <a:lnTo>
                  <a:pt x="356768" y="52743"/>
                </a:lnTo>
                <a:lnTo>
                  <a:pt x="353834" y="47701"/>
                </a:lnTo>
                <a:lnTo>
                  <a:pt x="353834" y="34721"/>
                </a:lnTo>
                <a:lnTo>
                  <a:pt x="356831" y="29171"/>
                </a:lnTo>
                <a:lnTo>
                  <a:pt x="368503" y="20713"/>
                </a:lnTo>
                <a:lnTo>
                  <a:pt x="376720" y="18592"/>
                </a:lnTo>
                <a:lnTo>
                  <a:pt x="436293" y="18592"/>
                </a:lnTo>
                <a:lnTo>
                  <a:pt x="432955" y="14871"/>
                </a:lnTo>
                <a:lnTo>
                  <a:pt x="396483" y="455"/>
                </a:lnTo>
                <a:lnTo>
                  <a:pt x="386880" y="0"/>
                </a:lnTo>
                <a:close/>
              </a:path>
              <a:path w="598169" h="149225">
                <a:moveTo>
                  <a:pt x="436293" y="18592"/>
                </a:moveTo>
                <a:lnTo>
                  <a:pt x="387108" y="18592"/>
                </a:lnTo>
                <a:lnTo>
                  <a:pt x="394632" y="18982"/>
                </a:lnTo>
                <a:lnTo>
                  <a:pt x="401396" y="20145"/>
                </a:lnTo>
                <a:lnTo>
                  <a:pt x="423951" y="36156"/>
                </a:lnTo>
                <a:lnTo>
                  <a:pt x="426948" y="37630"/>
                </a:lnTo>
                <a:lnTo>
                  <a:pt x="432739" y="37630"/>
                </a:lnTo>
                <a:lnTo>
                  <a:pt x="435203" y="36690"/>
                </a:lnTo>
                <a:lnTo>
                  <a:pt x="441337" y="31153"/>
                </a:lnTo>
                <a:lnTo>
                  <a:pt x="441693" y="24612"/>
                </a:lnTo>
                <a:lnTo>
                  <a:pt x="436293" y="18592"/>
                </a:lnTo>
                <a:close/>
              </a:path>
              <a:path w="598169" h="149225">
                <a:moveTo>
                  <a:pt x="181152" y="0"/>
                </a:moveTo>
                <a:lnTo>
                  <a:pt x="169062" y="0"/>
                </a:lnTo>
                <a:lnTo>
                  <a:pt x="164147" y="4927"/>
                </a:lnTo>
                <a:lnTo>
                  <a:pt x="164147" y="91643"/>
                </a:lnTo>
                <a:lnTo>
                  <a:pt x="165092" y="104967"/>
                </a:lnTo>
                <a:lnTo>
                  <a:pt x="187532" y="140889"/>
                </a:lnTo>
                <a:lnTo>
                  <a:pt x="223113" y="149059"/>
                </a:lnTo>
                <a:lnTo>
                  <a:pt x="236675" y="148147"/>
                </a:lnTo>
                <a:lnTo>
                  <a:pt x="248548" y="145419"/>
                </a:lnTo>
                <a:lnTo>
                  <a:pt x="258693" y="140889"/>
                </a:lnTo>
                <a:lnTo>
                  <a:pt x="267068" y="134569"/>
                </a:lnTo>
                <a:lnTo>
                  <a:pt x="270382" y="130467"/>
                </a:lnTo>
                <a:lnTo>
                  <a:pt x="223113" y="130467"/>
                </a:lnTo>
                <a:lnTo>
                  <a:pt x="214292" y="129823"/>
                </a:lnTo>
                <a:lnTo>
                  <a:pt x="186637" y="98685"/>
                </a:lnTo>
                <a:lnTo>
                  <a:pt x="186067" y="88760"/>
                </a:lnTo>
                <a:lnTo>
                  <a:pt x="186067" y="4927"/>
                </a:lnTo>
                <a:lnTo>
                  <a:pt x="181152" y="0"/>
                </a:lnTo>
                <a:close/>
              </a:path>
              <a:path w="598169" h="149225">
                <a:moveTo>
                  <a:pt x="277164" y="0"/>
                </a:moveTo>
                <a:lnTo>
                  <a:pt x="265074" y="0"/>
                </a:lnTo>
                <a:lnTo>
                  <a:pt x="260159" y="4927"/>
                </a:lnTo>
                <a:lnTo>
                  <a:pt x="260159" y="88760"/>
                </a:lnTo>
                <a:lnTo>
                  <a:pt x="259589" y="98685"/>
                </a:lnTo>
                <a:lnTo>
                  <a:pt x="231932" y="129823"/>
                </a:lnTo>
                <a:lnTo>
                  <a:pt x="223113" y="130467"/>
                </a:lnTo>
                <a:lnTo>
                  <a:pt x="270382" y="130467"/>
                </a:lnTo>
                <a:lnTo>
                  <a:pt x="273614" y="126467"/>
                </a:lnTo>
                <a:lnTo>
                  <a:pt x="278307" y="116587"/>
                </a:lnTo>
                <a:lnTo>
                  <a:pt x="281134" y="104967"/>
                </a:lnTo>
                <a:lnTo>
                  <a:pt x="282079" y="91643"/>
                </a:lnTo>
                <a:lnTo>
                  <a:pt x="282079" y="4927"/>
                </a:lnTo>
                <a:lnTo>
                  <a:pt x="277164" y="0"/>
                </a:lnTo>
                <a:close/>
              </a:path>
              <a:path w="598169" h="149225">
                <a:moveTo>
                  <a:pt x="593420" y="1892"/>
                </a:moveTo>
                <a:lnTo>
                  <a:pt x="521627" y="1892"/>
                </a:lnTo>
                <a:lnTo>
                  <a:pt x="510250" y="4196"/>
                </a:lnTo>
                <a:lnTo>
                  <a:pt x="500948" y="10474"/>
                </a:lnTo>
                <a:lnTo>
                  <a:pt x="494670" y="19776"/>
                </a:lnTo>
                <a:lnTo>
                  <a:pt x="492366" y="31153"/>
                </a:lnTo>
                <a:lnTo>
                  <a:pt x="492366" y="117894"/>
                </a:lnTo>
                <a:lnTo>
                  <a:pt x="494670" y="129268"/>
                </a:lnTo>
                <a:lnTo>
                  <a:pt x="500948" y="138566"/>
                </a:lnTo>
                <a:lnTo>
                  <a:pt x="510250" y="144840"/>
                </a:lnTo>
                <a:lnTo>
                  <a:pt x="521627" y="147142"/>
                </a:lnTo>
                <a:lnTo>
                  <a:pt x="593420" y="147142"/>
                </a:lnTo>
                <a:lnTo>
                  <a:pt x="597661" y="142913"/>
                </a:lnTo>
                <a:lnTo>
                  <a:pt x="597661" y="132486"/>
                </a:lnTo>
                <a:lnTo>
                  <a:pt x="593420" y="128244"/>
                </a:lnTo>
                <a:lnTo>
                  <a:pt x="515924" y="128244"/>
                </a:lnTo>
                <a:lnTo>
                  <a:pt x="511276" y="123596"/>
                </a:lnTo>
                <a:lnTo>
                  <a:pt x="511276" y="83223"/>
                </a:lnTo>
                <a:lnTo>
                  <a:pt x="581507" y="83223"/>
                </a:lnTo>
                <a:lnTo>
                  <a:pt x="585533" y="79197"/>
                </a:lnTo>
                <a:lnTo>
                  <a:pt x="585533" y="69316"/>
                </a:lnTo>
                <a:lnTo>
                  <a:pt x="581507" y="65290"/>
                </a:lnTo>
                <a:lnTo>
                  <a:pt x="511276" y="65290"/>
                </a:lnTo>
                <a:lnTo>
                  <a:pt x="511276" y="25450"/>
                </a:lnTo>
                <a:lnTo>
                  <a:pt x="515924" y="20802"/>
                </a:lnTo>
                <a:lnTo>
                  <a:pt x="593420" y="20802"/>
                </a:lnTo>
                <a:lnTo>
                  <a:pt x="597661" y="16560"/>
                </a:lnTo>
                <a:lnTo>
                  <a:pt x="597661" y="6134"/>
                </a:lnTo>
                <a:lnTo>
                  <a:pt x="593420" y="1892"/>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7" name="object 7"/>
          <p:cNvSpPr/>
          <p:nvPr/>
        </p:nvSpPr>
        <p:spPr>
          <a:xfrm>
            <a:off x="466489" y="455973"/>
            <a:ext cx="371475" cy="187960"/>
          </a:xfrm>
          <a:custGeom>
            <a:avLst/>
            <a:gdLst/>
            <a:ahLst/>
            <a:cxnLst/>
            <a:rect l="l" t="t" r="r" b="b"/>
            <a:pathLst>
              <a:path w="371475" h="187959">
                <a:moveTo>
                  <a:pt x="164177" y="1060"/>
                </a:moveTo>
                <a:lnTo>
                  <a:pt x="118228" y="5105"/>
                </a:lnTo>
                <a:lnTo>
                  <a:pt x="69882" y="21996"/>
                </a:lnTo>
                <a:lnTo>
                  <a:pt x="27842" y="51193"/>
                </a:lnTo>
                <a:lnTo>
                  <a:pt x="2525" y="91116"/>
                </a:lnTo>
                <a:lnTo>
                  <a:pt x="0" y="106235"/>
                </a:lnTo>
                <a:lnTo>
                  <a:pt x="63" y="108686"/>
                </a:lnTo>
                <a:lnTo>
                  <a:pt x="12067" y="155205"/>
                </a:lnTo>
                <a:lnTo>
                  <a:pt x="44254" y="182418"/>
                </a:lnTo>
                <a:lnTo>
                  <a:pt x="71387" y="187961"/>
                </a:lnTo>
                <a:lnTo>
                  <a:pt x="97944" y="182953"/>
                </a:lnTo>
                <a:lnTo>
                  <a:pt x="118457" y="166268"/>
                </a:lnTo>
                <a:lnTo>
                  <a:pt x="120221" y="162801"/>
                </a:lnTo>
                <a:lnTo>
                  <a:pt x="74730" y="162801"/>
                </a:lnTo>
                <a:lnTo>
                  <a:pt x="66632" y="162617"/>
                </a:lnTo>
                <a:lnTo>
                  <a:pt x="31694" y="138079"/>
                </a:lnTo>
                <a:lnTo>
                  <a:pt x="26224" y="118846"/>
                </a:lnTo>
                <a:lnTo>
                  <a:pt x="29254" y="99858"/>
                </a:lnTo>
                <a:lnTo>
                  <a:pt x="29373" y="99275"/>
                </a:lnTo>
                <a:lnTo>
                  <a:pt x="42307" y="82715"/>
                </a:lnTo>
                <a:lnTo>
                  <a:pt x="60551" y="73289"/>
                </a:lnTo>
                <a:lnTo>
                  <a:pt x="79382" y="70594"/>
                </a:lnTo>
                <a:lnTo>
                  <a:pt x="318117" y="70594"/>
                </a:lnTo>
                <a:lnTo>
                  <a:pt x="316577" y="63995"/>
                </a:lnTo>
                <a:lnTo>
                  <a:pt x="316905" y="52473"/>
                </a:lnTo>
                <a:lnTo>
                  <a:pt x="322525" y="43121"/>
                </a:lnTo>
                <a:lnTo>
                  <a:pt x="331877" y="37500"/>
                </a:lnTo>
                <a:lnTo>
                  <a:pt x="343399" y="37172"/>
                </a:lnTo>
                <a:lnTo>
                  <a:pt x="355403" y="37172"/>
                </a:lnTo>
                <a:lnTo>
                  <a:pt x="352156" y="34709"/>
                </a:lnTo>
                <a:lnTo>
                  <a:pt x="280255" y="34709"/>
                </a:lnTo>
                <a:lnTo>
                  <a:pt x="275420" y="30789"/>
                </a:lnTo>
                <a:lnTo>
                  <a:pt x="269717" y="27492"/>
                </a:lnTo>
                <a:lnTo>
                  <a:pt x="232757" y="12471"/>
                </a:lnTo>
                <a:lnTo>
                  <a:pt x="193023" y="3654"/>
                </a:lnTo>
                <a:lnTo>
                  <a:pt x="179544" y="2019"/>
                </a:lnTo>
                <a:lnTo>
                  <a:pt x="164177" y="1060"/>
                </a:lnTo>
                <a:close/>
              </a:path>
              <a:path w="371475" h="187959">
                <a:moveTo>
                  <a:pt x="116026" y="107835"/>
                </a:moveTo>
                <a:lnTo>
                  <a:pt x="78515" y="107835"/>
                </a:lnTo>
                <a:lnTo>
                  <a:pt x="88154" y="107848"/>
                </a:lnTo>
                <a:lnTo>
                  <a:pt x="92904" y="108686"/>
                </a:lnTo>
                <a:lnTo>
                  <a:pt x="102543" y="114338"/>
                </a:lnTo>
                <a:lnTo>
                  <a:pt x="106290" y="120408"/>
                </a:lnTo>
                <a:lnTo>
                  <a:pt x="107420" y="126012"/>
                </a:lnTo>
                <a:lnTo>
                  <a:pt x="107541" y="127965"/>
                </a:lnTo>
                <a:lnTo>
                  <a:pt x="107052" y="140366"/>
                </a:lnTo>
                <a:lnTo>
                  <a:pt x="100531" y="151542"/>
                </a:lnTo>
                <a:lnTo>
                  <a:pt x="89322" y="159356"/>
                </a:lnTo>
                <a:lnTo>
                  <a:pt x="74730" y="162801"/>
                </a:lnTo>
                <a:lnTo>
                  <a:pt x="120221" y="162801"/>
                </a:lnTo>
                <a:lnTo>
                  <a:pt x="124087" y="155205"/>
                </a:lnTo>
                <a:lnTo>
                  <a:pt x="126809" y="143205"/>
                </a:lnTo>
                <a:lnTo>
                  <a:pt x="126688" y="136207"/>
                </a:lnTo>
                <a:lnTo>
                  <a:pt x="126556" y="130603"/>
                </a:lnTo>
                <a:lnTo>
                  <a:pt x="123079" y="118694"/>
                </a:lnTo>
                <a:lnTo>
                  <a:pt x="116426" y="108197"/>
                </a:lnTo>
                <a:lnTo>
                  <a:pt x="116026" y="107835"/>
                </a:lnTo>
                <a:close/>
              </a:path>
              <a:path w="371475" h="187959">
                <a:moveTo>
                  <a:pt x="272102" y="124873"/>
                </a:moveTo>
                <a:lnTo>
                  <a:pt x="217486" y="124873"/>
                </a:lnTo>
                <a:lnTo>
                  <a:pt x="224021" y="124975"/>
                </a:lnTo>
                <a:lnTo>
                  <a:pt x="230005" y="125842"/>
                </a:lnTo>
                <a:lnTo>
                  <a:pt x="257090" y="152527"/>
                </a:lnTo>
                <a:lnTo>
                  <a:pt x="259071" y="153593"/>
                </a:lnTo>
                <a:lnTo>
                  <a:pt x="262475" y="154825"/>
                </a:lnTo>
                <a:lnTo>
                  <a:pt x="270933" y="154622"/>
                </a:lnTo>
                <a:lnTo>
                  <a:pt x="299520" y="154609"/>
                </a:lnTo>
                <a:lnTo>
                  <a:pt x="297819" y="147053"/>
                </a:lnTo>
                <a:lnTo>
                  <a:pt x="290580" y="145935"/>
                </a:lnTo>
                <a:lnTo>
                  <a:pt x="280001" y="139636"/>
                </a:lnTo>
                <a:lnTo>
                  <a:pt x="275200" y="136207"/>
                </a:lnTo>
                <a:lnTo>
                  <a:pt x="271873" y="127266"/>
                </a:lnTo>
                <a:lnTo>
                  <a:pt x="272102" y="124873"/>
                </a:lnTo>
                <a:close/>
              </a:path>
              <a:path w="371475" h="187959">
                <a:moveTo>
                  <a:pt x="318117" y="70594"/>
                </a:moveTo>
                <a:lnTo>
                  <a:pt x="79382" y="70594"/>
                </a:lnTo>
                <a:lnTo>
                  <a:pt x="97103" y="72969"/>
                </a:lnTo>
                <a:lnTo>
                  <a:pt x="112018" y="78752"/>
                </a:lnTo>
                <a:lnTo>
                  <a:pt x="143920" y="111658"/>
                </a:lnTo>
                <a:lnTo>
                  <a:pt x="160024" y="146367"/>
                </a:lnTo>
                <a:lnTo>
                  <a:pt x="169930" y="154749"/>
                </a:lnTo>
                <a:lnTo>
                  <a:pt x="174794" y="154622"/>
                </a:lnTo>
                <a:lnTo>
                  <a:pt x="213465" y="154622"/>
                </a:lnTo>
                <a:lnTo>
                  <a:pt x="212487" y="151955"/>
                </a:lnTo>
                <a:lnTo>
                  <a:pt x="206849" y="146189"/>
                </a:lnTo>
                <a:lnTo>
                  <a:pt x="201222" y="145288"/>
                </a:lnTo>
                <a:lnTo>
                  <a:pt x="184141" y="140589"/>
                </a:lnTo>
                <a:lnTo>
                  <a:pt x="185347" y="124853"/>
                </a:lnTo>
                <a:lnTo>
                  <a:pt x="272104" y="124853"/>
                </a:lnTo>
                <a:lnTo>
                  <a:pt x="272546" y="120243"/>
                </a:lnTo>
                <a:lnTo>
                  <a:pt x="275937" y="115836"/>
                </a:lnTo>
                <a:lnTo>
                  <a:pt x="278045" y="114604"/>
                </a:lnTo>
                <a:lnTo>
                  <a:pt x="282807" y="113576"/>
                </a:lnTo>
                <a:lnTo>
                  <a:pt x="336944" y="113576"/>
                </a:lnTo>
                <a:lnTo>
                  <a:pt x="337214" y="113519"/>
                </a:lnTo>
                <a:lnTo>
                  <a:pt x="344351" y="111417"/>
                </a:lnTo>
                <a:lnTo>
                  <a:pt x="350905" y="109220"/>
                </a:lnTo>
                <a:lnTo>
                  <a:pt x="357369" y="106235"/>
                </a:lnTo>
                <a:lnTo>
                  <a:pt x="366594" y="99390"/>
                </a:lnTo>
                <a:lnTo>
                  <a:pt x="345736" y="99390"/>
                </a:lnTo>
                <a:lnTo>
                  <a:pt x="330826" y="98526"/>
                </a:lnTo>
                <a:lnTo>
                  <a:pt x="302619" y="82499"/>
                </a:lnTo>
                <a:lnTo>
                  <a:pt x="304816" y="80225"/>
                </a:lnTo>
                <a:lnTo>
                  <a:pt x="331391" y="80225"/>
                </a:lnTo>
                <a:lnTo>
                  <a:pt x="325022" y="78727"/>
                </a:lnTo>
                <a:lnTo>
                  <a:pt x="318494" y="72212"/>
                </a:lnTo>
                <a:lnTo>
                  <a:pt x="318117" y="70594"/>
                </a:lnTo>
                <a:close/>
              </a:path>
              <a:path w="371475" h="187959">
                <a:moveTo>
                  <a:pt x="295622" y="154622"/>
                </a:moveTo>
                <a:lnTo>
                  <a:pt x="286490" y="154622"/>
                </a:lnTo>
                <a:lnTo>
                  <a:pt x="287824" y="154647"/>
                </a:lnTo>
                <a:lnTo>
                  <a:pt x="295622" y="154622"/>
                </a:lnTo>
                <a:close/>
              </a:path>
              <a:path w="371475" h="187959">
                <a:moveTo>
                  <a:pt x="83938" y="91986"/>
                </a:moveTo>
                <a:lnTo>
                  <a:pt x="50794" y="116446"/>
                </a:lnTo>
                <a:lnTo>
                  <a:pt x="50676" y="118389"/>
                </a:lnTo>
                <a:lnTo>
                  <a:pt x="50985" y="124529"/>
                </a:lnTo>
                <a:lnTo>
                  <a:pt x="53350" y="131498"/>
                </a:lnTo>
                <a:lnTo>
                  <a:pt x="57598" y="137490"/>
                </a:lnTo>
                <a:lnTo>
                  <a:pt x="60278" y="140246"/>
                </a:lnTo>
                <a:lnTo>
                  <a:pt x="63897" y="142506"/>
                </a:lnTo>
                <a:lnTo>
                  <a:pt x="70197" y="141097"/>
                </a:lnTo>
                <a:lnTo>
                  <a:pt x="72140" y="139344"/>
                </a:lnTo>
                <a:lnTo>
                  <a:pt x="73016" y="133489"/>
                </a:lnTo>
                <a:lnTo>
                  <a:pt x="69955" y="131229"/>
                </a:lnTo>
                <a:lnTo>
                  <a:pt x="64685" y="123698"/>
                </a:lnTo>
                <a:lnTo>
                  <a:pt x="65371" y="116446"/>
                </a:lnTo>
                <a:lnTo>
                  <a:pt x="73206" y="108864"/>
                </a:lnTo>
                <a:lnTo>
                  <a:pt x="78515" y="107835"/>
                </a:lnTo>
                <a:lnTo>
                  <a:pt x="116026" y="107835"/>
                </a:lnTo>
                <a:lnTo>
                  <a:pt x="107190" y="99858"/>
                </a:lnTo>
                <a:lnTo>
                  <a:pt x="96113" y="94260"/>
                </a:lnTo>
                <a:lnTo>
                  <a:pt x="83938" y="91986"/>
                </a:lnTo>
                <a:close/>
              </a:path>
              <a:path w="371475" h="187959">
                <a:moveTo>
                  <a:pt x="272104" y="124853"/>
                </a:moveTo>
                <a:lnTo>
                  <a:pt x="199267" y="124853"/>
                </a:lnTo>
                <a:lnTo>
                  <a:pt x="199610" y="125158"/>
                </a:lnTo>
                <a:lnTo>
                  <a:pt x="217486" y="124873"/>
                </a:lnTo>
                <a:lnTo>
                  <a:pt x="272102" y="124873"/>
                </a:lnTo>
                <a:close/>
              </a:path>
              <a:path w="371475" h="187959">
                <a:moveTo>
                  <a:pt x="336944" y="113576"/>
                </a:moveTo>
                <a:lnTo>
                  <a:pt x="282807" y="113576"/>
                </a:lnTo>
                <a:lnTo>
                  <a:pt x="285411" y="114033"/>
                </a:lnTo>
                <a:lnTo>
                  <a:pt x="291024" y="114604"/>
                </a:lnTo>
                <a:lnTo>
                  <a:pt x="294072" y="115163"/>
                </a:lnTo>
                <a:lnTo>
                  <a:pt x="303115" y="116319"/>
                </a:lnTo>
                <a:lnTo>
                  <a:pt x="309122" y="116636"/>
                </a:lnTo>
                <a:lnTo>
                  <a:pt x="315129" y="116471"/>
                </a:lnTo>
                <a:lnTo>
                  <a:pt x="322552" y="116019"/>
                </a:lnTo>
                <a:lnTo>
                  <a:pt x="329931" y="115044"/>
                </a:lnTo>
                <a:lnTo>
                  <a:pt x="336944" y="113576"/>
                </a:lnTo>
                <a:close/>
              </a:path>
              <a:path w="371475" h="187959">
                <a:moveTo>
                  <a:pt x="369282" y="97396"/>
                </a:moveTo>
                <a:lnTo>
                  <a:pt x="367618" y="97840"/>
                </a:lnTo>
                <a:lnTo>
                  <a:pt x="353495" y="99275"/>
                </a:lnTo>
                <a:lnTo>
                  <a:pt x="345736" y="99390"/>
                </a:lnTo>
                <a:lnTo>
                  <a:pt x="366594" y="99390"/>
                </a:lnTo>
                <a:lnTo>
                  <a:pt x="369282" y="97396"/>
                </a:lnTo>
                <a:close/>
              </a:path>
              <a:path w="371475" h="187959">
                <a:moveTo>
                  <a:pt x="370367" y="92798"/>
                </a:moveTo>
                <a:lnTo>
                  <a:pt x="365980" y="92798"/>
                </a:lnTo>
                <a:lnTo>
                  <a:pt x="370158" y="93230"/>
                </a:lnTo>
                <a:lnTo>
                  <a:pt x="370367" y="92798"/>
                </a:lnTo>
                <a:close/>
              </a:path>
              <a:path w="371475" h="187959">
                <a:moveTo>
                  <a:pt x="331391" y="80225"/>
                </a:moveTo>
                <a:lnTo>
                  <a:pt x="304816" y="80225"/>
                </a:lnTo>
                <a:lnTo>
                  <a:pt x="307102" y="80873"/>
                </a:lnTo>
                <a:lnTo>
                  <a:pt x="307814" y="81470"/>
                </a:lnTo>
                <a:lnTo>
                  <a:pt x="348123" y="93218"/>
                </a:lnTo>
                <a:lnTo>
                  <a:pt x="357001" y="92824"/>
                </a:lnTo>
                <a:lnTo>
                  <a:pt x="363725" y="92824"/>
                </a:lnTo>
                <a:lnTo>
                  <a:pt x="365980" y="92798"/>
                </a:lnTo>
                <a:lnTo>
                  <a:pt x="370367" y="92798"/>
                </a:lnTo>
                <a:lnTo>
                  <a:pt x="371174" y="91135"/>
                </a:lnTo>
                <a:lnTo>
                  <a:pt x="371068" y="89027"/>
                </a:lnTo>
                <a:lnTo>
                  <a:pt x="370527" y="80657"/>
                </a:lnTo>
                <a:lnTo>
                  <a:pt x="333226" y="80657"/>
                </a:lnTo>
                <a:lnTo>
                  <a:pt x="331391" y="80225"/>
                </a:lnTo>
                <a:close/>
              </a:path>
              <a:path w="371475" h="187959">
                <a:moveTo>
                  <a:pt x="363725" y="92824"/>
                </a:moveTo>
                <a:lnTo>
                  <a:pt x="357001" y="92824"/>
                </a:lnTo>
                <a:lnTo>
                  <a:pt x="361471" y="92849"/>
                </a:lnTo>
                <a:lnTo>
                  <a:pt x="363725" y="92824"/>
                </a:lnTo>
                <a:close/>
              </a:path>
              <a:path w="371475" h="187959">
                <a:moveTo>
                  <a:pt x="355403" y="37172"/>
                </a:moveTo>
                <a:lnTo>
                  <a:pt x="343399" y="37172"/>
                </a:lnTo>
                <a:lnTo>
                  <a:pt x="351616" y="39090"/>
                </a:lnTo>
                <a:lnTo>
                  <a:pt x="358131" y="45605"/>
                </a:lnTo>
                <a:lnTo>
                  <a:pt x="360061" y="53809"/>
                </a:lnTo>
                <a:lnTo>
                  <a:pt x="359739" y="65341"/>
                </a:lnTo>
                <a:lnTo>
                  <a:pt x="354116" y="74701"/>
                </a:lnTo>
                <a:lnTo>
                  <a:pt x="344758" y="80327"/>
                </a:lnTo>
                <a:lnTo>
                  <a:pt x="333226" y="80657"/>
                </a:lnTo>
                <a:lnTo>
                  <a:pt x="370527" y="80657"/>
                </a:lnTo>
                <a:lnTo>
                  <a:pt x="369968" y="72011"/>
                </a:lnTo>
                <a:lnTo>
                  <a:pt x="366392" y="54543"/>
                </a:lnTo>
                <a:lnTo>
                  <a:pt x="358331" y="39394"/>
                </a:lnTo>
                <a:lnTo>
                  <a:pt x="355403" y="37172"/>
                </a:lnTo>
                <a:close/>
              </a:path>
              <a:path w="371475" h="187959">
                <a:moveTo>
                  <a:pt x="347387" y="42405"/>
                </a:moveTo>
                <a:lnTo>
                  <a:pt x="329162" y="42405"/>
                </a:lnTo>
                <a:lnTo>
                  <a:pt x="321771" y="49796"/>
                </a:lnTo>
                <a:lnTo>
                  <a:pt x="321771" y="68021"/>
                </a:lnTo>
                <a:lnTo>
                  <a:pt x="329162" y="75412"/>
                </a:lnTo>
                <a:lnTo>
                  <a:pt x="347387" y="75412"/>
                </a:lnTo>
                <a:lnTo>
                  <a:pt x="354461" y="68338"/>
                </a:lnTo>
                <a:lnTo>
                  <a:pt x="345590" y="68326"/>
                </a:lnTo>
                <a:lnTo>
                  <a:pt x="340351" y="64846"/>
                </a:lnTo>
                <a:lnTo>
                  <a:pt x="340046" y="60325"/>
                </a:lnTo>
                <a:lnTo>
                  <a:pt x="342675" y="57696"/>
                </a:lnTo>
                <a:lnTo>
                  <a:pt x="345012" y="55270"/>
                </a:lnTo>
                <a:lnTo>
                  <a:pt x="354778" y="55270"/>
                </a:lnTo>
                <a:lnTo>
                  <a:pt x="354778" y="49796"/>
                </a:lnTo>
                <a:lnTo>
                  <a:pt x="347387" y="42405"/>
                </a:lnTo>
                <a:close/>
              </a:path>
              <a:path w="371475" h="187959">
                <a:moveTo>
                  <a:pt x="354778" y="55270"/>
                </a:moveTo>
                <a:lnTo>
                  <a:pt x="348873" y="55270"/>
                </a:lnTo>
                <a:lnTo>
                  <a:pt x="351209" y="57696"/>
                </a:lnTo>
                <a:lnTo>
                  <a:pt x="353837" y="60325"/>
                </a:lnTo>
                <a:lnTo>
                  <a:pt x="353521" y="64846"/>
                </a:lnTo>
                <a:lnTo>
                  <a:pt x="348263" y="68326"/>
                </a:lnTo>
                <a:lnTo>
                  <a:pt x="345609" y="68338"/>
                </a:lnTo>
                <a:lnTo>
                  <a:pt x="354473" y="68326"/>
                </a:lnTo>
                <a:lnTo>
                  <a:pt x="354778" y="68021"/>
                </a:lnTo>
                <a:lnTo>
                  <a:pt x="354778" y="55270"/>
                </a:lnTo>
                <a:close/>
              </a:path>
              <a:path w="371475" h="187959">
                <a:moveTo>
                  <a:pt x="283023" y="0"/>
                </a:moveTo>
                <a:lnTo>
                  <a:pt x="279888" y="2019"/>
                </a:lnTo>
                <a:lnTo>
                  <a:pt x="279928" y="12471"/>
                </a:lnTo>
                <a:lnTo>
                  <a:pt x="280151" y="24647"/>
                </a:lnTo>
                <a:lnTo>
                  <a:pt x="280255" y="34709"/>
                </a:lnTo>
                <a:lnTo>
                  <a:pt x="352156" y="34709"/>
                </a:lnTo>
                <a:lnTo>
                  <a:pt x="343704" y="28295"/>
                </a:lnTo>
                <a:lnTo>
                  <a:pt x="285631" y="1243"/>
                </a:lnTo>
                <a:lnTo>
                  <a:pt x="283023" y="0"/>
                </a:lnTo>
                <a:close/>
              </a:path>
            </a:pathLst>
          </a:custGeom>
          <a:solidFill>
            <a:srgbClr val="30BA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8" name="object 8"/>
          <p:cNvSpPr txBox="1"/>
          <p:nvPr/>
        </p:nvSpPr>
        <p:spPr>
          <a:xfrm>
            <a:off x="3094624" y="5661457"/>
            <a:ext cx="3867150" cy="1369286"/>
          </a:xfrm>
          <a:prstGeom prst="rect">
            <a:avLst/>
          </a:prstGeom>
        </p:spPr>
        <p:txBody>
          <a:bodyPr vert="horz" wrap="square" lIns="0" tIns="12700" rIns="0" bIns="0" rtlCol="0">
            <a:spAutoFit/>
          </a:bodyPr>
          <a:lstStyle/>
          <a:p>
            <a:pPr marL="12700" marR="5080" algn="just">
              <a:lnSpc>
                <a:spcPct val="150000"/>
              </a:lnSpc>
              <a:spcBef>
                <a:spcPts val="100"/>
              </a:spcBef>
            </a:pPr>
            <a:r>
              <a:rPr sz="2000" dirty="0">
                <a:solidFill>
                  <a:srgbClr val="FFFFFF"/>
                </a:solidFill>
                <a:latin typeface="Source Han Sans CN" panose="020B0500000000000000" pitchFamily="34" charset="-128"/>
                <a:ea typeface="Source Han Sans CN" panose="020B0500000000000000" pitchFamily="34" charset="-128"/>
                <a:cs typeface="Century Gothic"/>
              </a:rPr>
              <a:t>Elektrobit：通过开源和 SUSE 推动汽车的未来</a:t>
            </a:r>
            <a:endParaRPr sz="2000" dirty="0">
              <a:latin typeface="Source Han Sans CN" panose="020B0500000000000000" pitchFamily="34" charset="-128"/>
              <a:ea typeface="Source Han Sans CN" panose="020B0500000000000000" pitchFamily="34" charset="-128"/>
              <a:cs typeface="Century Gothic"/>
            </a:endParaRPr>
          </a:p>
        </p:txBody>
      </p:sp>
      <p:sp>
        <p:nvSpPr>
          <p:cNvPr id="9" name="object 9"/>
          <p:cNvSpPr txBox="1"/>
          <p:nvPr/>
        </p:nvSpPr>
        <p:spPr>
          <a:xfrm>
            <a:off x="444500" y="6536687"/>
            <a:ext cx="1379220" cy="12268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Source Han Sans CN" panose="020B0500000000000000" pitchFamily="34" charset="-128"/>
                <a:ea typeface="Source Han Sans CN" panose="020B0500000000000000" pitchFamily="34" charset="-128"/>
                <a:cs typeface="Century Gothic"/>
              </a:rPr>
              <a:t>Elektrobit</a:t>
            </a:r>
            <a:endParaRPr sz="1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1340"/>
              </a:spcBef>
            </a:pPr>
            <a:r>
              <a:rPr sz="800" b="1" dirty="0">
                <a:solidFill>
                  <a:srgbClr val="FFFFFF"/>
                </a:solidFill>
                <a:latin typeface="Source Han Sans CN" panose="020B0500000000000000" pitchFamily="34" charset="-128"/>
                <a:ea typeface="Source Han Sans CN" panose="020B0500000000000000" pitchFamily="34" charset="-128"/>
                <a:cs typeface="Century Gothic"/>
              </a:rPr>
              <a:t>行业与位置</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汽车 | 德国</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1040"/>
              </a:spcBef>
            </a:pPr>
            <a:r>
              <a:rPr sz="800" b="1" dirty="0">
                <a:solidFill>
                  <a:srgbClr val="FFFFFF"/>
                </a:solidFill>
                <a:latin typeface="Source Han Sans CN" panose="020B0500000000000000" pitchFamily="34" charset="-128"/>
                <a:ea typeface="Source Han Sans CN" panose="020B0500000000000000" pitchFamily="34" charset="-128"/>
                <a:cs typeface="Century Gothic"/>
              </a:rPr>
              <a:t>产品与服务</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安全 Linux</a:t>
            </a:r>
            <a:endParaRPr sz="800" dirty="0">
              <a:latin typeface="Source Han Sans CN" panose="020B0500000000000000" pitchFamily="34" charset="-128"/>
              <a:ea typeface="Source Han Sans CN" panose="020B0500000000000000" pitchFamily="34" charset="-128"/>
              <a:cs typeface="Century Gothic"/>
            </a:endParaRPr>
          </a:p>
          <a:p>
            <a:pPr marL="12700">
              <a:lnSpc>
                <a:spcPct val="100000"/>
              </a:lnSpc>
              <a:spcBef>
                <a:spcPts val="40"/>
              </a:spcBef>
            </a:pPr>
            <a:r>
              <a:rPr sz="800" dirty="0">
                <a:solidFill>
                  <a:srgbClr val="FFFFFF"/>
                </a:solidFill>
                <a:latin typeface="Source Han Sans CN" panose="020B0500000000000000" pitchFamily="34" charset="-128"/>
                <a:ea typeface="Source Han Sans CN" panose="020B0500000000000000" pitchFamily="34" charset="-128"/>
                <a:cs typeface="Century Gothic"/>
              </a:rPr>
              <a:t>长期服务支持</a:t>
            </a:r>
            <a:endParaRPr sz="800" dirty="0">
              <a:latin typeface="Source Han Sans CN" panose="020B0500000000000000" pitchFamily="34" charset="-128"/>
              <a:ea typeface="Source Han Sans CN" panose="020B0500000000000000" pitchFamily="34" charset="-128"/>
              <a:cs typeface="Century Gothic"/>
            </a:endParaRPr>
          </a:p>
        </p:txBody>
      </p:sp>
      <p:pic>
        <p:nvPicPr>
          <p:cNvPr id="10" name="object 10"/>
          <p:cNvPicPr/>
          <p:nvPr/>
        </p:nvPicPr>
        <p:blipFill>
          <a:blip r:embed="rId3" cstate="print"/>
          <a:stretch>
            <a:fillRect/>
          </a:stretch>
        </p:blipFill>
        <p:spPr>
          <a:xfrm>
            <a:off x="457200" y="5661461"/>
            <a:ext cx="700024" cy="7231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9568" y="4107712"/>
            <a:ext cx="2806700" cy="2930995"/>
          </a:xfrm>
          <a:prstGeom prst="rect">
            <a:avLst/>
          </a:prstGeom>
        </p:spPr>
        <p:txBody>
          <a:bodyPr vert="horz" wrap="square" lIns="0" tIns="12700" rIns="0" bIns="0" rtlCol="0">
            <a:spAutoFit/>
          </a:bodyPr>
          <a:lstStyle/>
          <a:p>
            <a:pPr marL="38100" algn="l">
              <a:lnSpc>
                <a:spcPct val="100000"/>
              </a:lnSpc>
              <a:spcBef>
                <a:spcPts val="100"/>
              </a:spcBef>
            </a:pPr>
            <a:r>
              <a:rPr sz="1600" dirty="0">
                <a:solidFill>
                  <a:srgbClr val="231F20"/>
                </a:solidFill>
                <a:latin typeface="Source Han Sans CN" panose="020B0500000000000000" pitchFamily="34" charset="-128"/>
                <a:ea typeface="Source Han Sans CN" panose="020B0500000000000000" pitchFamily="34" charset="-128"/>
                <a:cs typeface="Century Gothic"/>
              </a:rPr>
              <a:t>Elektrobit 简介</a:t>
            </a:r>
            <a:endParaRPr sz="16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28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Elektrobit (EB) 是一家屡获殊荣且富有远见的全球企业，提供汽车行业嵌入式和互联软件产品和服务，是 Continental AG 的全资子公司。</a:t>
            </a:r>
            <a:endParaRPr sz="1000" dirty="0">
              <a:latin typeface="Source Han Sans CN" panose="020B0500000000000000" pitchFamily="34" charset="-128"/>
              <a:ea typeface="Source Han Sans CN" panose="020B0500000000000000" pitchFamily="34" charset="-128"/>
              <a:cs typeface="Century Gothic"/>
            </a:endParaRPr>
          </a:p>
          <a:p>
            <a:pPr marL="38100" marR="698500" algn="l">
              <a:lnSpc>
                <a:spcPct val="116700"/>
              </a:lnSpc>
              <a:spcBef>
                <a:spcPts val="14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汽车数字革命</a:t>
            </a:r>
            <a:endParaRPr sz="10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数字革命改变了我们学习、交流和工作的方式，也在重新定义我们的驾驶方式。由于技术的发展，到 2025 年，整个汽车行业将为自动驾驶和汽车连接软件投资 520 亿美元。因此，自动驾驶软件市场预计在 2019 年至 2025 年间将以 17% 的复合年增长率增长，到 2030 年，汽车价值的 30% 将来自其软件</a:t>
            </a:r>
            <a:r>
              <a:rPr sz="1000" baseline="30000" dirty="0">
                <a:solidFill>
                  <a:srgbClr val="231F20"/>
                </a:solidFill>
                <a:latin typeface="Source Han Sans CN" panose="020B0500000000000000" pitchFamily="34" charset="-128"/>
                <a:ea typeface="Source Han Sans CN" panose="020B0500000000000000" pitchFamily="34" charset="-128"/>
                <a:cs typeface="Century Gothic"/>
              </a:rPr>
              <a:t>1</a:t>
            </a:r>
            <a:r>
              <a:rPr sz="1000" dirty="0">
                <a:solidFill>
                  <a:srgbClr val="231F20"/>
                </a:solidFill>
                <a:latin typeface="Source Han Sans CN" panose="020B0500000000000000" pitchFamily="34" charset="-128"/>
                <a:ea typeface="Source Han Sans CN" panose="020B0500000000000000" pitchFamily="34" charset="-128"/>
                <a:cs typeface="Century Gothic"/>
              </a:rPr>
              <a:t>。这种转变也引起了正在进行现代汽车转型的供应商和制造商的兴趣。</a:t>
            </a: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txBox="1"/>
          <p:nvPr/>
        </p:nvSpPr>
        <p:spPr>
          <a:xfrm>
            <a:off x="4076134" y="4107712"/>
            <a:ext cx="2749550" cy="4691990"/>
          </a:xfrm>
          <a:prstGeom prst="rect">
            <a:avLst/>
          </a:prstGeom>
        </p:spPr>
        <p:txBody>
          <a:bodyPr vert="horz" wrap="square" lIns="0" tIns="12700" rIns="0" bIns="0" rtlCol="0">
            <a:spAutoFit/>
          </a:bodyPr>
          <a:lstStyle/>
          <a:p>
            <a:pPr marL="12700" marR="5080" algn="l">
              <a:lnSpc>
                <a:spcPct val="116700"/>
              </a:lnSpc>
              <a:spcBef>
                <a:spcPts val="100"/>
              </a:spcBef>
            </a:pPr>
            <a:r>
              <a:rPr lang="en" altLang="zh-CN" sz="1000" b="1" dirty="0" err="1">
                <a:solidFill>
                  <a:srgbClr val="231F20"/>
                </a:solidFill>
                <a:latin typeface="Source Han Sans CN" panose="020B0500000000000000" pitchFamily="34" charset="-128"/>
                <a:ea typeface="Source Han Sans CN" panose="020B0500000000000000" pitchFamily="34" charset="-128"/>
                <a:cs typeface="Century Gothic"/>
              </a:rPr>
              <a:t>Elektrobit：未来汽车的驾驶解决方案</a:t>
            </a:r>
            <a:endParaRPr lang="en" altLang="zh-CN" sz="1000" b="1"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Elektrobit 就是创新的供应商之一。Elektrobit 成立于 1988 年，现在是 Continental AG（最大的跨国汽车零部件制造公司之一）的全资子公司，为汽车行业提供嵌入式和互联软件产品和服务。他们的开创性解决方案已经为 1 亿多辆汽车中的 10 亿多台设备提供动力，支持互联汽车基础设施、人机界面技术、驾驶辅助、电子控制单元和软件工程服务。他们的客户包括奥迪、宝马、福特、梅赛德斯、特斯拉和大众等世界知名品牌，帮助这些公司为用户提供了卓越的软件体验。</a:t>
            </a:r>
            <a:endParaRPr lang="e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sz="1000" dirty="0">
                <a:solidFill>
                  <a:srgbClr val="231F20"/>
                </a:solidFill>
                <a:latin typeface="Source Han Sans CN" panose="020B0500000000000000" pitchFamily="34" charset="-128"/>
                <a:ea typeface="Source Han Sans CN" panose="020B0500000000000000" pitchFamily="34" charset="-128"/>
                <a:cs typeface="Century Gothic"/>
              </a:rPr>
              <a:t>随着汽车制造商越来越依赖软件来重新定义驾驶方式，Elektrobit 已摩拳擦掌，致力于成为重视自动驾驶的企业的战略合作提供商。</a:t>
            </a:r>
            <a:endParaRPr lang="en" sz="1000" dirty="0">
              <a:latin typeface="Source Han Sans CN" panose="020B0500000000000000" pitchFamily="34" charset="-128"/>
              <a:ea typeface="Source Han Sans CN" panose="020B0500000000000000" pitchFamily="34" charset="-128"/>
              <a:cs typeface="Century Gothic"/>
            </a:endParaRPr>
          </a:p>
        </p:txBody>
      </p:sp>
      <p:pic>
        <p:nvPicPr>
          <p:cNvPr id="4" name="object 4"/>
          <p:cNvPicPr/>
          <p:nvPr/>
        </p:nvPicPr>
        <p:blipFill>
          <a:blip r:embed="rId2" cstate="print"/>
          <a:stretch>
            <a:fillRect/>
          </a:stretch>
        </p:blipFill>
        <p:spPr>
          <a:xfrm>
            <a:off x="4134116" y="1185989"/>
            <a:ext cx="3638283" cy="2325306"/>
          </a:xfrm>
          <a:prstGeom prst="rect">
            <a:avLst/>
          </a:prstGeom>
        </p:spPr>
      </p:pic>
      <p:sp>
        <p:nvSpPr>
          <p:cNvPr id="5" name="object 5"/>
          <p:cNvSpPr/>
          <p:nvPr/>
        </p:nvSpPr>
        <p:spPr>
          <a:xfrm>
            <a:off x="0" y="1185989"/>
            <a:ext cx="3657600" cy="1511935"/>
          </a:xfrm>
          <a:custGeom>
            <a:avLst/>
            <a:gdLst/>
            <a:ahLst/>
            <a:cxnLst/>
            <a:rect l="l" t="t" r="r" b="b"/>
            <a:pathLst>
              <a:path w="3657600" h="1511935">
                <a:moveTo>
                  <a:pt x="3657396" y="0"/>
                </a:moveTo>
                <a:lnTo>
                  <a:pt x="0" y="0"/>
                </a:lnTo>
                <a:lnTo>
                  <a:pt x="0" y="1511490"/>
                </a:lnTo>
                <a:lnTo>
                  <a:pt x="3657396" y="1511490"/>
                </a:lnTo>
                <a:lnTo>
                  <a:pt x="3657396"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6" name="object 6"/>
          <p:cNvSpPr txBox="1"/>
          <p:nvPr/>
        </p:nvSpPr>
        <p:spPr>
          <a:xfrm>
            <a:off x="914968" y="1400939"/>
            <a:ext cx="2490470" cy="1232069"/>
          </a:xfrm>
          <a:prstGeom prst="rect">
            <a:avLst/>
          </a:prstGeom>
        </p:spPr>
        <p:txBody>
          <a:bodyPr vert="horz" wrap="square" lIns="0" tIns="12700" rIns="0" bIns="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概览</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Elektrobit 是汽车软件解决方案的领导者，该企业采用了开源和 SUSE 解决方案，为未来的自动驾驶奠定安全基础。</a:t>
            </a:r>
            <a:endParaRPr sz="1000" dirty="0">
              <a:latin typeface="Source Han Sans CN" panose="020B0500000000000000" pitchFamily="34" charset="-128"/>
              <a:ea typeface="Source Han Sans CN" panose="020B0500000000000000" pitchFamily="34" charset="-128"/>
              <a:cs typeface="Century Gothic"/>
            </a:endParaRPr>
          </a:p>
        </p:txBody>
      </p:sp>
      <p:sp>
        <p:nvSpPr>
          <p:cNvPr id="9" name="object 9"/>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2</a:t>
            </a:fld>
            <a:endParaRPr dirty="0">
              <a:latin typeface="Source Han Sans CN" panose="020B0500000000000000" pitchFamily="34" charset="-128"/>
              <a:ea typeface="Source Han Sans CN" panose="020B0500000000000000" pitchFamily="34" charset="-128"/>
            </a:endParaRPr>
          </a:p>
        </p:txBody>
      </p:sp>
      <p:sp>
        <p:nvSpPr>
          <p:cNvPr id="10" name="object 10"/>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Elektrobit：通过开源和 SUSE 推动汽车的未来</a:t>
            </a:r>
          </a:p>
        </p:txBody>
      </p:sp>
      <p:sp>
        <p:nvSpPr>
          <p:cNvPr id="11" name="object 11"/>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7" name="object 7"/>
          <p:cNvSpPr txBox="1"/>
          <p:nvPr/>
        </p:nvSpPr>
        <p:spPr>
          <a:xfrm>
            <a:off x="4121420" y="3629023"/>
            <a:ext cx="2750185" cy="258597"/>
          </a:xfrm>
          <a:prstGeom prst="rect">
            <a:avLst/>
          </a:prstGeom>
        </p:spPr>
        <p:txBody>
          <a:bodyPr vert="horz" wrap="square" lIns="0" tIns="12700" rIns="0" bIns="0" rtlCol="0">
            <a:spAutoFit/>
          </a:bodyPr>
          <a:lstStyle/>
          <a:p>
            <a:pPr marL="12700" marR="5080" algn="l">
              <a:lnSpc>
                <a:spcPct val="119000"/>
              </a:lnSpc>
              <a:spcBef>
                <a:spcPts val="100"/>
              </a:spcBef>
            </a:pPr>
            <a:r>
              <a:rPr sz="700" dirty="0">
                <a:solidFill>
                  <a:srgbClr val="0D322C"/>
                </a:solidFill>
                <a:latin typeface="Source Han Sans CN" panose="020B0500000000000000" pitchFamily="34" charset="-128"/>
                <a:ea typeface="Source Han Sans CN" panose="020B0500000000000000" pitchFamily="34" charset="-128"/>
                <a:cs typeface="Century Gothic"/>
              </a:rPr>
              <a:t>图 1：汽车业务部门总裁兼总经理 Alexander Kocher</a:t>
            </a:r>
            <a:endParaRPr sz="700" dirty="0">
              <a:latin typeface="Source Han Sans CN" panose="020B0500000000000000" pitchFamily="34" charset="-128"/>
              <a:ea typeface="Source Han Sans CN" panose="020B0500000000000000" pitchFamily="34" charset="-128"/>
              <a:cs typeface="Century Gothic"/>
            </a:endParaRPr>
          </a:p>
        </p:txBody>
      </p:sp>
      <p:sp>
        <p:nvSpPr>
          <p:cNvPr id="8" name="object 8"/>
          <p:cNvSpPr txBox="1"/>
          <p:nvPr/>
        </p:nvSpPr>
        <p:spPr>
          <a:xfrm>
            <a:off x="4121420" y="8947254"/>
            <a:ext cx="2185035" cy="120546"/>
          </a:xfrm>
          <a:prstGeom prst="rect">
            <a:avLst/>
          </a:prstGeom>
        </p:spPr>
        <p:txBody>
          <a:bodyPr vert="horz" wrap="square" lIns="0" tIns="12700" rIns="0" bIns="0" rtlCol="0">
            <a:spAutoFit/>
          </a:bodyPr>
          <a:lstStyle/>
          <a:p>
            <a:pPr marL="12700" algn="l">
              <a:lnSpc>
                <a:spcPct val="100000"/>
              </a:lnSpc>
              <a:spcBef>
                <a:spcPts val="100"/>
              </a:spcBef>
            </a:pPr>
            <a:r>
              <a:rPr sz="700" dirty="0">
                <a:solidFill>
                  <a:srgbClr val="0D322C"/>
                </a:solidFill>
                <a:latin typeface="Source Han Sans CN" panose="020B0500000000000000" pitchFamily="34" charset="-128"/>
                <a:ea typeface="Source Han Sans CN" panose="020B0500000000000000" pitchFamily="34" charset="-128"/>
                <a:cs typeface="Century Gothic"/>
              </a:rPr>
              <a:t>1 2010 年，软件占汽车价值的 10%。</a:t>
            </a:r>
            <a:endParaRPr sz="7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954" y="3290333"/>
            <a:ext cx="2828925" cy="3931782"/>
          </a:xfrm>
          <a:prstGeom prst="rect">
            <a:avLst/>
          </a:prstGeom>
        </p:spPr>
        <p:txBody>
          <a:bodyPr vert="horz" wrap="square" lIns="0" tIns="12700" rIns="0" bIns="0" rtlCol="0">
            <a:spAutoFit/>
          </a:bodyPr>
          <a:lstStyle/>
          <a:p>
            <a:pPr marL="381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自动驾驶需求</a:t>
            </a:r>
            <a:endParaRPr sz="1000"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自动驾驶不是白日梦。专家预测，在 2040 年的所有驾驶公里数中，66% 将由自动驾驶汽车完成</a:t>
            </a:r>
            <a:r>
              <a:rPr lang="en-US" altLang="zh-CN" sz="1000" baseline="30000" dirty="0">
                <a:solidFill>
                  <a:srgbClr val="231F20"/>
                </a:solidFill>
                <a:latin typeface="Source Han Sans CN" panose="020B0500000000000000" pitchFamily="34" charset="-128"/>
                <a:ea typeface="Source Han Sans CN" panose="020B0500000000000000" pitchFamily="34" charset="-128"/>
                <a:cs typeface="Century Gothic"/>
              </a:rPr>
              <a:t>2</a:t>
            </a:r>
            <a:r>
              <a:rPr sz="1000" dirty="0">
                <a:solidFill>
                  <a:srgbClr val="231F20"/>
                </a:solidFill>
                <a:latin typeface="Source Han Sans CN" panose="020B0500000000000000" pitchFamily="34" charset="-128"/>
                <a:ea typeface="Source Han Sans CN" panose="020B0500000000000000" pitchFamily="34" charset="-128"/>
                <a:cs typeface="Century Gothic"/>
              </a:rPr>
              <a:t>。如果完全采用，自动驾驶将对公共利益产生巨大影响。汽车不仅会成为高效的生活空间，医疗保健成本也会随着事故的减少而下降，此外，随着人们对私家车的追求不再是拥有车辆，而是转向使用共享车辆，道路拥堵程度也会随之减少</a:t>
            </a:r>
            <a:r>
              <a:rPr lang="en-US" altLang="zh-CN" sz="1000" baseline="30000" dirty="0">
                <a:solidFill>
                  <a:srgbClr val="231F20"/>
                </a:solidFill>
                <a:latin typeface="Source Han Sans CN" panose="020B0500000000000000" pitchFamily="34" charset="-128"/>
                <a:ea typeface="Source Han Sans CN" panose="020B0500000000000000" pitchFamily="34" charset="-128"/>
                <a:cs typeface="Century Gothic"/>
              </a:rPr>
              <a:t>3</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a:t>
            </a:r>
            <a:endParaRPr sz="825" baseline="35353" dirty="0">
              <a:latin typeface="Source Han Sans CN" panose="020B0500000000000000" pitchFamily="34" charset="-128"/>
              <a:ea typeface="Source Han Sans CN" panose="020B0500000000000000" pitchFamily="34" charset="-128"/>
              <a:cs typeface="Century Gothic"/>
            </a:endParaRPr>
          </a:p>
          <a:p>
            <a:pPr marL="38100" marR="304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行业正在竞相取得进步，Elektrobit 考虑了应对一系列挑战的同时保持竞争力的最佳方式：</a:t>
            </a:r>
            <a:endParaRPr sz="1000" dirty="0">
              <a:latin typeface="Source Han Sans CN" panose="020B0500000000000000" pitchFamily="34" charset="-128"/>
              <a:ea typeface="Source Han Sans CN" panose="020B0500000000000000" pitchFamily="34" charset="-128"/>
              <a:cs typeface="Century Gothic"/>
            </a:endParaRPr>
          </a:p>
          <a:p>
            <a:pPr marL="152400" marR="73025" indent="-114300" algn="l">
              <a:lnSpc>
                <a:spcPct val="116700"/>
              </a:lnSpc>
              <a:spcBef>
                <a:spcPts val="1395"/>
              </a:spcBef>
              <a:buClr>
                <a:srgbClr val="F58344"/>
              </a:buClr>
              <a:buFont typeface="Century Gothic"/>
              <a:buChar char="•"/>
              <a:tabLst>
                <a:tab pos="1524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rPr>
              <a:t>编码规模：现在的互联汽车需要使用 1 亿行代码。添加完全自动化所需的代码行非常复杂。</a:t>
            </a:r>
            <a:endParaRPr sz="1000" dirty="0">
              <a:latin typeface="Source Han Sans CN" panose="020B0500000000000000" pitchFamily="34" charset="-128"/>
              <a:ea typeface="Source Han Sans CN" panose="020B0500000000000000" pitchFamily="34" charset="-128"/>
              <a:cs typeface="Century Gothic"/>
            </a:endParaRPr>
          </a:p>
          <a:p>
            <a:pPr marL="152400" marR="287020" indent="-114300" algn="l">
              <a:lnSpc>
                <a:spcPct val="116700"/>
              </a:lnSpc>
              <a:buClr>
                <a:srgbClr val="F58344"/>
              </a:buClr>
              <a:buFont typeface="Century Gothic"/>
              <a:buChar char="•"/>
              <a:tabLst>
                <a:tab pos="1524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rPr>
              <a:t>互操作性：软件需要满足汽车制造商的各种系统要求。</a:t>
            </a:r>
            <a:endParaRPr sz="1000" dirty="0">
              <a:latin typeface="Source Han Sans CN" panose="020B0500000000000000" pitchFamily="34" charset="-128"/>
              <a:ea typeface="Source Han Sans CN" panose="020B0500000000000000" pitchFamily="34" charset="-128"/>
              <a:cs typeface="Century Gothic"/>
            </a:endParaRPr>
          </a:p>
          <a:p>
            <a:pPr marL="152400" marR="107314" indent="-114300" algn="l">
              <a:lnSpc>
                <a:spcPct val="116700"/>
              </a:lnSpc>
              <a:buClr>
                <a:srgbClr val="F58344"/>
              </a:buClr>
              <a:buFont typeface="Century Gothic"/>
              <a:buChar char="•"/>
              <a:tabLst>
                <a:tab pos="1524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rPr>
              <a:t>安全：需要遵守各地区的政府安全法规。</a:t>
            </a:r>
            <a:endParaRPr lang="en-US" sz="1000" dirty="0">
              <a:solidFill>
                <a:srgbClr val="231F20"/>
              </a:solidFill>
              <a:latin typeface="Source Han Sans CN" panose="020B0500000000000000" pitchFamily="34" charset="-128"/>
              <a:ea typeface="Source Han Sans CN" panose="020B0500000000000000" pitchFamily="34" charset="-128"/>
              <a:cs typeface="Century Gothic"/>
            </a:endParaRPr>
          </a:p>
          <a:p>
            <a:pPr marL="152400" marR="107314" indent="-114300" algn="l">
              <a:lnSpc>
                <a:spcPct val="116700"/>
              </a:lnSpc>
              <a:buClr>
                <a:srgbClr val="F58344"/>
              </a:buClr>
              <a:buFont typeface="Century Gothic"/>
              <a:buChar char="•"/>
              <a:tabLst>
                <a:tab pos="152400" algn="l"/>
              </a:tabLst>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网络安全：网络安全非常重要，足以驱动政府机构和汽车企业创建安全的环境，用于上传和下载更新包、交通信息、诊断细节等内容。</a:t>
            </a:r>
            <a:endParaRPr sz="1000" dirty="0">
              <a:latin typeface="Source Han Sans CN" panose="020B0500000000000000" pitchFamily="34" charset="-128"/>
              <a:ea typeface="Source Han Sans CN" panose="020B0500000000000000" pitchFamily="34" charset="-128"/>
              <a:cs typeface="Century Gothic"/>
            </a:endParaRPr>
          </a:p>
          <a:p>
            <a:pPr marL="152400" marR="243840" indent="-114300" algn="l">
              <a:lnSpc>
                <a:spcPct val="116700"/>
              </a:lnSpc>
              <a:buClr>
                <a:srgbClr val="F58344"/>
              </a:buClr>
              <a:buFont typeface="Century Gothic"/>
              <a:buChar char="•"/>
              <a:tabLst>
                <a:tab pos="152400" algn="l"/>
              </a:tabLst>
            </a:pP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txBox="1"/>
          <p:nvPr/>
        </p:nvSpPr>
        <p:spPr>
          <a:xfrm>
            <a:off x="4122372" y="3290333"/>
            <a:ext cx="2749550" cy="3232616"/>
          </a:xfrm>
          <a:prstGeom prst="rect">
            <a:avLst/>
          </a:prstGeom>
        </p:spPr>
        <p:txBody>
          <a:bodyPr vert="horz" wrap="square" lIns="0" tIns="12700" rIns="0" bIns="0" rtlCol="0">
            <a:spAutoFit/>
          </a:bodyPr>
          <a:lstStyle/>
          <a:p>
            <a:pPr marL="12700" marR="5080" algn="l">
              <a:lnSpc>
                <a:spcPct val="116700"/>
              </a:lnSpc>
              <a:spcBef>
                <a:spcPts val="1395"/>
              </a:spcBef>
            </a:pPr>
            <a:r>
              <a:rPr sz="1000" dirty="0" err="1">
                <a:solidFill>
                  <a:srgbClr val="231F20"/>
                </a:solidFill>
                <a:latin typeface="Source Han Sans CN" panose="020B0500000000000000" pitchFamily="34" charset="-128"/>
                <a:ea typeface="Source Han Sans CN" panose="020B0500000000000000" pitchFamily="34" charset="-128"/>
                <a:cs typeface="Century Gothic"/>
              </a:rPr>
              <a:t>Elektrobit 需要一个合作伙伴来助其快速交付可互操作的软件创新功能，同时满足各项安全要求和法规。Elektrobit 相信可以在开源世界中找到这样的合作伙伴。</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 algn="l">
              <a:lnSpc>
                <a:spcPct val="100000"/>
              </a:lnSpc>
              <a:spcBef>
                <a:spcPts val="5"/>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开源助力汽车</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从数据中心到开放道路，开源软件的价值是由许多人一起实现的。来自世界各地的开发人员不受任何创新的限制，为 Linux 代码库做出贡献，从而实现可用于解决现实世界挑战和推进新兴技术（例如自动驾驶）的技术。</a:t>
            </a:r>
            <a:endParaRPr sz="1000" dirty="0">
              <a:latin typeface="Source Han Sans CN" panose="020B0500000000000000" pitchFamily="34" charset="-128"/>
              <a:ea typeface="Source Han Sans CN" panose="020B0500000000000000" pitchFamily="34" charset="-128"/>
              <a:cs typeface="Century Gothic"/>
            </a:endParaRPr>
          </a:p>
        </p:txBody>
      </p:sp>
      <p:sp>
        <p:nvSpPr>
          <p:cNvPr id="4" name="object 4"/>
          <p:cNvSpPr/>
          <p:nvPr/>
        </p:nvSpPr>
        <p:spPr>
          <a:xfrm>
            <a:off x="463092" y="1185989"/>
            <a:ext cx="7309484" cy="1996439"/>
          </a:xfrm>
          <a:custGeom>
            <a:avLst/>
            <a:gdLst/>
            <a:ahLst/>
            <a:cxnLst/>
            <a:rect l="l" t="t" r="r" b="b"/>
            <a:pathLst>
              <a:path w="7309484" h="1996439">
                <a:moveTo>
                  <a:pt x="7309307" y="0"/>
                </a:moveTo>
                <a:lnTo>
                  <a:pt x="0" y="0"/>
                </a:lnTo>
                <a:lnTo>
                  <a:pt x="0" y="1996122"/>
                </a:lnTo>
                <a:lnTo>
                  <a:pt x="7309307" y="1996122"/>
                </a:lnTo>
                <a:lnTo>
                  <a:pt x="7309307"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5" name="object 5"/>
          <p:cNvSpPr txBox="1"/>
          <p:nvPr/>
        </p:nvSpPr>
        <p:spPr>
          <a:xfrm>
            <a:off x="892555" y="1293894"/>
            <a:ext cx="6622415" cy="1696170"/>
          </a:xfrm>
          <a:prstGeom prst="rect">
            <a:avLst/>
          </a:prstGeom>
        </p:spPr>
        <p:txBody>
          <a:bodyPr vert="horz" wrap="square" lIns="0" tIns="12700" rIns="0" bIns="0" rtlCol="0">
            <a:spAutoFit/>
          </a:bodyPr>
          <a:lstStyle/>
          <a:p>
            <a:pPr marL="12700" marR="480695" algn="l">
              <a:lnSpc>
                <a:spcPct val="116700"/>
              </a:lnSpc>
              <a:spcBef>
                <a:spcPts val="100"/>
              </a:spcBef>
            </a:pPr>
            <a:r>
              <a:rPr lang="en-US" altLang="zh-CN" sz="1600" dirty="0">
                <a:solidFill>
                  <a:srgbClr val="0B312C"/>
                </a:solidFill>
                <a:latin typeface="Source Han Sans CN" panose="020B0500000000000000" pitchFamily="34" charset="-128"/>
                <a:ea typeface="Source Han Sans CN" panose="020B0500000000000000" pitchFamily="34" charset="-128"/>
                <a:cs typeface="Century Gothic"/>
              </a:rPr>
              <a:t>“开放的关键是自由和灵活性。汽车中的开源软件允许汽车制造商在基础技术上进行创新并实现创新。”</a:t>
            </a:r>
            <a:endParaRPr sz="1600" dirty="0">
              <a:latin typeface="Source Han Sans CN" panose="020B0500000000000000" pitchFamily="34" charset="-128"/>
              <a:ea typeface="Source Han Sans CN" panose="020B0500000000000000" pitchFamily="34" charset="-128"/>
              <a:cs typeface="Century Gothic"/>
            </a:endParaRPr>
          </a:p>
          <a:p>
            <a:pPr marL="3242945" algn="l">
              <a:lnSpc>
                <a:spcPts val="955"/>
              </a:lnSpc>
              <a:spcBef>
                <a:spcPts val="1019"/>
              </a:spcBef>
            </a:pPr>
            <a:r>
              <a:rPr sz="800" b="1" dirty="0">
                <a:solidFill>
                  <a:srgbClr val="0D322C"/>
                </a:solidFill>
                <a:latin typeface="Source Han Sans CN" panose="020B0500000000000000" pitchFamily="34" charset="-128"/>
                <a:ea typeface="Source Han Sans CN" panose="020B0500000000000000" pitchFamily="34" charset="-128"/>
                <a:cs typeface="Century Gothic"/>
              </a:rPr>
              <a:t>Alexander Kocher</a:t>
            </a:r>
            <a:endParaRPr sz="800" dirty="0">
              <a:latin typeface="Source Han Sans CN" panose="020B0500000000000000" pitchFamily="34" charset="-128"/>
              <a:ea typeface="Source Han Sans CN" panose="020B0500000000000000" pitchFamily="34" charset="-128"/>
              <a:cs typeface="Century Gothic"/>
            </a:endParaRPr>
          </a:p>
          <a:p>
            <a:pPr marL="3242945" marR="5080" algn="l">
              <a:lnSpc>
                <a:spcPts val="950"/>
              </a:lnSpc>
              <a:spcBef>
                <a:spcPts val="35"/>
              </a:spcBef>
            </a:pPr>
            <a:r>
              <a:rPr sz="800" dirty="0">
                <a:solidFill>
                  <a:srgbClr val="0D322C"/>
                </a:solidFill>
                <a:latin typeface="Source Han Sans CN" panose="020B0500000000000000" pitchFamily="34" charset="-128"/>
                <a:ea typeface="Source Han Sans CN" panose="020B0500000000000000" pitchFamily="34" charset="-128"/>
                <a:cs typeface="Century Gothic"/>
              </a:rPr>
              <a:t>Elektrobit 汽车业务部门总裁兼总经理</a:t>
            </a:r>
            <a:endParaRPr sz="800" dirty="0">
              <a:latin typeface="Source Han Sans CN" panose="020B0500000000000000" pitchFamily="34" charset="-128"/>
              <a:ea typeface="Source Han Sans CN" panose="020B0500000000000000" pitchFamily="34" charset="-128"/>
              <a:cs typeface="Century Gothic"/>
            </a:endParaRPr>
          </a:p>
        </p:txBody>
      </p:sp>
      <p:sp>
        <p:nvSpPr>
          <p:cNvPr id="7" name="object 7"/>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3</a:t>
            </a:fld>
            <a:endParaRPr dirty="0">
              <a:latin typeface="Source Han Sans CN" panose="020B0500000000000000" pitchFamily="34" charset="-128"/>
              <a:ea typeface="Source Han Sans CN" panose="020B0500000000000000" pitchFamily="34" charset="-128"/>
            </a:endParaRPr>
          </a:p>
        </p:txBody>
      </p:sp>
      <p:sp>
        <p:nvSpPr>
          <p:cNvPr id="8" name="object 8"/>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Elektrobit：通过开源和 SUSE 推动汽车的未来</a:t>
            </a:r>
          </a:p>
        </p:txBody>
      </p:sp>
      <p:sp>
        <p:nvSpPr>
          <p:cNvPr id="9" name="object 9"/>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6" name="object 6"/>
          <p:cNvSpPr txBox="1"/>
          <p:nvPr/>
        </p:nvSpPr>
        <p:spPr>
          <a:xfrm>
            <a:off x="4117834" y="7993205"/>
            <a:ext cx="2751455" cy="771301"/>
          </a:xfrm>
          <a:prstGeom prst="rect">
            <a:avLst/>
          </a:prstGeom>
        </p:spPr>
        <p:txBody>
          <a:bodyPr vert="horz" wrap="square" lIns="0" tIns="12700" rIns="0" bIns="0" rtlCol="0">
            <a:spAutoFit/>
          </a:bodyPr>
          <a:lstStyle/>
          <a:p>
            <a:pPr marL="127000" marR="5080" indent="-114300" algn="l">
              <a:lnSpc>
                <a:spcPct val="119000"/>
              </a:lnSpc>
              <a:spcBef>
                <a:spcPts val="100"/>
              </a:spcBef>
              <a:buClr>
                <a:srgbClr val="0D322C"/>
              </a:buClr>
              <a:buAutoNum type="arabicPlain" startAt="2"/>
              <a:tabLst>
                <a:tab pos="127000" algn="l"/>
              </a:tabLst>
            </a:pPr>
            <a:r>
              <a:rPr lang="en" sz="700" u="sng" dirty="0">
                <a:solidFill>
                  <a:schemeClr val="accent6">
                    <a:lumMod val="75000"/>
                  </a:schemeClr>
                </a:solidFill>
                <a:uFill>
                  <a:solidFill>
                    <a:srgbClr val="FD7B3E"/>
                  </a:solidFill>
                </a:uFill>
                <a:latin typeface="Source Han Sans CN" panose="020B0500000000000000" pitchFamily="34" charset="-128"/>
                <a:ea typeface="Source Han Sans CN" panose="020B0500000000000000" pitchFamily="34" charset="-128"/>
                <a:cs typeface="Century Gothic"/>
                <a:hlinkClick r:id="rId2">
                  <a:extLst>
                    <a:ext uri="{A12FA001-AC4F-418D-AE19-62706E023703}">
                      <ahyp:hlinkClr xmlns:ahyp="http://schemas.microsoft.com/office/drawing/2018/hyperlinkcolor" val="tx"/>
                    </a:ext>
                  </a:extLst>
                </a:hlinkClick>
              </a:rPr>
              <a:t>https://www.mckinsey.com/industries/automotive-and-assembly/our-insights/how-china-will-help-fuel-the-revolution-in-autonomous-vehicles</a:t>
            </a:r>
            <a:r>
              <a:rPr lang="zh-CN" altLang="en-US" sz="700" dirty="0">
                <a:solidFill>
                  <a:schemeClr val="accent6">
                    <a:lumMod val="75000"/>
                  </a:schemeClr>
                </a:solidFill>
                <a:uFill>
                  <a:solidFill>
                    <a:srgbClr val="FD7B3E"/>
                  </a:solidFill>
                </a:uFill>
                <a:latin typeface="Source Han Sans CN" panose="020B0500000000000000" pitchFamily="34" charset="-128"/>
                <a:ea typeface="Source Han Sans CN" panose="020B0500000000000000" pitchFamily="34" charset="-128"/>
                <a:cs typeface="Century Gothic"/>
              </a:rPr>
              <a:t>  </a:t>
            </a:r>
            <a:r>
              <a:rPr lang="zh-CN" altLang="en-US" sz="700" dirty="0">
                <a:solidFill>
                  <a:schemeClr val="tx1"/>
                </a:solidFill>
                <a:uFill>
                  <a:solidFill>
                    <a:srgbClr val="FD7B3E"/>
                  </a:solidFill>
                </a:uFill>
                <a:latin typeface="Source Han Sans CN" panose="020B0500000000000000" pitchFamily="34" charset="-128"/>
                <a:ea typeface="Source Han Sans CN" panose="020B0500000000000000" pitchFamily="34" charset="-128"/>
                <a:cs typeface="Century Gothic"/>
              </a:rPr>
              <a:t>麦肯锡，</a:t>
            </a:r>
            <a:r>
              <a:rPr lang="en-US" altLang="zh-CN" sz="700" dirty="0">
                <a:solidFill>
                  <a:schemeClr val="tx1"/>
                </a:solidFill>
                <a:uFill>
                  <a:solidFill>
                    <a:srgbClr val="FD7B3E"/>
                  </a:solidFill>
                </a:uFill>
                <a:latin typeface="Source Han Sans CN" panose="020B0500000000000000" pitchFamily="34" charset="-128"/>
                <a:ea typeface="Source Han Sans CN" panose="020B0500000000000000" pitchFamily="34" charset="-128"/>
                <a:cs typeface="Century Gothic"/>
              </a:rPr>
              <a:t>2019 </a:t>
            </a:r>
            <a:r>
              <a:rPr lang="zh-CN" altLang="en-US" sz="700" dirty="0">
                <a:solidFill>
                  <a:schemeClr val="tx1"/>
                </a:solidFill>
                <a:uFill>
                  <a:solidFill>
                    <a:srgbClr val="FD7B3E"/>
                  </a:solidFill>
                </a:uFill>
                <a:latin typeface="Source Han Sans CN" panose="020B0500000000000000" pitchFamily="34" charset="-128"/>
                <a:ea typeface="Source Han Sans CN" panose="020B0500000000000000" pitchFamily="34" charset="-128"/>
                <a:cs typeface="Century Gothic"/>
              </a:rPr>
              <a:t>年 </a:t>
            </a:r>
            <a:r>
              <a:rPr lang="en-US" altLang="zh-CN" sz="700" dirty="0">
                <a:solidFill>
                  <a:schemeClr val="tx1"/>
                </a:solidFill>
                <a:uFill>
                  <a:solidFill>
                    <a:srgbClr val="FD7B3E"/>
                  </a:solidFill>
                </a:uFill>
                <a:latin typeface="Source Han Sans CN" panose="020B0500000000000000" pitchFamily="34" charset="-128"/>
                <a:ea typeface="Source Han Sans CN" panose="020B0500000000000000" pitchFamily="34" charset="-128"/>
                <a:cs typeface="Century Gothic"/>
              </a:rPr>
              <a:t>1 </a:t>
            </a:r>
            <a:r>
              <a:rPr lang="zh-CN" altLang="en-US" sz="700" dirty="0">
                <a:solidFill>
                  <a:schemeClr val="tx1"/>
                </a:solidFill>
                <a:uFill>
                  <a:solidFill>
                    <a:srgbClr val="FD7B3E"/>
                  </a:solidFill>
                </a:uFill>
                <a:latin typeface="Source Han Sans CN" panose="020B0500000000000000" pitchFamily="34" charset="-128"/>
                <a:ea typeface="Source Han Sans CN" panose="020B0500000000000000" pitchFamily="34" charset="-128"/>
                <a:cs typeface="Century Gothic"/>
              </a:rPr>
              <a:t>月</a:t>
            </a:r>
            <a:endParaRPr sz="700" dirty="0">
              <a:solidFill>
                <a:schemeClr val="tx1"/>
              </a:solidFill>
              <a:latin typeface="Source Han Sans CN" panose="020B0500000000000000" pitchFamily="34" charset="-128"/>
              <a:ea typeface="Source Han Sans CN" panose="020B0500000000000000" pitchFamily="34" charset="-128"/>
              <a:cs typeface="Century Gothic"/>
            </a:endParaRPr>
          </a:p>
          <a:p>
            <a:pPr marL="127000" marR="60325" indent="-114300" algn="l">
              <a:lnSpc>
                <a:spcPct val="119000"/>
              </a:lnSpc>
              <a:buClr>
                <a:srgbClr val="0D322C"/>
              </a:buClr>
              <a:buAutoNum type="arabicPlain" startAt="2"/>
              <a:tabLst>
                <a:tab pos="127000" algn="l"/>
              </a:tabLst>
            </a:pPr>
            <a:r>
              <a:rPr lang="en" sz="700" u="sng" dirty="0">
                <a:solidFill>
                  <a:schemeClr val="accent6">
                    <a:lumMod val="75000"/>
                  </a:schemeClr>
                </a:solidFill>
                <a:uFill>
                  <a:solidFill>
                    <a:srgbClr val="F58344"/>
                  </a:solidFill>
                </a:uFill>
                <a:latin typeface="Source Han Sans CN" panose="020B0500000000000000" pitchFamily="34" charset="-128"/>
                <a:ea typeface="Source Han Sans CN" panose="020B0500000000000000" pitchFamily="34" charset="-128"/>
                <a:cs typeface="Century Gothic"/>
                <a:hlinkClick r:id="rId3">
                  <a:extLst>
                    <a:ext uri="{A12FA001-AC4F-418D-AE19-62706E023703}">
                      <ahyp:hlinkClr xmlns:ahyp="http://schemas.microsoft.com/office/drawing/2018/hyperlinkcolor" val="tx"/>
                    </a:ext>
                  </a:extLst>
                </a:hlinkClick>
              </a:rPr>
              <a:t>https://www.mckinsey.com/industries/automotive-and-assembly/our-insights/the-future-of-mobility-is-at-our-doorstep</a:t>
            </a:r>
            <a:r>
              <a:rPr lang="zh-CN" altLang="en-US" sz="700" dirty="0">
                <a:solidFill>
                  <a:schemeClr val="accent6">
                    <a:lumMod val="75000"/>
                  </a:schemeClr>
                </a:solidFill>
                <a:uFill>
                  <a:solidFill>
                    <a:srgbClr val="F58344"/>
                  </a:solidFill>
                </a:uFill>
                <a:latin typeface="Source Han Sans CN" panose="020B0500000000000000" pitchFamily="34" charset="-128"/>
                <a:ea typeface="Source Han Sans CN" panose="020B0500000000000000" pitchFamily="34" charset="-128"/>
                <a:cs typeface="Century Gothic"/>
              </a:rPr>
              <a:t>  </a:t>
            </a:r>
            <a:r>
              <a:rPr lang="zh-CN" altLang="en-US" sz="700" dirty="0">
                <a:solidFill>
                  <a:schemeClr val="tx1"/>
                </a:solidFill>
                <a:uFill>
                  <a:solidFill>
                    <a:srgbClr val="F58344"/>
                  </a:solidFill>
                </a:uFill>
                <a:latin typeface="Source Han Sans CN" panose="020B0500000000000000" pitchFamily="34" charset="-128"/>
                <a:ea typeface="Source Han Sans CN" panose="020B0500000000000000" pitchFamily="34" charset="-128"/>
                <a:cs typeface="Century Gothic"/>
              </a:rPr>
              <a:t>麦肯锡，</a:t>
            </a:r>
            <a:r>
              <a:rPr lang="en-US" altLang="zh-CN" sz="700" dirty="0">
                <a:solidFill>
                  <a:schemeClr val="tx1"/>
                </a:solidFill>
                <a:uFill>
                  <a:solidFill>
                    <a:srgbClr val="F58344"/>
                  </a:solidFill>
                </a:uFill>
                <a:latin typeface="Source Han Sans CN" panose="020B0500000000000000" pitchFamily="34" charset="-128"/>
                <a:ea typeface="Source Han Sans CN" panose="020B0500000000000000" pitchFamily="34" charset="-128"/>
                <a:cs typeface="Century Gothic"/>
              </a:rPr>
              <a:t>2019 </a:t>
            </a:r>
            <a:r>
              <a:rPr lang="zh-CN" altLang="en-US" sz="700" dirty="0">
                <a:solidFill>
                  <a:schemeClr val="tx1"/>
                </a:solidFill>
                <a:uFill>
                  <a:solidFill>
                    <a:srgbClr val="F58344"/>
                  </a:solidFill>
                </a:uFill>
                <a:latin typeface="Source Han Sans CN" panose="020B0500000000000000" pitchFamily="34" charset="-128"/>
                <a:ea typeface="Source Han Sans CN" panose="020B0500000000000000" pitchFamily="34" charset="-128"/>
                <a:cs typeface="Century Gothic"/>
              </a:rPr>
              <a:t>年 </a:t>
            </a:r>
            <a:r>
              <a:rPr lang="en-US" altLang="zh-CN" sz="700" dirty="0">
                <a:solidFill>
                  <a:schemeClr val="tx1"/>
                </a:solidFill>
                <a:uFill>
                  <a:solidFill>
                    <a:srgbClr val="F58344"/>
                  </a:solidFill>
                </a:uFill>
                <a:latin typeface="Source Han Sans CN" panose="020B0500000000000000" pitchFamily="34" charset="-128"/>
                <a:ea typeface="Source Han Sans CN" panose="020B0500000000000000" pitchFamily="34" charset="-128"/>
                <a:cs typeface="Century Gothic"/>
              </a:rPr>
              <a:t>1 </a:t>
            </a:r>
            <a:r>
              <a:rPr lang="zh-CN" altLang="en-US" sz="700" dirty="0">
                <a:solidFill>
                  <a:schemeClr val="tx1"/>
                </a:solidFill>
                <a:uFill>
                  <a:solidFill>
                    <a:srgbClr val="F58344"/>
                  </a:solidFill>
                </a:uFill>
                <a:latin typeface="Source Han Sans CN" panose="020B0500000000000000" pitchFamily="34" charset="-128"/>
                <a:ea typeface="Source Han Sans CN" panose="020B0500000000000000" pitchFamily="34" charset="-128"/>
                <a:cs typeface="Century Gothic"/>
              </a:rPr>
              <a:t>月</a:t>
            </a:r>
            <a:endParaRPr sz="700" dirty="0">
              <a:solidFill>
                <a:schemeClr val="tx1"/>
              </a:solidFill>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 y="1154235"/>
            <a:ext cx="2820433" cy="4497578"/>
          </a:xfrm>
          <a:prstGeom prst="rect">
            <a:avLst/>
          </a:prstGeom>
        </p:spPr>
        <p:txBody>
          <a:bodyPr vert="horz" wrap="square" lIns="0" tIns="12700" rIns="0" bIns="0" rtlCol="0">
            <a:spAutoFit/>
          </a:bodyPr>
          <a:lstStyle/>
          <a:p>
            <a:pPr marL="12700" marR="5080" algn="l">
              <a:lnSpc>
                <a:spcPct val="116700"/>
              </a:lnSpc>
              <a:spcBef>
                <a:spcPts val="1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在谈到开源代码库的价值时，Elektrobit 汽车业务部门总裁兼总经理 Alexander Kocher 说，“透明度为最终客户和 OEM 提供了对系统的洞察力。透明的系统可以让我们更快地检测问题或漏洞，从而实现更多控制。公开软件有助于提高其安全性，最终也有利于我们获得消费者的信任。”</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Kocher 继续说道：“开源已经在汽车领域深耕了十多年，是当今车辆的标准，尤其是在信息娱乐和通信系统领域。开放的关键是自由和灵活性。汽车中的开源软件允许汽车制造商在基础技术上进行创新并实现创新。”</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换句话说，Elektrobit 不必从零开始。他们将能够利用现有的数百万行代码来开始他们的创新进步之路，更快地实现自动驾驶。</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了解自己的解决方案需要基于 Linux 后，Elektrobit 需要从近 600 个 Linux </a:t>
            </a:r>
            <a:r>
              <a:rPr sz="1000">
                <a:solidFill>
                  <a:srgbClr val="231F20"/>
                </a:solidFill>
                <a:latin typeface="Source Han Sans CN" panose="020B0500000000000000" pitchFamily="34" charset="-128"/>
                <a:ea typeface="Source Han Sans CN" panose="020B0500000000000000" pitchFamily="34" charset="-128"/>
                <a:cs typeface="Century Gothic"/>
              </a:rPr>
              <a:t>发行版中选择一个。他们的标准是</a:t>
            </a:r>
            <a:r>
              <a:rPr sz="1000" dirty="0">
                <a:solidFill>
                  <a:srgbClr val="231F20"/>
                </a:solidFill>
                <a:latin typeface="Source Han Sans CN" panose="020B0500000000000000" pitchFamily="34" charset="-128"/>
                <a:ea typeface="Source Han Sans CN" panose="020B0500000000000000" pitchFamily="34" charset="-128"/>
                <a:cs typeface="Century Gothic"/>
              </a:rPr>
              <a:t>：一个加固的、受支持的、灵活、可靠和安全的企业版本。</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SUSE 不仅可以满足这些标准，还将帮助他们更快地交付软件创新功能，同时遵守每项安全要求和法规。</a:t>
            </a:r>
            <a:endParaRPr sz="1000" dirty="0">
              <a:latin typeface="Source Han Sans CN" panose="020B0500000000000000" pitchFamily="34" charset="-128"/>
              <a:ea typeface="Source Han Sans CN" panose="020B0500000000000000" pitchFamily="34" charset="-128"/>
              <a:cs typeface="Century Gothic"/>
            </a:endParaRPr>
          </a:p>
        </p:txBody>
      </p:sp>
      <p:sp>
        <p:nvSpPr>
          <p:cNvPr id="6" name="object 6"/>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4</a:t>
            </a:fld>
            <a:endParaRPr dirty="0">
              <a:latin typeface="Source Han Sans CN" panose="020B0500000000000000" pitchFamily="34" charset="-128"/>
              <a:ea typeface="Source Han Sans CN" panose="020B0500000000000000" pitchFamily="34" charset="-128"/>
            </a:endParaRPr>
          </a:p>
        </p:txBody>
      </p:sp>
      <p:sp>
        <p:nvSpPr>
          <p:cNvPr id="7" name="object 7"/>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Elektrobit：通过开源和 SUSE 推动汽车的未来</a:t>
            </a:r>
          </a:p>
        </p:txBody>
      </p:sp>
      <p:sp>
        <p:nvSpPr>
          <p:cNvPr id="8" name="object 8"/>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3" name="object 3"/>
          <p:cNvSpPr txBox="1"/>
          <p:nvPr/>
        </p:nvSpPr>
        <p:spPr>
          <a:xfrm>
            <a:off x="4120770" y="1154235"/>
            <a:ext cx="2759075" cy="8132996"/>
          </a:xfrm>
          <a:prstGeom prst="rect">
            <a:avLst/>
          </a:prstGeom>
        </p:spPr>
        <p:txBody>
          <a:bodyPr vert="horz" wrap="square" lIns="0" tIns="12700" rIns="0" bIns="0" rtlCol="0">
            <a:spAutoFit/>
          </a:bodyPr>
          <a:lstStyle/>
          <a:p>
            <a:pPr marL="12700" marR="144145" algn="l">
              <a:lnSpc>
                <a:spcPct val="1167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与 SUSE 一起推进开源创新</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作为第一个上市的企业发行版，SUSE 于 1992 年问世，长期以来一直致力于为企业提供坚如磐石的 Linux 基础设施。此外，自 2008 年以来，SUSE 一直通过加固的企业 Linux 解决方案为汽车行业提供支持。目前，15 家最大的汽车供应商中有 12 家都在使用 SUSE 解决方案，而 SUSE 的行业经验不是 SUSE 吸引 Elektrobit 的唯一因素。</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395"/>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SUSE 从数据中心、云、再到嵌入式系统开发的开源技术都提供了一个真正开放的环境。SUSE 的开源理念是以客户为中心，旨在消除提供商锁定，提供开放选项，并保持可预测的低成本。</a:t>
            </a:r>
            <a:endParaRPr lang="zh-CN" altLang="en-US"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lang="zh-CN" altLang="en-US" sz="13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00"/>
              </a:spcBef>
            </a:pPr>
            <a:r>
              <a:rPr lang="en" sz="1000" dirty="0">
                <a:solidFill>
                  <a:srgbClr val="231F20"/>
                </a:solidFill>
                <a:latin typeface="Source Han Sans CN" panose="020B0500000000000000" pitchFamily="34" charset="-128"/>
                <a:ea typeface="Source Han Sans CN" panose="020B0500000000000000" pitchFamily="34" charset="-128"/>
                <a:cs typeface="Century Gothic"/>
              </a:rPr>
              <a:t>此外，SUSE 强大的支持协议（包括 15 年的产品生命周期支持）使 Elektrobit 等企业能够专注于开发创新，而不是花时间进行更新和补丁管理。</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作为嵌入式技术的领导者，Elektrobit 还发现了 SUSE 灵活的嵌入式业务模型。通过与 SUSE 合作，他们可以使用先进的方法来收集、处理、管理和存储数据，为边缘计算构建一个加固的安全系统，为实现自动驾驶所需的系统提供支持。凭借 SUSE 开展业务和开发技术的开源方法，两个合作伙伴同意为未来打造一个基础，即 Safety Linux。</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algn="l">
              <a:spcBef>
                <a:spcPts val="5"/>
              </a:spcBef>
            </a:pPr>
            <a:endParaRPr lang="en" altLang="zh-CN" sz="10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1197" y="3429000"/>
            <a:ext cx="3087498" cy="6272423"/>
          </a:xfrm>
          <a:prstGeom prst="rect">
            <a:avLst/>
          </a:prstGeom>
        </p:spPr>
        <p:txBody>
          <a:bodyPr vert="horz" wrap="square" lIns="0" tIns="12700" rIns="0" bIns="0" numCol="1" spcCol="36000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什么是 Safety Linux？</a:t>
            </a:r>
            <a:endParaRPr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Safety Linux 是一款嵌入式 Linux 解决方案，致力于通过边缘计算系统和网络，为汽车制造商和汽车行业推进自动驾驶。凭借无与伦比的安全性、智能计算能力和开源开发的优势，Safety Linux 将赢得消费者的信任，让他们摆脱方向盘，同时为推动自动化创新铺平道路。它将在可靠、可扩展、安全且经过认证的环境中整合智能、实时、数据驱动的决策制定策略。</a:t>
            </a:r>
            <a:endParaRPr lang="en-US"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它将解决安全性和灵活性的双重需求，能连接旧系统并像新技术一样有效运行。它使用多种支持无缝互操作的代码语言，能够适应制造商的商业秘密并满足当地司法管辖区的要求。</a:t>
            </a:r>
            <a:endParaRPr lang="en-US"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sz="1000" dirty="0">
                <a:solidFill>
                  <a:srgbClr val="231F20"/>
                </a:solidFill>
                <a:latin typeface="Source Han Sans CN" panose="020B0500000000000000" pitchFamily="34" charset="-128"/>
                <a:ea typeface="Source Han Sans CN" panose="020B0500000000000000" pitchFamily="34" charset="-128"/>
                <a:cs typeface="Century Gothic"/>
              </a:rPr>
              <a:t>通过将 SUSE Linux Enterprise Server 的最佳特性和 SUSE Linux Enterprise Real Time 内核的功能整合到一个针对汽车行业的统一轻量级平台，SUSE 能帮助 Elektrobit 为其最终用户提供高可用性并减少延迟，同时提高延迟敏感和关键应用程序的可预测性和可靠性。因此，汽车制造商将拥有将自动驾驶提升到一个新水平所需的安全性、连接性和可靠性。</a:t>
            </a:r>
            <a:endParaRPr lang="en" altLang="zh-CN" sz="1000" dirty="0">
              <a:latin typeface="Source Han Sans CN" panose="020B0500000000000000" pitchFamily="34" charset="-128"/>
              <a:ea typeface="Source Han Sans CN" panose="020B0500000000000000" pitchFamily="34" charset="-128"/>
              <a:cs typeface="Century Gothic"/>
            </a:endParaRPr>
          </a:p>
        </p:txBody>
      </p:sp>
      <p:pic>
        <p:nvPicPr>
          <p:cNvPr id="4" name="object 4"/>
          <p:cNvPicPr/>
          <p:nvPr/>
        </p:nvPicPr>
        <p:blipFill>
          <a:blip r:embed="rId3" cstate="print"/>
          <a:stretch>
            <a:fillRect/>
          </a:stretch>
        </p:blipFill>
        <p:spPr>
          <a:xfrm>
            <a:off x="4134116" y="1185989"/>
            <a:ext cx="3638283" cy="1977834"/>
          </a:xfrm>
          <a:prstGeom prst="rect">
            <a:avLst/>
          </a:prstGeom>
        </p:spPr>
      </p:pic>
      <p:sp>
        <p:nvSpPr>
          <p:cNvPr id="5" name="object 5"/>
          <p:cNvSpPr txBox="1"/>
          <p:nvPr/>
        </p:nvSpPr>
        <p:spPr>
          <a:xfrm>
            <a:off x="911606" y="1192338"/>
            <a:ext cx="2726680" cy="1599651"/>
          </a:xfrm>
          <a:prstGeom prst="rect">
            <a:avLst/>
          </a:prstGeom>
          <a:ln w="12700">
            <a:solidFill>
              <a:srgbClr val="2FB978"/>
            </a:solidFill>
          </a:ln>
        </p:spPr>
        <p:txBody>
          <a:bodyPr vert="horz" wrap="square" lIns="0" tIns="36000" rIns="0" bIns="108000" rtlCol="0">
            <a:spAutoFit/>
          </a:bodyPr>
          <a:lstStyle/>
          <a:p>
            <a:pPr algn="l">
              <a:lnSpc>
                <a:spcPct val="100000"/>
              </a:lnSpc>
              <a:spcBef>
                <a:spcPts val="25"/>
              </a:spcBef>
            </a:pPr>
            <a:endParaRPr sz="1000" dirty="0">
              <a:latin typeface="Source Han Sans CN" panose="020B0500000000000000" pitchFamily="34" charset="-128"/>
              <a:ea typeface="Source Han Sans CN" panose="020B0500000000000000" pitchFamily="34" charset="-128"/>
              <a:cs typeface="Times New Roman"/>
            </a:endParaRPr>
          </a:p>
          <a:p>
            <a:pPr marL="187325" algn="l">
              <a:lnSpc>
                <a:spcPct val="100000"/>
              </a:lnSpc>
            </a:pPr>
            <a:r>
              <a:rPr sz="700" b="1" dirty="0">
                <a:solidFill>
                  <a:srgbClr val="0D322C"/>
                </a:solidFill>
                <a:latin typeface="Source Han Sans CN" panose="020B0500000000000000" pitchFamily="34" charset="-128"/>
                <a:ea typeface="Source Han Sans CN" panose="020B0500000000000000" pitchFamily="34" charset="-128"/>
                <a:cs typeface="Century Gothic"/>
              </a:rPr>
              <a:t>Elektrobit 为什么与 SUSE 合作：</a:t>
            </a:r>
            <a:endParaRPr sz="7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5"/>
              </a:spcBef>
            </a:pPr>
            <a:endParaRPr sz="9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敏捷性和互操作性</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边缘计算能力</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15 年产品生命周期支持</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真正的开源环境，没有供应商锁定</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加固的安全性</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实现简单</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世界一流的工程</a:t>
            </a:r>
            <a:endParaRPr sz="700" dirty="0">
              <a:latin typeface="Source Han Sans CN" panose="020B0500000000000000" pitchFamily="34" charset="-128"/>
              <a:ea typeface="Source Han Sans CN" panose="020B0500000000000000" pitchFamily="34" charset="-128"/>
              <a:cs typeface="Century Gothic"/>
            </a:endParaRPr>
          </a:p>
          <a:p>
            <a:pPr marL="301625" indent="-114935" algn="l">
              <a:lnSpc>
                <a:spcPct val="100000"/>
              </a:lnSpc>
              <a:spcBef>
                <a:spcPts val="160"/>
              </a:spcBef>
              <a:buClr>
                <a:srgbClr val="F58344"/>
              </a:buClr>
              <a:buChar char="•"/>
              <a:tabLst>
                <a:tab pos="302260" algn="l"/>
              </a:tabLst>
            </a:pPr>
            <a:r>
              <a:rPr sz="700" dirty="0">
                <a:solidFill>
                  <a:srgbClr val="0D322C"/>
                </a:solidFill>
                <a:latin typeface="Source Han Sans CN" panose="020B0500000000000000" pitchFamily="34" charset="-128"/>
                <a:ea typeface="Source Han Sans CN" panose="020B0500000000000000" pitchFamily="34" charset="-128"/>
                <a:cs typeface="Century Gothic"/>
              </a:rPr>
              <a:t>有竞争力和灵活的定价</a:t>
            </a:r>
            <a:endParaRPr sz="700" dirty="0">
              <a:latin typeface="Source Han Sans CN" panose="020B0500000000000000" pitchFamily="34" charset="-128"/>
              <a:ea typeface="Source Han Sans CN" panose="020B0500000000000000" pitchFamily="34" charset="-128"/>
              <a:cs typeface="Century Gothic"/>
            </a:endParaRPr>
          </a:p>
        </p:txBody>
      </p:sp>
      <p:sp>
        <p:nvSpPr>
          <p:cNvPr id="6" name="object 6"/>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5</a:t>
            </a:fld>
            <a:endParaRPr dirty="0">
              <a:latin typeface="Source Han Sans CN" panose="020B0500000000000000" pitchFamily="34" charset="-128"/>
              <a:ea typeface="Source Han Sans CN" panose="020B0500000000000000" pitchFamily="34" charset="-128"/>
            </a:endParaRPr>
          </a:p>
        </p:txBody>
      </p:sp>
      <p:sp>
        <p:nvSpPr>
          <p:cNvPr id="7" name="object 7"/>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Elektrobit：通过开源和 SUSE 推动汽车的未来</a:t>
            </a:r>
          </a:p>
        </p:txBody>
      </p:sp>
      <p:sp>
        <p:nvSpPr>
          <p:cNvPr id="8" name="object 8"/>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
        <p:nvSpPr>
          <p:cNvPr id="3" name="object 2">
            <a:extLst>
              <a:ext uri="{FF2B5EF4-FFF2-40B4-BE49-F238E27FC236}">
                <a16:creationId xmlns:a16="http://schemas.microsoft.com/office/drawing/2014/main" id="{3C3DE85C-E786-AEDB-55BC-1DF7EFF3A850}"/>
              </a:ext>
            </a:extLst>
          </p:cNvPr>
          <p:cNvSpPr txBox="1"/>
          <p:nvPr/>
        </p:nvSpPr>
        <p:spPr>
          <a:xfrm>
            <a:off x="4239190" y="3429000"/>
            <a:ext cx="3087498" cy="2491901"/>
          </a:xfrm>
          <a:prstGeom prst="rect">
            <a:avLst/>
          </a:prstGeom>
        </p:spPr>
        <p:txBody>
          <a:bodyPr vert="horz" wrap="square" lIns="0" tIns="12700" rIns="0" bIns="0" numCol="1" spcCol="360000" rtlCol="0">
            <a:spAutoFit/>
          </a:bodyPr>
          <a:lstStyle/>
          <a:p>
            <a:pPr marL="12700" algn="l">
              <a:lnSpc>
                <a:spcPct val="100000"/>
              </a:lnSpc>
            </a:pPr>
            <a:r>
              <a:rPr lang="en" altLang="zh-CN" sz="1000" b="1" dirty="0">
                <a:solidFill>
                  <a:srgbClr val="231F20"/>
                </a:solidFill>
                <a:latin typeface="Source Han Sans CN" panose="020B0500000000000000" pitchFamily="34" charset="-128"/>
                <a:ea typeface="Source Han Sans CN" panose="020B0500000000000000" pitchFamily="34" charset="-128"/>
                <a:cs typeface="Century Gothic"/>
              </a:rPr>
              <a:t>结论</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自动驾驶不容许发生任何差错。消费者不会像容忍人类驾驶员一样接受自动驾驶汽车的不确定性。故障的系统可能会在一夜之间颠覆行业方向。作为世界上最大的独立开源公司，SUSE 拥有全球合作伙伴生态系统和开源精神，可以帮助客户和合作伙伴解决各行各业的复杂问题。SUSE 帮助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Elektrobit</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谨慎</a:t>
            </a:r>
            <a:r>
              <a:rPr lang="zh-CN" altLang="en-US" sz="1000" dirty="0">
                <a:solidFill>
                  <a:srgbClr val="231F20"/>
                </a:solidFill>
                <a:latin typeface="Source Han Sans CN" panose="020B0500000000000000" pitchFamily="34" charset="-128"/>
                <a:ea typeface="Source Han Sans CN" panose="020B0500000000000000" pitchFamily="34" charset="-128"/>
                <a:cs typeface="Century Gothic"/>
              </a:rPr>
              <a:t>并针对性地</a:t>
            </a:r>
            <a:r>
              <a:rPr lang="en" altLang="zh-CN" sz="1000" dirty="0" err="1">
                <a:solidFill>
                  <a:srgbClr val="231F20"/>
                </a:solidFill>
                <a:latin typeface="Source Han Sans CN" panose="020B0500000000000000" pitchFamily="34" charset="-128"/>
                <a:ea typeface="Source Han Sans CN" panose="020B0500000000000000" pitchFamily="34" charset="-128"/>
                <a:cs typeface="Century Gothic"/>
              </a:rPr>
              <a:t>开发</a:t>
            </a: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 Safety Linux，为其在全球采用自动驾驶增强信心。</a:t>
            </a:r>
            <a:endParaRPr lang="en" altLang="zh-CN" sz="1000" dirty="0">
              <a:latin typeface="Source Han Sans CN" panose="020B0500000000000000" pitchFamily="34" charset="-128"/>
              <a:ea typeface="Source Han Sans CN" panose="020B0500000000000000" pitchFamily="34" charset="-128"/>
              <a:cs typeface="Century Gothic"/>
            </a:endParaRPr>
          </a:p>
          <a:p>
            <a:pPr marL="12700" marR="5080" algn="l">
              <a:lnSpc>
                <a:spcPct val="116700"/>
              </a:lnSpc>
              <a:spcBef>
                <a:spcPts val="1400"/>
              </a:spcBef>
            </a:pPr>
            <a:r>
              <a:rPr lang="en" altLang="zh-CN" sz="1000" dirty="0">
                <a:solidFill>
                  <a:srgbClr val="231F20"/>
                </a:solidFill>
                <a:latin typeface="Source Han Sans CN" panose="020B0500000000000000" pitchFamily="34" charset="-128"/>
                <a:ea typeface="Source Han Sans CN" panose="020B0500000000000000" pitchFamily="34" charset="-128"/>
                <a:cs typeface="Century Gothic"/>
              </a:rPr>
              <a:t>制造商和供应商只有一次机会来做这件事，一旦出现差错，他们可能会面临多年的挫折。为了获得最大的成功机会，Elektrobit 决定利用 SUSE 的开源独创性，携手 SUSE 自信地向前迈进。</a:t>
            </a:r>
            <a:endParaRPr lang="en" altLang="zh-CN" sz="1000" dirty="0">
              <a:latin typeface="Source Han Sans CN" panose="020B0500000000000000" pitchFamily="34" charset="-128"/>
              <a:ea typeface="Source Han Sans CN" panose="020B0500000000000000" pitchFamily="34" charset="-128"/>
              <a:cs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555" y="1179635"/>
            <a:ext cx="2777490" cy="2436739"/>
          </a:xfrm>
          <a:prstGeom prst="rect">
            <a:avLst/>
          </a:prstGeom>
        </p:spPr>
        <p:txBody>
          <a:bodyPr vert="horz" wrap="square" lIns="72000" tIns="72000" rIns="72000" bIns="72000" rtlCol="0">
            <a:spAutoFit/>
          </a:bodyPr>
          <a:lstStyle/>
          <a:p>
            <a:pPr marL="12700" algn="l">
              <a:lnSpc>
                <a:spcPct val="10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优势</a:t>
            </a:r>
            <a:endParaRPr sz="1000" dirty="0">
              <a:latin typeface="Source Han Sans CN" panose="020B0500000000000000" pitchFamily="34" charset="-128"/>
              <a:ea typeface="Source Han Sans CN" panose="020B0500000000000000" pitchFamily="34" charset="-128"/>
              <a:cs typeface="Century Gothic"/>
            </a:endParaRPr>
          </a:p>
          <a:p>
            <a:pPr marL="285750" indent="-285750" algn="l">
              <a:lnSpc>
                <a:spcPct val="100000"/>
              </a:lnSpc>
              <a:spcBef>
                <a:spcPts val="5"/>
              </a:spcBef>
              <a:buClr>
                <a:schemeClr val="accent6">
                  <a:lumMod val="75000"/>
                </a:schemeClr>
              </a:buClr>
              <a:buFont typeface="Arial" panose="020B0604020202020204" pitchFamily="34" charset="0"/>
              <a:buChar char="•"/>
            </a:pPr>
            <a:endParaRPr sz="13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敏捷性和互操作性</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边缘计算能力</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15 年产品生命周期支持</a:t>
            </a:r>
            <a:endParaRPr sz="1000" dirty="0">
              <a:latin typeface="Source Han Sans CN" panose="020B0500000000000000" pitchFamily="34" charset="-128"/>
              <a:ea typeface="Source Han Sans CN" panose="020B0500000000000000" pitchFamily="34" charset="-128"/>
              <a:cs typeface="Century Gothic"/>
            </a:endParaRPr>
          </a:p>
          <a:p>
            <a:pPr marL="184150" marR="5080" indent="-171450" algn="l">
              <a:lnSpc>
                <a:spcPct val="116700"/>
              </a:lnSpc>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真正的开源环境，没有供应商锁定</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加固的安全性</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实现简单</a:t>
            </a:r>
            <a:endParaRPr sz="1000" dirty="0">
              <a:latin typeface="Source Han Sans CN" panose="020B0500000000000000" pitchFamily="34" charset="-128"/>
              <a:ea typeface="Source Han Sans CN" panose="020B0500000000000000" pitchFamily="34" charset="-128"/>
              <a:cs typeface="Century Gothic"/>
            </a:endParaRPr>
          </a:p>
          <a:p>
            <a:pPr marL="184150" indent="-171450" algn="l">
              <a:lnSpc>
                <a:spcPct val="100000"/>
              </a:lnSpc>
              <a:spcBef>
                <a:spcPts val="200"/>
              </a:spcBef>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世界一流的工程</a:t>
            </a:r>
            <a:endParaRPr sz="1000" dirty="0">
              <a:latin typeface="Source Han Sans CN" panose="020B0500000000000000" pitchFamily="34" charset="-128"/>
              <a:ea typeface="Source Han Sans CN" panose="020B0500000000000000" pitchFamily="34" charset="-128"/>
              <a:cs typeface="Century Gothic"/>
            </a:endParaRPr>
          </a:p>
          <a:p>
            <a:pPr marL="184150" marR="40640" indent="-171450" algn="l">
              <a:lnSpc>
                <a:spcPct val="116700"/>
              </a:lnSpc>
              <a:buClr>
                <a:schemeClr val="accent6">
                  <a:lumMod val="75000"/>
                </a:schemeClr>
              </a:buClr>
              <a:buFont typeface="Arial" panose="020B0604020202020204" pitchFamily="34" charset="0"/>
              <a:buChar char="•"/>
            </a:pPr>
            <a:r>
              <a:rPr sz="1000" dirty="0">
                <a:solidFill>
                  <a:srgbClr val="231F20"/>
                </a:solidFill>
                <a:latin typeface="Source Han Sans CN" panose="020B0500000000000000" pitchFamily="34" charset="-128"/>
                <a:ea typeface="Source Han Sans CN" panose="020B0500000000000000" pitchFamily="34" charset="-128"/>
                <a:cs typeface="Century Gothic"/>
              </a:rPr>
              <a:t>Safety Linux 为未来的自动驾驶奠定基础</a:t>
            </a:r>
            <a:endParaRPr sz="1000" dirty="0">
              <a:latin typeface="Source Han Sans CN" panose="020B0500000000000000" pitchFamily="34" charset="-128"/>
              <a:ea typeface="Source Han Sans CN" panose="020B0500000000000000" pitchFamily="34" charset="-128"/>
              <a:cs typeface="Century Gothic"/>
            </a:endParaRPr>
          </a:p>
        </p:txBody>
      </p:sp>
      <p:sp>
        <p:nvSpPr>
          <p:cNvPr id="3" name="object 3"/>
          <p:cNvSpPr/>
          <p:nvPr/>
        </p:nvSpPr>
        <p:spPr>
          <a:xfrm>
            <a:off x="0" y="3700145"/>
            <a:ext cx="3657600" cy="1710055"/>
          </a:xfrm>
          <a:custGeom>
            <a:avLst/>
            <a:gdLst/>
            <a:ahLst/>
            <a:cxnLst/>
            <a:rect l="l" t="t" r="r" b="b"/>
            <a:pathLst>
              <a:path w="3657600" h="1710054">
                <a:moveTo>
                  <a:pt x="3657396" y="0"/>
                </a:moveTo>
                <a:lnTo>
                  <a:pt x="0" y="0"/>
                </a:lnTo>
                <a:lnTo>
                  <a:pt x="0" y="1709927"/>
                </a:lnTo>
                <a:lnTo>
                  <a:pt x="3657396" y="1709927"/>
                </a:lnTo>
                <a:lnTo>
                  <a:pt x="3657396" y="0"/>
                </a:lnTo>
                <a:close/>
              </a:path>
            </a:pathLst>
          </a:custGeom>
          <a:solidFill>
            <a:srgbClr val="F1F3F4"/>
          </a:solidFill>
        </p:spPr>
        <p:txBody>
          <a:bodyPr wrap="square" lIns="0" tIns="0" rIns="0" bIns="0" rtlCol="0"/>
          <a:lstStyle/>
          <a:p>
            <a:pPr algn="l"/>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892554" y="3827941"/>
            <a:ext cx="2536445" cy="1367041"/>
          </a:xfrm>
          <a:prstGeom prst="rect">
            <a:avLst/>
          </a:prstGeom>
        </p:spPr>
        <p:txBody>
          <a:bodyPr vert="horz" wrap="square" lIns="0" tIns="12700" rIns="0" bIns="0" rtlCol="0">
            <a:spAutoFit/>
          </a:bodyPr>
          <a:lstStyle/>
          <a:p>
            <a:pPr marL="12700" marR="248285" algn="l">
              <a:lnSpc>
                <a:spcPct val="150000"/>
              </a:lnSpc>
              <a:spcBef>
                <a:spcPts val="100"/>
              </a:spcBef>
            </a:pPr>
            <a:r>
              <a:rPr sz="1000" b="1" dirty="0">
                <a:solidFill>
                  <a:srgbClr val="231F20"/>
                </a:solidFill>
                <a:latin typeface="Source Han Sans CN" panose="020B0500000000000000" pitchFamily="34" charset="-128"/>
                <a:ea typeface="Source Han Sans CN" panose="020B0500000000000000" pitchFamily="34" charset="-128"/>
                <a:cs typeface="Century Gothic"/>
              </a:rPr>
              <a:t>了解 SUSE 如何助你成为创新英雄！</a:t>
            </a:r>
            <a:endParaRPr sz="1000" dirty="0">
              <a:latin typeface="Source Han Sans CN" panose="020B0500000000000000" pitchFamily="34" charset="-128"/>
              <a:ea typeface="Source Han Sans CN" panose="020B0500000000000000" pitchFamily="34" charset="-128"/>
              <a:cs typeface="Century Gothic"/>
            </a:endParaRPr>
          </a:p>
          <a:p>
            <a:pPr algn="l">
              <a:lnSpc>
                <a:spcPct val="100000"/>
              </a:lnSpc>
              <a:spcBef>
                <a:spcPts val="5"/>
              </a:spcBef>
            </a:pPr>
            <a:endParaRPr sz="13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2"/>
              </a:rPr>
              <a:t>Sales-Inquiries-APAC@suse.com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3"/>
              </a:rPr>
              <a:t>Sales-Inquiries-EMEA@suse.com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4"/>
              </a:rPr>
              <a:t>Sales-Inquiries-LATAM@suse.com</a:t>
            </a:r>
            <a:endParaRPr sz="1000" dirty="0">
              <a:latin typeface="Source Han Sans CN" panose="020B0500000000000000" pitchFamily="34" charset="-128"/>
              <a:ea typeface="Source Han Sans CN" panose="020B0500000000000000" pitchFamily="34" charset="-128"/>
              <a:cs typeface="Century Gothic"/>
            </a:endParaRPr>
          </a:p>
          <a:p>
            <a:pPr marL="127000" indent="-114300" algn="l">
              <a:lnSpc>
                <a:spcPct val="100000"/>
              </a:lnSpc>
              <a:spcBef>
                <a:spcPts val="200"/>
              </a:spcBef>
              <a:buClr>
                <a:srgbClr val="F58344"/>
              </a:buClr>
              <a:buChar char="•"/>
              <a:tabLst>
                <a:tab pos="127000" algn="l"/>
              </a:tabLst>
            </a:pPr>
            <a:r>
              <a:rPr sz="1000" dirty="0">
                <a:solidFill>
                  <a:srgbClr val="231F20"/>
                </a:solidFill>
                <a:latin typeface="Source Han Sans CN" panose="020B0500000000000000" pitchFamily="34" charset="-128"/>
                <a:ea typeface="Source Han Sans CN" panose="020B0500000000000000" pitchFamily="34" charset="-128"/>
                <a:cs typeface="Century Gothic"/>
                <a:hlinkClick r:id="rId5"/>
              </a:rPr>
              <a:t>Sales-Inquiries-NA@suse.com</a:t>
            </a:r>
            <a:endParaRPr sz="1000" dirty="0">
              <a:latin typeface="Source Han Sans CN" panose="020B0500000000000000" pitchFamily="34" charset="-128"/>
              <a:ea typeface="Source Han Sans CN" panose="020B0500000000000000" pitchFamily="34" charset="-128"/>
              <a:cs typeface="Century Gothic"/>
            </a:endParaRPr>
          </a:p>
        </p:txBody>
      </p:sp>
      <p:sp>
        <p:nvSpPr>
          <p:cNvPr id="5" name="object 5"/>
          <p:cNvSpPr txBox="1">
            <a:spLocks noGrp="1"/>
          </p:cNvSpPr>
          <p:nvPr>
            <p:ph type="sldNum" sz="quarter" idx="7"/>
          </p:nvPr>
        </p:nvSpPr>
        <p:spPr>
          <a:xfrm>
            <a:off x="419100" y="9459974"/>
            <a:ext cx="147320" cy="142347"/>
          </a:xfrm>
          <a:prstGeom prst="rect">
            <a:avLst/>
          </a:prstGeom>
        </p:spPr>
        <p:txBody>
          <a:bodyPr vert="horz" wrap="square" lIns="0" tIns="19050" rIns="0" bIns="0" rtlCol="0">
            <a:spAutoFit/>
          </a:bodyPr>
          <a:lstStyle/>
          <a:p>
            <a:pPr marL="38100" algn="l">
              <a:lnSpc>
                <a:spcPct val="100000"/>
              </a:lnSpc>
              <a:spcBef>
                <a:spcPts val="150"/>
              </a:spcBef>
            </a:pPr>
            <a:fld id="{81D60167-4931-47E6-BA6A-407CBD079E47}" type="slidenum">
              <a:rPr dirty="0">
                <a:latin typeface="Source Han Sans CN" panose="020B0500000000000000" pitchFamily="34" charset="-128"/>
                <a:ea typeface="Source Han Sans CN" panose="020B0500000000000000" pitchFamily="34" charset="-128"/>
              </a:rPr>
              <a:pPr marL="38100" algn="l">
                <a:lnSpc>
                  <a:spcPct val="100000"/>
                </a:lnSpc>
                <a:spcBef>
                  <a:spcPts val="150"/>
                </a:spcBef>
              </a:pPr>
              <a:t>6</a:t>
            </a:fld>
            <a:endParaRPr dirty="0">
              <a:latin typeface="Source Han Sans CN" panose="020B0500000000000000" pitchFamily="34" charset="-128"/>
              <a:ea typeface="Source Han Sans CN" panose="020B0500000000000000" pitchFamily="34" charset="-128"/>
            </a:endParaRPr>
          </a:p>
        </p:txBody>
      </p:sp>
      <p:sp>
        <p:nvSpPr>
          <p:cNvPr id="6" name="object 6"/>
          <p:cNvSpPr txBox="1">
            <a:spLocks noGrp="1"/>
          </p:cNvSpPr>
          <p:nvPr>
            <p:ph type="ftr" sz="quarter" idx="5"/>
          </p:nvPr>
        </p:nvSpPr>
        <p:spPr>
          <a:xfrm>
            <a:off x="974852" y="9458755"/>
            <a:ext cx="3556000" cy="143629"/>
          </a:xfrm>
          <a:prstGeom prst="rect">
            <a:avLst/>
          </a:prstGeom>
        </p:spPr>
        <p:txBody>
          <a:bodyPr vert="horz" wrap="square" lIns="0" tIns="20320" rIns="0" bIns="0" rtlCol="0">
            <a:spAutoFit/>
          </a:bodyPr>
          <a:lstStyle/>
          <a:p>
            <a:pPr marL="12700" algn="l">
              <a:lnSpc>
                <a:spcPct val="100000"/>
              </a:lnSpc>
              <a:spcBef>
                <a:spcPts val="160"/>
              </a:spcBef>
            </a:pPr>
            <a:r>
              <a:rPr dirty="0">
                <a:latin typeface="Source Han Sans CN" panose="020B0500000000000000" pitchFamily="34" charset="-128"/>
                <a:ea typeface="Source Han Sans CN" panose="020B0500000000000000" pitchFamily="34" charset="-128"/>
              </a:rPr>
              <a:t>Elektrobit：通过开源和 SUSE 推动汽车的未来</a:t>
            </a:r>
          </a:p>
        </p:txBody>
      </p:sp>
      <p:sp>
        <p:nvSpPr>
          <p:cNvPr id="7" name="object 7"/>
          <p:cNvSpPr txBox="1">
            <a:spLocks noGrp="1"/>
          </p:cNvSpPr>
          <p:nvPr>
            <p:ph type="dt" sz="half" idx="6"/>
          </p:nvPr>
        </p:nvSpPr>
        <p:spPr>
          <a:xfrm>
            <a:off x="6685338" y="9459593"/>
            <a:ext cx="641350" cy="175048"/>
          </a:xfrm>
          <a:prstGeom prst="rect">
            <a:avLst/>
          </a:prstGeom>
        </p:spPr>
        <p:txBody>
          <a:bodyPr vert="horz" wrap="square" lIns="0" tIns="20955" rIns="0" bIns="0" rtlCol="0">
            <a:spAutoFit/>
          </a:bodyPr>
          <a:lstStyle/>
          <a:p>
            <a:pPr marL="12700" algn="l">
              <a:lnSpc>
                <a:spcPct val="100000"/>
              </a:lnSpc>
              <a:spcBef>
                <a:spcPts val="165"/>
              </a:spcBef>
            </a:pPr>
            <a:r>
              <a:rPr dirty="0">
                <a:latin typeface="Source Han Sans CN" panose="020B0500000000000000" pitchFamily="34" charset="-128"/>
                <a:ea typeface="Source Han Sans CN" panose="020B0500000000000000" pitchFamily="34" charset="-128"/>
              </a:rPr>
              <a:t>SUSE.com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772400" cy="1092835"/>
          </a:xfrm>
          <a:custGeom>
            <a:avLst/>
            <a:gdLst/>
            <a:ahLst/>
            <a:cxnLst/>
            <a:rect l="l" t="t" r="r" b="b"/>
            <a:pathLst>
              <a:path w="7772400" h="1092835">
                <a:moveTo>
                  <a:pt x="0" y="1092492"/>
                </a:moveTo>
                <a:lnTo>
                  <a:pt x="7772400" y="1092492"/>
                </a:lnTo>
                <a:lnTo>
                  <a:pt x="7772400" y="0"/>
                </a:lnTo>
                <a:lnTo>
                  <a:pt x="0" y="0"/>
                </a:lnTo>
                <a:lnTo>
                  <a:pt x="0" y="1092492"/>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3" name="object 3"/>
          <p:cNvSpPr/>
          <p:nvPr/>
        </p:nvSpPr>
        <p:spPr>
          <a:xfrm>
            <a:off x="0" y="5286222"/>
            <a:ext cx="7772400" cy="4772660"/>
          </a:xfrm>
          <a:custGeom>
            <a:avLst/>
            <a:gdLst/>
            <a:ahLst/>
            <a:cxnLst/>
            <a:rect l="l" t="t" r="r" b="b"/>
            <a:pathLst>
              <a:path w="7772400" h="4772659">
                <a:moveTo>
                  <a:pt x="0" y="4772177"/>
                </a:moveTo>
                <a:lnTo>
                  <a:pt x="7772400" y="4772177"/>
                </a:lnTo>
                <a:lnTo>
                  <a:pt x="7772400" y="0"/>
                </a:lnTo>
                <a:lnTo>
                  <a:pt x="0" y="0"/>
                </a:lnTo>
                <a:lnTo>
                  <a:pt x="0" y="4772177"/>
                </a:lnTo>
                <a:close/>
              </a:path>
            </a:pathLst>
          </a:custGeom>
          <a:solidFill>
            <a:srgbClr val="0B312C"/>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4" name="object 4"/>
          <p:cNvSpPr txBox="1"/>
          <p:nvPr/>
        </p:nvSpPr>
        <p:spPr>
          <a:xfrm>
            <a:off x="5524963" y="9207419"/>
            <a:ext cx="1910714" cy="544380"/>
          </a:xfrm>
          <a:prstGeom prst="rect">
            <a:avLst/>
          </a:prstGeom>
        </p:spPr>
        <p:txBody>
          <a:bodyPr vert="horz" wrap="square" lIns="0" tIns="12700" rIns="0" bIns="0" rtlCol="0">
            <a:spAutoFit/>
          </a:bodyPr>
          <a:lstStyle/>
          <a:p>
            <a:pPr marL="12700" marR="5080">
              <a:lnSpc>
                <a:spcPct val="116700"/>
              </a:lnSpc>
              <a:spcBef>
                <a:spcPts val="100"/>
              </a:spcBef>
            </a:pPr>
            <a:r>
              <a:rPr sz="600" dirty="0">
                <a:solidFill>
                  <a:srgbClr val="FFFFFF"/>
                </a:solidFill>
                <a:latin typeface="Source Han Sans CN" panose="020B0500000000000000" pitchFamily="34" charset="-128"/>
                <a:ea typeface="Source Han Sans CN" panose="020B0500000000000000" pitchFamily="34" charset="-128"/>
                <a:cs typeface="Lucida Sans"/>
              </a:rPr>
              <a:t>268-002689-002 | © 2021 SUSE LLC. 保留所有权利。SUSE 和 SUSE 徽标是 SUSE LLC 在美国和其他国家的注册商标。文中所有第三方商标归其各自企业所有。</a:t>
            </a:r>
            <a:endParaRPr sz="600" dirty="0">
              <a:latin typeface="Source Han Sans CN" panose="020B0500000000000000" pitchFamily="34" charset="-128"/>
              <a:ea typeface="Source Han Sans CN" panose="020B0500000000000000" pitchFamily="34" charset="-128"/>
              <a:cs typeface="Lucida Sans"/>
            </a:endParaRPr>
          </a:p>
        </p:txBody>
      </p:sp>
      <p:sp>
        <p:nvSpPr>
          <p:cNvPr id="8" name="object 8"/>
          <p:cNvSpPr txBox="1"/>
          <p:nvPr/>
        </p:nvSpPr>
        <p:spPr>
          <a:xfrm>
            <a:off x="355011" y="7982495"/>
            <a:ext cx="3545840" cy="1502976"/>
          </a:xfrm>
          <a:prstGeom prst="rect">
            <a:avLst/>
          </a:prstGeom>
        </p:spPr>
        <p:txBody>
          <a:bodyPr vert="horz" wrap="square" lIns="0" tIns="12700" rIns="0" bIns="0" rtlCol="0">
            <a:spAutoFit/>
          </a:bodyPr>
          <a:lstStyle/>
          <a:p>
            <a:pPr marL="12700">
              <a:spcBef>
                <a:spcPts val="100"/>
              </a:spcBef>
            </a:pPr>
            <a:r>
              <a:rPr lang="en" altLang="zh-CN" sz="4800" dirty="0">
                <a:solidFill>
                  <a:srgbClr val="FFFFFF"/>
                </a:solidFill>
                <a:latin typeface="Poppins Medium" pitchFamily="2" charset="0"/>
                <a:ea typeface="Source Han Sans CN" panose="020B0500000000000000" pitchFamily="34" charset="-128"/>
                <a:cs typeface="Poppins Medium" pitchFamily="2" charset="0"/>
              </a:rPr>
              <a:t>Innovate Everywhere</a:t>
            </a:r>
            <a:endParaRPr sz="4800" dirty="0">
              <a:latin typeface="Poppins Medium" pitchFamily="2" charset="0"/>
              <a:ea typeface="Source Han Sans CN" panose="020B0500000000000000" pitchFamily="34" charset="-128"/>
              <a:cs typeface="Poppins Medium" pitchFamily="2" charset="0"/>
            </a:endParaRPr>
          </a:p>
        </p:txBody>
      </p:sp>
      <p:sp>
        <p:nvSpPr>
          <p:cNvPr id="9" name="object 9"/>
          <p:cNvSpPr/>
          <p:nvPr/>
        </p:nvSpPr>
        <p:spPr>
          <a:xfrm>
            <a:off x="901955" y="462377"/>
            <a:ext cx="598170" cy="149225"/>
          </a:xfrm>
          <a:custGeom>
            <a:avLst/>
            <a:gdLst/>
            <a:ahLst/>
            <a:cxnLst/>
            <a:rect l="l" t="t" r="r" b="b"/>
            <a:pathLst>
              <a:path w="598169" h="149225">
                <a:moveTo>
                  <a:pt x="14503" y="111048"/>
                </a:moveTo>
                <a:lnTo>
                  <a:pt x="8762" y="111048"/>
                </a:lnTo>
                <a:lnTo>
                  <a:pt x="6134" y="112128"/>
                </a:lnTo>
                <a:lnTo>
                  <a:pt x="228" y="118033"/>
                </a:lnTo>
                <a:lnTo>
                  <a:pt x="0" y="124218"/>
                </a:lnTo>
                <a:lnTo>
                  <a:pt x="3594" y="128219"/>
                </a:lnTo>
                <a:lnTo>
                  <a:pt x="14089" y="137326"/>
                </a:lnTo>
                <a:lnTo>
                  <a:pt x="26947" y="143854"/>
                </a:lnTo>
                <a:lnTo>
                  <a:pt x="42118" y="147784"/>
                </a:lnTo>
                <a:lnTo>
                  <a:pt x="59550" y="149098"/>
                </a:lnTo>
                <a:lnTo>
                  <a:pt x="67849" y="148774"/>
                </a:lnTo>
                <a:lnTo>
                  <a:pt x="105067" y="135636"/>
                </a:lnTo>
                <a:lnTo>
                  <a:pt x="108920" y="130505"/>
                </a:lnTo>
                <a:lnTo>
                  <a:pt x="59321" y="130505"/>
                </a:lnTo>
                <a:lnTo>
                  <a:pt x="51212" y="130105"/>
                </a:lnTo>
                <a:lnTo>
                  <a:pt x="17271" y="112306"/>
                </a:lnTo>
                <a:lnTo>
                  <a:pt x="14503" y="111048"/>
                </a:lnTo>
                <a:close/>
              </a:path>
              <a:path w="598169" h="149225">
                <a:moveTo>
                  <a:pt x="58661" y="50"/>
                </a:moveTo>
                <a:lnTo>
                  <a:pt x="20307" y="9855"/>
                </a:lnTo>
                <a:lnTo>
                  <a:pt x="2578" y="35852"/>
                </a:lnTo>
                <a:lnTo>
                  <a:pt x="2578" y="51523"/>
                </a:lnTo>
                <a:lnTo>
                  <a:pt x="31309" y="79378"/>
                </a:lnTo>
                <a:lnTo>
                  <a:pt x="66342" y="87985"/>
                </a:lnTo>
                <a:lnTo>
                  <a:pt x="74256" y="90108"/>
                </a:lnTo>
                <a:lnTo>
                  <a:pt x="80637" y="92376"/>
                </a:lnTo>
                <a:lnTo>
                  <a:pt x="85534" y="94805"/>
                </a:lnTo>
                <a:lnTo>
                  <a:pt x="91249" y="98247"/>
                </a:lnTo>
                <a:lnTo>
                  <a:pt x="94145" y="102882"/>
                </a:lnTo>
                <a:lnTo>
                  <a:pt x="94145" y="115608"/>
                </a:lnTo>
                <a:lnTo>
                  <a:pt x="59321" y="130505"/>
                </a:lnTo>
                <a:lnTo>
                  <a:pt x="108920" y="130505"/>
                </a:lnTo>
                <a:lnTo>
                  <a:pt x="114566" y="122986"/>
                </a:lnTo>
                <a:lnTo>
                  <a:pt x="116942" y="115608"/>
                </a:lnTo>
                <a:lnTo>
                  <a:pt x="116954" y="99479"/>
                </a:lnTo>
                <a:lnTo>
                  <a:pt x="115227" y="92913"/>
                </a:lnTo>
                <a:lnTo>
                  <a:pt x="81638" y="69591"/>
                </a:lnTo>
                <a:lnTo>
                  <a:pt x="54114" y="63580"/>
                </a:lnTo>
                <a:lnTo>
                  <a:pt x="45888" y="61394"/>
                </a:lnTo>
                <a:lnTo>
                  <a:pt x="39305" y="59023"/>
                </a:lnTo>
                <a:lnTo>
                  <a:pt x="34315" y="56451"/>
                </a:lnTo>
                <a:lnTo>
                  <a:pt x="28536" y="52781"/>
                </a:lnTo>
                <a:lnTo>
                  <a:pt x="25615" y="47739"/>
                </a:lnTo>
                <a:lnTo>
                  <a:pt x="25615" y="34772"/>
                </a:lnTo>
                <a:lnTo>
                  <a:pt x="28600" y="29222"/>
                </a:lnTo>
                <a:lnTo>
                  <a:pt x="40284" y="20751"/>
                </a:lnTo>
                <a:lnTo>
                  <a:pt x="48488" y="18630"/>
                </a:lnTo>
                <a:lnTo>
                  <a:pt x="108055" y="18630"/>
                </a:lnTo>
                <a:lnTo>
                  <a:pt x="104736" y="14909"/>
                </a:lnTo>
                <a:lnTo>
                  <a:pt x="68264" y="504"/>
                </a:lnTo>
                <a:lnTo>
                  <a:pt x="58661" y="50"/>
                </a:lnTo>
                <a:close/>
              </a:path>
              <a:path w="598169" h="149225">
                <a:moveTo>
                  <a:pt x="108055" y="18630"/>
                </a:moveTo>
                <a:lnTo>
                  <a:pt x="58877" y="18630"/>
                </a:lnTo>
                <a:lnTo>
                  <a:pt x="66400" y="19020"/>
                </a:lnTo>
                <a:lnTo>
                  <a:pt x="73164" y="20183"/>
                </a:lnTo>
                <a:lnTo>
                  <a:pt x="95732" y="36207"/>
                </a:lnTo>
                <a:lnTo>
                  <a:pt x="98717" y="37680"/>
                </a:lnTo>
                <a:lnTo>
                  <a:pt x="104508" y="37680"/>
                </a:lnTo>
                <a:lnTo>
                  <a:pt x="106972" y="36728"/>
                </a:lnTo>
                <a:lnTo>
                  <a:pt x="113106" y="31203"/>
                </a:lnTo>
                <a:lnTo>
                  <a:pt x="113461" y="24650"/>
                </a:lnTo>
                <a:lnTo>
                  <a:pt x="108055" y="18630"/>
                </a:lnTo>
                <a:close/>
              </a:path>
              <a:path w="598169" h="149225">
                <a:moveTo>
                  <a:pt x="342722" y="110998"/>
                </a:moveTo>
                <a:lnTo>
                  <a:pt x="336994" y="110998"/>
                </a:lnTo>
                <a:lnTo>
                  <a:pt x="334378" y="112077"/>
                </a:lnTo>
                <a:lnTo>
                  <a:pt x="328447" y="117995"/>
                </a:lnTo>
                <a:lnTo>
                  <a:pt x="328218" y="124180"/>
                </a:lnTo>
                <a:lnTo>
                  <a:pt x="331812" y="128181"/>
                </a:lnTo>
                <a:lnTo>
                  <a:pt x="342315" y="137288"/>
                </a:lnTo>
                <a:lnTo>
                  <a:pt x="355176" y="143816"/>
                </a:lnTo>
                <a:lnTo>
                  <a:pt x="370344" y="147746"/>
                </a:lnTo>
                <a:lnTo>
                  <a:pt x="387769" y="149059"/>
                </a:lnTo>
                <a:lnTo>
                  <a:pt x="396070" y="148734"/>
                </a:lnTo>
                <a:lnTo>
                  <a:pt x="433298" y="135597"/>
                </a:lnTo>
                <a:lnTo>
                  <a:pt x="437146" y="130467"/>
                </a:lnTo>
                <a:lnTo>
                  <a:pt x="387553" y="130467"/>
                </a:lnTo>
                <a:lnTo>
                  <a:pt x="379442" y="130067"/>
                </a:lnTo>
                <a:lnTo>
                  <a:pt x="345490" y="112255"/>
                </a:lnTo>
                <a:lnTo>
                  <a:pt x="342722" y="110998"/>
                </a:lnTo>
                <a:close/>
              </a:path>
              <a:path w="598169" h="149225">
                <a:moveTo>
                  <a:pt x="386880" y="0"/>
                </a:moveTo>
                <a:lnTo>
                  <a:pt x="348526" y="9804"/>
                </a:lnTo>
                <a:lnTo>
                  <a:pt x="330809" y="35801"/>
                </a:lnTo>
                <a:lnTo>
                  <a:pt x="330809" y="51485"/>
                </a:lnTo>
                <a:lnTo>
                  <a:pt x="332574" y="58026"/>
                </a:lnTo>
                <a:lnTo>
                  <a:pt x="336080" y="63284"/>
                </a:lnTo>
                <a:lnTo>
                  <a:pt x="339585" y="68592"/>
                </a:lnTo>
                <a:lnTo>
                  <a:pt x="375556" y="83971"/>
                </a:lnTo>
                <a:lnTo>
                  <a:pt x="394574" y="87946"/>
                </a:lnTo>
                <a:lnTo>
                  <a:pt x="402486" y="90068"/>
                </a:lnTo>
                <a:lnTo>
                  <a:pt x="408863" y="92332"/>
                </a:lnTo>
                <a:lnTo>
                  <a:pt x="413753" y="94754"/>
                </a:lnTo>
                <a:lnTo>
                  <a:pt x="419468" y="98196"/>
                </a:lnTo>
                <a:lnTo>
                  <a:pt x="422376" y="102844"/>
                </a:lnTo>
                <a:lnTo>
                  <a:pt x="422376" y="115557"/>
                </a:lnTo>
                <a:lnTo>
                  <a:pt x="387553" y="130467"/>
                </a:lnTo>
                <a:lnTo>
                  <a:pt x="437146" y="130467"/>
                </a:lnTo>
                <a:lnTo>
                  <a:pt x="442785" y="122948"/>
                </a:lnTo>
                <a:lnTo>
                  <a:pt x="445177" y="115557"/>
                </a:lnTo>
                <a:lnTo>
                  <a:pt x="445185" y="99453"/>
                </a:lnTo>
                <a:lnTo>
                  <a:pt x="443445" y="92875"/>
                </a:lnTo>
                <a:lnTo>
                  <a:pt x="409867" y="69553"/>
                </a:lnTo>
                <a:lnTo>
                  <a:pt x="382335" y="63537"/>
                </a:lnTo>
                <a:lnTo>
                  <a:pt x="374113" y="61352"/>
                </a:lnTo>
                <a:lnTo>
                  <a:pt x="367534" y="58983"/>
                </a:lnTo>
                <a:lnTo>
                  <a:pt x="362546" y="56413"/>
                </a:lnTo>
                <a:lnTo>
                  <a:pt x="356768" y="52743"/>
                </a:lnTo>
                <a:lnTo>
                  <a:pt x="353834" y="47701"/>
                </a:lnTo>
                <a:lnTo>
                  <a:pt x="353834" y="34721"/>
                </a:lnTo>
                <a:lnTo>
                  <a:pt x="356831" y="29171"/>
                </a:lnTo>
                <a:lnTo>
                  <a:pt x="368503" y="20713"/>
                </a:lnTo>
                <a:lnTo>
                  <a:pt x="376720" y="18592"/>
                </a:lnTo>
                <a:lnTo>
                  <a:pt x="436293" y="18592"/>
                </a:lnTo>
                <a:lnTo>
                  <a:pt x="432955" y="14871"/>
                </a:lnTo>
                <a:lnTo>
                  <a:pt x="396483" y="455"/>
                </a:lnTo>
                <a:lnTo>
                  <a:pt x="386880" y="0"/>
                </a:lnTo>
                <a:close/>
              </a:path>
              <a:path w="598169" h="149225">
                <a:moveTo>
                  <a:pt x="436293" y="18592"/>
                </a:moveTo>
                <a:lnTo>
                  <a:pt x="387108" y="18592"/>
                </a:lnTo>
                <a:lnTo>
                  <a:pt x="394632" y="18982"/>
                </a:lnTo>
                <a:lnTo>
                  <a:pt x="401396" y="20145"/>
                </a:lnTo>
                <a:lnTo>
                  <a:pt x="423951" y="36156"/>
                </a:lnTo>
                <a:lnTo>
                  <a:pt x="426948" y="37630"/>
                </a:lnTo>
                <a:lnTo>
                  <a:pt x="432739" y="37630"/>
                </a:lnTo>
                <a:lnTo>
                  <a:pt x="435203" y="36690"/>
                </a:lnTo>
                <a:lnTo>
                  <a:pt x="441337" y="31153"/>
                </a:lnTo>
                <a:lnTo>
                  <a:pt x="441693" y="24612"/>
                </a:lnTo>
                <a:lnTo>
                  <a:pt x="436293" y="18592"/>
                </a:lnTo>
                <a:close/>
              </a:path>
              <a:path w="598169" h="149225">
                <a:moveTo>
                  <a:pt x="181152" y="0"/>
                </a:moveTo>
                <a:lnTo>
                  <a:pt x="169062" y="0"/>
                </a:lnTo>
                <a:lnTo>
                  <a:pt x="164147" y="4927"/>
                </a:lnTo>
                <a:lnTo>
                  <a:pt x="164147" y="91643"/>
                </a:lnTo>
                <a:lnTo>
                  <a:pt x="165092" y="104967"/>
                </a:lnTo>
                <a:lnTo>
                  <a:pt x="187532" y="140889"/>
                </a:lnTo>
                <a:lnTo>
                  <a:pt x="223113" y="149059"/>
                </a:lnTo>
                <a:lnTo>
                  <a:pt x="236675" y="148147"/>
                </a:lnTo>
                <a:lnTo>
                  <a:pt x="248548" y="145419"/>
                </a:lnTo>
                <a:lnTo>
                  <a:pt x="258693" y="140889"/>
                </a:lnTo>
                <a:lnTo>
                  <a:pt x="267068" y="134569"/>
                </a:lnTo>
                <a:lnTo>
                  <a:pt x="270382" y="130467"/>
                </a:lnTo>
                <a:lnTo>
                  <a:pt x="223113" y="130467"/>
                </a:lnTo>
                <a:lnTo>
                  <a:pt x="214292" y="129823"/>
                </a:lnTo>
                <a:lnTo>
                  <a:pt x="186637" y="98685"/>
                </a:lnTo>
                <a:lnTo>
                  <a:pt x="186067" y="88760"/>
                </a:lnTo>
                <a:lnTo>
                  <a:pt x="186067" y="4927"/>
                </a:lnTo>
                <a:lnTo>
                  <a:pt x="181152" y="0"/>
                </a:lnTo>
                <a:close/>
              </a:path>
              <a:path w="598169" h="149225">
                <a:moveTo>
                  <a:pt x="277164" y="0"/>
                </a:moveTo>
                <a:lnTo>
                  <a:pt x="265074" y="0"/>
                </a:lnTo>
                <a:lnTo>
                  <a:pt x="260159" y="4927"/>
                </a:lnTo>
                <a:lnTo>
                  <a:pt x="260159" y="88760"/>
                </a:lnTo>
                <a:lnTo>
                  <a:pt x="259589" y="98685"/>
                </a:lnTo>
                <a:lnTo>
                  <a:pt x="231932" y="129823"/>
                </a:lnTo>
                <a:lnTo>
                  <a:pt x="223113" y="130467"/>
                </a:lnTo>
                <a:lnTo>
                  <a:pt x="270382" y="130467"/>
                </a:lnTo>
                <a:lnTo>
                  <a:pt x="273614" y="126467"/>
                </a:lnTo>
                <a:lnTo>
                  <a:pt x="278307" y="116587"/>
                </a:lnTo>
                <a:lnTo>
                  <a:pt x="281134" y="104967"/>
                </a:lnTo>
                <a:lnTo>
                  <a:pt x="282079" y="91643"/>
                </a:lnTo>
                <a:lnTo>
                  <a:pt x="282079" y="4927"/>
                </a:lnTo>
                <a:lnTo>
                  <a:pt x="277164" y="0"/>
                </a:lnTo>
                <a:close/>
              </a:path>
              <a:path w="598169" h="149225">
                <a:moveTo>
                  <a:pt x="593420" y="1892"/>
                </a:moveTo>
                <a:lnTo>
                  <a:pt x="521627" y="1892"/>
                </a:lnTo>
                <a:lnTo>
                  <a:pt x="510250" y="4196"/>
                </a:lnTo>
                <a:lnTo>
                  <a:pt x="500948" y="10474"/>
                </a:lnTo>
                <a:lnTo>
                  <a:pt x="494670" y="19776"/>
                </a:lnTo>
                <a:lnTo>
                  <a:pt x="492366" y="31153"/>
                </a:lnTo>
                <a:lnTo>
                  <a:pt x="492366" y="117894"/>
                </a:lnTo>
                <a:lnTo>
                  <a:pt x="494670" y="129268"/>
                </a:lnTo>
                <a:lnTo>
                  <a:pt x="500948" y="138566"/>
                </a:lnTo>
                <a:lnTo>
                  <a:pt x="510250" y="144840"/>
                </a:lnTo>
                <a:lnTo>
                  <a:pt x="521627" y="147142"/>
                </a:lnTo>
                <a:lnTo>
                  <a:pt x="593420" y="147142"/>
                </a:lnTo>
                <a:lnTo>
                  <a:pt x="597661" y="142913"/>
                </a:lnTo>
                <a:lnTo>
                  <a:pt x="597661" y="132486"/>
                </a:lnTo>
                <a:lnTo>
                  <a:pt x="593420" y="128244"/>
                </a:lnTo>
                <a:lnTo>
                  <a:pt x="515924" y="128244"/>
                </a:lnTo>
                <a:lnTo>
                  <a:pt x="511276" y="123596"/>
                </a:lnTo>
                <a:lnTo>
                  <a:pt x="511276" y="83223"/>
                </a:lnTo>
                <a:lnTo>
                  <a:pt x="581507" y="83223"/>
                </a:lnTo>
                <a:lnTo>
                  <a:pt x="585533" y="79197"/>
                </a:lnTo>
                <a:lnTo>
                  <a:pt x="585533" y="69316"/>
                </a:lnTo>
                <a:lnTo>
                  <a:pt x="581507" y="65290"/>
                </a:lnTo>
                <a:lnTo>
                  <a:pt x="511276" y="65290"/>
                </a:lnTo>
                <a:lnTo>
                  <a:pt x="511276" y="25450"/>
                </a:lnTo>
                <a:lnTo>
                  <a:pt x="515924" y="20802"/>
                </a:lnTo>
                <a:lnTo>
                  <a:pt x="593420" y="20802"/>
                </a:lnTo>
                <a:lnTo>
                  <a:pt x="597661" y="16560"/>
                </a:lnTo>
                <a:lnTo>
                  <a:pt x="597661" y="6134"/>
                </a:lnTo>
                <a:lnTo>
                  <a:pt x="593420" y="1892"/>
                </a:lnTo>
                <a:close/>
              </a:path>
            </a:pathLst>
          </a:custGeom>
          <a:solidFill>
            <a:srgbClr val="FFFFFF"/>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pic>
        <p:nvPicPr>
          <p:cNvPr id="10" name="object 10"/>
          <p:cNvPicPr/>
          <p:nvPr/>
        </p:nvPicPr>
        <p:blipFill>
          <a:blip r:embed="rId2" cstate="print"/>
          <a:stretch>
            <a:fillRect/>
          </a:stretch>
        </p:blipFill>
        <p:spPr>
          <a:xfrm>
            <a:off x="0" y="1092492"/>
            <a:ext cx="7773136" cy="4193730"/>
          </a:xfrm>
          <a:prstGeom prst="rect">
            <a:avLst/>
          </a:prstGeom>
        </p:spPr>
      </p:pic>
      <p:sp>
        <p:nvSpPr>
          <p:cNvPr id="11" name="object 11"/>
          <p:cNvSpPr/>
          <p:nvPr/>
        </p:nvSpPr>
        <p:spPr>
          <a:xfrm>
            <a:off x="466489" y="455973"/>
            <a:ext cx="371475" cy="187960"/>
          </a:xfrm>
          <a:custGeom>
            <a:avLst/>
            <a:gdLst/>
            <a:ahLst/>
            <a:cxnLst/>
            <a:rect l="l" t="t" r="r" b="b"/>
            <a:pathLst>
              <a:path w="371475" h="187959">
                <a:moveTo>
                  <a:pt x="164177" y="1060"/>
                </a:moveTo>
                <a:lnTo>
                  <a:pt x="118228" y="5105"/>
                </a:lnTo>
                <a:lnTo>
                  <a:pt x="69882" y="21996"/>
                </a:lnTo>
                <a:lnTo>
                  <a:pt x="27842" y="51193"/>
                </a:lnTo>
                <a:lnTo>
                  <a:pt x="2525" y="91116"/>
                </a:lnTo>
                <a:lnTo>
                  <a:pt x="0" y="106235"/>
                </a:lnTo>
                <a:lnTo>
                  <a:pt x="63" y="108686"/>
                </a:lnTo>
                <a:lnTo>
                  <a:pt x="12067" y="155205"/>
                </a:lnTo>
                <a:lnTo>
                  <a:pt x="44254" y="182418"/>
                </a:lnTo>
                <a:lnTo>
                  <a:pt x="71387" y="187961"/>
                </a:lnTo>
                <a:lnTo>
                  <a:pt x="97944" y="182953"/>
                </a:lnTo>
                <a:lnTo>
                  <a:pt x="118457" y="166268"/>
                </a:lnTo>
                <a:lnTo>
                  <a:pt x="120221" y="162801"/>
                </a:lnTo>
                <a:lnTo>
                  <a:pt x="74730" y="162801"/>
                </a:lnTo>
                <a:lnTo>
                  <a:pt x="66632" y="162617"/>
                </a:lnTo>
                <a:lnTo>
                  <a:pt x="31694" y="138079"/>
                </a:lnTo>
                <a:lnTo>
                  <a:pt x="26224" y="118846"/>
                </a:lnTo>
                <a:lnTo>
                  <a:pt x="29254" y="99858"/>
                </a:lnTo>
                <a:lnTo>
                  <a:pt x="29373" y="99275"/>
                </a:lnTo>
                <a:lnTo>
                  <a:pt x="42307" y="82715"/>
                </a:lnTo>
                <a:lnTo>
                  <a:pt x="60551" y="73289"/>
                </a:lnTo>
                <a:lnTo>
                  <a:pt x="79382" y="70594"/>
                </a:lnTo>
                <a:lnTo>
                  <a:pt x="318117" y="70594"/>
                </a:lnTo>
                <a:lnTo>
                  <a:pt x="316577" y="63995"/>
                </a:lnTo>
                <a:lnTo>
                  <a:pt x="316905" y="52473"/>
                </a:lnTo>
                <a:lnTo>
                  <a:pt x="322525" y="43121"/>
                </a:lnTo>
                <a:lnTo>
                  <a:pt x="331877" y="37500"/>
                </a:lnTo>
                <a:lnTo>
                  <a:pt x="343399" y="37172"/>
                </a:lnTo>
                <a:lnTo>
                  <a:pt x="355403" y="37172"/>
                </a:lnTo>
                <a:lnTo>
                  <a:pt x="352156" y="34709"/>
                </a:lnTo>
                <a:lnTo>
                  <a:pt x="280255" y="34709"/>
                </a:lnTo>
                <a:lnTo>
                  <a:pt x="275420" y="30789"/>
                </a:lnTo>
                <a:lnTo>
                  <a:pt x="269717" y="27492"/>
                </a:lnTo>
                <a:lnTo>
                  <a:pt x="232757" y="12471"/>
                </a:lnTo>
                <a:lnTo>
                  <a:pt x="193023" y="3654"/>
                </a:lnTo>
                <a:lnTo>
                  <a:pt x="179544" y="2019"/>
                </a:lnTo>
                <a:lnTo>
                  <a:pt x="164177" y="1060"/>
                </a:lnTo>
                <a:close/>
              </a:path>
              <a:path w="371475" h="187959">
                <a:moveTo>
                  <a:pt x="116026" y="107835"/>
                </a:moveTo>
                <a:lnTo>
                  <a:pt x="78515" y="107835"/>
                </a:lnTo>
                <a:lnTo>
                  <a:pt x="88154" y="107848"/>
                </a:lnTo>
                <a:lnTo>
                  <a:pt x="92904" y="108686"/>
                </a:lnTo>
                <a:lnTo>
                  <a:pt x="102543" y="114338"/>
                </a:lnTo>
                <a:lnTo>
                  <a:pt x="106290" y="120408"/>
                </a:lnTo>
                <a:lnTo>
                  <a:pt x="107420" y="126012"/>
                </a:lnTo>
                <a:lnTo>
                  <a:pt x="107541" y="127965"/>
                </a:lnTo>
                <a:lnTo>
                  <a:pt x="107052" y="140366"/>
                </a:lnTo>
                <a:lnTo>
                  <a:pt x="100531" y="151542"/>
                </a:lnTo>
                <a:lnTo>
                  <a:pt x="89322" y="159356"/>
                </a:lnTo>
                <a:lnTo>
                  <a:pt x="74730" y="162801"/>
                </a:lnTo>
                <a:lnTo>
                  <a:pt x="120221" y="162801"/>
                </a:lnTo>
                <a:lnTo>
                  <a:pt x="124087" y="155205"/>
                </a:lnTo>
                <a:lnTo>
                  <a:pt x="126809" y="143205"/>
                </a:lnTo>
                <a:lnTo>
                  <a:pt x="126688" y="136207"/>
                </a:lnTo>
                <a:lnTo>
                  <a:pt x="126556" y="130603"/>
                </a:lnTo>
                <a:lnTo>
                  <a:pt x="123079" y="118694"/>
                </a:lnTo>
                <a:lnTo>
                  <a:pt x="116426" y="108197"/>
                </a:lnTo>
                <a:lnTo>
                  <a:pt x="116026" y="107835"/>
                </a:lnTo>
                <a:close/>
              </a:path>
              <a:path w="371475" h="187959">
                <a:moveTo>
                  <a:pt x="272102" y="124873"/>
                </a:moveTo>
                <a:lnTo>
                  <a:pt x="217486" y="124873"/>
                </a:lnTo>
                <a:lnTo>
                  <a:pt x="224021" y="124975"/>
                </a:lnTo>
                <a:lnTo>
                  <a:pt x="230005" y="125842"/>
                </a:lnTo>
                <a:lnTo>
                  <a:pt x="257090" y="152527"/>
                </a:lnTo>
                <a:lnTo>
                  <a:pt x="259071" y="153593"/>
                </a:lnTo>
                <a:lnTo>
                  <a:pt x="262475" y="154825"/>
                </a:lnTo>
                <a:lnTo>
                  <a:pt x="270933" y="154622"/>
                </a:lnTo>
                <a:lnTo>
                  <a:pt x="299520" y="154609"/>
                </a:lnTo>
                <a:lnTo>
                  <a:pt x="297819" y="147053"/>
                </a:lnTo>
                <a:lnTo>
                  <a:pt x="290580" y="145935"/>
                </a:lnTo>
                <a:lnTo>
                  <a:pt x="280001" y="139636"/>
                </a:lnTo>
                <a:lnTo>
                  <a:pt x="275200" y="136207"/>
                </a:lnTo>
                <a:lnTo>
                  <a:pt x="271873" y="127266"/>
                </a:lnTo>
                <a:lnTo>
                  <a:pt x="272102" y="124873"/>
                </a:lnTo>
                <a:close/>
              </a:path>
              <a:path w="371475" h="187959">
                <a:moveTo>
                  <a:pt x="318117" y="70594"/>
                </a:moveTo>
                <a:lnTo>
                  <a:pt x="79382" y="70594"/>
                </a:lnTo>
                <a:lnTo>
                  <a:pt x="97103" y="72969"/>
                </a:lnTo>
                <a:lnTo>
                  <a:pt x="112018" y="78752"/>
                </a:lnTo>
                <a:lnTo>
                  <a:pt x="143920" y="111658"/>
                </a:lnTo>
                <a:lnTo>
                  <a:pt x="160024" y="146367"/>
                </a:lnTo>
                <a:lnTo>
                  <a:pt x="169930" y="154749"/>
                </a:lnTo>
                <a:lnTo>
                  <a:pt x="174794" y="154622"/>
                </a:lnTo>
                <a:lnTo>
                  <a:pt x="213465" y="154622"/>
                </a:lnTo>
                <a:lnTo>
                  <a:pt x="212487" y="151955"/>
                </a:lnTo>
                <a:lnTo>
                  <a:pt x="206849" y="146189"/>
                </a:lnTo>
                <a:lnTo>
                  <a:pt x="201222" y="145288"/>
                </a:lnTo>
                <a:lnTo>
                  <a:pt x="184141" y="140589"/>
                </a:lnTo>
                <a:lnTo>
                  <a:pt x="185347" y="124853"/>
                </a:lnTo>
                <a:lnTo>
                  <a:pt x="272104" y="124853"/>
                </a:lnTo>
                <a:lnTo>
                  <a:pt x="272546" y="120243"/>
                </a:lnTo>
                <a:lnTo>
                  <a:pt x="275937" y="115836"/>
                </a:lnTo>
                <a:lnTo>
                  <a:pt x="278045" y="114604"/>
                </a:lnTo>
                <a:lnTo>
                  <a:pt x="282807" y="113576"/>
                </a:lnTo>
                <a:lnTo>
                  <a:pt x="336944" y="113576"/>
                </a:lnTo>
                <a:lnTo>
                  <a:pt x="337214" y="113519"/>
                </a:lnTo>
                <a:lnTo>
                  <a:pt x="344351" y="111417"/>
                </a:lnTo>
                <a:lnTo>
                  <a:pt x="350905" y="109220"/>
                </a:lnTo>
                <a:lnTo>
                  <a:pt x="357369" y="106235"/>
                </a:lnTo>
                <a:lnTo>
                  <a:pt x="366594" y="99390"/>
                </a:lnTo>
                <a:lnTo>
                  <a:pt x="345736" y="99390"/>
                </a:lnTo>
                <a:lnTo>
                  <a:pt x="330826" y="98526"/>
                </a:lnTo>
                <a:lnTo>
                  <a:pt x="302619" y="82499"/>
                </a:lnTo>
                <a:lnTo>
                  <a:pt x="304816" y="80225"/>
                </a:lnTo>
                <a:lnTo>
                  <a:pt x="331391" y="80225"/>
                </a:lnTo>
                <a:lnTo>
                  <a:pt x="325022" y="78727"/>
                </a:lnTo>
                <a:lnTo>
                  <a:pt x="318494" y="72212"/>
                </a:lnTo>
                <a:lnTo>
                  <a:pt x="318117" y="70594"/>
                </a:lnTo>
                <a:close/>
              </a:path>
              <a:path w="371475" h="187959">
                <a:moveTo>
                  <a:pt x="295622" y="154622"/>
                </a:moveTo>
                <a:lnTo>
                  <a:pt x="286490" y="154622"/>
                </a:lnTo>
                <a:lnTo>
                  <a:pt x="287824" y="154647"/>
                </a:lnTo>
                <a:lnTo>
                  <a:pt x="295622" y="154622"/>
                </a:lnTo>
                <a:close/>
              </a:path>
              <a:path w="371475" h="187959">
                <a:moveTo>
                  <a:pt x="83938" y="91986"/>
                </a:moveTo>
                <a:lnTo>
                  <a:pt x="50794" y="116446"/>
                </a:lnTo>
                <a:lnTo>
                  <a:pt x="50676" y="118389"/>
                </a:lnTo>
                <a:lnTo>
                  <a:pt x="50985" y="124529"/>
                </a:lnTo>
                <a:lnTo>
                  <a:pt x="53350" y="131498"/>
                </a:lnTo>
                <a:lnTo>
                  <a:pt x="57598" y="137490"/>
                </a:lnTo>
                <a:lnTo>
                  <a:pt x="60278" y="140246"/>
                </a:lnTo>
                <a:lnTo>
                  <a:pt x="63897" y="142506"/>
                </a:lnTo>
                <a:lnTo>
                  <a:pt x="70197" y="141097"/>
                </a:lnTo>
                <a:lnTo>
                  <a:pt x="72140" y="139344"/>
                </a:lnTo>
                <a:lnTo>
                  <a:pt x="73016" y="133489"/>
                </a:lnTo>
                <a:lnTo>
                  <a:pt x="69955" y="131229"/>
                </a:lnTo>
                <a:lnTo>
                  <a:pt x="64685" y="123698"/>
                </a:lnTo>
                <a:lnTo>
                  <a:pt x="65371" y="116446"/>
                </a:lnTo>
                <a:lnTo>
                  <a:pt x="73206" y="108864"/>
                </a:lnTo>
                <a:lnTo>
                  <a:pt x="78515" y="107835"/>
                </a:lnTo>
                <a:lnTo>
                  <a:pt x="116026" y="107835"/>
                </a:lnTo>
                <a:lnTo>
                  <a:pt x="107190" y="99858"/>
                </a:lnTo>
                <a:lnTo>
                  <a:pt x="96113" y="94260"/>
                </a:lnTo>
                <a:lnTo>
                  <a:pt x="83938" y="91986"/>
                </a:lnTo>
                <a:close/>
              </a:path>
              <a:path w="371475" h="187959">
                <a:moveTo>
                  <a:pt x="272104" y="124853"/>
                </a:moveTo>
                <a:lnTo>
                  <a:pt x="199267" y="124853"/>
                </a:lnTo>
                <a:lnTo>
                  <a:pt x="199610" y="125158"/>
                </a:lnTo>
                <a:lnTo>
                  <a:pt x="217486" y="124873"/>
                </a:lnTo>
                <a:lnTo>
                  <a:pt x="272102" y="124873"/>
                </a:lnTo>
                <a:close/>
              </a:path>
              <a:path w="371475" h="187959">
                <a:moveTo>
                  <a:pt x="336944" y="113576"/>
                </a:moveTo>
                <a:lnTo>
                  <a:pt x="282807" y="113576"/>
                </a:lnTo>
                <a:lnTo>
                  <a:pt x="285411" y="114033"/>
                </a:lnTo>
                <a:lnTo>
                  <a:pt x="291024" y="114604"/>
                </a:lnTo>
                <a:lnTo>
                  <a:pt x="294072" y="115163"/>
                </a:lnTo>
                <a:lnTo>
                  <a:pt x="303115" y="116319"/>
                </a:lnTo>
                <a:lnTo>
                  <a:pt x="309122" y="116636"/>
                </a:lnTo>
                <a:lnTo>
                  <a:pt x="315129" y="116471"/>
                </a:lnTo>
                <a:lnTo>
                  <a:pt x="322552" y="116019"/>
                </a:lnTo>
                <a:lnTo>
                  <a:pt x="329931" y="115044"/>
                </a:lnTo>
                <a:lnTo>
                  <a:pt x="336944" y="113576"/>
                </a:lnTo>
                <a:close/>
              </a:path>
              <a:path w="371475" h="187959">
                <a:moveTo>
                  <a:pt x="369282" y="97396"/>
                </a:moveTo>
                <a:lnTo>
                  <a:pt x="367618" y="97840"/>
                </a:lnTo>
                <a:lnTo>
                  <a:pt x="353495" y="99275"/>
                </a:lnTo>
                <a:lnTo>
                  <a:pt x="345736" y="99390"/>
                </a:lnTo>
                <a:lnTo>
                  <a:pt x="366594" y="99390"/>
                </a:lnTo>
                <a:lnTo>
                  <a:pt x="369282" y="97396"/>
                </a:lnTo>
                <a:close/>
              </a:path>
              <a:path w="371475" h="187959">
                <a:moveTo>
                  <a:pt x="370367" y="92798"/>
                </a:moveTo>
                <a:lnTo>
                  <a:pt x="365980" y="92798"/>
                </a:lnTo>
                <a:lnTo>
                  <a:pt x="370158" y="93230"/>
                </a:lnTo>
                <a:lnTo>
                  <a:pt x="370367" y="92798"/>
                </a:lnTo>
                <a:close/>
              </a:path>
              <a:path w="371475" h="187959">
                <a:moveTo>
                  <a:pt x="331391" y="80225"/>
                </a:moveTo>
                <a:lnTo>
                  <a:pt x="304816" y="80225"/>
                </a:lnTo>
                <a:lnTo>
                  <a:pt x="307102" y="80873"/>
                </a:lnTo>
                <a:lnTo>
                  <a:pt x="307814" y="81470"/>
                </a:lnTo>
                <a:lnTo>
                  <a:pt x="348123" y="93218"/>
                </a:lnTo>
                <a:lnTo>
                  <a:pt x="357001" y="92824"/>
                </a:lnTo>
                <a:lnTo>
                  <a:pt x="363725" y="92824"/>
                </a:lnTo>
                <a:lnTo>
                  <a:pt x="365980" y="92798"/>
                </a:lnTo>
                <a:lnTo>
                  <a:pt x="370367" y="92798"/>
                </a:lnTo>
                <a:lnTo>
                  <a:pt x="371174" y="91135"/>
                </a:lnTo>
                <a:lnTo>
                  <a:pt x="371068" y="89027"/>
                </a:lnTo>
                <a:lnTo>
                  <a:pt x="370527" y="80657"/>
                </a:lnTo>
                <a:lnTo>
                  <a:pt x="333226" y="80657"/>
                </a:lnTo>
                <a:lnTo>
                  <a:pt x="331391" y="80225"/>
                </a:lnTo>
                <a:close/>
              </a:path>
              <a:path w="371475" h="187959">
                <a:moveTo>
                  <a:pt x="363725" y="92824"/>
                </a:moveTo>
                <a:lnTo>
                  <a:pt x="357001" y="92824"/>
                </a:lnTo>
                <a:lnTo>
                  <a:pt x="361471" y="92849"/>
                </a:lnTo>
                <a:lnTo>
                  <a:pt x="363725" y="92824"/>
                </a:lnTo>
                <a:close/>
              </a:path>
              <a:path w="371475" h="187959">
                <a:moveTo>
                  <a:pt x="355403" y="37172"/>
                </a:moveTo>
                <a:lnTo>
                  <a:pt x="343399" y="37172"/>
                </a:lnTo>
                <a:lnTo>
                  <a:pt x="351616" y="39090"/>
                </a:lnTo>
                <a:lnTo>
                  <a:pt x="358131" y="45605"/>
                </a:lnTo>
                <a:lnTo>
                  <a:pt x="360061" y="53809"/>
                </a:lnTo>
                <a:lnTo>
                  <a:pt x="359739" y="65341"/>
                </a:lnTo>
                <a:lnTo>
                  <a:pt x="354116" y="74701"/>
                </a:lnTo>
                <a:lnTo>
                  <a:pt x="344758" y="80327"/>
                </a:lnTo>
                <a:lnTo>
                  <a:pt x="333226" y="80657"/>
                </a:lnTo>
                <a:lnTo>
                  <a:pt x="370527" y="80657"/>
                </a:lnTo>
                <a:lnTo>
                  <a:pt x="369968" y="72011"/>
                </a:lnTo>
                <a:lnTo>
                  <a:pt x="366392" y="54543"/>
                </a:lnTo>
                <a:lnTo>
                  <a:pt x="358331" y="39394"/>
                </a:lnTo>
                <a:lnTo>
                  <a:pt x="355403" y="37172"/>
                </a:lnTo>
                <a:close/>
              </a:path>
              <a:path w="371475" h="187959">
                <a:moveTo>
                  <a:pt x="347387" y="42405"/>
                </a:moveTo>
                <a:lnTo>
                  <a:pt x="329162" y="42405"/>
                </a:lnTo>
                <a:lnTo>
                  <a:pt x="321771" y="49796"/>
                </a:lnTo>
                <a:lnTo>
                  <a:pt x="321771" y="68021"/>
                </a:lnTo>
                <a:lnTo>
                  <a:pt x="329162" y="75412"/>
                </a:lnTo>
                <a:lnTo>
                  <a:pt x="347387" y="75412"/>
                </a:lnTo>
                <a:lnTo>
                  <a:pt x="354461" y="68338"/>
                </a:lnTo>
                <a:lnTo>
                  <a:pt x="345590" y="68326"/>
                </a:lnTo>
                <a:lnTo>
                  <a:pt x="340351" y="64846"/>
                </a:lnTo>
                <a:lnTo>
                  <a:pt x="340046" y="60325"/>
                </a:lnTo>
                <a:lnTo>
                  <a:pt x="342675" y="57696"/>
                </a:lnTo>
                <a:lnTo>
                  <a:pt x="345012" y="55270"/>
                </a:lnTo>
                <a:lnTo>
                  <a:pt x="354778" y="55270"/>
                </a:lnTo>
                <a:lnTo>
                  <a:pt x="354778" y="49796"/>
                </a:lnTo>
                <a:lnTo>
                  <a:pt x="347387" y="42405"/>
                </a:lnTo>
                <a:close/>
              </a:path>
              <a:path w="371475" h="187959">
                <a:moveTo>
                  <a:pt x="354778" y="55270"/>
                </a:moveTo>
                <a:lnTo>
                  <a:pt x="348873" y="55270"/>
                </a:lnTo>
                <a:lnTo>
                  <a:pt x="351209" y="57696"/>
                </a:lnTo>
                <a:lnTo>
                  <a:pt x="353837" y="60325"/>
                </a:lnTo>
                <a:lnTo>
                  <a:pt x="353521" y="64846"/>
                </a:lnTo>
                <a:lnTo>
                  <a:pt x="348263" y="68326"/>
                </a:lnTo>
                <a:lnTo>
                  <a:pt x="345609" y="68338"/>
                </a:lnTo>
                <a:lnTo>
                  <a:pt x="354473" y="68326"/>
                </a:lnTo>
                <a:lnTo>
                  <a:pt x="354778" y="68021"/>
                </a:lnTo>
                <a:lnTo>
                  <a:pt x="354778" y="55270"/>
                </a:lnTo>
                <a:close/>
              </a:path>
              <a:path w="371475" h="187959">
                <a:moveTo>
                  <a:pt x="283023" y="0"/>
                </a:moveTo>
                <a:lnTo>
                  <a:pt x="279888" y="2019"/>
                </a:lnTo>
                <a:lnTo>
                  <a:pt x="279928" y="12471"/>
                </a:lnTo>
                <a:lnTo>
                  <a:pt x="280151" y="24647"/>
                </a:lnTo>
                <a:lnTo>
                  <a:pt x="280255" y="34709"/>
                </a:lnTo>
                <a:lnTo>
                  <a:pt x="352156" y="34709"/>
                </a:lnTo>
                <a:lnTo>
                  <a:pt x="343704" y="28295"/>
                </a:lnTo>
                <a:lnTo>
                  <a:pt x="285631" y="1243"/>
                </a:lnTo>
                <a:lnTo>
                  <a:pt x="283023" y="0"/>
                </a:lnTo>
                <a:close/>
              </a:path>
            </a:pathLst>
          </a:custGeom>
          <a:solidFill>
            <a:srgbClr val="30BA77"/>
          </a:solidFill>
        </p:spPr>
        <p:txBody>
          <a:bodyPr wrap="square" lIns="0" tIns="0" rIns="0" bIns="0" rtlCol="0"/>
          <a:lstStyle/>
          <a:p>
            <a:endParaRPr>
              <a:latin typeface="Source Han Sans CN" panose="020B0500000000000000" pitchFamily="34" charset="-128"/>
              <a:ea typeface="Source Han Sans CN" panose="020B0500000000000000" pitchFamily="34" charset="-128"/>
            </a:endParaRPr>
          </a:p>
        </p:txBody>
      </p:sp>
      <p:sp>
        <p:nvSpPr>
          <p:cNvPr id="6" name="object 5">
            <a:extLst>
              <a:ext uri="{FF2B5EF4-FFF2-40B4-BE49-F238E27FC236}">
                <a16:creationId xmlns:a16="http://schemas.microsoft.com/office/drawing/2014/main" id="{0A78ED66-80B7-F616-1E60-FA8B95EEA27D}"/>
              </a:ext>
            </a:extLst>
          </p:cNvPr>
          <p:cNvSpPr txBox="1"/>
          <p:nvPr/>
        </p:nvSpPr>
        <p:spPr>
          <a:xfrm>
            <a:off x="355011" y="5596443"/>
            <a:ext cx="2576717" cy="228268"/>
          </a:xfrm>
          <a:prstGeom prst="rect">
            <a:avLst/>
          </a:prstGeom>
        </p:spPr>
        <p:txBody>
          <a:bodyPr vert="horz" wrap="square" lIns="0" tIns="12700" rIns="0" bIns="0" rtlCol="0">
            <a:spAutoFit/>
          </a:bodyPr>
          <a:lstStyle/>
          <a:p>
            <a:pPr marL="12700" algn="l">
              <a:lnSpc>
                <a:spcPct val="100000"/>
              </a:lnSpc>
              <a:spcBef>
                <a:spcPts val="100"/>
              </a:spcBef>
            </a:pPr>
            <a:r>
              <a:rPr lang="en-US" altLang="zh-CN" sz="1400" dirty="0">
                <a:solidFill>
                  <a:schemeClr val="bg1"/>
                </a:solidFill>
                <a:latin typeface="Source Han Sans CN" panose="020B0500000000000000" pitchFamily="34" charset="-128"/>
                <a:ea typeface="Source Han Sans CN" panose="020B0500000000000000" pitchFamily="34" charset="-128"/>
                <a:cs typeface="Lucida Sans Unicode"/>
              </a:rPr>
              <a:t>了解更多</a:t>
            </a:r>
          </a:p>
        </p:txBody>
      </p:sp>
      <p:grpSp>
        <p:nvGrpSpPr>
          <p:cNvPr id="7" name="组合 6">
            <a:extLst>
              <a:ext uri="{FF2B5EF4-FFF2-40B4-BE49-F238E27FC236}">
                <a16:creationId xmlns:a16="http://schemas.microsoft.com/office/drawing/2014/main" id="{1160C7CA-4217-9D35-2259-3089CC91BD7C}"/>
              </a:ext>
            </a:extLst>
          </p:cNvPr>
          <p:cNvGrpSpPr/>
          <p:nvPr/>
        </p:nvGrpSpPr>
        <p:grpSpPr>
          <a:xfrm>
            <a:off x="4527954" y="5916304"/>
            <a:ext cx="3278131" cy="1282258"/>
            <a:chOff x="519214" y="7030009"/>
            <a:chExt cx="3278131" cy="1282258"/>
          </a:xfrm>
        </p:grpSpPr>
        <p:pic>
          <p:nvPicPr>
            <p:cNvPr id="12" name="图片 11">
              <a:extLst>
                <a:ext uri="{FF2B5EF4-FFF2-40B4-BE49-F238E27FC236}">
                  <a16:creationId xmlns:a16="http://schemas.microsoft.com/office/drawing/2014/main" id="{34DF4BF8-5EF4-A265-4A53-456A667CA704}"/>
                </a:ext>
              </a:extLst>
            </p:cNvPr>
            <p:cNvPicPr>
              <a:picLocks noChangeAspect="1"/>
            </p:cNvPicPr>
            <p:nvPr/>
          </p:nvPicPr>
          <p:blipFill>
            <a:blip r:embed="rId3"/>
            <a:stretch>
              <a:fillRect/>
            </a:stretch>
          </p:blipFill>
          <p:spPr>
            <a:xfrm>
              <a:off x="519214" y="7030009"/>
              <a:ext cx="997009" cy="997009"/>
            </a:xfrm>
            <a:prstGeom prst="rect">
              <a:avLst/>
            </a:prstGeom>
          </p:spPr>
        </p:pic>
        <p:pic>
          <p:nvPicPr>
            <p:cNvPr id="13" name="图片 12">
              <a:extLst>
                <a:ext uri="{FF2B5EF4-FFF2-40B4-BE49-F238E27FC236}">
                  <a16:creationId xmlns:a16="http://schemas.microsoft.com/office/drawing/2014/main" id="{B311D9B2-7C6A-A628-9528-9B515F53C891}"/>
                </a:ext>
              </a:extLst>
            </p:cNvPr>
            <p:cNvPicPr>
              <a:picLocks noChangeAspect="1"/>
            </p:cNvPicPr>
            <p:nvPr/>
          </p:nvPicPr>
          <p:blipFill>
            <a:blip r:embed="rId4"/>
            <a:stretch>
              <a:fillRect/>
            </a:stretch>
          </p:blipFill>
          <p:spPr>
            <a:xfrm>
              <a:off x="2119654" y="7030010"/>
              <a:ext cx="997009" cy="997009"/>
            </a:xfrm>
            <a:prstGeom prst="rect">
              <a:avLst/>
            </a:prstGeom>
          </p:spPr>
        </p:pic>
        <p:sp>
          <p:nvSpPr>
            <p:cNvPr id="14" name="object 5">
              <a:extLst>
                <a:ext uri="{FF2B5EF4-FFF2-40B4-BE49-F238E27FC236}">
                  <a16:creationId xmlns:a16="http://schemas.microsoft.com/office/drawing/2014/main" id="{ABC0B657-BDE9-C967-D185-4EA16BB9A2A6}"/>
                </a:ext>
              </a:extLst>
            </p:cNvPr>
            <p:cNvSpPr txBox="1"/>
            <p:nvPr/>
          </p:nvSpPr>
          <p:spPr>
            <a:xfrm>
              <a:off x="519214" y="8145555"/>
              <a:ext cx="1681882"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SUSE 微信公众号</a:t>
              </a:r>
              <a:endParaRPr sz="600" dirty="0">
                <a:latin typeface="Source Han Sans CN" panose="020B0500000000000000" pitchFamily="34" charset="-128"/>
                <a:ea typeface="Source Han Sans CN" panose="020B0500000000000000" pitchFamily="34" charset="-128"/>
                <a:cs typeface="Lucida Sans Unicode"/>
              </a:endParaRPr>
            </a:p>
          </p:txBody>
        </p:sp>
        <p:sp>
          <p:nvSpPr>
            <p:cNvPr id="15" name="object 5">
              <a:extLst>
                <a:ext uri="{FF2B5EF4-FFF2-40B4-BE49-F238E27FC236}">
                  <a16:creationId xmlns:a16="http://schemas.microsoft.com/office/drawing/2014/main" id="{28D3A96D-8777-80BD-6D0B-C2E9B86A1FD0}"/>
                </a:ext>
              </a:extLst>
            </p:cNvPr>
            <p:cNvSpPr txBox="1"/>
            <p:nvPr/>
          </p:nvSpPr>
          <p:spPr>
            <a:xfrm>
              <a:off x="2113485" y="8145555"/>
              <a:ext cx="1683860" cy="166712"/>
            </a:xfrm>
            <a:prstGeom prst="rect">
              <a:avLst/>
            </a:prstGeom>
          </p:spPr>
          <p:txBody>
            <a:bodyPr vert="horz" wrap="square" lIns="0" tIns="12700" rIns="0" bIns="0" rtlCol="0">
              <a:spAutoFit/>
            </a:bodyPr>
            <a:lstStyle/>
            <a:p>
              <a:pPr marL="12700" algn="l">
                <a:spcBef>
                  <a:spcPts val="100"/>
                </a:spcBef>
              </a:pPr>
              <a:r>
                <a:rPr lang="en-US" altLang="zh-CN" sz="1000" dirty="0">
                  <a:solidFill>
                    <a:srgbClr val="FFFFFF"/>
                  </a:solidFill>
                  <a:latin typeface="Source Han Sans CN" panose="020B0500000000000000" pitchFamily="34" charset="-128"/>
                  <a:ea typeface="Source Han Sans CN" panose="020B0500000000000000" pitchFamily="34" charset="-128"/>
                  <a:cs typeface="Lucida Sans Unicode"/>
                </a:rPr>
                <a:t>Rancher 微信公众号</a:t>
              </a:r>
              <a:endParaRPr sz="600" dirty="0">
                <a:latin typeface="Source Han Sans CN" panose="020B0500000000000000" pitchFamily="34" charset="-128"/>
                <a:ea typeface="Source Han Sans CN" panose="020B0500000000000000" pitchFamily="34" charset="-128"/>
                <a:cs typeface="Lucida Sans Unicode"/>
              </a:endParaRPr>
            </a:p>
          </p:txBody>
        </p:sp>
      </p:grpSp>
      <p:sp>
        <p:nvSpPr>
          <p:cNvPr id="16" name="object 5">
            <a:extLst>
              <a:ext uri="{FF2B5EF4-FFF2-40B4-BE49-F238E27FC236}">
                <a16:creationId xmlns:a16="http://schemas.microsoft.com/office/drawing/2014/main" id="{B9D05590-2FA1-A94B-C332-522DCF62F3CB}"/>
              </a:ext>
            </a:extLst>
          </p:cNvPr>
          <p:cNvSpPr txBox="1"/>
          <p:nvPr/>
        </p:nvSpPr>
        <p:spPr>
          <a:xfrm>
            <a:off x="340360" y="5942963"/>
            <a:ext cx="3605095" cy="889795"/>
          </a:xfrm>
          <a:prstGeom prst="rect">
            <a:avLst/>
          </a:prstGeom>
        </p:spPr>
        <p:txBody>
          <a:bodyPr vert="horz" wrap="square" lIns="0" tIns="12700" rIns="0" bIns="0" rtlCol="0">
            <a:spAutoFit/>
          </a:bodyPr>
          <a:lstStyle/>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请访问 SUSE 中国官网：https://www.suse.com/zh-cn/</a:t>
            </a:r>
            <a:r>
              <a:rPr lang="en" altLang="zh-CN" sz="1000" dirty="0">
                <a:solidFill>
                  <a:srgbClr val="FFFFFE"/>
                </a:solidFill>
                <a:effectLst/>
                <a:latin typeface="Source Han Sans CN" panose="020B0500000000000000" pitchFamily="34" charset="-128"/>
                <a:ea typeface="Source Han Sans CN" panose="020B0500000000000000" pitchFamily="34" charset="-128"/>
              </a:rPr>
              <a:t> </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拨打 SUSE 服务热线 010-65339000</a:t>
            </a:r>
          </a:p>
          <a:p>
            <a:pPr>
              <a:lnSpc>
                <a:spcPct val="200000"/>
              </a:lnSpc>
            </a:pPr>
            <a:r>
              <a:rPr lang="en-US" altLang="zh-CN" sz="1000" dirty="0">
                <a:solidFill>
                  <a:srgbClr val="FFFFFE"/>
                </a:solidFill>
                <a:effectLst/>
                <a:latin typeface="Source Han Sans CN" panose="020B0500000000000000" pitchFamily="34" charset="-128"/>
                <a:ea typeface="Source Han Sans CN" panose="020B0500000000000000" pitchFamily="34" charset="-128"/>
              </a:rPr>
              <a:t>扫码关注 SUSE 官方微信公众号</a:t>
            </a:r>
            <a:endParaRPr lang="zh-CN" altLang="en-US" sz="1000" dirty="0">
              <a:solidFill>
                <a:srgbClr val="FFFFFE"/>
              </a:solidFill>
              <a:effectLst/>
              <a:latin typeface="Source Han Sans CN" panose="020B0500000000000000" pitchFamily="34" charset="-128"/>
              <a:ea typeface="Source Han Sans CN" panose="020B0500000000000000"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1334</TotalTime>
  <Words>726</Words>
  <Application>Microsoft Macintosh PowerPoint</Application>
  <PresentationFormat>自定义</PresentationFormat>
  <Paragraphs>104</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Source Han Sans CN</vt:lpstr>
      <vt:lpstr>Arial</vt:lpstr>
      <vt:lpstr>Calibri</vt:lpstr>
      <vt:lpstr>Century Gothic</vt:lpstr>
      <vt:lpstr>Poppins Medium</vt:lpstr>
      <vt:lpstr>Trebuchet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Elektrobit: Driving the Future of Automotive with Open Source and SUSE</dc:title>
  <dc:subject>As a leader in automotive software solutions, Elektrobit looked to open source for building a secure foundation for the future of driving automation.</dc:subject>
  <dc:creator>SUSE</dc:creator>
  <cp:lastModifiedBy>Vicky Wong</cp:lastModifiedBy>
  <cp:revision>153</cp:revision>
  <dcterms:created xsi:type="dcterms:W3CDTF">2023-05-29T08:16:06Z</dcterms:created>
  <dcterms:modified xsi:type="dcterms:W3CDTF">2023-06-09T08:46:11Z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2021-02-25T00:00:00Z</vt:filetime>
  </property>
  <property fmtid="{D5CDD505-2E9C-101B-9397-08002B2CF9AE}" pid="3" name="Creator">
    <vt:lpwstr>Adobe InDesign 16.0 (Windows)</vt:lpwstr>
  </property>
  <property fmtid="{D5CDD505-2E9C-101B-9397-08002B2CF9AE}" pid="4" name="LastSaved">
    <vt:filetime>2023-05-29T00:00:00Z</vt:filetime>
  </property>
</Properties>
</file>