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2"/>
  </p:normalViewPr>
  <p:slideViewPr>
    <p:cSldViewPr>
      <p:cViewPr varScale="1">
        <p:scale>
          <a:sx n="26" d="100"/>
          <a:sy n="26" d="100"/>
        </p:scale>
        <p:origin x="232" y="2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2AD8-DAFC-BB4F-9124-B93D700F5C67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6937D-5969-2C4B-ACAF-EF0B41FE8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937D-5969-2C4B-ACAF-EF0B41FE87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80049"/>
            <a:ext cx="12067694" cy="48191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981" y="1780049"/>
            <a:ext cx="12336114" cy="48191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33" y="0"/>
                </a:moveTo>
                <a:lnTo>
                  <a:pt x="0" y="0"/>
                </a:lnTo>
                <a:lnTo>
                  <a:pt x="0" y="125650"/>
                </a:lnTo>
                <a:lnTo>
                  <a:pt x="839733" y="125650"/>
                </a:lnTo>
                <a:lnTo>
                  <a:pt x="839733" y="0"/>
                </a:lnTo>
                <a:close/>
              </a:path>
            </a:pathLst>
          </a:custGeom>
          <a:solidFill>
            <a:srgbClr val="FF7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3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461392" y="0"/>
            <a:ext cx="1642745" cy="125730"/>
          </a:xfrm>
          <a:custGeom>
            <a:avLst/>
            <a:gdLst/>
            <a:ahLst/>
            <a:cxnLst/>
            <a:rect l="l" t="t" r="r" b="b"/>
            <a:pathLst>
              <a:path w="1642744" h="125730">
                <a:moveTo>
                  <a:pt x="1642704" y="0"/>
                </a:moveTo>
                <a:lnTo>
                  <a:pt x="0" y="0"/>
                </a:lnTo>
                <a:lnTo>
                  <a:pt x="0" y="125650"/>
                </a:lnTo>
                <a:lnTo>
                  <a:pt x="1642704" y="125650"/>
                </a:lnTo>
                <a:lnTo>
                  <a:pt x="1642704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9886" y="0"/>
            <a:ext cx="9941560" cy="125730"/>
          </a:xfrm>
          <a:custGeom>
            <a:avLst/>
            <a:gdLst/>
            <a:ahLst/>
            <a:cxnLst/>
            <a:rect l="l" t="t" r="r" b="b"/>
            <a:pathLst>
              <a:path w="9941560" h="125730">
                <a:moveTo>
                  <a:pt x="9941519" y="0"/>
                </a:moveTo>
                <a:lnTo>
                  <a:pt x="0" y="0"/>
                </a:lnTo>
                <a:lnTo>
                  <a:pt x="0" y="125650"/>
                </a:lnTo>
                <a:lnTo>
                  <a:pt x="9941519" y="125650"/>
                </a:lnTo>
                <a:lnTo>
                  <a:pt x="9941519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634" y="2974848"/>
            <a:ext cx="11466830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195" y="1935480"/>
            <a:ext cx="18499708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ckinsey.com/industries/automotive-and-assembly/our-insights/rewiring-car-electronics-and-software-architecture-for-the-roaring-2020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ar-become-software-product-herbert-dies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suse.com/success/honda_pakista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se.to/automotive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B6113EA3-D3BE-46E4-AAC5-B0448E5D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450" y="3295650"/>
            <a:ext cx="8925243" cy="1231106"/>
          </a:xfrm>
        </p:spPr>
        <p:txBody>
          <a:bodyPr/>
          <a:lstStyle/>
          <a:p>
            <a:r>
              <a:rPr lang="en" altLang="zh-CN" sz="8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软件定义汽车</a:t>
            </a:r>
            <a:endParaRPr lang="zh-CN" altLang="en-US" sz="8000" dirty="0"/>
          </a:p>
        </p:txBody>
      </p:sp>
      <p:sp>
        <p:nvSpPr>
          <p:cNvPr id="7" name="object 7"/>
          <p:cNvSpPr txBox="1"/>
          <p:nvPr/>
        </p:nvSpPr>
        <p:spPr>
          <a:xfrm>
            <a:off x="10966450" y="5610528"/>
            <a:ext cx="74112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3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数字化、创新、行业领先</a:t>
            </a:r>
            <a:endParaRPr lang="en" sz="36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91070" cy="125730"/>
            <a:chOff x="0" y="0"/>
            <a:chExt cx="7291070" cy="1257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0105" cy="125730"/>
            </a:xfrm>
            <a:custGeom>
              <a:avLst/>
              <a:gdLst/>
              <a:ahLst/>
              <a:cxnLst/>
              <a:rect l="l" t="t" r="r" b="b"/>
              <a:pathLst>
                <a:path w="840105" h="125730">
                  <a:moveTo>
                    <a:pt x="839733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839733" y="125650"/>
                  </a:lnTo>
                  <a:lnTo>
                    <a:pt x="839733" y="0"/>
                  </a:lnTo>
                  <a:close/>
                </a:path>
              </a:pathLst>
            </a:custGeom>
            <a:solidFill>
              <a:srgbClr val="FF7D40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9733" y="0"/>
              <a:ext cx="6451600" cy="125730"/>
            </a:xfrm>
            <a:custGeom>
              <a:avLst/>
              <a:gdLst/>
              <a:ahLst/>
              <a:cxnLst/>
              <a:rect l="l" t="t" r="r" b="b"/>
              <a:pathLst>
                <a:path w="6451600" h="125730">
                  <a:moveTo>
                    <a:pt x="6451320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6451320" y="125650"/>
                  </a:lnTo>
                  <a:lnTo>
                    <a:pt x="6451320" y="0"/>
                  </a:lnTo>
                  <a:close/>
                </a:path>
              </a:pathLst>
            </a:custGeom>
            <a:solidFill>
              <a:srgbClr val="2454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19886" y="0"/>
            <a:ext cx="11584305" cy="125730"/>
            <a:chOff x="8519886" y="0"/>
            <a:chExt cx="11584305" cy="125730"/>
          </a:xfrm>
        </p:grpSpPr>
        <p:sp>
          <p:nvSpPr>
            <p:cNvPr id="6" name="object 6"/>
            <p:cNvSpPr/>
            <p:nvPr/>
          </p:nvSpPr>
          <p:spPr>
            <a:xfrm>
              <a:off x="18461392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70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704" y="125650"/>
                  </a:lnTo>
                  <a:lnTo>
                    <a:pt x="1642704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6" y="0"/>
              <a:ext cx="9941560" cy="125730"/>
            </a:xfrm>
            <a:custGeom>
              <a:avLst/>
              <a:gdLst/>
              <a:ahLst/>
              <a:cxnLst/>
              <a:rect l="l" t="t" r="r" b="b"/>
              <a:pathLst>
                <a:path w="9941560" h="125730">
                  <a:moveTo>
                    <a:pt x="994151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9941519" y="125650"/>
                  </a:lnTo>
                  <a:lnTo>
                    <a:pt x="994151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-9088" y="136915"/>
            <a:ext cx="8523605" cy="11182985"/>
          </a:xfrm>
          <a:custGeom>
            <a:avLst/>
            <a:gdLst/>
            <a:ahLst/>
            <a:cxnLst/>
            <a:rect l="l" t="t" r="r" b="b"/>
            <a:pathLst>
              <a:path w="8523605" h="11182985">
                <a:moveTo>
                  <a:pt x="8523300" y="0"/>
                </a:moveTo>
                <a:lnTo>
                  <a:pt x="0" y="0"/>
                </a:lnTo>
                <a:lnTo>
                  <a:pt x="0" y="11182827"/>
                </a:lnTo>
                <a:lnTo>
                  <a:pt x="8523300" y="11182827"/>
                </a:lnTo>
                <a:lnTo>
                  <a:pt x="85233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19396"/>
            <a:ext cx="1673352" cy="304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33093" y="1678940"/>
            <a:ext cx="58453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影响体现在以下各方面：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3850" y="2558512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9941" y="2430282"/>
            <a:ext cx="4628515" cy="1277186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253365">
              <a:lnSpc>
                <a:spcPct val="121000"/>
              </a:lnSpc>
              <a:spcBef>
                <a:spcPts val="9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数字化供应链和制造：由于该行业面临的问题是缺乏敏捷性和快速转型所需的灵活性，因此启用软件的生产至关重要。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9941" y="3928435"/>
            <a:ext cx="4628515" cy="162266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7475" rIns="0" bIns="180000" rtlCol="0">
            <a:spAutoFit/>
          </a:bodyPr>
          <a:lstStyle/>
          <a:p>
            <a:pPr marL="146050" marR="496570">
              <a:lnSpc>
                <a:spcPct val="121800"/>
              </a:lnSpc>
              <a:spcBef>
                <a:spcPts val="9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汽车间内容传输：代工企业开始探索软件在线升级 (SOTA) 和固件在线升级 (FOTA)，带来了服务、售后和数据共享等各种商机。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9941" y="5700391"/>
            <a:ext cx="4628515" cy="127782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110" rIns="0" bIns="180000" rtlCol="0">
            <a:spAutoFit/>
          </a:bodyPr>
          <a:lstStyle/>
          <a:p>
            <a:pPr marL="146050" marR="252095">
              <a:lnSpc>
                <a:spcPct val="121000"/>
              </a:lnSpc>
              <a:spcBef>
                <a:spcPts val="93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建立创新文化：汽车企业希望增加专业知识、敏捷性和弹性以推动增长，因此与技术提供商的合作至关重要。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941" y="7250888"/>
            <a:ext cx="4628515" cy="1278468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8745" rIns="0" bIns="180000" rtlCol="0">
            <a:spAutoFit/>
          </a:bodyPr>
          <a:lstStyle/>
          <a:p>
            <a:pPr marL="146050" marR="319405">
              <a:lnSpc>
                <a:spcPct val="121000"/>
              </a:lnSpc>
              <a:spcBef>
                <a:spcPts val="93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拥抱云技术：将开放、可靠和灵活的应用程序平台部署到 Vehicle Edge 来使用云产品实现盈利，是取得成功的基础。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941" y="8801396"/>
            <a:ext cx="4628515" cy="1276544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6839" rIns="0" bIns="180000" rtlCol="0">
            <a:spAutoFit/>
          </a:bodyPr>
          <a:lstStyle/>
          <a:p>
            <a:pPr marL="146050" marR="379730" algn="just">
              <a:lnSpc>
                <a:spcPct val="121000"/>
              </a:lnSpc>
              <a:spcBef>
                <a:spcPts val="919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采用互联平台硬件：避免提供商锁定以及多云、本地和边缘用例所需的开放网络管理。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31" y="5215127"/>
            <a:ext cx="3560445" cy="4453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875">
              <a:lnSpc>
                <a:spcPct val="1165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随着汽车制造商开始对互联、自主、共享和电动驾驶（简称 CASE）的探索，加上新进入者和现有企业的发展，竞争变得异常激烈。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100"/>
              </a:lnSpc>
              <a:spcBef>
                <a:spcPts val="133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汽车行业正在发生颠覆性改变，竞争格局大洗牌将在五年内发生。而接下来的 12 个月将是决定性时期，关注重点将更加集中，尤其会聚焦到电气化、软件集成和客户旅程的数字化。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56078" y="2430282"/>
            <a:ext cx="4848019" cy="463865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9245790" y="8801396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5790" y="7260913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45790" y="5710408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45790" y="3928444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45790" y="2430290"/>
            <a:ext cx="828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7" y="0"/>
                </a:moveTo>
                <a:lnTo>
                  <a:pt x="0" y="0"/>
                </a:lnTo>
                <a:lnTo>
                  <a:pt x="0" y="41884"/>
                </a:lnTo>
                <a:lnTo>
                  <a:pt x="1026147" y="41884"/>
                </a:lnTo>
                <a:lnTo>
                  <a:pt x="1026147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3116" y="6428224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3" y="0"/>
                </a:moveTo>
                <a:lnTo>
                  <a:pt x="0" y="0"/>
                </a:lnTo>
                <a:lnTo>
                  <a:pt x="0" y="3374388"/>
                </a:lnTo>
                <a:lnTo>
                  <a:pt x="3599813" y="3374388"/>
                </a:lnTo>
                <a:lnTo>
                  <a:pt x="3599813" y="0"/>
                </a:lnTo>
                <a:close/>
              </a:path>
            </a:pathLst>
          </a:custGeom>
          <a:solidFill>
            <a:srgbClr val="CFD6D5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9125" y="6428224"/>
            <a:ext cx="3599815" cy="2834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395605" marR="419734">
              <a:lnSpc>
                <a:spcPct val="150000"/>
              </a:lnSpc>
            </a:pPr>
            <a:r>
              <a:rPr sz="24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软件将在几年内成为汽车企业的差异化因素。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95605">
              <a:lnSpc>
                <a:spcPct val="100000"/>
              </a:lnSpc>
              <a:spcBef>
                <a:spcPts val="2755"/>
              </a:spcBef>
            </a:pPr>
            <a:r>
              <a:rPr sz="1400" dirty="0">
                <a:solidFill>
                  <a:srgbClr val="2453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麦肯锡未来出行研究中心（MCFM）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30731" y="2320035"/>
            <a:ext cx="6943241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软件定义汽车是未来趋势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1CD9C2C1-E159-CEC3-0293-B5078BF444C0}"/>
              </a:ext>
            </a:extLst>
          </p:cNvPr>
          <p:cNvSpPr txBox="1"/>
          <p:nvPr/>
        </p:nvSpPr>
        <p:spPr>
          <a:xfrm>
            <a:off x="9213850" y="4097725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91ADE422-B3D2-8CBB-1E97-25D8A5E89E08}"/>
              </a:ext>
            </a:extLst>
          </p:cNvPr>
          <p:cNvSpPr txBox="1"/>
          <p:nvPr/>
        </p:nvSpPr>
        <p:spPr>
          <a:xfrm>
            <a:off x="9213850" y="5824718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079104B2-805B-2929-7166-FB1E431BCBA0}"/>
              </a:ext>
            </a:extLst>
          </p:cNvPr>
          <p:cNvSpPr txBox="1"/>
          <p:nvPr/>
        </p:nvSpPr>
        <p:spPr>
          <a:xfrm>
            <a:off x="9213850" y="7363931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3F78A94-C8D8-53EA-81C5-E2BCD7F8D16C}"/>
              </a:ext>
            </a:extLst>
          </p:cNvPr>
          <p:cNvSpPr txBox="1"/>
          <p:nvPr/>
        </p:nvSpPr>
        <p:spPr>
          <a:xfrm>
            <a:off x="9256652" y="8885410"/>
            <a:ext cx="8477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939005" y="6804737"/>
            <a:ext cx="3599815" cy="3374390"/>
          </a:xfrm>
          <a:custGeom>
            <a:avLst/>
            <a:gdLst/>
            <a:ahLst/>
            <a:cxnLst/>
            <a:rect l="l" t="t" r="r" b="b"/>
            <a:pathLst>
              <a:path w="3599815" h="3374390">
                <a:moveTo>
                  <a:pt x="3599815" y="0"/>
                </a:moveTo>
                <a:lnTo>
                  <a:pt x="0" y="0"/>
                </a:lnTo>
                <a:lnTo>
                  <a:pt x="0" y="3374389"/>
                </a:lnTo>
                <a:lnTo>
                  <a:pt x="3599815" y="3374389"/>
                </a:lnTo>
                <a:lnTo>
                  <a:pt x="359981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9004" y="6436271"/>
            <a:ext cx="3599815" cy="3317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Source Han Sans CN" panose="020B0500000000000000" pitchFamily="34" charset="-128"/>
              <a:ea typeface="Source Han Sans CN" panose="020B0500000000000000" pitchFamily="34" charset="-128"/>
              <a:cs typeface="Times New Roman"/>
            </a:endParaRPr>
          </a:p>
          <a:p>
            <a:pPr marL="415290" marR="452755" indent="-75565">
              <a:lnSpc>
                <a:spcPct val="150000"/>
              </a:lnSpc>
              <a:spcBef>
                <a:spcPts val="2300"/>
              </a:spcBef>
            </a:pPr>
            <a:r>
              <a:rPr lang="en-US" altLang="zh-CN" sz="2400"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3"/>
              </a:rPr>
              <a:t>“我们必须成为一家软件驱动的汽车公司。”</a:t>
            </a:r>
            <a:endParaRPr sz="2400" u="sng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413384" marR="1242695" indent="10795">
              <a:lnSpc>
                <a:spcPct val="99200"/>
              </a:lnSpc>
              <a:spcBef>
                <a:spcPts val="1870"/>
              </a:spcBef>
            </a:pPr>
            <a:r>
              <a:rPr sz="1400"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大众汽车集团管理董事会主席赫伯特·迪斯 (Herbert Diess)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46597"/>
            <a:ext cx="20104100" cy="10023475"/>
            <a:chOff x="0" y="646597"/>
            <a:chExt cx="20104100" cy="10023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0061"/>
              <a:ext cx="20104100" cy="4819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780049"/>
              <a:ext cx="20104100" cy="4819650"/>
            </a:xfrm>
            <a:custGeom>
              <a:avLst/>
              <a:gdLst/>
              <a:ahLst/>
              <a:cxnLst/>
              <a:rect l="l" t="t" r="r" b="b"/>
              <a:pathLst>
                <a:path w="20104100" h="4819650">
                  <a:moveTo>
                    <a:pt x="20104100" y="0"/>
                  </a:moveTo>
                  <a:lnTo>
                    <a:pt x="0" y="0"/>
                  </a:lnTo>
                  <a:lnTo>
                    <a:pt x="0" y="4819192"/>
                  </a:lnTo>
                  <a:lnTo>
                    <a:pt x="20104100" y="481919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45" y="646597"/>
              <a:ext cx="4507661" cy="42328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7682" y="6599243"/>
              <a:ext cx="4701540" cy="4070350"/>
            </a:xfrm>
            <a:custGeom>
              <a:avLst/>
              <a:gdLst/>
              <a:ahLst/>
              <a:cxnLst/>
              <a:rect l="l" t="t" r="r" b="b"/>
              <a:pathLst>
                <a:path w="4701540" h="4070350">
                  <a:moveTo>
                    <a:pt x="4701541" y="0"/>
                  </a:moveTo>
                  <a:lnTo>
                    <a:pt x="0" y="0"/>
                  </a:lnTo>
                  <a:lnTo>
                    <a:pt x="0" y="4070349"/>
                  </a:lnTo>
                  <a:lnTo>
                    <a:pt x="4701541" y="4070349"/>
                  </a:lnTo>
                  <a:lnTo>
                    <a:pt x="470154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67683" y="6827011"/>
            <a:ext cx="3819525" cy="2895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行业的未来？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1019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到 2030 年，所有新车都将运行制造商自己的软件，而且 60% 的编程将在内部进行。目标是使主要工厂成为“创新和完全网络化生产的旗舰”。这意味着到 2050 年实现智能联网供应链、数字化售后和气候中和，这是恢复盈利增长的行业标准计划。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1242" y="5525494"/>
            <a:ext cx="4888230" cy="5437505"/>
          </a:xfrm>
          <a:custGeom>
            <a:avLst/>
            <a:gdLst/>
            <a:ahLst/>
            <a:cxnLst/>
            <a:rect l="l" t="t" r="r" b="b"/>
            <a:pathLst>
              <a:path w="4888230" h="5437505">
                <a:moveTo>
                  <a:pt x="4887695" y="0"/>
                </a:moveTo>
                <a:lnTo>
                  <a:pt x="0" y="0"/>
                </a:lnTo>
                <a:lnTo>
                  <a:pt x="0" y="5437505"/>
                </a:lnTo>
                <a:lnTo>
                  <a:pt x="4887695" y="5437505"/>
                </a:lnTo>
                <a:lnTo>
                  <a:pt x="488769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01241" y="5879084"/>
            <a:ext cx="3951409" cy="78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如何通往该未来？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0606" y="6710172"/>
            <a:ext cx="4146550" cy="41558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如果企业想持续领先于行业进入者，未来 5-10 年的创新至关重要，开发标准化的集团平台也很重要，这样行业才能保持技术独立。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8120">
              <a:lnSpc>
                <a:spcPct val="124300"/>
              </a:lnSpc>
              <a:spcBef>
                <a:spcPts val="12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作为行业数字化计划的一部分，大多数公司会：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335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 2026 年前将固定成本降低 10%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09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每年提高 5% 的生产力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0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将材料成本降低 5-8%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0660" marR="608330" indent="-188595">
              <a:lnSpc>
                <a:spcPts val="2110"/>
              </a:lnSpc>
              <a:spcBef>
                <a:spcPts val="120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每年在软件功能上花费 30 亿美元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170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在五年内增加 150% 的 IT 员工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Char char="•"/>
              <a:tabLst>
                <a:tab pos="201295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将编程刻进企业 DNA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717" y="5525494"/>
            <a:ext cx="4701540" cy="4244340"/>
          </a:xfrm>
          <a:custGeom>
            <a:avLst/>
            <a:gdLst/>
            <a:ahLst/>
            <a:cxnLst/>
            <a:rect l="l" t="t" r="r" b="b"/>
            <a:pathLst>
              <a:path w="4701540" h="4244340">
                <a:moveTo>
                  <a:pt x="4701540" y="0"/>
                </a:moveTo>
                <a:lnTo>
                  <a:pt x="0" y="0"/>
                </a:lnTo>
                <a:lnTo>
                  <a:pt x="0" y="4243979"/>
                </a:lnTo>
                <a:lnTo>
                  <a:pt x="4701540" y="4243979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717" y="5888227"/>
            <a:ext cx="322770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行业的现在？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717" y="6685788"/>
            <a:ext cx="3702050" cy="27453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2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汽车行业正在对研发、IT 系统和人才进行巨额投资。
目前，这项支出是十大研发支出之一。与谷歌、微软、AWS 和其他 IT 提供商合作开发世界领先的软件，让该行业成为了数字化和产品创新的领导者。然而，只有大约 10% 的编程是在内部进行的。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0731" y="2630931"/>
            <a:ext cx="8336915" cy="13548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汽车行业的数字化转型之旅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730"/>
            <a:ext cx="20104100" cy="11182985"/>
            <a:chOff x="0" y="125730"/>
            <a:chExt cx="20104100" cy="11182985"/>
          </a:xfrm>
        </p:grpSpPr>
        <p:sp>
          <p:nvSpPr>
            <p:cNvPr id="3" name="object 3"/>
            <p:cNvSpPr/>
            <p:nvPr/>
          </p:nvSpPr>
          <p:spPr>
            <a:xfrm>
              <a:off x="0" y="125730"/>
              <a:ext cx="8523605" cy="11182985"/>
            </a:xfrm>
            <a:custGeom>
              <a:avLst/>
              <a:gdLst/>
              <a:ahLst/>
              <a:cxnLst/>
              <a:rect l="l" t="t" r="r" b="b"/>
              <a:pathLst>
                <a:path w="8523605" h="11182985">
                  <a:moveTo>
                    <a:pt x="8523300" y="0"/>
                  </a:moveTo>
                  <a:lnTo>
                    <a:pt x="0" y="0"/>
                  </a:lnTo>
                  <a:lnTo>
                    <a:pt x="0" y="11182827"/>
                  </a:lnTo>
                  <a:lnTo>
                    <a:pt x="8523300" y="11182827"/>
                  </a:lnTo>
                  <a:lnTo>
                    <a:pt x="85233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19886" y="5892511"/>
              <a:ext cx="11584305" cy="170180"/>
            </a:xfrm>
            <a:custGeom>
              <a:avLst/>
              <a:gdLst/>
              <a:ahLst/>
              <a:cxnLst/>
              <a:rect l="l" t="t" r="r" b="b"/>
              <a:pathLst>
                <a:path w="11584305" h="170179">
                  <a:moveTo>
                    <a:pt x="11583859" y="0"/>
                  </a:moveTo>
                  <a:lnTo>
                    <a:pt x="0" y="0"/>
                  </a:lnTo>
                  <a:lnTo>
                    <a:pt x="0" y="169849"/>
                  </a:lnTo>
                  <a:lnTo>
                    <a:pt x="11583859" y="169849"/>
                  </a:lnTo>
                  <a:lnTo>
                    <a:pt x="11583859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9884" y="580760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9884" y="376952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19884" y="4236592"/>
              <a:ext cx="11581765" cy="127635"/>
            </a:xfrm>
            <a:custGeom>
              <a:avLst/>
              <a:gdLst/>
              <a:ahLst/>
              <a:cxnLst/>
              <a:rect l="l" t="t" r="r" b="b"/>
              <a:pathLst>
                <a:path w="11581765" h="127635">
                  <a:moveTo>
                    <a:pt x="1029563" y="0"/>
                  </a:moveTo>
                  <a:lnTo>
                    <a:pt x="0" y="0"/>
                  </a:lnTo>
                  <a:lnTo>
                    <a:pt x="0" y="127368"/>
                  </a:lnTo>
                  <a:lnTo>
                    <a:pt x="1029563" y="127368"/>
                  </a:lnTo>
                  <a:lnTo>
                    <a:pt x="1029563" y="0"/>
                  </a:lnTo>
                  <a:close/>
                </a:path>
                <a:path w="11581765" h="127635">
                  <a:moveTo>
                    <a:pt x="5938139" y="0"/>
                  </a:moveTo>
                  <a:lnTo>
                    <a:pt x="5731103" y="0"/>
                  </a:lnTo>
                  <a:lnTo>
                    <a:pt x="5731103" y="127368"/>
                  </a:lnTo>
                  <a:lnTo>
                    <a:pt x="5938139" y="127368"/>
                  </a:lnTo>
                  <a:lnTo>
                    <a:pt x="5938139" y="0"/>
                  </a:lnTo>
                  <a:close/>
                </a:path>
                <a:path w="11581765" h="1276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27368"/>
                  </a:lnTo>
                  <a:lnTo>
                    <a:pt x="11581282" y="1273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19884" y="4363961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884" y="3981830"/>
              <a:ext cx="11581765" cy="149225"/>
            </a:xfrm>
            <a:custGeom>
              <a:avLst/>
              <a:gdLst/>
              <a:ahLst/>
              <a:cxnLst/>
              <a:rect l="l" t="t" r="r" b="b"/>
              <a:pathLst>
                <a:path w="11581765" h="149225">
                  <a:moveTo>
                    <a:pt x="1029563" y="0"/>
                  </a:moveTo>
                  <a:lnTo>
                    <a:pt x="0" y="0"/>
                  </a:lnTo>
                  <a:lnTo>
                    <a:pt x="0" y="148615"/>
                  </a:lnTo>
                  <a:lnTo>
                    <a:pt x="1029563" y="148615"/>
                  </a:lnTo>
                  <a:lnTo>
                    <a:pt x="1029563" y="0"/>
                  </a:lnTo>
                  <a:close/>
                </a:path>
                <a:path w="11581765" h="149225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615"/>
                  </a:lnTo>
                  <a:lnTo>
                    <a:pt x="5938139" y="148615"/>
                  </a:lnTo>
                  <a:lnTo>
                    <a:pt x="5938139" y="0"/>
                  </a:lnTo>
                  <a:close/>
                </a:path>
                <a:path w="11581765" h="1492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148615"/>
                  </a:lnTo>
                  <a:lnTo>
                    <a:pt x="11581282" y="1486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19884" y="442766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884" y="4512589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884" y="470364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884" y="4767325"/>
              <a:ext cx="11581765" cy="212725"/>
            </a:xfrm>
            <a:custGeom>
              <a:avLst/>
              <a:gdLst/>
              <a:ahLst/>
              <a:cxnLst/>
              <a:rect l="l" t="t" r="r" b="b"/>
              <a:pathLst>
                <a:path w="11581765" h="212725">
                  <a:moveTo>
                    <a:pt x="1029563" y="0"/>
                  </a:moveTo>
                  <a:lnTo>
                    <a:pt x="0" y="0"/>
                  </a:lnTo>
                  <a:lnTo>
                    <a:pt x="0" y="212305"/>
                  </a:lnTo>
                  <a:lnTo>
                    <a:pt x="1029563" y="212305"/>
                  </a:lnTo>
                  <a:lnTo>
                    <a:pt x="1029563" y="0"/>
                  </a:lnTo>
                  <a:close/>
                </a:path>
                <a:path w="11581765" h="212725">
                  <a:moveTo>
                    <a:pt x="5938139" y="0"/>
                  </a:moveTo>
                  <a:lnTo>
                    <a:pt x="5731103" y="0"/>
                  </a:lnTo>
                  <a:lnTo>
                    <a:pt x="5731103" y="212305"/>
                  </a:lnTo>
                  <a:lnTo>
                    <a:pt x="5938139" y="212305"/>
                  </a:lnTo>
                  <a:lnTo>
                    <a:pt x="5938139" y="0"/>
                  </a:lnTo>
                  <a:close/>
                </a:path>
                <a:path w="11581765" h="21272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212305"/>
                  </a:lnTo>
                  <a:lnTo>
                    <a:pt x="11581282" y="21230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884" y="5043347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9884" y="5107012"/>
              <a:ext cx="11581765" cy="361315"/>
            </a:xfrm>
            <a:custGeom>
              <a:avLst/>
              <a:gdLst/>
              <a:ahLst/>
              <a:cxnLst/>
              <a:rect l="l" t="t" r="r" b="b"/>
              <a:pathLst>
                <a:path w="11581765" h="361314">
                  <a:moveTo>
                    <a:pt x="1029563" y="0"/>
                  </a:moveTo>
                  <a:lnTo>
                    <a:pt x="0" y="0"/>
                  </a:lnTo>
                  <a:lnTo>
                    <a:pt x="0" y="360921"/>
                  </a:lnTo>
                  <a:lnTo>
                    <a:pt x="1029563" y="360921"/>
                  </a:lnTo>
                  <a:lnTo>
                    <a:pt x="1029563" y="0"/>
                  </a:lnTo>
                  <a:close/>
                </a:path>
                <a:path w="11581765" h="361314">
                  <a:moveTo>
                    <a:pt x="5938139" y="0"/>
                  </a:moveTo>
                  <a:lnTo>
                    <a:pt x="5731103" y="0"/>
                  </a:lnTo>
                  <a:lnTo>
                    <a:pt x="5731103" y="360921"/>
                  </a:lnTo>
                  <a:lnTo>
                    <a:pt x="5938139" y="360921"/>
                  </a:lnTo>
                  <a:lnTo>
                    <a:pt x="5938139" y="0"/>
                  </a:lnTo>
                  <a:close/>
                </a:path>
                <a:path w="11581765" h="361314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360921"/>
                  </a:lnTo>
                  <a:lnTo>
                    <a:pt x="11581282" y="360921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884" y="5467946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89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89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89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884" y="555284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703"/>
                  </a:lnTo>
                  <a:lnTo>
                    <a:pt x="1029563" y="63703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03"/>
                  </a:lnTo>
                  <a:lnTo>
                    <a:pt x="5938139" y="63703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565" y="0"/>
                  </a:lnTo>
                  <a:lnTo>
                    <a:pt x="10639565" y="63703"/>
                  </a:lnTo>
                  <a:lnTo>
                    <a:pt x="11581282" y="63703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884" y="6189738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5">
                  <a:moveTo>
                    <a:pt x="1029563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1029563" y="63677"/>
                  </a:lnTo>
                  <a:lnTo>
                    <a:pt x="1029563" y="0"/>
                  </a:lnTo>
                  <a:close/>
                </a:path>
                <a:path w="11581765" h="64135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77"/>
                  </a:lnTo>
                  <a:lnTo>
                    <a:pt x="5938139" y="63677"/>
                  </a:lnTo>
                  <a:lnTo>
                    <a:pt x="5938139" y="0"/>
                  </a:lnTo>
                  <a:close/>
                </a:path>
                <a:path w="11581765" h="6413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77"/>
                  </a:lnTo>
                  <a:lnTo>
                    <a:pt x="11581282" y="63677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884" y="6295872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72"/>
                  </a:lnTo>
                  <a:lnTo>
                    <a:pt x="1029563" y="106172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72"/>
                  </a:lnTo>
                  <a:lnTo>
                    <a:pt x="5938139" y="106172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72"/>
                  </a:lnTo>
                  <a:lnTo>
                    <a:pt x="11581282" y="10617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884" y="6444513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899"/>
                  </a:lnTo>
                  <a:lnTo>
                    <a:pt x="1029563" y="84899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899"/>
                  </a:lnTo>
                  <a:lnTo>
                    <a:pt x="5938139" y="84899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899"/>
                  </a:lnTo>
                  <a:lnTo>
                    <a:pt x="11581282" y="8489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519884" y="6550672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519884" y="678417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519884" y="6911555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029563" y="106159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59"/>
                  </a:lnTo>
                  <a:lnTo>
                    <a:pt x="5938139" y="106159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59"/>
                  </a:lnTo>
                  <a:lnTo>
                    <a:pt x="11581282" y="106159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519884" y="7038936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884" y="7166305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519884" y="7230008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68"/>
                  </a:lnTo>
                  <a:lnTo>
                    <a:pt x="1029563" y="42468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68"/>
                  </a:lnTo>
                  <a:lnTo>
                    <a:pt x="5938139" y="42468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68"/>
                  </a:lnTo>
                  <a:lnTo>
                    <a:pt x="11581282" y="42468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519884" y="7272476"/>
              <a:ext cx="11581765" cy="255270"/>
            </a:xfrm>
            <a:custGeom>
              <a:avLst/>
              <a:gdLst/>
              <a:ahLst/>
              <a:cxnLst/>
              <a:rect l="l" t="t" r="r" b="b"/>
              <a:pathLst>
                <a:path w="11581765" h="255270">
                  <a:moveTo>
                    <a:pt x="1029563" y="0"/>
                  </a:moveTo>
                  <a:lnTo>
                    <a:pt x="0" y="0"/>
                  </a:lnTo>
                  <a:lnTo>
                    <a:pt x="0" y="254762"/>
                  </a:lnTo>
                  <a:lnTo>
                    <a:pt x="1029563" y="254762"/>
                  </a:lnTo>
                  <a:lnTo>
                    <a:pt x="1029563" y="0"/>
                  </a:lnTo>
                  <a:close/>
                </a:path>
                <a:path w="11581765" h="255270">
                  <a:moveTo>
                    <a:pt x="5938139" y="0"/>
                  </a:moveTo>
                  <a:lnTo>
                    <a:pt x="5731103" y="0"/>
                  </a:lnTo>
                  <a:lnTo>
                    <a:pt x="5731103" y="254762"/>
                  </a:lnTo>
                  <a:lnTo>
                    <a:pt x="5938139" y="254762"/>
                  </a:lnTo>
                  <a:lnTo>
                    <a:pt x="5938139" y="0"/>
                  </a:lnTo>
                  <a:close/>
                </a:path>
                <a:path w="11581765" h="25527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254762"/>
                  </a:lnTo>
                  <a:lnTo>
                    <a:pt x="11581282" y="25476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519884" y="7569707"/>
              <a:ext cx="11581765" cy="148590"/>
            </a:xfrm>
            <a:custGeom>
              <a:avLst/>
              <a:gdLst/>
              <a:ahLst/>
              <a:cxnLst/>
              <a:rect l="l" t="t" r="r" b="b"/>
              <a:pathLst>
                <a:path w="11581765" h="148590">
                  <a:moveTo>
                    <a:pt x="1029563" y="0"/>
                  </a:moveTo>
                  <a:lnTo>
                    <a:pt x="0" y="0"/>
                  </a:lnTo>
                  <a:lnTo>
                    <a:pt x="0" y="148590"/>
                  </a:lnTo>
                  <a:lnTo>
                    <a:pt x="1029563" y="148590"/>
                  </a:lnTo>
                  <a:lnTo>
                    <a:pt x="1029563" y="0"/>
                  </a:lnTo>
                  <a:close/>
                </a:path>
                <a:path w="11581765" h="148590">
                  <a:moveTo>
                    <a:pt x="5938139" y="0"/>
                  </a:moveTo>
                  <a:lnTo>
                    <a:pt x="5731103" y="0"/>
                  </a:lnTo>
                  <a:lnTo>
                    <a:pt x="5731103" y="148590"/>
                  </a:lnTo>
                  <a:lnTo>
                    <a:pt x="5938139" y="148590"/>
                  </a:lnTo>
                  <a:lnTo>
                    <a:pt x="5938139" y="0"/>
                  </a:lnTo>
                  <a:close/>
                </a:path>
                <a:path w="11581765" h="1485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48590"/>
                  </a:lnTo>
                  <a:lnTo>
                    <a:pt x="11581282" y="1485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519884" y="7718285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19884" y="782444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519884" y="7866900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715"/>
                  </a:lnTo>
                  <a:lnTo>
                    <a:pt x="1029563" y="63715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715"/>
                  </a:lnTo>
                  <a:lnTo>
                    <a:pt x="5938139" y="63715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715"/>
                  </a:lnTo>
                  <a:lnTo>
                    <a:pt x="11581282" y="63715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519884" y="7930578"/>
              <a:ext cx="11581765" cy="106680"/>
            </a:xfrm>
            <a:custGeom>
              <a:avLst/>
              <a:gdLst/>
              <a:ahLst/>
              <a:cxnLst/>
              <a:rect l="l" t="t" r="r" b="b"/>
              <a:pathLst>
                <a:path w="11581765" h="106679">
                  <a:moveTo>
                    <a:pt x="1029563" y="0"/>
                  </a:moveTo>
                  <a:lnTo>
                    <a:pt x="0" y="0"/>
                  </a:lnTo>
                  <a:lnTo>
                    <a:pt x="0" y="106146"/>
                  </a:lnTo>
                  <a:lnTo>
                    <a:pt x="1029563" y="106146"/>
                  </a:lnTo>
                  <a:lnTo>
                    <a:pt x="1029563" y="0"/>
                  </a:lnTo>
                  <a:close/>
                </a:path>
                <a:path w="11581765" h="106679">
                  <a:moveTo>
                    <a:pt x="5938139" y="0"/>
                  </a:moveTo>
                  <a:lnTo>
                    <a:pt x="5731103" y="0"/>
                  </a:lnTo>
                  <a:lnTo>
                    <a:pt x="5731103" y="106146"/>
                  </a:lnTo>
                  <a:lnTo>
                    <a:pt x="5938139" y="106146"/>
                  </a:lnTo>
                  <a:lnTo>
                    <a:pt x="5938139" y="0"/>
                  </a:lnTo>
                  <a:close/>
                </a:path>
                <a:path w="11581765" h="106679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106146"/>
                  </a:lnTo>
                  <a:lnTo>
                    <a:pt x="11581282" y="10614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884" y="8100427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519884" y="820657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884" y="8312734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519884" y="8355189"/>
              <a:ext cx="11581765" cy="85090"/>
            </a:xfrm>
            <a:custGeom>
              <a:avLst/>
              <a:gdLst/>
              <a:ahLst/>
              <a:cxnLst/>
              <a:rect l="l" t="t" r="r" b="b"/>
              <a:pathLst>
                <a:path w="11581765" h="85090">
                  <a:moveTo>
                    <a:pt x="1029563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1029563" y="84912"/>
                  </a:lnTo>
                  <a:lnTo>
                    <a:pt x="1029563" y="0"/>
                  </a:lnTo>
                  <a:close/>
                </a:path>
                <a:path w="11581765" h="85090">
                  <a:moveTo>
                    <a:pt x="5938139" y="0"/>
                  </a:moveTo>
                  <a:lnTo>
                    <a:pt x="5731103" y="0"/>
                  </a:lnTo>
                  <a:lnTo>
                    <a:pt x="5731103" y="84912"/>
                  </a:lnTo>
                  <a:lnTo>
                    <a:pt x="5938139" y="84912"/>
                  </a:lnTo>
                  <a:lnTo>
                    <a:pt x="5938139" y="0"/>
                  </a:lnTo>
                  <a:close/>
                </a:path>
                <a:path w="11581765" h="85090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84912"/>
                  </a:lnTo>
                  <a:lnTo>
                    <a:pt x="11581282" y="84912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519884" y="8440114"/>
              <a:ext cx="11581765" cy="64135"/>
            </a:xfrm>
            <a:custGeom>
              <a:avLst/>
              <a:gdLst/>
              <a:ahLst/>
              <a:cxnLst/>
              <a:rect l="l" t="t" r="r" b="b"/>
              <a:pathLst>
                <a:path w="11581765" h="64134">
                  <a:moveTo>
                    <a:pt x="1029563" y="0"/>
                  </a:moveTo>
                  <a:lnTo>
                    <a:pt x="0" y="0"/>
                  </a:lnTo>
                  <a:lnTo>
                    <a:pt x="0" y="63690"/>
                  </a:lnTo>
                  <a:lnTo>
                    <a:pt x="1029563" y="63690"/>
                  </a:lnTo>
                  <a:lnTo>
                    <a:pt x="1029563" y="0"/>
                  </a:lnTo>
                  <a:close/>
                </a:path>
                <a:path w="11581765" h="64134">
                  <a:moveTo>
                    <a:pt x="5938139" y="0"/>
                  </a:moveTo>
                  <a:lnTo>
                    <a:pt x="5731103" y="0"/>
                  </a:lnTo>
                  <a:lnTo>
                    <a:pt x="5731103" y="63690"/>
                  </a:lnTo>
                  <a:lnTo>
                    <a:pt x="5938139" y="63690"/>
                  </a:lnTo>
                  <a:lnTo>
                    <a:pt x="5938139" y="0"/>
                  </a:lnTo>
                  <a:close/>
                </a:path>
                <a:path w="11581765" h="64134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63690"/>
                  </a:lnTo>
                  <a:lnTo>
                    <a:pt x="11581282" y="63690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19884" y="8546261"/>
              <a:ext cx="11581765" cy="42545"/>
            </a:xfrm>
            <a:custGeom>
              <a:avLst/>
              <a:gdLst/>
              <a:ahLst/>
              <a:cxnLst/>
              <a:rect l="l" t="t" r="r" b="b"/>
              <a:pathLst>
                <a:path w="11581765" h="42545">
                  <a:moveTo>
                    <a:pt x="1029563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029563" y="42456"/>
                  </a:lnTo>
                  <a:lnTo>
                    <a:pt x="1029563" y="0"/>
                  </a:lnTo>
                  <a:close/>
                </a:path>
                <a:path w="11581765" h="42545">
                  <a:moveTo>
                    <a:pt x="5938139" y="0"/>
                  </a:moveTo>
                  <a:lnTo>
                    <a:pt x="5731103" y="0"/>
                  </a:lnTo>
                  <a:lnTo>
                    <a:pt x="5731103" y="42456"/>
                  </a:lnTo>
                  <a:lnTo>
                    <a:pt x="5938139" y="42456"/>
                  </a:lnTo>
                  <a:lnTo>
                    <a:pt x="5938139" y="0"/>
                  </a:lnTo>
                  <a:close/>
                </a:path>
                <a:path w="11581765" h="42545">
                  <a:moveTo>
                    <a:pt x="11581282" y="0"/>
                  </a:moveTo>
                  <a:lnTo>
                    <a:pt x="10639679" y="0"/>
                  </a:lnTo>
                  <a:lnTo>
                    <a:pt x="10639679" y="42456"/>
                  </a:lnTo>
                  <a:lnTo>
                    <a:pt x="11581282" y="42456"/>
                  </a:lnTo>
                  <a:lnTo>
                    <a:pt x="11581282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7754" y="5487949"/>
            <a:ext cx="3514090" cy="3381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 将成为整个汽车行业的通用操作系统，它将通过创建定制分发来实现更简单的伙伴关系和协作。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75590">
              <a:lnSpc>
                <a:spcPct val="116500"/>
              </a:lnSpc>
              <a:spcBef>
                <a:spcPts val="1225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通过使用开源技术，汽车行业的每个参与者都可以推动创新。产品版本的客户反馈将变得更加频繁，行业可以克服其主要障碍。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30153" y="5444731"/>
            <a:ext cx="1698625" cy="1042669"/>
            <a:chOff x="5830153" y="5444731"/>
            <a:chExt cx="1698625" cy="1042669"/>
          </a:xfrm>
        </p:grpSpPr>
        <p:sp>
          <p:nvSpPr>
            <p:cNvPr id="42" name="object 42"/>
            <p:cNvSpPr/>
            <p:nvPr/>
          </p:nvSpPr>
          <p:spPr>
            <a:xfrm>
              <a:off x="6704655" y="5461241"/>
              <a:ext cx="605790" cy="1009650"/>
            </a:xfrm>
            <a:custGeom>
              <a:avLst/>
              <a:gdLst/>
              <a:ahLst/>
              <a:cxnLst/>
              <a:rect l="l" t="t" r="r" b="b"/>
              <a:pathLst>
                <a:path w="605790" h="1009650">
                  <a:moveTo>
                    <a:pt x="605646" y="676492"/>
                  </a:moveTo>
                  <a:lnTo>
                    <a:pt x="605646" y="967865"/>
                  </a:lnTo>
                  <a:lnTo>
                    <a:pt x="602382" y="984034"/>
                  </a:lnTo>
                  <a:lnTo>
                    <a:pt x="593480" y="997237"/>
                  </a:lnTo>
                  <a:lnTo>
                    <a:pt x="580277" y="1006139"/>
                  </a:lnTo>
                  <a:lnTo>
                    <a:pt x="564108" y="1009403"/>
                  </a:lnTo>
                  <a:lnTo>
                    <a:pt x="41538" y="1009403"/>
                  </a:lnTo>
                  <a:lnTo>
                    <a:pt x="25369" y="1006139"/>
                  </a:lnTo>
                  <a:lnTo>
                    <a:pt x="12165" y="997237"/>
                  </a:lnTo>
                  <a:lnTo>
                    <a:pt x="3264" y="984034"/>
                  </a:lnTo>
                  <a:lnTo>
                    <a:pt x="0" y="967865"/>
                  </a:lnTo>
                  <a:lnTo>
                    <a:pt x="0" y="607112"/>
                  </a:lnTo>
                </a:path>
                <a:path w="605790" h="1009650">
                  <a:moveTo>
                    <a:pt x="201889" y="908464"/>
                  </a:moveTo>
                  <a:lnTo>
                    <a:pt x="403767" y="908464"/>
                  </a:lnTo>
                </a:path>
                <a:path w="605790" h="1009650">
                  <a:moveTo>
                    <a:pt x="0" y="69390"/>
                  </a:moveTo>
                  <a:lnTo>
                    <a:pt x="0" y="41538"/>
                  </a:lnTo>
                  <a:lnTo>
                    <a:pt x="3264" y="25369"/>
                  </a:lnTo>
                  <a:lnTo>
                    <a:pt x="12165" y="12165"/>
                  </a:lnTo>
                  <a:lnTo>
                    <a:pt x="25369" y="3264"/>
                  </a:lnTo>
                  <a:lnTo>
                    <a:pt x="41538" y="0"/>
                  </a:lnTo>
                  <a:lnTo>
                    <a:pt x="564108" y="0"/>
                  </a:lnTo>
                  <a:lnTo>
                    <a:pt x="580277" y="3264"/>
                  </a:lnTo>
                  <a:lnTo>
                    <a:pt x="593480" y="12165"/>
                  </a:lnTo>
                  <a:lnTo>
                    <a:pt x="602382" y="25369"/>
                  </a:lnTo>
                  <a:lnTo>
                    <a:pt x="605646" y="41538"/>
                  </a:lnTo>
                  <a:lnTo>
                    <a:pt x="605646" y="381611"/>
                  </a:lnTo>
                </a:path>
              </a:pathLst>
            </a:custGeom>
            <a:ln w="32763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6663" y="5587418"/>
              <a:ext cx="1060450" cy="504825"/>
            </a:xfrm>
            <a:custGeom>
              <a:avLst/>
              <a:gdLst/>
              <a:ahLst/>
              <a:cxnLst/>
              <a:rect l="l" t="t" r="r" b="b"/>
              <a:pathLst>
                <a:path w="1060450" h="504825">
                  <a:moveTo>
                    <a:pt x="0" y="0"/>
                  </a:moveTo>
                  <a:lnTo>
                    <a:pt x="0" y="403757"/>
                  </a:lnTo>
                  <a:lnTo>
                    <a:pt x="857994" y="403757"/>
                  </a:lnTo>
                  <a:lnTo>
                    <a:pt x="1009403" y="504707"/>
                  </a:lnTo>
                  <a:lnTo>
                    <a:pt x="1009403" y="403757"/>
                  </a:lnTo>
                  <a:lnTo>
                    <a:pt x="1059873" y="403757"/>
                  </a:lnTo>
                  <a:lnTo>
                    <a:pt x="1059873" y="0"/>
                  </a:lnTo>
                  <a:lnTo>
                    <a:pt x="0" y="0"/>
                  </a:lnTo>
                  <a:close/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057955" y="5890239"/>
              <a:ext cx="454659" cy="302895"/>
            </a:xfrm>
            <a:custGeom>
              <a:avLst/>
              <a:gdLst/>
              <a:ahLst/>
              <a:cxnLst/>
              <a:rect l="l" t="t" r="r" b="b"/>
              <a:pathLst>
                <a:path w="454659" h="302895">
                  <a:moveTo>
                    <a:pt x="454227" y="0"/>
                  </a:moveTo>
                  <a:lnTo>
                    <a:pt x="454227" y="201878"/>
                  </a:lnTo>
                  <a:lnTo>
                    <a:pt x="201878" y="201878"/>
                  </a:lnTo>
                  <a:lnTo>
                    <a:pt x="50469" y="302818"/>
                  </a:lnTo>
                  <a:lnTo>
                    <a:pt x="50469" y="201878"/>
                  </a:lnTo>
                  <a:lnTo>
                    <a:pt x="0" y="201878"/>
                  </a:lnTo>
                  <a:lnTo>
                    <a:pt x="0" y="0"/>
                  </a:lnTo>
                  <a:lnTo>
                    <a:pt x="454227" y="0"/>
                  </a:lnTo>
                  <a:close/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922369" y="5688360"/>
              <a:ext cx="908685" cy="201930"/>
            </a:xfrm>
            <a:custGeom>
              <a:avLst/>
              <a:gdLst/>
              <a:ahLst/>
              <a:cxnLst/>
              <a:rect l="l" t="t" r="r" b="b"/>
              <a:pathLst>
                <a:path w="908684" h="201929">
                  <a:moveTo>
                    <a:pt x="0" y="100939"/>
                  </a:moveTo>
                  <a:lnTo>
                    <a:pt x="908465" y="100939"/>
                  </a:lnTo>
                </a:path>
                <a:path w="908684" h="201929">
                  <a:moveTo>
                    <a:pt x="0" y="0"/>
                  </a:moveTo>
                  <a:lnTo>
                    <a:pt x="908465" y="0"/>
                  </a:lnTo>
                </a:path>
                <a:path w="908684" h="201929">
                  <a:moveTo>
                    <a:pt x="0" y="201879"/>
                  </a:moveTo>
                  <a:lnTo>
                    <a:pt x="908465" y="201879"/>
                  </a:lnTo>
                </a:path>
              </a:pathLst>
            </a:custGeom>
            <a:ln w="32763">
              <a:solidFill>
                <a:srgbClr val="2454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33661" y="59911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302818" y="0"/>
                  </a:moveTo>
                  <a:lnTo>
                    <a:pt x="0" y="0"/>
                  </a:lnTo>
                </a:path>
              </a:pathLst>
            </a:custGeom>
            <a:ln w="3276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018558" y="6452631"/>
            <a:ext cx="3001645" cy="82330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6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5600万+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731" y="4032051"/>
            <a:ext cx="6663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答案是开放和互操作。</a:t>
            </a:r>
            <a:endParaRPr sz="3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30731" y="2067925"/>
            <a:ext cx="6465570" cy="26135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汽车制造商如何使用软件来克服关键挑战？</a:t>
            </a:r>
          </a:p>
        </p:txBody>
      </p:sp>
      <p:sp>
        <p:nvSpPr>
          <p:cNvPr id="50" name="object 50"/>
          <p:cNvSpPr/>
          <p:nvPr/>
        </p:nvSpPr>
        <p:spPr>
          <a:xfrm>
            <a:off x="9549447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37446" y="1913635"/>
            <a:ext cx="4130040" cy="29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研发可靠的汽车自主性来提高接受度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6370">
              <a:lnSpc>
                <a:spcPct val="122900"/>
              </a:lnSpc>
              <a:spcBef>
                <a:spcPts val="10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对于将汽车控制权交给计算机以及依赖流数据来控制汽车安全，用户有担忧是很正常的。是否接受更高的汽车自主性，其实取决于自动驾驶辅助功能是否足够可靠和先进。软件驱动技术可以弥补驾驶员控制和计算机控制之间的差距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58022" y="1649766"/>
            <a:ext cx="4701540" cy="4255135"/>
          </a:xfrm>
          <a:custGeom>
            <a:avLst/>
            <a:gdLst/>
            <a:ahLst/>
            <a:cxnLst/>
            <a:rect l="l" t="t" r="r" b="b"/>
            <a:pathLst>
              <a:path w="4701540" h="4255135">
                <a:moveTo>
                  <a:pt x="4701540" y="0"/>
                </a:moveTo>
                <a:lnTo>
                  <a:pt x="0" y="0"/>
                </a:lnTo>
                <a:lnTo>
                  <a:pt x="0" y="4254653"/>
                </a:lnTo>
                <a:lnTo>
                  <a:pt x="4701540" y="4254653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46020" y="1913635"/>
            <a:ext cx="4090670" cy="3477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657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联网汽车：将汽车变成设备来提升客户体验和安全性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3600"/>
              </a:lnSpc>
              <a:spcBef>
                <a:spcPts val="101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研发通过 SOTA 和 FOTA 网络连接提供的专有软件解决方案和数字服务，为汽车制造商创造新的收入来源并提高用户的满意度。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14629">
              <a:lnSpc>
                <a:spcPts val="2110"/>
              </a:lnSpc>
              <a:spcBef>
                <a:spcPts val="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汽车生成的数据可以用于安全和其他服务，并帮助汽车连接到其他汽车和道路环境。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49447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7446" y="6345428"/>
            <a:ext cx="4057650" cy="2523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使用最新技术来吸引人才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2705">
              <a:lnSpc>
                <a:spcPct val="122400"/>
              </a:lnSpc>
              <a:spcBef>
                <a:spcPts val="103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秀的人才往往不希望使用旧的技术，他们想要参与新颖和令人兴奋的项目。要延续增长，汽车制造商需要吸引和留住最优秀的开发人员，让他们投身于最新的平台和多种应用程序，并使用广泛的合作伙伴生态系统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458022" y="6083463"/>
            <a:ext cx="4701540" cy="4066540"/>
          </a:xfrm>
          <a:custGeom>
            <a:avLst/>
            <a:gdLst/>
            <a:ahLst/>
            <a:cxnLst/>
            <a:rect l="l" t="t" r="r" b="b"/>
            <a:pathLst>
              <a:path w="4701540" h="4066540">
                <a:moveTo>
                  <a:pt x="4701540" y="0"/>
                </a:moveTo>
                <a:lnTo>
                  <a:pt x="0" y="0"/>
                </a:lnTo>
                <a:lnTo>
                  <a:pt x="0" y="4066496"/>
                </a:lnTo>
                <a:lnTo>
                  <a:pt x="4701540" y="4066496"/>
                </a:lnTo>
                <a:lnTo>
                  <a:pt x="4701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746020" y="6345428"/>
            <a:ext cx="4127500" cy="296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通过工业 4.0 获得敏捷性和弹性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87630">
              <a:lnSpc>
                <a:spcPct val="118600"/>
              </a:lnSpc>
              <a:spcBef>
                <a:spcPts val="109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借助自动化和数字化制造、端到端供应链可见性和弹性的敏捷流程，汽车制造商可以优化效率和成本效益。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2900"/>
              </a:lnSpc>
              <a:spcBef>
                <a:spcPts val="52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有了智能应用技术和合适的合作伙伴，汽车制造商可以让企业面向未来，并更好地了解影响该行业的创新技术。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FAF1B97B-93C9-CCF4-24F6-E18B2E047449}"/>
              </a:ext>
            </a:extLst>
          </p:cNvPr>
          <p:cNvSpPr txBox="1"/>
          <p:nvPr/>
        </p:nvSpPr>
        <p:spPr>
          <a:xfrm>
            <a:off x="4969597" y="7272476"/>
            <a:ext cx="3001645" cy="15645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6675" marR="5080">
              <a:lnSpc>
                <a:spcPct val="98600"/>
              </a:lnSpc>
              <a:spcBef>
                <a:spcPts val="420"/>
              </a:spcBef>
            </a:pPr>
            <a:r>
              <a:rPr sz="2200" dirty="0">
                <a:solidFill>
                  <a:srgbClr val="8FEBC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开发人员为开源项目做出了贡献</a:t>
            </a: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1860"/>
              </a:spcBef>
            </a:pPr>
            <a:r>
              <a:rPr sz="1300" u="sng" dirty="0">
                <a:solidFill>
                  <a:srgbClr val="8FEBCC"/>
                </a:solidFill>
                <a:uFill>
                  <a:solidFill>
                    <a:srgbClr val="8FEBCC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BCG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731" y="4264659"/>
            <a:ext cx="7847965" cy="19662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760"/>
              </a:spcBef>
            </a:pPr>
            <a:r>
              <a:rPr sz="46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汽车行业转型是一场竞赛，以下是 SUSE 可以提供的帮助：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0" y="6811309"/>
            <a:ext cx="5153004" cy="413604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60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车内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40690">
              <a:lnSpc>
                <a:spcPct val="123600"/>
              </a:lnSpc>
              <a:spcBef>
                <a:spcPts val="91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 SUSE，获得一个开放且安全的软件平台，并在该平台上开发未来的驾驶体验。使用单一、统一的代码库（Intel、ADM、Arm）和实时且经过安全认证的 Linux。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7025">
              <a:lnSpc>
                <a:spcPct val="121800"/>
              </a:lnSpc>
              <a:spcBef>
                <a:spcPts val="126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用户能获得多层质量保证以及较长的生命周期，此外，我们与 Bosch Car Multimedia 是合作伙伴，而 Bosch Car Multimedia 为数百万辆汽车上的十亿多个联网设备提供了支持。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1710" y="2357059"/>
            <a:ext cx="4701540" cy="3238941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15265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生产线上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508000">
              <a:lnSpc>
                <a:spcPct val="123300"/>
              </a:lnSpc>
              <a:spcBef>
                <a:spcPts val="919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现代化的制造业 IT 将在车间实现预测性维护、机器学习和服务，例如选股应用程序和使用移动边缘设备代替固定 PC。SUSE 是早期的创新者，可以通过关键的 Edge Kubernetes 发行版和 Edge 操作系统助你实现工业 4.0 转型。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1710" y="5863695"/>
            <a:ext cx="4701540" cy="465336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65430" rIns="0" bIns="18000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客户体验链中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60680">
              <a:lnSpc>
                <a:spcPct val="122900"/>
              </a:lnSpc>
              <a:spcBef>
                <a:spcPts val="95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随着客户体验各部分的数字化，新服务的开发速度将变得至关重要。用户和开发人员之间的快速反馈循环、持续交付和基于软件的服务改进都需要高质量的 DevOps、企业软件敏捷开发和尖端工具。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325755">
              <a:lnSpc>
                <a:spcPct val="124300"/>
              </a:lnSpc>
              <a:spcBef>
                <a:spcPts val="122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容器化应用程序和 Kubernetes 是云原生转型的核心。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2575" marR="410209">
              <a:lnSpc>
                <a:spcPts val="2090"/>
              </a:lnSpc>
              <a:spcBef>
                <a:spcPts val="6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无论你的应用程序运行在本地、云端还是边缘设备上，Rancher 都能帮助你进行容器管理。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6250" y="722893"/>
            <a:ext cx="5153004" cy="560600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332105" rIns="0" bIns="180000" rtlCol="0">
            <a:spAutoFit/>
          </a:bodyPr>
          <a:lstStyle/>
          <a:p>
            <a:pPr marL="297815" marR="1121410">
              <a:lnSpc>
                <a:spcPct val="107500"/>
              </a:lnSpc>
              <a:spcBef>
                <a:spcPts val="2615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汽车行业的未来将建立在：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Linux：SAP 和车载应用程序的首选操作系统</a:t>
            </a:r>
            <a:endParaRPr lang="en-US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容器：使用领先的容器管理平台 Rancher</a:t>
            </a:r>
            <a:endParaRPr lang="en-US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SLES：运行 SAP 的推荐操作系统</a:t>
            </a:r>
            <a:endParaRPr lang="en-US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SLE Micro：适用于 Edge 的 Linux 操作系统</a:t>
            </a:r>
            <a:endParaRPr lang="en-US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486409" marR="593090" indent="-189230">
              <a:lnSpc>
                <a:spcPts val="1500"/>
              </a:lnSpc>
              <a:spcBef>
                <a:spcPts val="1075"/>
              </a:spcBef>
              <a:buChar char="•"/>
              <a:tabLst>
                <a:tab pos="486409" algn="l"/>
              </a:tabLst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K3s：适用于 Edge 的 Kubernetes 发行版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09955">
              <a:lnSpc>
                <a:spcPct val="124300"/>
              </a:lnSpc>
              <a:spcBef>
                <a:spcPts val="815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是经验丰富、值得信任和集成广泛的厂商，是汽车行业理想的软件合作伙伴。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398145">
              <a:lnSpc>
                <a:spcPct val="122900"/>
              </a:lnSpc>
              <a:spcBef>
                <a:spcPts val="103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是基于轻量级 Linux、Kubernetes 和存储产品，适用于 x86 或 Arm 的智能边缘计算解决方案领导者。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69" y="6811309"/>
            <a:ext cx="4270375" cy="37560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20"/>
              </a:spcBef>
            </a:pPr>
            <a:r>
              <a:rPr sz="20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在向汽车行业提供开源技术方面拥有悠久的历史。我们是 1992 年第一家上市的 Enterprise Linux 分销商，目前，15 家最大的汽车供应商中有 12 家都在使用我们的解决方案。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3345">
              <a:lnSpc>
                <a:spcPct val="117600"/>
              </a:lnSpc>
              <a:spcBef>
                <a:spcPts val="1200"/>
              </a:spcBef>
            </a:pPr>
            <a:r>
              <a:rPr sz="20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我们的嵌入式汽车解决方案将为未来的高级自动驾驶奠定基础。你可以使用我们的边缘系统和网络功能，它们具有无与伦比的安全性、智能计算和弹性的开源开发。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911" y="6811309"/>
            <a:ext cx="3696335" cy="21327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325"/>
              </a:spcBef>
            </a:pPr>
            <a:r>
              <a:rPr sz="20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可以帮助你从单一位置管理边缘和嵌入式设备，为你提供一个中央管理平台。作为专业的厂商，我们为所有汽车边缘用例带来一致性、高性能、可靠性和安全性。</a:t>
            </a:r>
            <a:endParaRPr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9221706"/>
            <a:ext cx="9549765" cy="170180"/>
          </a:xfrm>
          <a:custGeom>
            <a:avLst/>
            <a:gdLst/>
            <a:ahLst/>
            <a:cxnLst/>
            <a:rect l="l" t="t" r="r" b="b"/>
            <a:pathLst>
              <a:path w="9549765" h="170179">
                <a:moveTo>
                  <a:pt x="0" y="169858"/>
                </a:moveTo>
                <a:lnTo>
                  <a:pt x="9549447" y="169858"/>
                </a:lnTo>
                <a:lnTo>
                  <a:pt x="954944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50874" y="9221706"/>
            <a:ext cx="207645" cy="170180"/>
          </a:xfrm>
          <a:custGeom>
            <a:avLst/>
            <a:gdLst/>
            <a:ahLst/>
            <a:cxnLst/>
            <a:rect l="l" t="t" r="r" b="b"/>
            <a:pathLst>
              <a:path w="207644" h="170179">
                <a:moveTo>
                  <a:pt x="0" y="169858"/>
                </a:moveTo>
                <a:lnTo>
                  <a:pt x="207148" y="169858"/>
                </a:lnTo>
                <a:lnTo>
                  <a:pt x="207148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59449" y="9221706"/>
            <a:ext cx="944244" cy="170180"/>
          </a:xfrm>
          <a:custGeom>
            <a:avLst/>
            <a:gdLst/>
            <a:ahLst/>
            <a:cxnLst/>
            <a:rect l="l" t="t" r="r" b="b"/>
            <a:pathLst>
              <a:path w="944244" h="170179">
                <a:moveTo>
                  <a:pt x="0" y="169858"/>
                </a:moveTo>
                <a:lnTo>
                  <a:pt x="943977" y="169858"/>
                </a:lnTo>
                <a:lnTo>
                  <a:pt x="943977" y="0"/>
                </a:lnTo>
                <a:lnTo>
                  <a:pt x="0" y="0"/>
                </a:lnTo>
                <a:lnTo>
                  <a:pt x="0" y="1698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7309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50874" y="907309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9449" y="9073095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754664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0" y="148601"/>
                </a:moveTo>
                <a:lnTo>
                  <a:pt x="9549447" y="148601"/>
                </a:lnTo>
                <a:lnTo>
                  <a:pt x="954944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50874" y="8754664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0" y="148601"/>
                </a:moveTo>
                <a:lnTo>
                  <a:pt x="207148" y="148601"/>
                </a:lnTo>
                <a:lnTo>
                  <a:pt x="207148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59449" y="8754664"/>
            <a:ext cx="944244" cy="149225"/>
          </a:xfrm>
          <a:custGeom>
            <a:avLst/>
            <a:gdLst/>
            <a:ahLst/>
            <a:cxnLst/>
            <a:rect l="l" t="t" r="r" b="b"/>
            <a:pathLst>
              <a:path w="944244" h="149225">
                <a:moveTo>
                  <a:pt x="0" y="148601"/>
                </a:moveTo>
                <a:lnTo>
                  <a:pt x="943977" y="148601"/>
                </a:lnTo>
                <a:lnTo>
                  <a:pt x="943977" y="0"/>
                </a:lnTo>
                <a:lnTo>
                  <a:pt x="0" y="0"/>
                </a:lnTo>
                <a:lnTo>
                  <a:pt x="0" y="148601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856361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0874" y="856361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9449" y="856361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813899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50874" y="813899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59449" y="813899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054088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50874" y="8054088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159449" y="8054088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78842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83"/>
                </a:moveTo>
                <a:lnTo>
                  <a:pt x="9549447" y="63683"/>
                </a:lnTo>
                <a:lnTo>
                  <a:pt x="954944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50874" y="78842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83"/>
                </a:moveTo>
                <a:lnTo>
                  <a:pt x="207148" y="63683"/>
                </a:lnTo>
                <a:lnTo>
                  <a:pt x="207148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59449" y="788425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83"/>
                </a:moveTo>
                <a:lnTo>
                  <a:pt x="943977" y="63683"/>
                </a:lnTo>
                <a:lnTo>
                  <a:pt x="943977" y="0"/>
                </a:lnTo>
                <a:lnTo>
                  <a:pt x="0" y="0"/>
                </a:lnTo>
                <a:lnTo>
                  <a:pt x="0" y="6368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7671965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80"/>
                </a:moveTo>
                <a:lnTo>
                  <a:pt x="9549447" y="148580"/>
                </a:lnTo>
                <a:lnTo>
                  <a:pt x="954944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50874" y="7671965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80"/>
                </a:moveTo>
                <a:lnTo>
                  <a:pt x="207148" y="148580"/>
                </a:lnTo>
                <a:lnTo>
                  <a:pt x="207148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59449" y="7671965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80"/>
                </a:moveTo>
                <a:lnTo>
                  <a:pt x="943977" y="148580"/>
                </a:lnTo>
                <a:lnTo>
                  <a:pt x="943977" y="0"/>
                </a:lnTo>
                <a:lnTo>
                  <a:pt x="0" y="0"/>
                </a:lnTo>
                <a:lnTo>
                  <a:pt x="0" y="14858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7565790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65"/>
                </a:moveTo>
                <a:lnTo>
                  <a:pt x="9549447" y="21265"/>
                </a:lnTo>
                <a:lnTo>
                  <a:pt x="954944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250874" y="7565790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65"/>
                </a:moveTo>
                <a:lnTo>
                  <a:pt x="207148" y="21265"/>
                </a:lnTo>
                <a:lnTo>
                  <a:pt x="207148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59449" y="7565790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65"/>
                </a:moveTo>
                <a:lnTo>
                  <a:pt x="943977" y="21265"/>
                </a:lnTo>
                <a:lnTo>
                  <a:pt x="943977" y="0"/>
                </a:lnTo>
                <a:lnTo>
                  <a:pt x="0" y="0"/>
                </a:lnTo>
                <a:lnTo>
                  <a:pt x="0" y="21265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743842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50874" y="743842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59449" y="743842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907663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90">
                <a:moveTo>
                  <a:pt x="0" y="21223"/>
                </a:moveTo>
                <a:lnTo>
                  <a:pt x="9549447" y="21223"/>
                </a:lnTo>
                <a:lnTo>
                  <a:pt x="954944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50874" y="6907663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90">
                <a:moveTo>
                  <a:pt x="0" y="21223"/>
                </a:moveTo>
                <a:lnTo>
                  <a:pt x="207148" y="21223"/>
                </a:lnTo>
                <a:lnTo>
                  <a:pt x="207148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159449" y="6907663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90">
                <a:moveTo>
                  <a:pt x="0" y="21223"/>
                </a:moveTo>
                <a:lnTo>
                  <a:pt x="943977" y="21223"/>
                </a:lnTo>
                <a:lnTo>
                  <a:pt x="943977" y="0"/>
                </a:lnTo>
                <a:lnTo>
                  <a:pt x="0" y="0"/>
                </a:lnTo>
                <a:lnTo>
                  <a:pt x="0" y="2122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652928"/>
            <a:ext cx="9549765" cy="191135"/>
          </a:xfrm>
          <a:custGeom>
            <a:avLst/>
            <a:gdLst/>
            <a:ahLst/>
            <a:cxnLst/>
            <a:rect l="l" t="t" r="r" b="b"/>
            <a:pathLst>
              <a:path w="9549765" h="191134">
                <a:moveTo>
                  <a:pt x="0" y="191062"/>
                </a:moveTo>
                <a:lnTo>
                  <a:pt x="9549447" y="191062"/>
                </a:lnTo>
                <a:lnTo>
                  <a:pt x="954944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50874" y="6652928"/>
            <a:ext cx="207645" cy="191135"/>
          </a:xfrm>
          <a:custGeom>
            <a:avLst/>
            <a:gdLst/>
            <a:ahLst/>
            <a:cxnLst/>
            <a:rect l="l" t="t" r="r" b="b"/>
            <a:pathLst>
              <a:path w="207644" h="191134">
                <a:moveTo>
                  <a:pt x="0" y="191062"/>
                </a:moveTo>
                <a:lnTo>
                  <a:pt x="207148" y="191062"/>
                </a:lnTo>
                <a:lnTo>
                  <a:pt x="207148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159449" y="6652928"/>
            <a:ext cx="944244" cy="191135"/>
          </a:xfrm>
          <a:custGeom>
            <a:avLst/>
            <a:gdLst/>
            <a:ahLst/>
            <a:cxnLst/>
            <a:rect l="l" t="t" r="r" b="b"/>
            <a:pathLst>
              <a:path w="944244" h="191134">
                <a:moveTo>
                  <a:pt x="0" y="191062"/>
                </a:moveTo>
                <a:lnTo>
                  <a:pt x="943977" y="191062"/>
                </a:lnTo>
                <a:lnTo>
                  <a:pt x="943977" y="0"/>
                </a:lnTo>
                <a:lnTo>
                  <a:pt x="0" y="0"/>
                </a:lnTo>
                <a:lnTo>
                  <a:pt x="0" y="191062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6016004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50874" y="6016004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159449" y="6016004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5612644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67"/>
                </a:moveTo>
                <a:lnTo>
                  <a:pt x="9549447" y="127367"/>
                </a:lnTo>
                <a:lnTo>
                  <a:pt x="954944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250874" y="5612644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67"/>
                </a:moveTo>
                <a:lnTo>
                  <a:pt x="207148" y="127367"/>
                </a:lnTo>
                <a:lnTo>
                  <a:pt x="207148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59449" y="5612644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67"/>
                </a:moveTo>
                <a:lnTo>
                  <a:pt x="943977" y="127367"/>
                </a:lnTo>
                <a:lnTo>
                  <a:pt x="943977" y="0"/>
                </a:lnTo>
                <a:lnTo>
                  <a:pt x="0" y="0"/>
                </a:lnTo>
                <a:lnTo>
                  <a:pt x="0" y="12736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5527757"/>
            <a:ext cx="9549765" cy="21590"/>
          </a:xfrm>
          <a:custGeom>
            <a:avLst/>
            <a:gdLst/>
            <a:ahLst/>
            <a:cxnLst/>
            <a:rect l="l" t="t" r="r" b="b"/>
            <a:pathLst>
              <a:path w="9549765" h="21589">
                <a:moveTo>
                  <a:pt x="0" y="21214"/>
                </a:moveTo>
                <a:lnTo>
                  <a:pt x="9549447" y="21214"/>
                </a:lnTo>
                <a:lnTo>
                  <a:pt x="954944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250874" y="5527757"/>
            <a:ext cx="207645" cy="21590"/>
          </a:xfrm>
          <a:custGeom>
            <a:avLst/>
            <a:gdLst/>
            <a:ahLst/>
            <a:cxnLst/>
            <a:rect l="l" t="t" r="r" b="b"/>
            <a:pathLst>
              <a:path w="207644" h="21589">
                <a:moveTo>
                  <a:pt x="0" y="21214"/>
                </a:moveTo>
                <a:lnTo>
                  <a:pt x="207148" y="21214"/>
                </a:lnTo>
                <a:lnTo>
                  <a:pt x="207148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59449" y="5527757"/>
            <a:ext cx="944244" cy="21590"/>
          </a:xfrm>
          <a:custGeom>
            <a:avLst/>
            <a:gdLst/>
            <a:ahLst/>
            <a:cxnLst/>
            <a:rect l="l" t="t" r="r" b="b"/>
            <a:pathLst>
              <a:path w="944244" h="21589">
                <a:moveTo>
                  <a:pt x="0" y="21214"/>
                </a:moveTo>
                <a:lnTo>
                  <a:pt x="943977" y="21214"/>
                </a:lnTo>
                <a:lnTo>
                  <a:pt x="943977" y="0"/>
                </a:lnTo>
                <a:lnTo>
                  <a:pt x="0" y="0"/>
                </a:lnTo>
                <a:lnTo>
                  <a:pt x="0" y="21214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5166816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250874" y="5166816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159449" y="5166816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480590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50874" y="480590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159449" y="480590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5272959"/>
            <a:ext cx="9549765" cy="127635"/>
          </a:xfrm>
          <a:custGeom>
            <a:avLst/>
            <a:gdLst/>
            <a:ahLst/>
            <a:cxnLst/>
            <a:rect l="l" t="t" r="r" b="b"/>
            <a:pathLst>
              <a:path w="9549765" h="127635">
                <a:moveTo>
                  <a:pt x="0" y="127377"/>
                </a:moveTo>
                <a:lnTo>
                  <a:pt x="9549447" y="127377"/>
                </a:lnTo>
                <a:lnTo>
                  <a:pt x="954944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250874" y="5272959"/>
            <a:ext cx="207645" cy="127635"/>
          </a:xfrm>
          <a:custGeom>
            <a:avLst/>
            <a:gdLst/>
            <a:ahLst/>
            <a:cxnLst/>
            <a:rect l="l" t="t" r="r" b="b"/>
            <a:pathLst>
              <a:path w="207644" h="127635">
                <a:moveTo>
                  <a:pt x="0" y="127377"/>
                </a:moveTo>
                <a:lnTo>
                  <a:pt x="207148" y="127377"/>
                </a:lnTo>
                <a:lnTo>
                  <a:pt x="207148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159449" y="5272959"/>
            <a:ext cx="944244" cy="127635"/>
          </a:xfrm>
          <a:custGeom>
            <a:avLst/>
            <a:gdLst/>
            <a:ahLst/>
            <a:cxnLst/>
            <a:rect l="l" t="t" r="r" b="b"/>
            <a:pathLst>
              <a:path w="944244" h="127635">
                <a:moveTo>
                  <a:pt x="0" y="127377"/>
                </a:moveTo>
                <a:lnTo>
                  <a:pt x="943977" y="127377"/>
                </a:lnTo>
                <a:lnTo>
                  <a:pt x="943977" y="0"/>
                </a:lnTo>
                <a:lnTo>
                  <a:pt x="0" y="0"/>
                </a:lnTo>
                <a:lnTo>
                  <a:pt x="0" y="12737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540033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93"/>
                </a:moveTo>
                <a:lnTo>
                  <a:pt x="9549447" y="63693"/>
                </a:lnTo>
                <a:lnTo>
                  <a:pt x="954944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250874" y="5400337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93"/>
                </a:moveTo>
                <a:lnTo>
                  <a:pt x="207148" y="63693"/>
                </a:lnTo>
                <a:lnTo>
                  <a:pt x="207148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159449" y="5400337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93"/>
                </a:moveTo>
                <a:lnTo>
                  <a:pt x="943977" y="63693"/>
                </a:lnTo>
                <a:lnTo>
                  <a:pt x="943977" y="0"/>
                </a:lnTo>
                <a:lnTo>
                  <a:pt x="0" y="0"/>
                </a:lnTo>
                <a:lnTo>
                  <a:pt x="0" y="63693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546403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24"/>
                </a:moveTo>
                <a:lnTo>
                  <a:pt x="9549447" y="63724"/>
                </a:lnTo>
                <a:lnTo>
                  <a:pt x="954944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4250874" y="546403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24"/>
                </a:moveTo>
                <a:lnTo>
                  <a:pt x="207148" y="63724"/>
                </a:lnTo>
                <a:lnTo>
                  <a:pt x="207148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159449" y="5464031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24"/>
                </a:moveTo>
                <a:lnTo>
                  <a:pt x="943977" y="63724"/>
                </a:lnTo>
                <a:lnTo>
                  <a:pt x="943977" y="0"/>
                </a:lnTo>
                <a:lnTo>
                  <a:pt x="0" y="0"/>
                </a:lnTo>
                <a:lnTo>
                  <a:pt x="0" y="6372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574001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704"/>
                </a:moveTo>
                <a:lnTo>
                  <a:pt x="9549447" y="63704"/>
                </a:lnTo>
                <a:lnTo>
                  <a:pt x="954944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250874" y="574001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704"/>
                </a:moveTo>
                <a:lnTo>
                  <a:pt x="207148" y="63704"/>
                </a:lnTo>
                <a:lnTo>
                  <a:pt x="207148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159449" y="574001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704"/>
                </a:moveTo>
                <a:lnTo>
                  <a:pt x="943977" y="63704"/>
                </a:lnTo>
                <a:lnTo>
                  <a:pt x="943977" y="0"/>
                </a:lnTo>
                <a:lnTo>
                  <a:pt x="0" y="0"/>
                </a:lnTo>
                <a:lnTo>
                  <a:pt x="0" y="6370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5803696"/>
            <a:ext cx="9549765" cy="212725"/>
          </a:xfrm>
          <a:custGeom>
            <a:avLst/>
            <a:gdLst/>
            <a:ahLst/>
            <a:cxnLst/>
            <a:rect l="l" t="t" r="r" b="b"/>
            <a:pathLst>
              <a:path w="9549765" h="212725">
                <a:moveTo>
                  <a:pt x="0" y="212307"/>
                </a:moveTo>
                <a:lnTo>
                  <a:pt x="9549447" y="212307"/>
                </a:lnTo>
                <a:lnTo>
                  <a:pt x="954944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250874" y="5803696"/>
            <a:ext cx="207645" cy="212725"/>
          </a:xfrm>
          <a:custGeom>
            <a:avLst/>
            <a:gdLst/>
            <a:ahLst/>
            <a:cxnLst/>
            <a:rect l="l" t="t" r="r" b="b"/>
            <a:pathLst>
              <a:path w="207644" h="212725">
                <a:moveTo>
                  <a:pt x="0" y="212307"/>
                </a:moveTo>
                <a:lnTo>
                  <a:pt x="207148" y="212307"/>
                </a:lnTo>
                <a:lnTo>
                  <a:pt x="207148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159449" y="5803696"/>
            <a:ext cx="944244" cy="212725"/>
          </a:xfrm>
          <a:custGeom>
            <a:avLst/>
            <a:gdLst/>
            <a:ahLst/>
            <a:cxnLst/>
            <a:rect l="l" t="t" r="r" b="b"/>
            <a:pathLst>
              <a:path w="944244" h="212725">
                <a:moveTo>
                  <a:pt x="0" y="212307"/>
                </a:moveTo>
                <a:lnTo>
                  <a:pt x="943977" y="212307"/>
                </a:lnTo>
                <a:lnTo>
                  <a:pt x="943977" y="0"/>
                </a:lnTo>
                <a:lnTo>
                  <a:pt x="0" y="0"/>
                </a:lnTo>
                <a:lnTo>
                  <a:pt x="0" y="212307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07973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0" y="63672"/>
                </a:moveTo>
                <a:lnTo>
                  <a:pt x="9549447" y="63672"/>
                </a:lnTo>
                <a:lnTo>
                  <a:pt x="954944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250874" y="607973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5">
                <a:moveTo>
                  <a:pt x="0" y="63672"/>
                </a:moveTo>
                <a:lnTo>
                  <a:pt x="207148" y="63672"/>
                </a:lnTo>
                <a:lnTo>
                  <a:pt x="207148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159449" y="607973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5">
                <a:moveTo>
                  <a:pt x="0" y="63672"/>
                </a:moveTo>
                <a:lnTo>
                  <a:pt x="943977" y="63672"/>
                </a:lnTo>
                <a:lnTo>
                  <a:pt x="943977" y="0"/>
                </a:lnTo>
                <a:lnTo>
                  <a:pt x="0" y="0"/>
                </a:lnTo>
                <a:lnTo>
                  <a:pt x="0" y="63672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6143383"/>
            <a:ext cx="9549765" cy="361315"/>
          </a:xfrm>
          <a:custGeom>
            <a:avLst/>
            <a:gdLst/>
            <a:ahLst/>
            <a:cxnLst/>
            <a:rect l="l" t="t" r="r" b="b"/>
            <a:pathLst>
              <a:path w="9549765" h="361315">
                <a:moveTo>
                  <a:pt x="0" y="360909"/>
                </a:moveTo>
                <a:lnTo>
                  <a:pt x="9549447" y="360909"/>
                </a:lnTo>
                <a:lnTo>
                  <a:pt x="954944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4250874" y="6143383"/>
            <a:ext cx="207645" cy="361315"/>
          </a:xfrm>
          <a:custGeom>
            <a:avLst/>
            <a:gdLst/>
            <a:ahLst/>
            <a:cxnLst/>
            <a:rect l="l" t="t" r="r" b="b"/>
            <a:pathLst>
              <a:path w="207644" h="361315">
                <a:moveTo>
                  <a:pt x="0" y="360909"/>
                </a:moveTo>
                <a:lnTo>
                  <a:pt x="207148" y="360909"/>
                </a:lnTo>
                <a:lnTo>
                  <a:pt x="207148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159449" y="6143383"/>
            <a:ext cx="944244" cy="361315"/>
          </a:xfrm>
          <a:custGeom>
            <a:avLst/>
            <a:gdLst/>
            <a:ahLst/>
            <a:cxnLst/>
            <a:rect l="l" t="t" r="r" b="b"/>
            <a:pathLst>
              <a:path w="944244" h="361315">
                <a:moveTo>
                  <a:pt x="0" y="360909"/>
                </a:moveTo>
                <a:lnTo>
                  <a:pt x="943977" y="360909"/>
                </a:lnTo>
                <a:lnTo>
                  <a:pt x="943977" y="0"/>
                </a:lnTo>
                <a:lnTo>
                  <a:pt x="0" y="0"/>
                </a:lnTo>
                <a:lnTo>
                  <a:pt x="0" y="360909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0" y="6504314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250874" y="6504314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159449" y="6504314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7947934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53"/>
                </a:moveTo>
                <a:lnTo>
                  <a:pt x="9549447" y="106153"/>
                </a:lnTo>
                <a:lnTo>
                  <a:pt x="954944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250874" y="7947934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53"/>
                </a:moveTo>
                <a:lnTo>
                  <a:pt x="207148" y="106153"/>
                </a:lnTo>
                <a:lnTo>
                  <a:pt x="207148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159449" y="7947934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53"/>
                </a:moveTo>
                <a:lnTo>
                  <a:pt x="943977" y="106153"/>
                </a:lnTo>
                <a:lnTo>
                  <a:pt x="943977" y="0"/>
                </a:lnTo>
                <a:lnTo>
                  <a:pt x="0" y="0"/>
                </a:lnTo>
                <a:lnTo>
                  <a:pt x="0" y="106153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8075303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250874" y="8075303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159449" y="8075303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8202680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250874" y="8202680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159449" y="8202680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694"/>
                </a:moveTo>
                <a:lnTo>
                  <a:pt x="943977" y="63694"/>
                </a:lnTo>
                <a:lnTo>
                  <a:pt x="94397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826637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250874" y="826637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59449" y="826637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8308835"/>
            <a:ext cx="9549765" cy="255270"/>
          </a:xfrm>
          <a:custGeom>
            <a:avLst/>
            <a:gdLst/>
            <a:ahLst/>
            <a:cxnLst/>
            <a:rect l="l" t="t" r="r" b="b"/>
            <a:pathLst>
              <a:path w="9549765" h="255270">
                <a:moveTo>
                  <a:pt x="0" y="254776"/>
                </a:moveTo>
                <a:lnTo>
                  <a:pt x="9549447" y="254776"/>
                </a:lnTo>
                <a:lnTo>
                  <a:pt x="954944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250874" y="8308835"/>
            <a:ext cx="207645" cy="255270"/>
          </a:xfrm>
          <a:custGeom>
            <a:avLst/>
            <a:gdLst/>
            <a:ahLst/>
            <a:cxnLst/>
            <a:rect l="l" t="t" r="r" b="b"/>
            <a:pathLst>
              <a:path w="207644" h="255270">
                <a:moveTo>
                  <a:pt x="0" y="254776"/>
                </a:moveTo>
                <a:lnTo>
                  <a:pt x="207148" y="254776"/>
                </a:lnTo>
                <a:lnTo>
                  <a:pt x="207148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9159449" y="8308835"/>
            <a:ext cx="944244" cy="255270"/>
          </a:xfrm>
          <a:custGeom>
            <a:avLst/>
            <a:gdLst/>
            <a:ahLst/>
            <a:cxnLst/>
            <a:rect l="l" t="t" r="r" b="b"/>
            <a:pathLst>
              <a:path w="944244" h="255270">
                <a:moveTo>
                  <a:pt x="0" y="254776"/>
                </a:moveTo>
                <a:lnTo>
                  <a:pt x="943977" y="254776"/>
                </a:lnTo>
                <a:lnTo>
                  <a:pt x="943977" y="0"/>
                </a:lnTo>
                <a:lnTo>
                  <a:pt x="0" y="0"/>
                </a:lnTo>
                <a:lnTo>
                  <a:pt x="0" y="254776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8606071"/>
            <a:ext cx="9549765" cy="148590"/>
          </a:xfrm>
          <a:custGeom>
            <a:avLst/>
            <a:gdLst/>
            <a:ahLst/>
            <a:cxnLst/>
            <a:rect l="l" t="t" r="r" b="b"/>
            <a:pathLst>
              <a:path w="9549765" h="148590">
                <a:moveTo>
                  <a:pt x="0" y="148592"/>
                </a:moveTo>
                <a:lnTo>
                  <a:pt x="9549447" y="148592"/>
                </a:lnTo>
                <a:lnTo>
                  <a:pt x="954944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250874" y="8606071"/>
            <a:ext cx="207645" cy="148590"/>
          </a:xfrm>
          <a:custGeom>
            <a:avLst/>
            <a:gdLst/>
            <a:ahLst/>
            <a:cxnLst/>
            <a:rect l="l" t="t" r="r" b="b"/>
            <a:pathLst>
              <a:path w="207644" h="148590">
                <a:moveTo>
                  <a:pt x="0" y="148592"/>
                </a:moveTo>
                <a:lnTo>
                  <a:pt x="207148" y="148592"/>
                </a:lnTo>
                <a:lnTo>
                  <a:pt x="207148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159449" y="8606071"/>
            <a:ext cx="944244" cy="148590"/>
          </a:xfrm>
          <a:custGeom>
            <a:avLst/>
            <a:gdLst/>
            <a:ahLst/>
            <a:cxnLst/>
            <a:rect l="l" t="t" r="r" b="b"/>
            <a:pathLst>
              <a:path w="944244" h="148590">
                <a:moveTo>
                  <a:pt x="0" y="148592"/>
                </a:moveTo>
                <a:lnTo>
                  <a:pt x="943977" y="148592"/>
                </a:lnTo>
                <a:lnTo>
                  <a:pt x="943977" y="0"/>
                </a:lnTo>
                <a:lnTo>
                  <a:pt x="0" y="0"/>
                </a:lnTo>
                <a:lnTo>
                  <a:pt x="0" y="148592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0" y="875465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250874" y="875465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159449" y="8754653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8860808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250874" y="8860808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9159449" y="8860808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0" y="890326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725"/>
                </a:moveTo>
                <a:lnTo>
                  <a:pt x="9549447" y="63725"/>
                </a:lnTo>
                <a:lnTo>
                  <a:pt x="954944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250874" y="890326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725"/>
                </a:moveTo>
                <a:lnTo>
                  <a:pt x="207148" y="63725"/>
                </a:lnTo>
                <a:lnTo>
                  <a:pt x="207148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9159449" y="8903266"/>
            <a:ext cx="944244" cy="64135"/>
          </a:xfrm>
          <a:custGeom>
            <a:avLst/>
            <a:gdLst/>
            <a:ahLst/>
            <a:cxnLst/>
            <a:rect l="l" t="t" r="r" b="b"/>
            <a:pathLst>
              <a:path w="944244" h="64134">
                <a:moveTo>
                  <a:pt x="0" y="63725"/>
                </a:moveTo>
                <a:lnTo>
                  <a:pt x="943977" y="63725"/>
                </a:lnTo>
                <a:lnTo>
                  <a:pt x="943977" y="0"/>
                </a:lnTo>
                <a:lnTo>
                  <a:pt x="0" y="0"/>
                </a:lnTo>
                <a:lnTo>
                  <a:pt x="0" y="63725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0" y="8966950"/>
            <a:ext cx="9549765" cy="106680"/>
          </a:xfrm>
          <a:custGeom>
            <a:avLst/>
            <a:gdLst/>
            <a:ahLst/>
            <a:cxnLst/>
            <a:rect l="l" t="t" r="r" b="b"/>
            <a:pathLst>
              <a:path w="9549765" h="106679">
                <a:moveTo>
                  <a:pt x="0" y="106143"/>
                </a:moveTo>
                <a:lnTo>
                  <a:pt x="9549447" y="106143"/>
                </a:lnTo>
                <a:lnTo>
                  <a:pt x="954944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4250874" y="8966950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4" h="106679">
                <a:moveTo>
                  <a:pt x="0" y="106143"/>
                </a:moveTo>
                <a:lnTo>
                  <a:pt x="207148" y="106143"/>
                </a:lnTo>
                <a:lnTo>
                  <a:pt x="207148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159449" y="8966950"/>
            <a:ext cx="944244" cy="106680"/>
          </a:xfrm>
          <a:custGeom>
            <a:avLst/>
            <a:gdLst/>
            <a:ahLst/>
            <a:cxnLst/>
            <a:rect l="l" t="t" r="r" b="b"/>
            <a:pathLst>
              <a:path w="944244" h="106679">
                <a:moveTo>
                  <a:pt x="0" y="106143"/>
                </a:moveTo>
                <a:lnTo>
                  <a:pt x="943977" y="106143"/>
                </a:lnTo>
                <a:lnTo>
                  <a:pt x="943977" y="0"/>
                </a:lnTo>
                <a:lnTo>
                  <a:pt x="0" y="0"/>
                </a:lnTo>
                <a:lnTo>
                  <a:pt x="0" y="106143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9136799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07"/>
                </a:moveTo>
                <a:lnTo>
                  <a:pt x="9549447" y="84907"/>
                </a:lnTo>
                <a:lnTo>
                  <a:pt x="954944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4250874" y="9136799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07"/>
                </a:moveTo>
                <a:lnTo>
                  <a:pt x="207148" y="84907"/>
                </a:lnTo>
                <a:lnTo>
                  <a:pt x="207148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9159449" y="9136799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07"/>
                </a:moveTo>
                <a:lnTo>
                  <a:pt x="943977" y="84907"/>
                </a:lnTo>
                <a:lnTo>
                  <a:pt x="943977" y="0"/>
                </a:lnTo>
                <a:lnTo>
                  <a:pt x="0" y="0"/>
                </a:lnTo>
                <a:lnTo>
                  <a:pt x="0" y="84907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0" y="9242952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4250874" y="9242952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9159449" y="9242952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0" y="9349106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0" y="42458"/>
                </a:moveTo>
                <a:lnTo>
                  <a:pt x="9549447" y="42458"/>
                </a:lnTo>
                <a:lnTo>
                  <a:pt x="954944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4250874" y="9349106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0" y="42458"/>
                </a:moveTo>
                <a:lnTo>
                  <a:pt x="207148" y="42458"/>
                </a:lnTo>
                <a:lnTo>
                  <a:pt x="207148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9159449" y="9349106"/>
            <a:ext cx="944244" cy="42545"/>
          </a:xfrm>
          <a:custGeom>
            <a:avLst/>
            <a:gdLst/>
            <a:ahLst/>
            <a:cxnLst/>
            <a:rect l="l" t="t" r="r" b="b"/>
            <a:pathLst>
              <a:path w="944244" h="42545">
                <a:moveTo>
                  <a:pt x="0" y="42458"/>
                </a:moveTo>
                <a:lnTo>
                  <a:pt x="943977" y="42458"/>
                </a:lnTo>
                <a:lnTo>
                  <a:pt x="943977" y="0"/>
                </a:lnTo>
                <a:lnTo>
                  <a:pt x="0" y="0"/>
                </a:lnTo>
                <a:lnTo>
                  <a:pt x="0" y="42458"/>
                </a:lnTo>
                <a:close/>
              </a:path>
            </a:pathLst>
          </a:custGeom>
          <a:solidFill>
            <a:srgbClr val="192072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0" y="9391567"/>
            <a:ext cx="9549765" cy="85090"/>
          </a:xfrm>
          <a:custGeom>
            <a:avLst/>
            <a:gdLst/>
            <a:ahLst/>
            <a:cxnLst/>
            <a:rect l="l" t="t" r="r" b="b"/>
            <a:pathLst>
              <a:path w="9549765" h="85090">
                <a:moveTo>
                  <a:pt x="0" y="84918"/>
                </a:moveTo>
                <a:lnTo>
                  <a:pt x="9549447" y="84918"/>
                </a:lnTo>
                <a:lnTo>
                  <a:pt x="954944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4250874" y="9391567"/>
            <a:ext cx="207645" cy="85090"/>
          </a:xfrm>
          <a:custGeom>
            <a:avLst/>
            <a:gdLst/>
            <a:ahLst/>
            <a:cxnLst/>
            <a:rect l="l" t="t" r="r" b="b"/>
            <a:pathLst>
              <a:path w="207644" h="85090">
                <a:moveTo>
                  <a:pt x="0" y="84918"/>
                </a:moveTo>
                <a:lnTo>
                  <a:pt x="207148" y="84918"/>
                </a:lnTo>
                <a:lnTo>
                  <a:pt x="207148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9159449" y="9391567"/>
            <a:ext cx="944244" cy="85090"/>
          </a:xfrm>
          <a:custGeom>
            <a:avLst/>
            <a:gdLst/>
            <a:ahLst/>
            <a:cxnLst/>
            <a:rect l="l" t="t" r="r" b="b"/>
            <a:pathLst>
              <a:path w="944244" h="85090">
                <a:moveTo>
                  <a:pt x="0" y="84918"/>
                </a:moveTo>
                <a:lnTo>
                  <a:pt x="943977" y="84918"/>
                </a:lnTo>
                <a:lnTo>
                  <a:pt x="943977" y="0"/>
                </a:lnTo>
                <a:lnTo>
                  <a:pt x="0" y="0"/>
                </a:lnTo>
                <a:lnTo>
                  <a:pt x="0" y="84918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0" y="9476485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0" y="63694"/>
                </a:moveTo>
                <a:lnTo>
                  <a:pt x="9549447" y="63694"/>
                </a:lnTo>
                <a:lnTo>
                  <a:pt x="9549447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50874" y="9476485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0" y="63694"/>
                </a:moveTo>
                <a:lnTo>
                  <a:pt x="207148" y="63694"/>
                </a:lnTo>
                <a:lnTo>
                  <a:pt x="207148" y="0"/>
                </a:lnTo>
                <a:lnTo>
                  <a:pt x="0" y="0"/>
                </a:lnTo>
                <a:lnTo>
                  <a:pt x="0" y="63694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0" y="9476485"/>
            <a:ext cx="20104100" cy="1832610"/>
            <a:chOff x="0" y="9476485"/>
            <a:chExt cx="20104100" cy="1832610"/>
          </a:xfrm>
        </p:grpSpPr>
        <p:sp>
          <p:nvSpPr>
            <p:cNvPr id="127" name="object 127"/>
            <p:cNvSpPr/>
            <p:nvPr/>
          </p:nvSpPr>
          <p:spPr>
            <a:xfrm>
              <a:off x="19159449" y="9476485"/>
              <a:ext cx="944244" cy="64135"/>
            </a:xfrm>
            <a:custGeom>
              <a:avLst/>
              <a:gdLst/>
              <a:ahLst/>
              <a:cxnLst/>
              <a:rect l="l" t="t" r="r" b="b"/>
              <a:pathLst>
                <a:path w="944244" h="64134">
                  <a:moveTo>
                    <a:pt x="0" y="63694"/>
                  </a:moveTo>
                  <a:lnTo>
                    <a:pt x="943977" y="63694"/>
                  </a:lnTo>
                  <a:lnTo>
                    <a:pt x="943977" y="0"/>
                  </a:lnTo>
                  <a:lnTo>
                    <a:pt x="0" y="0"/>
                  </a:lnTo>
                  <a:lnTo>
                    <a:pt x="0" y="6369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9540179"/>
              <a:ext cx="20104100" cy="1768475"/>
            </a:xfrm>
            <a:custGeom>
              <a:avLst/>
              <a:gdLst/>
              <a:ahLst/>
              <a:cxnLst/>
              <a:rect l="l" t="t" r="r" b="b"/>
              <a:pathLst>
                <a:path w="20104100" h="1768475">
                  <a:moveTo>
                    <a:pt x="20104100" y="0"/>
                  </a:moveTo>
                  <a:lnTo>
                    <a:pt x="0" y="0"/>
                  </a:lnTo>
                  <a:lnTo>
                    <a:pt x="0" y="1768374"/>
                  </a:lnTo>
                  <a:lnTo>
                    <a:pt x="20104100" y="176837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D332B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29" name="object 129"/>
          <p:cNvSpPr/>
          <p:nvPr/>
        </p:nvSpPr>
        <p:spPr>
          <a:xfrm>
            <a:off x="0" y="7289788"/>
            <a:ext cx="20104100" cy="42545"/>
          </a:xfrm>
          <a:custGeom>
            <a:avLst/>
            <a:gdLst/>
            <a:ahLst/>
            <a:cxnLst/>
            <a:rect l="l" t="t" r="r" b="b"/>
            <a:pathLst>
              <a:path w="20104100" h="42545">
                <a:moveTo>
                  <a:pt x="20104100" y="0"/>
                </a:moveTo>
                <a:lnTo>
                  <a:pt x="0" y="0"/>
                </a:lnTo>
                <a:lnTo>
                  <a:pt x="0" y="42469"/>
                </a:lnTo>
                <a:lnTo>
                  <a:pt x="20104100" y="4246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0" y="7098725"/>
            <a:ext cx="20104100" cy="127635"/>
          </a:xfrm>
          <a:custGeom>
            <a:avLst/>
            <a:gdLst/>
            <a:ahLst/>
            <a:cxnLst/>
            <a:rect l="l" t="t" r="r" b="b"/>
            <a:pathLst>
              <a:path w="20104100" h="127634">
                <a:moveTo>
                  <a:pt x="20104100" y="0"/>
                </a:moveTo>
                <a:lnTo>
                  <a:pt x="0" y="0"/>
                </a:lnTo>
                <a:lnTo>
                  <a:pt x="0" y="127389"/>
                </a:lnTo>
                <a:lnTo>
                  <a:pt x="20104100" y="127389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0" y="4805913"/>
            <a:ext cx="9549765" cy="42545"/>
          </a:xfrm>
          <a:custGeom>
            <a:avLst/>
            <a:gdLst/>
            <a:ahLst/>
            <a:cxnLst/>
            <a:rect l="l" t="t" r="r" b="b"/>
            <a:pathLst>
              <a:path w="9549765" h="42545">
                <a:moveTo>
                  <a:pt x="9549434" y="0"/>
                </a:moveTo>
                <a:lnTo>
                  <a:pt x="0" y="0"/>
                </a:lnTo>
                <a:lnTo>
                  <a:pt x="0" y="42455"/>
                </a:lnTo>
                <a:lnTo>
                  <a:pt x="9549434" y="42455"/>
                </a:lnTo>
                <a:lnTo>
                  <a:pt x="9549434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2" y="4805913"/>
            <a:ext cx="207645" cy="42545"/>
          </a:xfrm>
          <a:custGeom>
            <a:avLst/>
            <a:gdLst/>
            <a:ahLst/>
            <a:cxnLst/>
            <a:rect l="l" t="t" r="r" b="b"/>
            <a:pathLst>
              <a:path w="207644" h="42545">
                <a:moveTo>
                  <a:pt x="207136" y="0"/>
                </a:moveTo>
                <a:lnTo>
                  <a:pt x="0" y="0"/>
                </a:lnTo>
                <a:lnTo>
                  <a:pt x="0" y="42455"/>
                </a:lnTo>
                <a:lnTo>
                  <a:pt x="207136" y="42455"/>
                </a:lnTo>
                <a:lnTo>
                  <a:pt x="207136" y="0"/>
                </a:lnTo>
                <a:close/>
              </a:path>
            </a:pathLst>
          </a:custGeom>
          <a:solidFill>
            <a:srgbClr val="90EBCD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0" y="5548977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5">
                <a:moveTo>
                  <a:pt x="9549434" y="0"/>
                </a:moveTo>
                <a:lnTo>
                  <a:pt x="0" y="0"/>
                </a:lnTo>
                <a:lnTo>
                  <a:pt x="0" y="63676"/>
                </a:lnTo>
                <a:lnTo>
                  <a:pt x="9549434" y="63676"/>
                </a:lnTo>
                <a:lnTo>
                  <a:pt x="9549434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0" y="5018220"/>
            <a:ext cx="9549765" cy="149225"/>
          </a:xfrm>
          <a:custGeom>
            <a:avLst/>
            <a:gdLst/>
            <a:ahLst/>
            <a:cxnLst/>
            <a:rect l="l" t="t" r="r" b="b"/>
            <a:pathLst>
              <a:path w="9549765" h="149225">
                <a:moveTo>
                  <a:pt x="9549434" y="0"/>
                </a:moveTo>
                <a:lnTo>
                  <a:pt x="0" y="0"/>
                </a:lnTo>
                <a:lnTo>
                  <a:pt x="0" y="148601"/>
                </a:lnTo>
                <a:lnTo>
                  <a:pt x="9549434" y="148601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50872" y="5018220"/>
            <a:ext cx="207645" cy="149225"/>
          </a:xfrm>
          <a:custGeom>
            <a:avLst/>
            <a:gdLst/>
            <a:ahLst/>
            <a:cxnLst/>
            <a:rect l="l" t="t" r="r" b="b"/>
            <a:pathLst>
              <a:path w="207644" h="149225">
                <a:moveTo>
                  <a:pt x="207136" y="0"/>
                </a:moveTo>
                <a:lnTo>
                  <a:pt x="0" y="0"/>
                </a:lnTo>
                <a:lnTo>
                  <a:pt x="0" y="148601"/>
                </a:lnTo>
                <a:lnTo>
                  <a:pt x="207136" y="148601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0" y="658923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0" y="6843996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677"/>
                </a:lnTo>
                <a:lnTo>
                  <a:pt x="9549434" y="63677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50872" y="6843996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677"/>
                </a:lnTo>
                <a:lnTo>
                  <a:pt x="207136" y="63677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0" y="6843996"/>
            <a:ext cx="20104100" cy="255270"/>
            <a:chOff x="0" y="6843996"/>
            <a:chExt cx="20104100" cy="255270"/>
          </a:xfrm>
        </p:grpSpPr>
        <p:sp>
          <p:nvSpPr>
            <p:cNvPr id="140" name="object 140"/>
            <p:cNvSpPr/>
            <p:nvPr/>
          </p:nvSpPr>
          <p:spPr>
            <a:xfrm>
              <a:off x="19159435" y="6843996"/>
              <a:ext cx="944880" cy="64135"/>
            </a:xfrm>
            <a:custGeom>
              <a:avLst/>
              <a:gdLst/>
              <a:ahLst/>
              <a:cxnLst/>
              <a:rect l="l" t="t" r="r" b="b"/>
              <a:pathLst>
                <a:path w="944880" h="64134">
                  <a:moveTo>
                    <a:pt x="944652" y="0"/>
                  </a:moveTo>
                  <a:lnTo>
                    <a:pt x="0" y="0"/>
                  </a:lnTo>
                  <a:lnTo>
                    <a:pt x="0" y="63677"/>
                  </a:lnTo>
                  <a:lnTo>
                    <a:pt x="944652" y="63677"/>
                  </a:lnTo>
                  <a:lnTo>
                    <a:pt x="944652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928888"/>
              <a:ext cx="20104100" cy="170180"/>
            </a:xfrm>
            <a:custGeom>
              <a:avLst/>
              <a:gdLst/>
              <a:ahLst/>
              <a:cxnLst/>
              <a:rect l="l" t="t" r="r" b="b"/>
              <a:pathLst>
                <a:path w="20104100" h="170179">
                  <a:moveTo>
                    <a:pt x="20104100" y="0"/>
                  </a:moveTo>
                  <a:lnTo>
                    <a:pt x="0" y="0"/>
                  </a:lnTo>
                  <a:lnTo>
                    <a:pt x="0" y="169837"/>
                  </a:lnTo>
                  <a:lnTo>
                    <a:pt x="20104100" y="169837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192072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0" y="7226113"/>
            <a:ext cx="20104100" cy="509905"/>
            <a:chOff x="0" y="7226113"/>
            <a:chExt cx="20104100" cy="509905"/>
          </a:xfrm>
        </p:grpSpPr>
        <p:sp>
          <p:nvSpPr>
            <p:cNvPr id="143" name="object 143"/>
            <p:cNvSpPr/>
            <p:nvPr/>
          </p:nvSpPr>
          <p:spPr>
            <a:xfrm>
              <a:off x="0" y="7226113"/>
              <a:ext cx="20104100" cy="64135"/>
            </a:xfrm>
            <a:custGeom>
              <a:avLst/>
              <a:gdLst/>
              <a:ahLst/>
              <a:cxnLst/>
              <a:rect l="l" t="t" r="r" b="b"/>
              <a:pathLst>
                <a:path w="20104100" h="64134">
                  <a:moveTo>
                    <a:pt x="20104100" y="0"/>
                  </a:moveTo>
                  <a:lnTo>
                    <a:pt x="0" y="0"/>
                  </a:lnTo>
                  <a:lnTo>
                    <a:pt x="0" y="63673"/>
                  </a:lnTo>
                  <a:lnTo>
                    <a:pt x="20104100" y="63673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7332257"/>
              <a:ext cx="20104100" cy="106680"/>
            </a:xfrm>
            <a:custGeom>
              <a:avLst/>
              <a:gdLst/>
              <a:ahLst/>
              <a:cxnLst/>
              <a:rect l="l" t="t" r="r" b="b"/>
              <a:pathLst>
                <a:path w="20104100" h="106679">
                  <a:moveTo>
                    <a:pt x="20104100" y="0"/>
                  </a:moveTo>
                  <a:lnTo>
                    <a:pt x="0" y="0"/>
                  </a:lnTo>
                  <a:lnTo>
                    <a:pt x="0" y="106164"/>
                  </a:lnTo>
                  <a:lnTo>
                    <a:pt x="20104100" y="106164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7480896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7587068"/>
              <a:ext cx="20104100" cy="85090"/>
            </a:xfrm>
            <a:custGeom>
              <a:avLst/>
              <a:gdLst/>
              <a:ahLst/>
              <a:cxnLst/>
              <a:rect l="l" t="t" r="r" b="b"/>
              <a:pathLst>
                <a:path w="20104100" h="85090">
                  <a:moveTo>
                    <a:pt x="9549435" y="0"/>
                  </a:moveTo>
                  <a:lnTo>
                    <a:pt x="0" y="0"/>
                  </a:lnTo>
                  <a:lnTo>
                    <a:pt x="0" y="84912"/>
                  </a:lnTo>
                  <a:lnTo>
                    <a:pt x="9549435" y="84912"/>
                  </a:lnTo>
                  <a:lnTo>
                    <a:pt x="9549435" y="0"/>
                  </a:lnTo>
                  <a:close/>
                </a:path>
                <a:path w="20104100" h="85090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84912"/>
                  </a:lnTo>
                  <a:lnTo>
                    <a:pt x="14458010" y="84912"/>
                  </a:lnTo>
                  <a:lnTo>
                    <a:pt x="14458010" y="0"/>
                  </a:lnTo>
                  <a:close/>
                </a:path>
                <a:path w="20104100" h="85090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84912"/>
                  </a:lnTo>
                  <a:lnTo>
                    <a:pt x="20104088" y="84912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2453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7693189"/>
              <a:ext cx="20104100" cy="42545"/>
            </a:xfrm>
            <a:custGeom>
              <a:avLst/>
              <a:gdLst/>
              <a:ahLst/>
              <a:cxnLst/>
              <a:rect l="l" t="t" r="r" b="b"/>
              <a:pathLst>
                <a:path w="20104100" h="42545">
                  <a:moveTo>
                    <a:pt x="9549435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9549435" y="42456"/>
                  </a:lnTo>
                  <a:lnTo>
                    <a:pt x="9549435" y="0"/>
                  </a:lnTo>
                  <a:close/>
                </a:path>
                <a:path w="20104100" h="42545">
                  <a:moveTo>
                    <a:pt x="14458010" y="0"/>
                  </a:moveTo>
                  <a:lnTo>
                    <a:pt x="14250873" y="0"/>
                  </a:lnTo>
                  <a:lnTo>
                    <a:pt x="14250873" y="42456"/>
                  </a:lnTo>
                  <a:lnTo>
                    <a:pt x="14458010" y="42456"/>
                  </a:lnTo>
                  <a:lnTo>
                    <a:pt x="14458010" y="0"/>
                  </a:lnTo>
                  <a:close/>
                </a:path>
                <a:path w="20104100" h="42545">
                  <a:moveTo>
                    <a:pt x="20104088" y="0"/>
                  </a:moveTo>
                  <a:lnTo>
                    <a:pt x="19159436" y="0"/>
                  </a:lnTo>
                  <a:lnTo>
                    <a:pt x="19159436" y="42456"/>
                  </a:lnTo>
                  <a:lnTo>
                    <a:pt x="20104088" y="42456"/>
                  </a:lnTo>
                  <a:lnTo>
                    <a:pt x="201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48" name="object 148"/>
          <p:cNvSpPr/>
          <p:nvPr/>
        </p:nvSpPr>
        <p:spPr>
          <a:xfrm>
            <a:off x="0" y="7820551"/>
            <a:ext cx="9549765" cy="64135"/>
          </a:xfrm>
          <a:custGeom>
            <a:avLst/>
            <a:gdLst/>
            <a:ahLst/>
            <a:cxnLst/>
            <a:rect l="l" t="t" r="r" b="b"/>
            <a:pathLst>
              <a:path w="9549765" h="64134">
                <a:moveTo>
                  <a:pt x="9549434" y="0"/>
                </a:moveTo>
                <a:lnTo>
                  <a:pt x="0" y="0"/>
                </a:lnTo>
                <a:lnTo>
                  <a:pt x="0" y="63703"/>
                </a:lnTo>
                <a:lnTo>
                  <a:pt x="9549434" y="63703"/>
                </a:lnTo>
                <a:lnTo>
                  <a:pt x="9549434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4250872" y="7820551"/>
            <a:ext cx="207645" cy="64135"/>
          </a:xfrm>
          <a:custGeom>
            <a:avLst/>
            <a:gdLst/>
            <a:ahLst/>
            <a:cxnLst/>
            <a:rect l="l" t="t" r="r" b="b"/>
            <a:pathLst>
              <a:path w="207644" h="64134">
                <a:moveTo>
                  <a:pt x="207136" y="0"/>
                </a:moveTo>
                <a:lnTo>
                  <a:pt x="0" y="0"/>
                </a:lnTo>
                <a:lnTo>
                  <a:pt x="0" y="63703"/>
                </a:lnTo>
                <a:lnTo>
                  <a:pt x="207136" y="63703"/>
                </a:lnTo>
                <a:lnTo>
                  <a:pt x="207136" y="0"/>
                </a:lnTo>
                <a:close/>
              </a:path>
            </a:pathLst>
          </a:custGeom>
          <a:solidFill>
            <a:srgbClr val="30BA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549447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835167" y="4702555"/>
            <a:ext cx="4034790" cy="1504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Daimler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软件将 IT 服务配置时间缩短至 20 分钟，并将 UNIX 实例数量减少了 40%。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9835167" y="6284976"/>
            <a:ext cx="1450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了解更多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9549447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835167" y="7628635"/>
            <a:ext cx="3778250" cy="1158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Bosch Car Multimedia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使用多个 SUSE 产品减少 IT 支出并提高系统可靠性。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835167" y="9211056"/>
            <a:ext cx="1450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2454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了解更多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458022" y="4419875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4743734" y="4702555"/>
            <a:ext cx="4024629" cy="1158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Honda Pakistan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SUSE 和 SAP 创造更好的客户体验，确保运行时间和系统可用性。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743734" y="6284976"/>
            <a:ext cx="1450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4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/>
              </a:rPr>
              <a:t>了解更多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458022" y="7344833"/>
            <a:ext cx="4701540" cy="2639060"/>
          </a:xfrm>
          <a:custGeom>
            <a:avLst/>
            <a:gdLst/>
            <a:ahLst/>
            <a:cxnLst/>
            <a:rect l="l" t="t" r="r" b="b"/>
            <a:pathLst>
              <a:path w="4701540" h="2639059">
                <a:moveTo>
                  <a:pt x="4701426" y="0"/>
                </a:moveTo>
                <a:lnTo>
                  <a:pt x="0" y="0"/>
                </a:lnTo>
                <a:lnTo>
                  <a:pt x="0" y="2638663"/>
                </a:lnTo>
                <a:lnTo>
                  <a:pt x="4701426" y="2638663"/>
                </a:lnTo>
                <a:lnTo>
                  <a:pt x="470142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743734" y="7628635"/>
            <a:ext cx="4048125" cy="1158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890"/>
              </a:spcBef>
            </a:pPr>
            <a:r>
              <a:rPr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Rancher 将迁移时间减少 80% 并将升级时间减少 80%。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549692" y="2182131"/>
            <a:ext cx="6457315" cy="1803400"/>
            <a:chOff x="1549692" y="2182131"/>
            <a:chExt cx="6457315" cy="1803400"/>
          </a:xfrm>
        </p:grpSpPr>
        <p:pic>
          <p:nvPicPr>
            <p:cNvPr id="162" name="object 1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237" y="3043727"/>
              <a:ext cx="119168" cy="1175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779873" y="283112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513" y="162763"/>
                  </a:moveTo>
                  <a:lnTo>
                    <a:pt x="319684" y="119545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26"/>
                  </a:lnTo>
                  <a:lnTo>
                    <a:pt x="269049" y="40970"/>
                  </a:lnTo>
                  <a:lnTo>
                    <a:pt x="269049" y="162763"/>
                  </a:lnTo>
                  <a:lnTo>
                    <a:pt x="260680" y="204089"/>
                  </a:lnTo>
                  <a:lnTo>
                    <a:pt x="237871" y="237883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83"/>
                  </a:lnTo>
                  <a:lnTo>
                    <a:pt x="64833" y="204089"/>
                  </a:lnTo>
                  <a:lnTo>
                    <a:pt x="56464" y="162763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63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26"/>
                  </a:lnTo>
                  <a:lnTo>
                    <a:pt x="22250" y="80670"/>
                  </a:lnTo>
                  <a:lnTo>
                    <a:pt x="5816" y="119545"/>
                  </a:lnTo>
                  <a:lnTo>
                    <a:pt x="0" y="162763"/>
                  </a:lnTo>
                  <a:lnTo>
                    <a:pt x="5816" y="205981"/>
                  </a:lnTo>
                  <a:lnTo>
                    <a:pt x="22250" y="244843"/>
                  </a:lnTo>
                  <a:lnTo>
                    <a:pt x="47713" y="277787"/>
                  </a:lnTo>
                  <a:lnTo>
                    <a:pt x="80670" y="303263"/>
                  </a:lnTo>
                  <a:lnTo>
                    <a:pt x="119532" y="319697"/>
                  </a:lnTo>
                  <a:lnTo>
                    <a:pt x="162750" y="325513"/>
                  </a:lnTo>
                  <a:lnTo>
                    <a:pt x="205968" y="319697"/>
                  </a:lnTo>
                  <a:lnTo>
                    <a:pt x="244843" y="303263"/>
                  </a:lnTo>
                  <a:lnTo>
                    <a:pt x="277787" y="277787"/>
                  </a:lnTo>
                  <a:lnTo>
                    <a:pt x="284543" y="269049"/>
                  </a:lnTo>
                  <a:lnTo>
                    <a:pt x="303263" y="244843"/>
                  </a:lnTo>
                  <a:lnTo>
                    <a:pt x="319684" y="205981"/>
                  </a:lnTo>
                  <a:lnTo>
                    <a:pt x="325513" y="162763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14404" y="3008819"/>
              <a:ext cx="56515" cy="239395"/>
            </a:xfrm>
            <a:custGeom>
              <a:avLst/>
              <a:gdLst/>
              <a:ahLst/>
              <a:cxnLst/>
              <a:rect l="l" t="t" r="r" b="b"/>
              <a:pathLst>
                <a:path w="56514" h="239394">
                  <a:moveTo>
                    <a:pt x="56470" y="0"/>
                  </a:moveTo>
                  <a:lnTo>
                    <a:pt x="0" y="0"/>
                  </a:lnTo>
                  <a:lnTo>
                    <a:pt x="0" y="239155"/>
                  </a:lnTo>
                  <a:lnTo>
                    <a:pt x="56470" y="239155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65919" y="2322943"/>
              <a:ext cx="803910" cy="751205"/>
            </a:xfrm>
            <a:custGeom>
              <a:avLst/>
              <a:gdLst/>
              <a:ahLst/>
              <a:cxnLst/>
              <a:rect l="l" t="t" r="r" b="b"/>
              <a:pathLst>
                <a:path w="803910" h="751205">
                  <a:moveTo>
                    <a:pt x="230098" y="701840"/>
                  </a:moveTo>
                  <a:lnTo>
                    <a:pt x="186664" y="672338"/>
                  </a:lnTo>
                  <a:lnTo>
                    <a:pt x="148691" y="637095"/>
                  </a:lnTo>
                  <a:lnTo>
                    <a:pt x="116598" y="596861"/>
                  </a:lnTo>
                  <a:lnTo>
                    <a:pt x="90817" y="552450"/>
                  </a:lnTo>
                  <a:lnTo>
                    <a:pt x="71856" y="504621"/>
                  </a:lnTo>
                  <a:lnTo>
                    <a:pt x="60159" y="454177"/>
                  </a:lnTo>
                  <a:lnTo>
                    <a:pt x="56146" y="401891"/>
                  </a:lnTo>
                  <a:lnTo>
                    <a:pt x="56426" y="388061"/>
                  </a:lnTo>
                  <a:lnTo>
                    <a:pt x="0" y="385838"/>
                  </a:lnTo>
                  <a:lnTo>
                    <a:pt x="2514" y="449351"/>
                  </a:lnTo>
                  <a:lnTo>
                    <a:pt x="10845" y="495642"/>
                  </a:lnTo>
                  <a:lnTo>
                    <a:pt x="24396" y="540334"/>
                  </a:lnTo>
                  <a:lnTo>
                    <a:pt x="42976" y="582993"/>
                  </a:lnTo>
                  <a:lnTo>
                    <a:pt x="66294" y="623189"/>
                  </a:lnTo>
                  <a:lnTo>
                    <a:pt x="94107" y="660514"/>
                  </a:lnTo>
                  <a:lnTo>
                    <a:pt x="126161" y="694499"/>
                  </a:lnTo>
                  <a:lnTo>
                    <a:pt x="162217" y="724750"/>
                  </a:lnTo>
                  <a:lnTo>
                    <a:pt x="202031" y="750824"/>
                  </a:lnTo>
                  <a:lnTo>
                    <a:pt x="230098" y="701840"/>
                  </a:lnTo>
                  <a:close/>
                </a:path>
                <a:path w="803910" h="751205">
                  <a:moveTo>
                    <a:pt x="803503" y="401904"/>
                  </a:moveTo>
                  <a:lnTo>
                    <a:pt x="800785" y="355104"/>
                  </a:lnTo>
                  <a:lnTo>
                    <a:pt x="792861" y="309867"/>
                  </a:lnTo>
                  <a:lnTo>
                    <a:pt x="780034" y="266496"/>
                  </a:lnTo>
                  <a:lnTo>
                    <a:pt x="762571" y="225310"/>
                  </a:lnTo>
                  <a:lnTo>
                    <a:pt x="740841" y="186601"/>
                  </a:lnTo>
                  <a:lnTo>
                    <a:pt x="715098" y="150685"/>
                  </a:lnTo>
                  <a:lnTo>
                    <a:pt x="685647" y="117843"/>
                  </a:lnTo>
                  <a:lnTo>
                    <a:pt x="652818" y="88404"/>
                  </a:lnTo>
                  <a:lnTo>
                    <a:pt x="616889" y="62661"/>
                  </a:lnTo>
                  <a:lnTo>
                    <a:pt x="578167" y="40906"/>
                  </a:lnTo>
                  <a:lnTo>
                    <a:pt x="536994" y="23469"/>
                  </a:lnTo>
                  <a:lnTo>
                    <a:pt x="493623" y="10629"/>
                  </a:lnTo>
                  <a:lnTo>
                    <a:pt x="448398" y="2705"/>
                  </a:lnTo>
                  <a:lnTo>
                    <a:pt x="401586" y="0"/>
                  </a:lnTo>
                  <a:lnTo>
                    <a:pt x="389509" y="177"/>
                  </a:lnTo>
                  <a:lnTo>
                    <a:pt x="377418" y="711"/>
                  </a:lnTo>
                  <a:lnTo>
                    <a:pt x="365353" y="1612"/>
                  </a:lnTo>
                  <a:lnTo>
                    <a:pt x="353402" y="2857"/>
                  </a:lnTo>
                  <a:lnTo>
                    <a:pt x="360108" y="58915"/>
                  </a:lnTo>
                  <a:lnTo>
                    <a:pt x="370395" y="57848"/>
                  </a:lnTo>
                  <a:lnTo>
                    <a:pt x="380784" y="57073"/>
                  </a:lnTo>
                  <a:lnTo>
                    <a:pt x="391172" y="56616"/>
                  </a:lnTo>
                  <a:lnTo>
                    <a:pt x="401586" y="56464"/>
                  </a:lnTo>
                  <a:lnTo>
                    <a:pt x="448411" y="59613"/>
                  </a:lnTo>
                  <a:lnTo>
                    <a:pt x="493318" y="68821"/>
                  </a:lnTo>
                  <a:lnTo>
                    <a:pt x="535914" y="83654"/>
                  </a:lnTo>
                  <a:lnTo>
                    <a:pt x="575792" y="103695"/>
                  </a:lnTo>
                  <a:lnTo>
                    <a:pt x="612533" y="128536"/>
                  </a:lnTo>
                  <a:lnTo>
                    <a:pt x="645731" y="157759"/>
                  </a:lnTo>
                  <a:lnTo>
                    <a:pt x="674966" y="190944"/>
                  </a:lnTo>
                  <a:lnTo>
                    <a:pt x="699782" y="227685"/>
                  </a:lnTo>
                  <a:lnTo>
                    <a:pt x="719836" y="267576"/>
                  </a:lnTo>
                  <a:lnTo>
                    <a:pt x="734669" y="310184"/>
                  </a:lnTo>
                  <a:lnTo>
                    <a:pt x="743877" y="355092"/>
                  </a:lnTo>
                  <a:lnTo>
                    <a:pt x="747026" y="401904"/>
                  </a:lnTo>
                  <a:lnTo>
                    <a:pt x="746696" y="416826"/>
                  </a:lnTo>
                  <a:lnTo>
                    <a:pt x="745756" y="431711"/>
                  </a:lnTo>
                  <a:lnTo>
                    <a:pt x="744181" y="446506"/>
                  </a:lnTo>
                  <a:lnTo>
                    <a:pt x="741972" y="461175"/>
                  </a:lnTo>
                  <a:lnTo>
                    <a:pt x="797610" y="470776"/>
                  </a:lnTo>
                  <a:lnTo>
                    <a:pt x="800163" y="453732"/>
                  </a:lnTo>
                  <a:lnTo>
                    <a:pt x="802017" y="436537"/>
                  </a:lnTo>
                  <a:lnTo>
                    <a:pt x="803122" y="419239"/>
                  </a:lnTo>
                  <a:lnTo>
                    <a:pt x="803503" y="401904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8077" y="2741438"/>
              <a:ext cx="1721485" cy="582295"/>
            </a:xfrm>
            <a:custGeom>
              <a:avLst/>
              <a:gdLst/>
              <a:ahLst/>
              <a:cxnLst/>
              <a:rect l="l" t="t" r="r" b="b"/>
              <a:pathLst>
                <a:path w="1721485" h="582295">
                  <a:moveTo>
                    <a:pt x="1141943" y="0"/>
                  </a:moveTo>
                  <a:lnTo>
                    <a:pt x="1022365" y="0"/>
                  </a:lnTo>
                  <a:lnTo>
                    <a:pt x="973004" y="984"/>
                  </a:lnTo>
                  <a:lnTo>
                    <a:pt x="923982" y="3919"/>
                  </a:lnTo>
                  <a:lnTo>
                    <a:pt x="875346" y="8779"/>
                  </a:lnTo>
                  <a:lnTo>
                    <a:pt x="827147" y="15538"/>
                  </a:lnTo>
                  <a:lnTo>
                    <a:pt x="779432" y="24171"/>
                  </a:lnTo>
                  <a:lnTo>
                    <a:pt x="732245" y="34654"/>
                  </a:lnTo>
                  <a:lnTo>
                    <a:pt x="685639" y="46958"/>
                  </a:lnTo>
                  <a:lnTo>
                    <a:pt x="639658" y="61059"/>
                  </a:lnTo>
                  <a:lnTo>
                    <a:pt x="594351" y="76931"/>
                  </a:lnTo>
                  <a:lnTo>
                    <a:pt x="549765" y="94548"/>
                  </a:lnTo>
                  <a:lnTo>
                    <a:pt x="505948" y="113885"/>
                  </a:lnTo>
                  <a:lnTo>
                    <a:pt x="462950" y="134915"/>
                  </a:lnTo>
                  <a:lnTo>
                    <a:pt x="420815" y="157615"/>
                  </a:lnTo>
                  <a:lnTo>
                    <a:pt x="379594" y="181957"/>
                  </a:lnTo>
                  <a:lnTo>
                    <a:pt x="339331" y="207916"/>
                  </a:lnTo>
                  <a:lnTo>
                    <a:pt x="300076" y="235466"/>
                  </a:lnTo>
                  <a:lnTo>
                    <a:pt x="261877" y="264582"/>
                  </a:lnTo>
                  <a:lnTo>
                    <a:pt x="224781" y="295236"/>
                  </a:lnTo>
                  <a:lnTo>
                    <a:pt x="188835" y="327405"/>
                  </a:lnTo>
                  <a:lnTo>
                    <a:pt x="154089" y="361064"/>
                  </a:lnTo>
                  <a:lnTo>
                    <a:pt x="120587" y="396184"/>
                  </a:lnTo>
                  <a:lnTo>
                    <a:pt x="88380" y="432741"/>
                  </a:lnTo>
                  <a:lnTo>
                    <a:pt x="57514" y="470710"/>
                  </a:lnTo>
                  <a:lnTo>
                    <a:pt x="28039" y="510065"/>
                  </a:lnTo>
                  <a:lnTo>
                    <a:pt x="0" y="550779"/>
                  </a:lnTo>
                  <a:lnTo>
                    <a:pt x="47128" y="581867"/>
                  </a:lnTo>
                  <a:lnTo>
                    <a:pt x="75020" y="541437"/>
                  </a:lnTo>
                  <a:lnTo>
                    <a:pt x="104399" y="502417"/>
                  </a:lnTo>
                  <a:lnTo>
                    <a:pt x="135209" y="464833"/>
                  </a:lnTo>
                  <a:lnTo>
                    <a:pt x="167403" y="428713"/>
                  </a:lnTo>
                  <a:lnTo>
                    <a:pt x="200927" y="394086"/>
                  </a:lnTo>
                  <a:lnTo>
                    <a:pt x="235732" y="360978"/>
                  </a:lnTo>
                  <a:lnTo>
                    <a:pt x="271764" y="329418"/>
                  </a:lnTo>
                  <a:lnTo>
                    <a:pt x="308971" y="299432"/>
                  </a:lnTo>
                  <a:lnTo>
                    <a:pt x="347306" y="271051"/>
                  </a:lnTo>
                  <a:lnTo>
                    <a:pt x="386714" y="244297"/>
                  </a:lnTo>
                  <a:lnTo>
                    <a:pt x="427144" y="219203"/>
                  </a:lnTo>
                  <a:lnTo>
                    <a:pt x="468544" y="195795"/>
                  </a:lnTo>
                  <a:lnTo>
                    <a:pt x="510865" y="174100"/>
                  </a:lnTo>
                  <a:lnTo>
                    <a:pt x="554054" y="154146"/>
                  </a:lnTo>
                  <a:lnTo>
                    <a:pt x="598058" y="135961"/>
                  </a:lnTo>
                  <a:lnTo>
                    <a:pt x="642828" y="119573"/>
                  </a:lnTo>
                  <a:lnTo>
                    <a:pt x="688312" y="105009"/>
                  </a:lnTo>
                  <a:lnTo>
                    <a:pt x="734458" y="92297"/>
                  </a:lnTo>
                  <a:lnTo>
                    <a:pt x="781216" y="81465"/>
                  </a:lnTo>
                  <a:lnTo>
                    <a:pt x="828532" y="72539"/>
                  </a:lnTo>
                  <a:lnTo>
                    <a:pt x="876357" y="65551"/>
                  </a:lnTo>
                  <a:lnTo>
                    <a:pt x="924638" y="60524"/>
                  </a:lnTo>
                  <a:lnTo>
                    <a:pt x="973325" y="57487"/>
                  </a:lnTo>
                  <a:lnTo>
                    <a:pt x="1022365" y="56469"/>
                  </a:lnTo>
                  <a:lnTo>
                    <a:pt x="1141943" y="56469"/>
                  </a:lnTo>
                  <a:lnTo>
                    <a:pt x="1194481" y="57655"/>
                  </a:lnTo>
                  <a:lnTo>
                    <a:pt x="1246841" y="61198"/>
                  </a:lnTo>
                  <a:lnTo>
                    <a:pt x="1298926" y="67075"/>
                  </a:lnTo>
                  <a:lnTo>
                    <a:pt x="1350645" y="75260"/>
                  </a:lnTo>
                  <a:lnTo>
                    <a:pt x="1401902" y="85732"/>
                  </a:lnTo>
                  <a:lnTo>
                    <a:pt x="1452606" y="98468"/>
                  </a:lnTo>
                  <a:lnTo>
                    <a:pt x="1502665" y="113444"/>
                  </a:lnTo>
                  <a:lnTo>
                    <a:pt x="1551984" y="130634"/>
                  </a:lnTo>
                  <a:lnTo>
                    <a:pt x="1600471" y="150018"/>
                  </a:lnTo>
                  <a:lnTo>
                    <a:pt x="1648032" y="171571"/>
                  </a:lnTo>
                  <a:lnTo>
                    <a:pt x="1694574" y="195271"/>
                  </a:lnTo>
                  <a:lnTo>
                    <a:pt x="1721338" y="145555"/>
                  </a:lnTo>
                  <a:lnTo>
                    <a:pt x="1676645" y="122688"/>
                  </a:lnTo>
                  <a:lnTo>
                    <a:pt x="1631047" y="101710"/>
                  </a:lnTo>
                  <a:lnTo>
                    <a:pt x="1584620" y="82640"/>
                  </a:lnTo>
                  <a:lnTo>
                    <a:pt x="1537441" y="65498"/>
                  </a:lnTo>
                  <a:lnTo>
                    <a:pt x="1489585" y="50300"/>
                  </a:lnTo>
                  <a:lnTo>
                    <a:pt x="1441127" y="37070"/>
                  </a:lnTo>
                  <a:lnTo>
                    <a:pt x="1392142" y="25821"/>
                  </a:lnTo>
                  <a:lnTo>
                    <a:pt x="1342704" y="16576"/>
                  </a:lnTo>
                  <a:lnTo>
                    <a:pt x="1292893" y="9352"/>
                  </a:lnTo>
                  <a:lnTo>
                    <a:pt x="1242777" y="4169"/>
                  </a:lnTo>
                  <a:lnTo>
                    <a:pt x="1192436" y="1045"/>
                  </a:lnTo>
                  <a:lnTo>
                    <a:pt x="1141943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2747086" y="2269260"/>
              <a:ext cx="803910" cy="379730"/>
            </a:xfrm>
            <a:custGeom>
              <a:avLst/>
              <a:gdLst/>
              <a:ahLst/>
              <a:cxnLst/>
              <a:rect l="l" t="t" r="r" b="b"/>
              <a:pathLst>
                <a:path w="803910" h="379730">
                  <a:moveTo>
                    <a:pt x="803821" y="249034"/>
                  </a:moveTo>
                  <a:lnTo>
                    <a:pt x="795934" y="207518"/>
                  </a:lnTo>
                  <a:lnTo>
                    <a:pt x="774293" y="172885"/>
                  </a:lnTo>
                  <a:lnTo>
                    <a:pt x="747356" y="152323"/>
                  </a:lnTo>
                  <a:lnTo>
                    <a:pt x="747356" y="249034"/>
                  </a:lnTo>
                  <a:lnTo>
                    <a:pt x="747356" y="322707"/>
                  </a:lnTo>
                  <a:lnTo>
                    <a:pt x="56476" y="322707"/>
                  </a:lnTo>
                  <a:lnTo>
                    <a:pt x="56476" y="283006"/>
                  </a:lnTo>
                  <a:lnTo>
                    <a:pt x="60934" y="260959"/>
                  </a:lnTo>
                  <a:lnTo>
                    <a:pt x="73101" y="242938"/>
                  </a:lnTo>
                  <a:lnTo>
                    <a:pt x="91122" y="230784"/>
                  </a:lnTo>
                  <a:lnTo>
                    <a:pt x="113157" y="226314"/>
                  </a:lnTo>
                  <a:lnTo>
                    <a:pt x="141401" y="226314"/>
                  </a:lnTo>
                  <a:lnTo>
                    <a:pt x="141401" y="113157"/>
                  </a:lnTo>
                  <a:lnTo>
                    <a:pt x="145872" y="91109"/>
                  </a:lnTo>
                  <a:lnTo>
                    <a:pt x="158026" y="73088"/>
                  </a:lnTo>
                  <a:lnTo>
                    <a:pt x="176047" y="60921"/>
                  </a:lnTo>
                  <a:lnTo>
                    <a:pt x="198094" y="56464"/>
                  </a:lnTo>
                  <a:lnTo>
                    <a:pt x="588746" y="56464"/>
                  </a:lnTo>
                  <a:lnTo>
                    <a:pt x="610793" y="60921"/>
                  </a:lnTo>
                  <a:lnTo>
                    <a:pt x="628815" y="73088"/>
                  </a:lnTo>
                  <a:lnTo>
                    <a:pt x="640981" y="91109"/>
                  </a:lnTo>
                  <a:lnTo>
                    <a:pt x="645439" y="113157"/>
                  </a:lnTo>
                  <a:lnTo>
                    <a:pt x="645439" y="192341"/>
                  </a:lnTo>
                  <a:lnTo>
                    <a:pt x="690664" y="192341"/>
                  </a:lnTo>
                  <a:lnTo>
                    <a:pt x="712711" y="196799"/>
                  </a:lnTo>
                  <a:lnTo>
                    <a:pt x="730732" y="208965"/>
                  </a:lnTo>
                  <a:lnTo>
                    <a:pt x="742886" y="226987"/>
                  </a:lnTo>
                  <a:lnTo>
                    <a:pt x="747356" y="249034"/>
                  </a:lnTo>
                  <a:lnTo>
                    <a:pt x="747356" y="152323"/>
                  </a:lnTo>
                  <a:lnTo>
                    <a:pt x="741934" y="148183"/>
                  </a:lnTo>
                  <a:lnTo>
                    <a:pt x="701916" y="136436"/>
                  </a:lnTo>
                  <a:lnTo>
                    <a:pt x="701916" y="113157"/>
                  </a:lnTo>
                  <a:lnTo>
                    <a:pt x="693000" y="69151"/>
                  </a:lnTo>
                  <a:lnTo>
                    <a:pt x="668731" y="33185"/>
                  </a:lnTo>
                  <a:lnTo>
                    <a:pt x="632752" y="8902"/>
                  </a:lnTo>
                  <a:lnTo>
                    <a:pt x="588746" y="0"/>
                  </a:lnTo>
                  <a:lnTo>
                    <a:pt x="198094" y="0"/>
                  </a:lnTo>
                  <a:lnTo>
                    <a:pt x="154089" y="8902"/>
                  </a:lnTo>
                  <a:lnTo>
                    <a:pt x="118110" y="33185"/>
                  </a:lnTo>
                  <a:lnTo>
                    <a:pt x="93840" y="69151"/>
                  </a:lnTo>
                  <a:lnTo>
                    <a:pt x="84937" y="113157"/>
                  </a:lnTo>
                  <a:lnTo>
                    <a:pt x="84937" y="173418"/>
                  </a:lnTo>
                  <a:lnTo>
                    <a:pt x="51092" y="188442"/>
                  </a:lnTo>
                  <a:lnTo>
                    <a:pt x="24180" y="213182"/>
                  </a:lnTo>
                  <a:lnTo>
                    <a:pt x="6413" y="245440"/>
                  </a:lnTo>
                  <a:lnTo>
                    <a:pt x="0" y="283006"/>
                  </a:lnTo>
                  <a:lnTo>
                    <a:pt x="0" y="379183"/>
                  </a:lnTo>
                  <a:lnTo>
                    <a:pt x="803821" y="379183"/>
                  </a:lnTo>
                  <a:lnTo>
                    <a:pt x="803821" y="322707"/>
                  </a:lnTo>
                  <a:lnTo>
                    <a:pt x="803821" y="24903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4139482" y="3219739"/>
              <a:ext cx="2619375" cy="258445"/>
            </a:xfrm>
            <a:custGeom>
              <a:avLst/>
              <a:gdLst/>
              <a:ahLst/>
              <a:cxnLst/>
              <a:rect l="l" t="t" r="r" b="b"/>
              <a:pathLst>
                <a:path w="2619375" h="258445">
                  <a:moveTo>
                    <a:pt x="2069035" y="0"/>
                  </a:moveTo>
                  <a:lnTo>
                    <a:pt x="314502" y="0"/>
                  </a:lnTo>
                  <a:lnTo>
                    <a:pt x="260118" y="1764"/>
                  </a:lnTo>
                  <a:lnTo>
                    <a:pt x="206413" y="7051"/>
                  </a:lnTo>
                  <a:lnTo>
                    <a:pt x="153465" y="15841"/>
                  </a:lnTo>
                  <a:lnTo>
                    <a:pt x="101359" y="28119"/>
                  </a:lnTo>
                  <a:lnTo>
                    <a:pt x="50176" y="43865"/>
                  </a:lnTo>
                  <a:lnTo>
                    <a:pt x="0" y="63065"/>
                  </a:lnTo>
                  <a:lnTo>
                    <a:pt x="21925" y="115105"/>
                  </a:lnTo>
                  <a:lnTo>
                    <a:pt x="68582" y="97251"/>
                  </a:lnTo>
                  <a:lnTo>
                    <a:pt x="116183" y="82610"/>
                  </a:lnTo>
                  <a:lnTo>
                    <a:pt x="164652" y="71194"/>
                  </a:lnTo>
                  <a:lnTo>
                    <a:pt x="213912" y="63025"/>
                  </a:lnTo>
                  <a:lnTo>
                    <a:pt x="263886" y="58108"/>
                  </a:lnTo>
                  <a:lnTo>
                    <a:pt x="314502" y="56468"/>
                  </a:lnTo>
                  <a:lnTo>
                    <a:pt x="2069035" y="56468"/>
                  </a:lnTo>
                  <a:lnTo>
                    <a:pt x="2121383" y="58232"/>
                  </a:lnTo>
                  <a:lnTo>
                    <a:pt x="2173013" y="63486"/>
                  </a:lnTo>
                  <a:lnTo>
                    <a:pt x="2223770" y="72166"/>
                  </a:lnTo>
                  <a:lnTo>
                    <a:pt x="2273505" y="84218"/>
                  </a:lnTo>
                  <a:lnTo>
                    <a:pt x="2322068" y="99580"/>
                  </a:lnTo>
                  <a:lnTo>
                    <a:pt x="2369306" y="118193"/>
                  </a:lnTo>
                  <a:lnTo>
                    <a:pt x="2415070" y="139998"/>
                  </a:lnTo>
                  <a:lnTo>
                    <a:pt x="2459208" y="164934"/>
                  </a:lnTo>
                  <a:lnTo>
                    <a:pt x="2501569" y="192946"/>
                  </a:lnTo>
                  <a:lnTo>
                    <a:pt x="2542004" y="223970"/>
                  </a:lnTo>
                  <a:lnTo>
                    <a:pt x="2580360" y="257949"/>
                  </a:lnTo>
                  <a:lnTo>
                    <a:pt x="2619270" y="217029"/>
                  </a:lnTo>
                  <a:lnTo>
                    <a:pt x="2581488" y="183358"/>
                  </a:lnTo>
                  <a:lnTo>
                    <a:pt x="2541823" y="152358"/>
                  </a:lnTo>
                  <a:lnTo>
                    <a:pt x="2500398" y="124075"/>
                  </a:lnTo>
                  <a:lnTo>
                    <a:pt x="2457340" y="98560"/>
                  </a:lnTo>
                  <a:lnTo>
                    <a:pt x="2412773" y="75862"/>
                  </a:lnTo>
                  <a:lnTo>
                    <a:pt x="2366820" y="56031"/>
                  </a:lnTo>
                  <a:lnTo>
                    <a:pt x="2319609" y="39116"/>
                  </a:lnTo>
                  <a:lnTo>
                    <a:pt x="2271262" y="25165"/>
                  </a:lnTo>
                  <a:lnTo>
                    <a:pt x="2221908" y="14229"/>
                  </a:lnTo>
                  <a:lnTo>
                    <a:pt x="2171668" y="6356"/>
                  </a:lnTo>
                  <a:lnTo>
                    <a:pt x="2120668" y="1596"/>
                  </a:lnTo>
                  <a:lnTo>
                    <a:pt x="2069035" y="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74262" y="3578465"/>
              <a:ext cx="2921000" cy="407034"/>
            </a:xfrm>
            <a:custGeom>
              <a:avLst/>
              <a:gdLst/>
              <a:ahLst/>
              <a:cxnLst/>
              <a:rect l="l" t="t" r="r" b="b"/>
              <a:pathLst>
                <a:path w="2921000" h="407035">
                  <a:moveTo>
                    <a:pt x="2663063" y="146164"/>
                  </a:moveTo>
                  <a:lnTo>
                    <a:pt x="2541257" y="146164"/>
                  </a:lnTo>
                  <a:lnTo>
                    <a:pt x="2522537" y="170370"/>
                  </a:lnTo>
                  <a:lnTo>
                    <a:pt x="2506103" y="209232"/>
                  </a:lnTo>
                  <a:lnTo>
                    <a:pt x="2500287" y="252450"/>
                  </a:lnTo>
                  <a:lnTo>
                    <a:pt x="2500287" y="386969"/>
                  </a:lnTo>
                  <a:lnTo>
                    <a:pt x="2556764" y="386969"/>
                  </a:lnTo>
                  <a:lnTo>
                    <a:pt x="2556764" y="252450"/>
                  </a:lnTo>
                  <a:lnTo>
                    <a:pt x="2565120" y="211112"/>
                  </a:lnTo>
                  <a:lnTo>
                    <a:pt x="2587917" y="177317"/>
                  </a:lnTo>
                  <a:lnTo>
                    <a:pt x="2621711" y="154520"/>
                  </a:lnTo>
                  <a:lnTo>
                    <a:pt x="2663063" y="146164"/>
                  </a:lnTo>
                  <a:close/>
                </a:path>
                <a:path w="2921000" h="407035">
                  <a:moveTo>
                    <a:pt x="2807881" y="178142"/>
                  </a:moveTo>
                  <a:lnTo>
                    <a:pt x="2785440" y="146164"/>
                  </a:lnTo>
                  <a:lnTo>
                    <a:pt x="2663063" y="146164"/>
                  </a:lnTo>
                  <a:lnTo>
                    <a:pt x="2692146" y="150177"/>
                  </a:lnTo>
                  <a:lnTo>
                    <a:pt x="2718498" y="161683"/>
                  </a:lnTo>
                  <a:lnTo>
                    <a:pt x="2740787" y="179882"/>
                  </a:lnTo>
                  <a:lnTo>
                    <a:pt x="2757652" y="203949"/>
                  </a:lnTo>
                  <a:lnTo>
                    <a:pt x="2807881" y="178142"/>
                  </a:lnTo>
                  <a:close/>
                </a:path>
                <a:path w="2921000" h="407035">
                  <a:moveTo>
                    <a:pt x="2827439" y="89687"/>
                  </a:moveTo>
                  <a:lnTo>
                    <a:pt x="2231237" y="89687"/>
                  </a:lnTo>
                  <a:lnTo>
                    <a:pt x="1693164" y="89687"/>
                  </a:lnTo>
                  <a:lnTo>
                    <a:pt x="1155065" y="89687"/>
                  </a:lnTo>
                  <a:lnTo>
                    <a:pt x="616978" y="89687"/>
                  </a:lnTo>
                  <a:lnTo>
                    <a:pt x="616978" y="252450"/>
                  </a:lnTo>
                  <a:lnTo>
                    <a:pt x="616978" y="358736"/>
                  </a:lnTo>
                  <a:lnTo>
                    <a:pt x="404406" y="358736"/>
                  </a:lnTo>
                  <a:lnTo>
                    <a:pt x="404406" y="252450"/>
                  </a:lnTo>
                  <a:lnTo>
                    <a:pt x="412762" y="211112"/>
                  </a:lnTo>
                  <a:lnTo>
                    <a:pt x="435571" y="177317"/>
                  </a:lnTo>
                  <a:lnTo>
                    <a:pt x="469353" y="154520"/>
                  </a:lnTo>
                  <a:lnTo>
                    <a:pt x="510641" y="146164"/>
                  </a:lnTo>
                  <a:lnTo>
                    <a:pt x="552018" y="154520"/>
                  </a:lnTo>
                  <a:lnTo>
                    <a:pt x="585812" y="177317"/>
                  </a:lnTo>
                  <a:lnTo>
                    <a:pt x="608622" y="211112"/>
                  </a:lnTo>
                  <a:lnTo>
                    <a:pt x="616978" y="252450"/>
                  </a:lnTo>
                  <a:lnTo>
                    <a:pt x="616978" y="89687"/>
                  </a:lnTo>
                  <a:lnTo>
                    <a:pt x="63703" y="89687"/>
                  </a:lnTo>
                  <a:lnTo>
                    <a:pt x="63703" y="146151"/>
                  </a:lnTo>
                  <a:lnTo>
                    <a:pt x="388899" y="146164"/>
                  </a:lnTo>
                  <a:lnTo>
                    <a:pt x="370205" y="170370"/>
                  </a:lnTo>
                  <a:lnTo>
                    <a:pt x="353771" y="209232"/>
                  </a:lnTo>
                  <a:lnTo>
                    <a:pt x="347941" y="252450"/>
                  </a:lnTo>
                  <a:lnTo>
                    <a:pt x="347941" y="406539"/>
                  </a:lnTo>
                  <a:lnTo>
                    <a:pt x="673442" y="406539"/>
                  </a:lnTo>
                  <a:lnTo>
                    <a:pt x="673442" y="358736"/>
                  </a:lnTo>
                  <a:lnTo>
                    <a:pt x="673442" y="252450"/>
                  </a:lnTo>
                  <a:lnTo>
                    <a:pt x="667639" y="209232"/>
                  </a:lnTo>
                  <a:lnTo>
                    <a:pt x="651205" y="170370"/>
                  </a:lnTo>
                  <a:lnTo>
                    <a:pt x="632498" y="146151"/>
                  </a:lnTo>
                  <a:lnTo>
                    <a:pt x="1048778" y="146151"/>
                  </a:lnTo>
                  <a:lnTo>
                    <a:pt x="1090117" y="154520"/>
                  </a:lnTo>
                  <a:lnTo>
                    <a:pt x="1123899" y="177317"/>
                  </a:lnTo>
                  <a:lnTo>
                    <a:pt x="1146695" y="211112"/>
                  </a:lnTo>
                  <a:lnTo>
                    <a:pt x="1155065" y="252450"/>
                  </a:lnTo>
                  <a:lnTo>
                    <a:pt x="1155065" y="358736"/>
                  </a:lnTo>
                  <a:lnTo>
                    <a:pt x="942505" y="358736"/>
                  </a:lnTo>
                  <a:lnTo>
                    <a:pt x="942505" y="252450"/>
                  </a:lnTo>
                  <a:lnTo>
                    <a:pt x="950849" y="211112"/>
                  </a:lnTo>
                  <a:lnTo>
                    <a:pt x="973658" y="177317"/>
                  </a:lnTo>
                  <a:lnTo>
                    <a:pt x="1007440" y="154520"/>
                  </a:lnTo>
                  <a:lnTo>
                    <a:pt x="1048778" y="146151"/>
                  </a:lnTo>
                  <a:lnTo>
                    <a:pt x="926985" y="146164"/>
                  </a:lnTo>
                  <a:lnTo>
                    <a:pt x="908278" y="170370"/>
                  </a:lnTo>
                  <a:lnTo>
                    <a:pt x="891844" y="209232"/>
                  </a:lnTo>
                  <a:lnTo>
                    <a:pt x="886028" y="252450"/>
                  </a:lnTo>
                  <a:lnTo>
                    <a:pt x="886028" y="406539"/>
                  </a:lnTo>
                  <a:lnTo>
                    <a:pt x="1211541" y="406539"/>
                  </a:lnTo>
                  <a:lnTo>
                    <a:pt x="1211541" y="358736"/>
                  </a:lnTo>
                  <a:lnTo>
                    <a:pt x="1211541" y="252450"/>
                  </a:lnTo>
                  <a:lnTo>
                    <a:pt x="1205712" y="209232"/>
                  </a:lnTo>
                  <a:lnTo>
                    <a:pt x="1189278" y="170370"/>
                  </a:lnTo>
                  <a:lnTo>
                    <a:pt x="1170571" y="146151"/>
                  </a:lnTo>
                  <a:lnTo>
                    <a:pt x="1586865" y="146151"/>
                  </a:lnTo>
                  <a:lnTo>
                    <a:pt x="1628190" y="154520"/>
                  </a:lnTo>
                  <a:lnTo>
                    <a:pt x="1661998" y="177317"/>
                  </a:lnTo>
                  <a:lnTo>
                    <a:pt x="1684782" y="211112"/>
                  </a:lnTo>
                  <a:lnTo>
                    <a:pt x="1693164" y="252450"/>
                  </a:lnTo>
                  <a:lnTo>
                    <a:pt x="1693164" y="358736"/>
                  </a:lnTo>
                  <a:lnTo>
                    <a:pt x="1480578" y="358736"/>
                  </a:lnTo>
                  <a:lnTo>
                    <a:pt x="1480578" y="252450"/>
                  </a:lnTo>
                  <a:lnTo>
                    <a:pt x="1488948" y="211112"/>
                  </a:lnTo>
                  <a:lnTo>
                    <a:pt x="1511757" y="177317"/>
                  </a:lnTo>
                  <a:lnTo>
                    <a:pt x="1545539" y="154520"/>
                  </a:lnTo>
                  <a:lnTo>
                    <a:pt x="1586865" y="146151"/>
                  </a:lnTo>
                  <a:lnTo>
                    <a:pt x="1465072" y="146164"/>
                  </a:lnTo>
                  <a:lnTo>
                    <a:pt x="1446364" y="170370"/>
                  </a:lnTo>
                  <a:lnTo>
                    <a:pt x="1429943" y="209232"/>
                  </a:lnTo>
                  <a:lnTo>
                    <a:pt x="1424127" y="252450"/>
                  </a:lnTo>
                  <a:lnTo>
                    <a:pt x="1424127" y="406539"/>
                  </a:lnTo>
                  <a:lnTo>
                    <a:pt x="1749628" y="406539"/>
                  </a:lnTo>
                  <a:lnTo>
                    <a:pt x="1749628" y="358736"/>
                  </a:lnTo>
                  <a:lnTo>
                    <a:pt x="1749628" y="252450"/>
                  </a:lnTo>
                  <a:lnTo>
                    <a:pt x="1743798" y="209232"/>
                  </a:lnTo>
                  <a:lnTo>
                    <a:pt x="1727365" y="170370"/>
                  </a:lnTo>
                  <a:lnTo>
                    <a:pt x="1708658" y="146151"/>
                  </a:lnTo>
                  <a:lnTo>
                    <a:pt x="2124964" y="146151"/>
                  </a:lnTo>
                  <a:lnTo>
                    <a:pt x="2166289" y="154520"/>
                  </a:lnTo>
                  <a:lnTo>
                    <a:pt x="2200071" y="177317"/>
                  </a:lnTo>
                  <a:lnTo>
                    <a:pt x="2222881" y="211112"/>
                  </a:lnTo>
                  <a:lnTo>
                    <a:pt x="2231237" y="252450"/>
                  </a:lnTo>
                  <a:lnTo>
                    <a:pt x="2231237" y="358736"/>
                  </a:lnTo>
                  <a:lnTo>
                    <a:pt x="2018665" y="358736"/>
                  </a:lnTo>
                  <a:lnTo>
                    <a:pt x="2018665" y="252450"/>
                  </a:lnTo>
                  <a:lnTo>
                    <a:pt x="2027047" y="211112"/>
                  </a:lnTo>
                  <a:lnTo>
                    <a:pt x="2049830" y="177317"/>
                  </a:lnTo>
                  <a:lnTo>
                    <a:pt x="2083625" y="154520"/>
                  </a:lnTo>
                  <a:lnTo>
                    <a:pt x="2124964" y="146151"/>
                  </a:lnTo>
                  <a:lnTo>
                    <a:pt x="2003171" y="146164"/>
                  </a:lnTo>
                  <a:lnTo>
                    <a:pt x="1984451" y="170370"/>
                  </a:lnTo>
                  <a:lnTo>
                    <a:pt x="1968030" y="209232"/>
                  </a:lnTo>
                  <a:lnTo>
                    <a:pt x="1962200" y="252450"/>
                  </a:lnTo>
                  <a:lnTo>
                    <a:pt x="1962200" y="406539"/>
                  </a:lnTo>
                  <a:lnTo>
                    <a:pt x="2287714" y="406539"/>
                  </a:lnTo>
                  <a:lnTo>
                    <a:pt x="2287714" y="358736"/>
                  </a:lnTo>
                  <a:lnTo>
                    <a:pt x="2287714" y="252450"/>
                  </a:lnTo>
                  <a:lnTo>
                    <a:pt x="2281898" y="209232"/>
                  </a:lnTo>
                  <a:lnTo>
                    <a:pt x="2265464" y="170370"/>
                  </a:lnTo>
                  <a:lnTo>
                    <a:pt x="2246757" y="146151"/>
                  </a:lnTo>
                  <a:lnTo>
                    <a:pt x="2785427" y="146151"/>
                  </a:lnTo>
                  <a:lnTo>
                    <a:pt x="2827439" y="146151"/>
                  </a:lnTo>
                  <a:lnTo>
                    <a:pt x="2827439" y="89687"/>
                  </a:lnTo>
                  <a:close/>
                </a:path>
                <a:path w="2921000" h="407035">
                  <a:moveTo>
                    <a:pt x="2920504" y="0"/>
                  </a:moveTo>
                  <a:lnTo>
                    <a:pt x="0" y="0"/>
                  </a:lnTo>
                  <a:lnTo>
                    <a:pt x="0" y="56476"/>
                  </a:lnTo>
                  <a:lnTo>
                    <a:pt x="2920504" y="56476"/>
                  </a:lnTo>
                  <a:lnTo>
                    <a:pt x="2920504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0484" y="2701454"/>
              <a:ext cx="5975985" cy="1264285"/>
            </a:xfrm>
            <a:custGeom>
              <a:avLst/>
              <a:gdLst/>
              <a:ahLst/>
              <a:cxnLst/>
              <a:rect l="l" t="t" r="r" b="b"/>
              <a:pathLst>
                <a:path w="5975984" h="1264285">
                  <a:moveTo>
                    <a:pt x="2149030" y="1263980"/>
                  </a:moveTo>
                  <a:lnTo>
                    <a:pt x="2146947" y="1215186"/>
                  </a:lnTo>
                  <a:lnTo>
                    <a:pt x="2140813" y="1167536"/>
                  </a:lnTo>
                  <a:lnTo>
                    <a:pt x="2130806" y="1121181"/>
                  </a:lnTo>
                  <a:lnTo>
                    <a:pt x="2117077" y="1076325"/>
                  </a:lnTo>
                  <a:lnTo>
                    <a:pt x="2099818" y="1033119"/>
                  </a:lnTo>
                  <a:lnTo>
                    <a:pt x="2079193" y="991730"/>
                  </a:lnTo>
                  <a:lnTo>
                    <a:pt x="2055380" y="952334"/>
                  </a:lnTo>
                  <a:lnTo>
                    <a:pt x="2028532" y="915111"/>
                  </a:lnTo>
                  <a:lnTo>
                    <a:pt x="1998840" y="880237"/>
                  </a:lnTo>
                  <a:lnTo>
                    <a:pt x="1966455" y="847852"/>
                  </a:lnTo>
                  <a:lnTo>
                    <a:pt x="1931568" y="818159"/>
                  </a:lnTo>
                  <a:lnTo>
                    <a:pt x="1894344" y="791311"/>
                  </a:lnTo>
                  <a:lnTo>
                    <a:pt x="1854962" y="767499"/>
                  </a:lnTo>
                  <a:lnTo>
                    <a:pt x="1813572" y="746874"/>
                  </a:lnTo>
                  <a:lnTo>
                    <a:pt x="1770367" y="729615"/>
                  </a:lnTo>
                  <a:lnTo>
                    <a:pt x="1725498" y="715886"/>
                  </a:lnTo>
                  <a:lnTo>
                    <a:pt x="1679155" y="705878"/>
                  </a:lnTo>
                  <a:lnTo>
                    <a:pt x="1631492" y="699744"/>
                  </a:lnTo>
                  <a:lnTo>
                    <a:pt x="1582699" y="697661"/>
                  </a:lnTo>
                  <a:lnTo>
                    <a:pt x="566318" y="697661"/>
                  </a:lnTo>
                  <a:lnTo>
                    <a:pt x="517525" y="699744"/>
                  </a:lnTo>
                  <a:lnTo>
                    <a:pt x="469874" y="705878"/>
                  </a:lnTo>
                  <a:lnTo>
                    <a:pt x="423532" y="715886"/>
                  </a:lnTo>
                  <a:lnTo>
                    <a:pt x="378663" y="729615"/>
                  </a:lnTo>
                  <a:lnTo>
                    <a:pt x="335457" y="746874"/>
                  </a:lnTo>
                  <a:lnTo>
                    <a:pt x="294068" y="767499"/>
                  </a:lnTo>
                  <a:lnTo>
                    <a:pt x="254685" y="791311"/>
                  </a:lnTo>
                  <a:lnTo>
                    <a:pt x="217462" y="818159"/>
                  </a:lnTo>
                  <a:lnTo>
                    <a:pt x="182575" y="847852"/>
                  </a:lnTo>
                  <a:lnTo>
                    <a:pt x="150190" y="880237"/>
                  </a:lnTo>
                  <a:lnTo>
                    <a:pt x="120497" y="915111"/>
                  </a:lnTo>
                  <a:lnTo>
                    <a:pt x="93662" y="952334"/>
                  </a:lnTo>
                  <a:lnTo>
                    <a:pt x="69837" y="991730"/>
                  </a:lnTo>
                  <a:lnTo>
                    <a:pt x="49212" y="1033119"/>
                  </a:lnTo>
                  <a:lnTo>
                    <a:pt x="31953" y="1076325"/>
                  </a:lnTo>
                  <a:lnTo>
                    <a:pt x="18224" y="1121181"/>
                  </a:lnTo>
                  <a:lnTo>
                    <a:pt x="8216" y="1167536"/>
                  </a:lnTo>
                  <a:lnTo>
                    <a:pt x="2082" y="1215186"/>
                  </a:lnTo>
                  <a:lnTo>
                    <a:pt x="0" y="1263980"/>
                  </a:lnTo>
                  <a:lnTo>
                    <a:pt x="56464" y="1263980"/>
                  </a:lnTo>
                  <a:lnTo>
                    <a:pt x="58801" y="1214945"/>
                  </a:lnTo>
                  <a:lnTo>
                    <a:pt x="65684" y="1167218"/>
                  </a:lnTo>
                  <a:lnTo>
                    <a:pt x="76873" y="1121016"/>
                  </a:lnTo>
                  <a:lnTo>
                    <a:pt x="92163" y="1076540"/>
                  </a:lnTo>
                  <a:lnTo>
                    <a:pt x="111340" y="1034008"/>
                  </a:lnTo>
                  <a:lnTo>
                    <a:pt x="134188" y="993648"/>
                  </a:lnTo>
                  <a:lnTo>
                    <a:pt x="160502" y="955662"/>
                  </a:lnTo>
                  <a:lnTo>
                    <a:pt x="190042" y="920280"/>
                  </a:lnTo>
                  <a:lnTo>
                    <a:pt x="222618" y="887704"/>
                  </a:lnTo>
                  <a:lnTo>
                    <a:pt x="258000" y="858151"/>
                  </a:lnTo>
                  <a:lnTo>
                    <a:pt x="295986" y="831850"/>
                  </a:lnTo>
                  <a:lnTo>
                    <a:pt x="336346" y="808990"/>
                  </a:lnTo>
                  <a:lnTo>
                    <a:pt x="378879" y="789813"/>
                  </a:lnTo>
                  <a:lnTo>
                    <a:pt x="423354" y="774522"/>
                  </a:lnTo>
                  <a:lnTo>
                    <a:pt x="469557" y="763333"/>
                  </a:lnTo>
                  <a:lnTo>
                    <a:pt x="517283" y="756462"/>
                  </a:lnTo>
                  <a:lnTo>
                    <a:pt x="566318" y="754126"/>
                  </a:lnTo>
                  <a:lnTo>
                    <a:pt x="1582699" y="754126"/>
                  </a:lnTo>
                  <a:lnTo>
                    <a:pt x="1631734" y="756462"/>
                  </a:lnTo>
                  <a:lnTo>
                    <a:pt x="1679460" y="763333"/>
                  </a:lnTo>
                  <a:lnTo>
                    <a:pt x="1725676" y="774522"/>
                  </a:lnTo>
                  <a:lnTo>
                    <a:pt x="1770151" y="789813"/>
                  </a:lnTo>
                  <a:lnTo>
                    <a:pt x="1812671" y="808990"/>
                  </a:lnTo>
                  <a:lnTo>
                    <a:pt x="1853044" y="831850"/>
                  </a:lnTo>
                  <a:lnTo>
                    <a:pt x="1891017" y="858151"/>
                  </a:lnTo>
                  <a:lnTo>
                    <a:pt x="1926412" y="887704"/>
                  </a:lnTo>
                  <a:lnTo>
                    <a:pt x="1958987" y="920280"/>
                  </a:lnTo>
                  <a:lnTo>
                    <a:pt x="1988527" y="955662"/>
                  </a:lnTo>
                  <a:lnTo>
                    <a:pt x="2014842" y="993648"/>
                  </a:lnTo>
                  <a:lnTo>
                    <a:pt x="2037689" y="1034008"/>
                  </a:lnTo>
                  <a:lnTo>
                    <a:pt x="2056866" y="1076540"/>
                  </a:lnTo>
                  <a:lnTo>
                    <a:pt x="2072170" y="1121016"/>
                  </a:lnTo>
                  <a:lnTo>
                    <a:pt x="2083358" y="1167218"/>
                  </a:lnTo>
                  <a:lnTo>
                    <a:pt x="2090229" y="1214945"/>
                  </a:lnTo>
                  <a:lnTo>
                    <a:pt x="2092566" y="1263980"/>
                  </a:lnTo>
                  <a:lnTo>
                    <a:pt x="2149030" y="1263980"/>
                  </a:lnTo>
                  <a:close/>
                </a:path>
                <a:path w="5975984" h="1264285">
                  <a:moveTo>
                    <a:pt x="4496371" y="425297"/>
                  </a:moveTo>
                  <a:lnTo>
                    <a:pt x="4470692" y="368833"/>
                  </a:lnTo>
                  <a:lnTo>
                    <a:pt x="4408665" y="232384"/>
                  </a:lnTo>
                  <a:lnTo>
                    <a:pt x="4408665" y="368833"/>
                  </a:lnTo>
                  <a:lnTo>
                    <a:pt x="4197413" y="368833"/>
                  </a:lnTo>
                  <a:lnTo>
                    <a:pt x="4303039" y="136461"/>
                  </a:lnTo>
                  <a:lnTo>
                    <a:pt x="4408665" y="368833"/>
                  </a:lnTo>
                  <a:lnTo>
                    <a:pt x="4408665" y="232384"/>
                  </a:lnTo>
                  <a:lnTo>
                    <a:pt x="4365066" y="136461"/>
                  </a:lnTo>
                  <a:lnTo>
                    <a:pt x="4303039" y="0"/>
                  </a:lnTo>
                  <a:lnTo>
                    <a:pt x="4109732" y="425297"/>
                  </a:lnTo>
                  <a:lnTo>
                    <a:pt x="4496371" y="425297"/>
                  </a:lnTo>
                  <a:close/>
                </a:path>
                <a:path w="5975984" h="1264285">
                  <a:moveTo>
                    <a:pt x="5975439" y="1263980"/>
                  </a:moveTo>
                  <a:lnTo>
                    <a:pt x="5972975" y="1215313"/>
                  </a:lnTo>
                  <a:lnTo>
                    <a:pt x="5965736" y="1168044"/>
                  </a:lnTo>
                  <a:lnTo>
                    <a:pt x="5953976" y="1122400"/>
                  </a:lnTo>
                  <a:lnTo>
                    <a:pt x="5937923" y="1078623"/>
                  </a:lnTo>
                  <a:lnTo>
                    <a:pt x="5917831" y="1036967"/>
                  </a:lnTo>
                  <a:lnTo>
                    <a:pt x="5893917" y="997673"/>
                  </a:lnTo>
                  <a:lnTo>
                    <a:pt x="5866460" y="960970"/>
                  </a:lnTo>
                  <a:lnTo>
                    <a:pt x="5835662" y="927100"/>
                  </a:lnTo>
                  <a:lnTo>
                    <a:pt x="5801817" y="896315"/>
                  </a:lnTo>
                  <a:lnTo>
                    <a:pt x="5765114" y="868857"/>
                  </a:lnTo>
                  <a:lnTo>
                    <a:pt x="5725807" y="844956"/>
                  </a:lnTo>
                  <a:lnTo>
                    <a:pt x="5684151" y="824865"/>
                  </a:lnTo>
                  <a:lnTo>
                    <a:pt x="5640387" y="808812"/>
                  </a:lnTo>
                  <a:lnTo>
                    <a:pt x="5594743" y="797052"/>
                  </a:lnTo>
                  <a:lnTo>
                    <a:pt x="5547461" y="789813"/>
                  </a:lnTo>
                  <a:lnTo>
                    <a:pt x="5498808" y="787349"/>
                  </a:lnTo>
                  <a:lnTo>
                    <a:pt x="5169967" y="787349"/>
                  </a:lnTo>
                  <a:lnTo>
                    <a:pt x="5121287" y="789813"/>
                  </a:lnTo>
                  <a:lnTo>
                    <a:pt x="5074031" y="797052"/>
                  </a:lnTo>
                  <a:lnTo>
                    <a:pt x="5028387" y="808812"/>
                  </a:lnTo>
                  <a:lnTo>
                    <a:pt x="4984597" y="824865"/>
                  </a:lnTo>
                  <a:lnTo>
                    <a:pt x="4942941" y="844956"/>
                  </a:lnTo>
                  <a:lnTo>
                    <a:pt x="4903660" y="868857"/>
                  </a:lnTo>
                  <a:lnTo>
                    <a:pt x="4866945" y="896315"/>
                  </a:lnTo>
                  <a:lnTo>
                    <a:pt x="4833086" y="927100"/>
                  </a:lnTo>
                  <a:lnTo>
                    <a:pt x="4802289" y="960970"/>
                  </a:lnTo>
                  <a:lnTo>
                    <a:pt x="4774831" y="997673"/>
                  </a:lnTo>
                  <a:lnTo>
                    <a:pt x="4750943" y="1036967"/>
                  </a:lnTo>
                  <a:lnTo>
                    <a:pt x="4730851" y="1078623"/>
                  </a:lnTo>
                  <a:lnTo>
                    <a:pt x="4714799" y="1122400"/>
                  </a:lnTo>
                  <a:lnTo>
                    <a:pt x="4703038" y="1168044"/>
                  </a:lnTo>
                  <a:lnTo>
                    <a:pt x="4695799" y="1215313"/>
                  </a:lnTo>
                  <a:lnTo>
                    <a:pt x="4693336" y="1263980"/>
                  </a:lnTo>
                  <a:lnTo>
                    <a:pt x="4749787" y="1263980"/>
                  </a:lnTo>
                  <a:lnTo>
                    <a:pt x="4752632" y="1215047"/>
                  </a:lnTo>
                  <a:lnTo>
                    <a:pt x="4760900" y="1167752"/>
                  </a:lnTo>
                  <a:lnTo>
                    <a:pt x="4774323" y="1122426"/>
                  </a:lnTo>
                  <a:lnTo>
                    <a:pt x="4792573" y="1079360"/>
                  </a:lnTo>
                  <a:lnTo>
                    <a:pt x="4815294" y="1038898"/>
                  </a:lnTo>
                  <a:lnTo>
                    <a:pt x="4842218" y="1001344"/>
                  </a:lnTo>
                  <a:lnTo>
                    <a:pt x="4873002" y="967016"/>
                  </a:lnTo>
                  <a:lnTo>
                    <a:pt x="4907331" y="936231"/>
                  </a:lnTo>
                  <a:lnTo>
                    <a:pt x="4944884" y="909320"/>
                  </a:lnTo>
                  <a:lnTo>
                    <a:pt x="4985347" y="886574"/>
                  </a:lnTo>
                  <a:lnTo>
                    <a:pt x="5028412" y="868337"/>
                  </a:lnTo>
                  <a:lnTo>
                    <a:pt x="5073739" y="854925"/>
                  </a:lnTo>
                  <a:lnTo>
                    <a:pt x="5121033" y="846632"/>
                  </a:lnTo>
                  <a:lnTo>
                    <a:pt x="5169967" y="843800"/>
                  </a:lnTo>
                  <a:lnTo>
                    <a:pt x="5498808" y="843800"/>
                  </a:lnTo>
                  <a:lnTo>
                    <a:pt x="5547741" y="846632"/>
                  </a:lnTo>
                  <a:lnTo>
                    <a:pt x="5595023" y="854925"/>
                  </a:lnTo>
                  <a:lnTo>
                    <a:pt x="5640362" y="868337"/>
                  </a:lnTo>
                  <a:lnTo>
                    <a:pt x="5683428" y="886574"/>
                  </a:lnTo>
                  <a:lnTo>
                    <a:pt x="5723890" y="909320"/>
                  </a:lnTo>
                  <a:lnTo>
                    <a:pt x="5761444" y="936231"/>
                  </a:lnTo>
                  <a:lnTo>
                    <a:pt x="5795772" y="967016"/>
                  </a:lnTo>
                  <a:lnTo>
                    <a:pt x="5826557" y="1001344"/>
                  </a:lnTo>
                  <a:lnTo>
                    <a:pt x="5853468" y="1038898"/>
                  </a:lnTo>
                  <a:lnTo>
                    <a:pt x="5876201" y="1079360"/>
                  </a:lnTo>
                  <a:lnTo>
                    <a:pt x="5894425" y="1122426"/>
                  </a:lnTo>
                  <a:lnTo>
                    <a:pt x="5907862" y="1167752"/>
                  </a:lnTo>
                  <a:lnTo>
                    <a:pt x="5916142" y="1215047"/>
                  </a:lnTo>
                  <a:lnTo>
                    <a:pt x="5918974" y="1263980"/>
                  </a:lnTo>
                  <a:lnTo>
                    <a:pt x="5975439" y="126398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65311" y="3008818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27596" y="310017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513" y="162750"/>
                  </a:moveTo>
                  <a:lnTo>
                    <a:pt x="319684" y="119532"/>
                  </a:lnTo>
                  <a:lnTo>
                    <a:pt x="303263" y="80670"/>
                  </a:lnTo>
                  <a:lnTo>
                    <a:pt x="284543" y="56464"/>
                  </a:lnTo>
                  <a:lnTo>
                    <a:pt x="277787" y="47713"/>
                  </a:lnTo>
                  <a:lnTo>
                    <a:pt x="269049" y="40970"/>
                  </a:lnTo>
                  <a:lnTo>
                    <a:pt x="269049" y="162750"/>
                  </a:lnTo>
                  <a:lnTo>
                    <a:pt x="260680" y="204089"/>
                  </a:lnTo>
                  <a:lnTo>
                    <a:pt x="237871" y="237871"/>
                  </a:lnTo>
                  <a:lnTo>
                    <a:pt x="204089" y="260680"/>
                  </a:lnTo>
                  <a:lnTo>
                    <a:pt x="162750" y="269049"/>
                  </a:lnTo>
                  <a:lnTo>
                    <a:pt x="121424" y="260680"/>
                  </a:lnTo>
                  <a:lnTo>
                    <a:pt x="87630" y="237871"/>
                  </a:lnTo>
                  <a:lnTo>
                    <a:pt x="64833" y="204089"/>
                  </a:lnTo>
                  <a:lnTo>
                    <a:pt x="56464" y="162750"/>
                  </a:lnTo>
                  <a:lnTo>
                    <a:pt x="64833" y="121424"/>
                  </a:lnTo>
                  <a:lnTo>
                    <a:pt x="87630" y="87630"/>
                  </a:lnTo>
                  <a:lnTo>
                    <a:pt x="121424" y="64833"/>
                  </a:lnTo>
                  <a:lnTo>
                    <a:pt x="162750" y="56464"/>
                  </a:lnTo>
                  <a:lnTo>
                    <a:pt x="204089" y="64833"/>
                  </a:lnTo>
                  <a:lnTo>
                    <a:pt x="237871" y="87630"/>
                  </a:lnTo>
                  <a:lnTo>
                    <a:pt x="260680" y="121424"/>
                  </a:lnTo>
                  <a:lnTo>
                    <a:pt x="269049" y="162750"/>
                  </a:lnTo>
                  <a:lnTo>
                    <a:pt x="269049" y="40970"/>
                  </a:lnTo>
                  <a:lnTo>
                    <a:pt x="244843" y="22250"/>
                  </a:lnTo>
                  <a:lnTo>
                    <a:pt x="205968" y="5816"/>
                  </a:lnTo>
                  <a:lnTo>
                    <a:pt x="162750" y="0"/>
                  </a:lnTo>
                  <a:lnTo>
                    <a:pt x="119532" y="5816"/>
                  </a:lnTo>
                  <a:lnTo>
                    <a:pt x="80670" y="22250"/>
                  </a:lnTo>
                  <a:lnTo>
                    <a:pt x="47713" y="47713"/>
                  </a:lnTo>
                  <a:lnTo>
                    <a:pt x="22250" y="80670"/>
                  </a:lnTo>
                  <a:lnTo>
                    <a:pt x="5816" y="119532"/>
                  </a:lnTo>
                  <a:lnTo>
                    <a:pt x="0" y="162750"/>
                  </a:lnTo>
                  <a:lnTo>
                    <a:pt x="5816" y="205968"/>
                  </a:lnTo>
                  <a:lnTo>
                    <a:pt x="22250" y="244830"/>
                  </a:lnTo>
                  <a:lnTo>
                    <a:pt x="47713" y="277787"/>
                  </a:lnTo>
                  <a:lnTo>
                    <a:pt x="80670" y="303250"/>
                  </a:lnTo>
                  <a:lnTo>
                    <a:pt x="119532" y="319684"/>
                  </a:lnTo>
                  <a:lnTo>
                    <a:pt x="162750" y="325501"/>
                  </a:lnTo>
                  <a:lnTo>
                    <a:pt x="205968" y="319684"/>
                  </a:lnTo>
                  <a:lnTo>
                    <a:pt x="244843" y="303250"/>
                  </a:lnTo>
                  <a:lnTo>
                    <a:pt x="277787" y="277787"/>
                  </a:lnTo>
                  <a:lnTo>
                    <a:pt x="303263" y="244830"/>
                  </a:lnTo>
                  <a:lnTo>
                    <a:pt x="319684" y="205968"/>
                  </a:lnTo>
                  <a:lnTo>
                    <a:pt x="325513" y="162750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962123" y="3277857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5" h="209550">
                  <a:moveTo>
                    <a:pt x="56469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69" y="209259"/>
                  </a:lnTo>
                  <a:lnTo>
                    <a:pt x="56469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41803" y="2880816"/>
              <a:ext cx="386715" cy="425450"/>
            </a:xfrm>
            <a:custGeom>
              <a:avLst/>
              <a:gdLst/>
              <a:ahLst/>
              <a:cxnLst/>
              <a:rect l="l" t="t" r="r" b="b"/>
              <a:pathLst>
                <a:path w="386714" h="425450">
                  <a:moveTo>
                    <a:pt x="386626" y="425284"/>
                  </a:moveTo>
                  <a:lnTo>
                    <a:pt x="360959" y="368820"/>
                  </a:lnTo>
                  <a:lnTo>
                    <a:pt x="298932" y="232359"/>
                  </a:lnTo>
                  <a:lnTo>
                    <a:pt x="298932" y="368820"/>
                  </a:lnTo>
                  <a:lnTo>
                    <a:pt x="87693" y="368820"/>
                  </a:lnTo>
                  <a:lnTo>
                    <a:pt x="193319" y="136448"/>
                  </a:lnTo>
                  <a:lnTo>
                    <a:pt x="298932" y="368820"/>
                  </a:lnTo>
                  <a:lnTo>
                    <a:pt x="298932" y="232359"/>
                  </a:lnTo>
                  <a:lnTo>
                    <a:pt x="255346" y="136448"/>
                  </a:lnTo>
                  <a:lnTo>
                    <a:pt x="193319" y="0"/>
                  </a:lnTo>
                  <a:lnTo>
                    <a:pt x="0" y="425284"/>
                  </a:lnTo>
                  <a:lnTo>
                    <a:pt x="386626" y="425284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06887" y="3188175"/>
              <a:ext cx="56515" cy="209550"/>
            </a:xfrm>
            <a:custGeom>
              <a:avLst/>
              <a:gdLst/>
              <a:ahLst/>
              <a:cxnLst/>
              <a:rect l="l" t="t" r="r" b="b"/>
              <a:pathLst>
                <a:path w="56514" h="209550">
                  <a:moveTo>
                    <a:pt x="56470" y="0"/>
                  </a:moveTo>
                  <a:lnTo>
                    <a:pt x="0" y="0"/>
                  </a:lnTo>
                  <a:lnTo>
                    <a:pt x="0" y="209259"/>
                  </a:lnTo>
                  <a:lnTo>
                    <a:pt x="56470" y="209259"/>
                  </a:lnTo>
                  <a:lnTo>
                    <a:pt x="5647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46192" y="2182138"/>
              <a:ext cx="1026160" cy="466725"/>
            </a:xfrm>
            <a:custGeom>
              <a:avLst/>
              <a:gdLst/>
              <a:ahLst/>
              <a:cxnLst/>
              <a:rect l="l" t="t" r="r" b="b"/>
              <a:pathLst>
                <a:path w="1026160" h="466725">
                  <a:moveTo>
                    <a:pt x="1025652" y="305904"/>
                  </a:moveTo>
                  <a:lnTo>
                    <a:pt x="1018959" y="263347"/>
                  </a:lnTo>
                  <a:lnTo>
                    <a:pt x="1000277" y="226123"/>
                  </a:lnTo>
                  <a:lnTo>
                    <a:pt x="971727" y="196367"/>
                  </a:lnTo>
                  <a:lnTo>
                    <a:pt x="935431" y="176174"/>
                  </a:lnTo>
                  <a:lnTo>
                    <a:pt x="893483" y="167665"/>
                  </a:lnTo>
                  <a:lnTo>
                    <a:pt x="893483" y="129692"/>
                  </a:lnTo>
                  <a:lnTo>
                    <a:pt x="886421" y="86004"/>
                  </a:lnTo>
                  <a:lnTo>
                    <a:pt x="866521" y="47790"/>
                  </a:lnTo>
                  <a:lnTo>
                    <a:pt x="836790" y="18059"/>
                  </a:lnTo>
                  <a:lnTo>
                    <a:pt x="801916" y="0"/>
                  </a:lnTo>
                  <a:lnTo>
                    <a:pt x="201688" y="0"/>
                  </a:lnTo>
                  <a:lnTo>
                    <a:pt x="166827" y="18059"/>
                  </a:lnTo>
                  <a:lnTo>
                    <a:pt x="136855" y="48018"/>
                  </a:lnTo>
                  <a:lnTo>
                    <a:pt x="117195" y="86004"/>
                  </a:lnTo>
                  <a:lnTo>
                    <a:pt x="110134" y="129692"/>
                  </a:lnTo>
                  <a:lnTo>
                    <a:pt x="110134" y="214490"/>
                  </a:lnTo>
                  <a:lnTo>
                    <a:pt x="66421" y="231800"/>
                  </a:lnTo>
                  <a:lnTo>
                    <a:pt x="31508" y="262140"/>
                  </a:lnTo>
                  <a:lnTo>
                    <a:pt x="8369" y="302526"/>
                  </a:lnTo>
                  <a:lnTo>
                    <a:pt x="0" y="349961"/>
                  </a:lnTo>
                  <a:lnTo>
                    <a:pt x="0" y="466305"/>
                  </a:lnTo>
                  <a:lnTo>
                    <a:pt x="79362" y="466305"/>
                  </a:lnTo>
                  <a:lnTo>
                    <a:pt x="79362" y="409829"/>
                  </a:lnTo>
                  <a:lnTo>
                    <a:pt x="56464" y="409829"/>
                  </a:lnTo>
                  <a:lnTo>
                    <a:pt x="56464" y="349961"/>
                  </a:lnTo>
                  <a:lnTo>
                    <a:pt x="62915" y="318109"/>
                  </a:lnTo>
                  <a:lnTo>
                    <a:pt x="80479" y="292074"/>
                  </a:lnTo>
                  <a:lnTo>
                    <a:pt x="106514" y="274497"/>
                  </a:lnTo>
                  <a:lnTo>
                    <a:pt x="138366" y="268058"/>
                  </a:lnTo>
                  <a:lnTo>
                    <a:pt x="166598" y="268058"/>
                  </a:lnTo>
                  <a:lnTo>
                    <a:pt x="166598" y="129692"/>
                  </a:lnTo>
                  <a:lnTo>
                    <a:pt x="173050" y="97840"/>
                  </a:lnTo>
                  <a:lnTo>
                    <a:pt x="190614" y="71805"/>
                  </a:lnTo>
                  <a:lnTo>
                    <a:pt x="216649" y="54241"/>
                  </a:lnTo>
                  <a:lnTo>
                    <a:pt x="248488" y="47790"/>
                  </a:lnTo>
                  <a:lnTo>
                    <a:pt x="755116" y="47790"/>
                  </a:lnTo>
                  <a:lnTo>
                    <a:pt x="786968" y="54241"/>
                  </a:lnTo>
                  <a:lnTo>
                    <a:pt x="813003" y="71805"/>
                  </a:lnTo>
                  <a:lnTo>
                    <a:pt x="830567" y="97840"/>
                  </a:lnTo>
                  <a:lnTo>
                    <a:pt x="837018" y="129692"/>
                  </a:lnTo>
                  <a:lnTo>
                    <a:pt x="837018" y="224002"/>
                  </a:lnTo>
                  <a:lnTo>
                    <a:pt x="887272" y="224002"/>
                  </a:lnTo>
                  <a:lnTo>
                    <a:pt x="919124" y="230454"/>
                  </a:lnTo>
                  <a:lnTo>
                    <a:pt x="945159" y="248018"/>
                  </a:lnTo>
                  <a:lnTo>
                    <a:pt x="962736" y="274053"/>
                  </a:lnTo>
                  <a:lnTo>
                    <a:pt x="969187" y="305904"/>
                  </a:lnTo>
                  <a:lnTo>
                    <a:pt x="969187" y="409829"/>
                  </a:lnTo>
                  <a:lnTo>
                    <a:pt x="348399" y="409829"/>
                  </a:lnTo>
                  <a:lnTo>
                    <a:pt x="348399" y="466305"/>
                  </a:lnTo>
                  <a:lnTo>
                    <a:pt x="1025652" y="466305"/>
                  </a:lnTo>
                  <a:lnTo>
                    <a:pt x="1025652" y="305904"/>
                  </a:lnTo>
                  <a:close/>
                </a:path>
              </a:pathLst>
            </a:custGeom>
            <a:solidFill>
              <a:srgbClr val="90EBCD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30075" y="2522079"/>
              <a:ext cx="468630" cy="514984"/>
            </a:xfrm>
            <a:custGeom>
              <a:avLst/>
              <a:gdLst/>
              <a:ahLst/>
              <a:cxnLst/>
              <a:rect l="l" t="t" r="r" b="b"/>
              <a:pathLst>
                <a:path w="468629" h="514985">
                  <a:moveTo>
                    <a:pt x="468160" y="514985"/>
                  </a:moveTo>
                  <a:lnTo>
                    <a:pt x="442493" y="458508"/>
                  </a:lnTo>
                  <a:lnTo>
                    <a:pt x="380466" y="322046"/>
                  </a:lnTo>
                  <a:lnTo>
                    <a:pt x="380466" y="458508"/>
                  </a:lnTo>
                  <a:lnTo>
                    <a:pt x="87693" y="458508"/>
                  </a:lnTo>
                  <a:lnTo>
                    <a:pt x="234086" y="136461"/>
                  </a:lnTo>
                  <a:lnTo>
                    <a:pt x="380466" y="458508"/>
                  </a:lnTo>
                  <a:lnTo>
                    <a:pt x="380466" y="322046"/>
                  </a:lnTo>
                  <a:lnTo>
                    <a:pt x="296113" y="136461"/>
                  </a:lnTo>
                  <a:lnTo>
                    <a:pt x="234086" y="0"/>
                  </a:lnTo>
                  <a:lnTo>
                    <a:pt x="0" y="514985"/>
                  </a:lnTo>
                  <a:lnTo>
                    <a:pt x="468160" y="514985"/>
                  </a:lnTo>
                  <a:close/>
                </a:path>
              </a:pathLst>
            </a:custGeom>
            <a:solidFill>
              <a:srgbClr val="30BA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49692" y="2829470"/>
              <a:ext cx="6457315" cy="1155700"/>
            </a:xfrm>
            <a:custGeom>
              <a:avLst/>
              <a:gdLst/>
              <a:ahLst/>
              <a:cxnLst/>
              <a:rect l="l" t="t" r="r" b="b"/>
              <a:pathLst>
                <a:path w="6457315" h="1155700">
                  <a:moveTo>
                    <a:pt x="3256750" y="663549"/>
                  </a:moveTo>
                  <a:lnTo>
                    <a:pt x="3250400" y="616356"/>
                  </a:lnTo>
                  <a:lnTo>
                    <a:pt x="3232442" y="573925"/>
                  </a:lnTo>
                  <a:lnTo>
                    <a:pt x="3204629" y="537946"/>
                  </a:lnTo>
                  <a:lnTo>
                    <a:pt x="3196971" y="532028"/>
                  </a:lnTo>
                  <a:lnTo>
                    <a:pt x="3196971" y="635317"/>
                  </a:lnTo>
                  <a:lnTo>
                    <a:pt x="2873540" y="635317"/>
                  </a:lnTo>
                  <a:lnTo>
                    <a:pt x="2873540" y="542315"/>
                  </a:lnTo>
                  <a:lnTo>
                    <a:pt x="3079038" y="542315"/>
                  </a:lnTo>
                  <a:lnTo>
                    <a:pt x="3119780" y="549351"/>
                  </a:lnTo>
                  <a:lnTo>
                    <a:pt x="3154642" y="568833"/>
                  </a:lnTo>
                  <a:lnTo>
                    <a:pt x="3181185" y="598309"/>
                  </a:lnTo>
                  <a:lnTo>
                    <a:pt x="3196971" y="635317"/>
                  </a:lnTo>
                  <a:lnTo>
                    <a:pt x="3196971" y="532028"/>
                  </a:lnTo>
                  <a:lnTo>
                    <a:pt x="3168675" y="510146"/>
                  </a:lnTo>
                  <a:lnTo>
                    <a:pt x="3126232" y="492201"/>
                  </a:lnTo>
                  <a:lnTo>
                    <a:pt x="3079038" y="485851"/>
                  </a:lnTo>
                  <a:lnTo>
                    <a:pt x="2817076" y="485851"/>
                  </a:lnTo>
                  <a:lnTo>
                    <a:pt x="2817076" y="691781"/>
                  </a:lnTo>
                  <a:lnTo>
                    <a:pt x="3256750" y="691781"/>
                  </a:lnTo>
                  <a:lnTo>
                    <a:pt x="3256750" y="663549"/>
                  </a:lnTo>
                  <a:close/>
                </a:path>
                <a:path w="6457315" h="1155700">
                  <a:moveTo>
                    <a:pt x="4142676" y="0"/>
                  </a:moveTo>
                  <a:lnTo>
                    <a:pt x="4086225" y="0"/>
                  </a:lnTo>
                  <a:lnTo>
                    <a:pt x="4086225" y="388620"/>
                  </a:lnTo>
                  <a:lnTo>
                    <a:pt x="4142676" y="388620"/>
                  </a:lnTo>
                  <a:lnTo>
                    <a:pt x="4142676" y="0"/>
                  </a:lnTo>
                  <a:close/>
                </a:path>
                <a:path w="6457315" h="1155700">
                  <a:moveTo>
                    <a:pt x="6457048" y="1107732"/>
                  </a:moveTo>
                  <a:lnTo>
                    <a:pt x="0" y="1107732"/>
                  </a:lnTo>
                  <a:lnTo>
                    <a:pt x="0" y="1155534"/>
                  </a:lnTo>
                  <a:lnTo>
                    <a:pt x="6457048" y="1155534"/>
                  </a:lnTo>
                  <a:lnTo>
                    <a:pt x="6457048" y="1107732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586" y="3498664"/>
              <a:ext cx="88498" cy="8849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1107" y="3498664"/>
              <a:ext cx="88498" cy="8849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299028" y="3315303"/>
              <a:ext cx="440055" cy="206375"/>
            </a:xfrm>
            <a:custGeom>
              <a:avLst/>
              <a:gdLst/>
              <a:ahLst/>
              <a:cxnLst/>
              <a:rect l="l" t="t" r="r" b="b"/>
              <a:pathLst>
                <a:path w="440054" h="206375">
                  <a:moveTo>
                    <a:pt x="261960" y="0"/>
                  </a:moveTo>
                  <a:lnTo>
                    <a:pt x="0" y="0"/>
                  </a:lnTo>
                  <a:lnTo>
                    <a:pt x="0" y="205941"/>
                  </a:lnTo>
                  <a:lnTo>
                    <a:pt x="439662" y="205941"/>
                  </a:lnTo>
                  <a:lnTo>
                    <a:pt x="439662" y="177700"/>
                  </a:lnTo>
                  <a:lnTo>
                    <a:pt x="435857" y="149471"/>
                  </a:lnTo>
                  <a:lnTo>
                    <a:pt x="56459" y="149471"/>
                  </a:lnTo>
                  <a:lnTo>
                    <a:pt x="56459" y="56469"/>
                  </a:lnTo>
                  <a:lnTo>
                    <a:pt x="390926" y="56469"/>
                  </a:lnTo>
                  <a:lnTo>
                    <a:pt x="387553" y="52105"/>
                  </a:lnTo>
                  <a:lnTo>
                    <a:pt x="351576" y="24295"/>
                  </a:lnTo>
                  <a:lnTo>
                    <a:pt x="309143" y="6358"/>
                  </a:lnTo>
                  <a:lnTo>
                    <a:pt x="261960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988" y="3371772"/>
              <a:ext cx="173897" cy="93002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0820" y="3498664"/>
              <a:ext cx="88498" cy="8849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343" y="3498664"/>
              <a:ext cx="88498" cy="88498"/>
            </a:xfrm>
            <a:prstGeom prst="rect">
              <a:avLst/>
            </a:prstGeom>
          </p:spPr>
        </p:pic>
      </p:grpSp>
      <p:sp>
        <p:nvSpPr>
          <p:cNvPr id="185" name="object 185"/>
          <p:cNvSpPr txBox="1">
            <a:spLocks noGrp="1"/>
          </p:cNvSpPr>
          <p:nvPr>
            <p:ph type="title"/>
          </p:nvPr>
        </p:nvSpPr>
        <p:spPr>
          <a:xfrm>
            <a:off x="9536747" y="2067051"/>
            <a:ext cx="7947025" cy="19851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sz="4600" dirty="0">
                <a:solidFill>
                  <a:srgbClr val="0D332B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如何改变全球汽车行业</a:t>
            </a:r>
            <a:endParaRPr sz="4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07D13BC0-4102-4DC4-9D3E-2EF156BFB5BF}"/>
              </a:ext>
            </a:extLst>
          </p:cNvPr>
          <p:cNvGrpSpPr/>
          <p:nvPr/>
        </p:nvGrpSpPr>
        <p:grpSpPr>
          <a:xfrm>
            <a:off x="0" y="10"/>
            <a:ext cx="20104100" cy="11308715"/>
            <a:chOff x="0" y="10"/>
            <a:chExt cx="20104100" cy="11308715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824C8D2B-0701-F5E5-634C-85F89E7F820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"/>
              <a:ext cx="20104074" cy="11308534"/>
            </a:xfrm>
            <a:prstGeom prst="rect">
              <a:avLst/>
            </a:prstGeom>
          </p:spPr>
        </p:pic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1E7F571A-88E1-9D10-0F9B-FBBCECF0B4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21945" y="697600"/>
              <a:ext cx="594740" cy="384540"/>
            </a:xfrm>
            <a:prstGeom prst="rect">
              <a:avLst/>
            </a:prstGeom>
          </p:spPr>
        </p:pic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5D6A1DD8-9479-6B49-BACE-447BB2D079B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905256"/>
              <a:ext cx="1673352" cy="304800"/>
            </a:xfrm>
            <a:prstGeom prst="rect">
              <a:avLst/>
            </a:prstGeom>
          </p:spPr>
        </p:pic>
      </p:grpSp>
      <p:sp>
        <p:nvSpPr>
          <p:cNvPr id="2" name="object 2"/>
          <p:cNvSpPr/>
          <p:nvPr/>
        </p:nvSpPr>
        <p:spPr>
          <a:xfrm>
            <a:off x="0" y="698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D332B">
              <a:alpha val="81179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1945" y="697600"/>
            <a:ext cx="594740" cy="384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37850" y="6426708"/>
            <a:ext cx="341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请访问：</a:t>
            </a:r>
            <a:endParaRPr lang="en-US" sz="2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https://suse.to/automotive</a:t>
            </a:r>
            <a:endParaRPr sz="20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7850" y="4930056"/>
            <a:ext cx="6629400" cy="78803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要了解 SUSE 如何助你实现汽车业务的数字化转型，请联系我们。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47820" y="2886362"/>
            <a:ext cx="1146683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21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了解更多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516</Words>
  <Application>Microsoft Macintosh PowerPoint</Application>
  <PresentationFormat>自定义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Source Han Sans CN</vt:lpstr>
      <vt:lpstr>Trebuchet MS</vt:lpstr>
      <vt:lpstr>Office Theme</vt:lpstr>
      <vt:lpstr>软件定义汽车</vt:lpstr>
      <vt:lpstr>软件定义汽车是未来趋势</vt:lpstr>
      <vt:lpstr>汽车行业的数字化转型之旅</vt:lpstr>
      <vt:lpstr>汽车制造商如何使用软件来克服关键挑战？</vt:lpstr>
      <vt:lpstr>PowerPoint 演示文稿</vt:lpstr>
      <vt:lpstr>SUSE 如何改变全球汽车行业</vt:lpstr>
      <vt:lpstr>了解更多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159</cp:revision>
  <dcterms:created xsi:type="dcterms:W3CDTF">2023-05-29T08:15:34Z</dcterms:created>
  <dcterms:modified xsi:type="dcterms:W3CDTF">2023-05-31T06:56:39Z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2023-05-29T00:00:00Z</vt:filetime>
  </property>
</Properties>
</file>