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15700"/>
  <p:notesSz cx="20104100" cy="1131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678"/>
  </p:normalViewPr>
  <p:slideViewPr>
    <p:cSldViewPr>
      <p:cViewPr varScale="1">
        <p:scale>
          <a:sx n="37" d="100"/>
          <a:sy n="37" d="100"/>
        </p:scale>
        <p:origin x="256" y="1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2AD8-DAFC-BB4F-9124-B93D700F5C67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6937D-5969-2C4B-ACAF-EF0B41FE8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937D-5969-2C4B-ACAF-EF0B41FE871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80049"/>
            <a:ext cx="12067694" cy="48191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981" y="1780049"/>
            <a:ext cx="12336114" cy="481918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8634" y="2974848"/>
            <a:ext cx="11466830" cy="110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195" y="1935480"/>
            <a:ext cx="18499708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ckinsey.com/industries/automotive-and-assembly/our-insights/rewiring-car-electronics-and-software-architecture-for-the-roaring-2020s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ar-become-software-product-herbert-dies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suse.com/success/honda_pakista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se.to/automotive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"/>
            <a:ext cx="20104100" cy="11308715"/>
            <a:chOff x="0" y="1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"/>
              <a:ext cx="20104074" cy="113085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1945" y="697600"/>
              <a:ext cx="594740" cy="3845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B6113EA3-D3BE-46E4-AAC5-B0448E5D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450" y="3295650"/>
            <a:ext cx="8925243" cy="1846659"/>
          </a:xfrm>
        </p:spPr>
        <p:txBody>
          <a:bodyPr/>
          <a:lstStyle/>
          <a:p>
            <a:r>
              <a:rPr lang="en" altLang="zh-CN" sz="6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From automotive to software-driven mobility</a:t>
            </a:r>
            <a:endParaRPr lang="zh-CN" altLang="en-US" sz="6000" dirty="0"/>
          </a:p>
        </p:txBody>
      </p:sp>
      <p:sp>
        <p:nvSpPr>
          <p:cNvPr id="7" name="object 7"/>
          <p:cNvSpPr txBox="1"/>
          <p:nvPr/>
        </p:nvSpPr>
        <p:spPr>
          <a:xfrm>
            <a:off x="10966450" y="5610528"/>
            <a:ext cx="7411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Digitized</a:t>
            </a:r>
            <a:r>
              <a:rPr lang="en-US" altLang="zh-C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,</a:t>
            </a:r>
            <a:r>
              <a:rPr lang="zh-CN" altLang="en-US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lang="e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Innovative</a:t>
            </a:r>
            <a:r>
              <a:rPr lang="en-US" altLang="zh-C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,</a:t>
            </a:r>
            <a:r>
              <a:rPr lang="zh-CN" altLang="en-US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lang="en"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Industry-leading</a:t>
            </a:r>
            <a:endParaRPr lang="en" sz="27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91070" cy="125730"/>
            <a:chOff x="0" y="0"/>
            <a:chExt cx="7291070" cy="1257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0105" cy="125730"/>
            </a:xfrm>
            <a:custGeom>
              <a:avLst/>
              <a:gdLst/>
              <a:ahLst/>
              <a:cxnLst/>
              <a:rect l="l" t="t" r="r" b="b"/>
              <a:pathLst>
                <a:path w="840105" h="125730">
                  <a:moveTo>
                    <a:pt x="839733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839733" y="125650"/>
                  </a:lnTo>
                  <a:lnTo>
                    <a:pt x="839733" y="0"/>
                  </a:lnTo>
                  <a:close/>
                </a:path>
              </a:pathLst>
            </a:custGeom>
            <a:solidFill>
              <a:srgbClr val="FF7D40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39733" y="0"/>
              <a:ext cx="6451600" cy="125730"/>
            </a:xfrm>
            <a:custGeom>
              <a:avLst/>
              <a:gdLst/>
              <a:ahLst/>
              <a:cxnLst/>
              <a:rect l="l" t="t" r="r" b="b"/>
              <a:pathLst>
                <a:path w="6451600" h="125730">
                  <a:moveTo>
                    <a:pt x="6451320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6451320" y="125650"/>
                  </a:lnTo>
                  <a:lnTo>
                    <a:pt x="6451320" y="0"/>
                  </a:lnTo>
                  <a:close/>
                </a:path>
              </a:pathLst>
            </a:custGeom>
            <a:solidFill>
              <a:srgbClr val="2454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19886" y="0"/>
            <a:ext cx="11584305" cy="125730"/>
            <a:chOff x="8519886" y="0"/>
            <a:chExt cx="11584305" cy="125730"/>
          </a:xfrm>
        </p:grpSpPr>
        <p:sp>
          <p:nvSpPr>
            <p:cNvPr id="6" name="object 6"/>
            <p:cNvSpPr/>
            <p:nvPr/>
          </p:nvSpPr>
          <p:spPr>
            <a:xfrm>
              <a:off x="18461392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70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704" y="125650"/>
                  </a:lnTo>
                  <a:lnTo>
                    <a:pt x="1642704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6" y="0"/>
              <a:ext cx="9941560" cy="125730"/>
            </a:xfrm>
            <a:custGeom>
              <a:avLst/>
              <a:gdLst/>
              <a:ahLst/>
              <a:cxnLst/>
              <a:rect l="l" t="t" r="r" b="b"/>
              <a:pathLst>
                <a:path w="9941560" h="125730">
                  <a:moveTo>
                    <a:pt x="994151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9941519" y="125650"/>
                  </a:lnTo>
                  <a:lnTo>
                    <a:pt x="994151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-9088" y="136915"/>
            <a:ext cx="8523605" cy="11182985"/>
          </a:xfrm>
          <a:custGeom>
            <a:avLst/>
            <a:gdLst/>
            <a:ahLst/>
            <a:cxnLst/>
            <a:rect l="l" t="t" r="r" b="b"/>
            <a:pathLst>
              <a:path w="8523605" h="11182985">
                <a:moveTo>
                  <a:pt x="8523300" y="0"/>
                </a:moveTo>
                <a:lnTo>
                  <a:pt x="0" y="0"/>
                </a:lnTo>
                <a:lnTo>
                  <a:pt x="0" y="11182827"/>
                </a:lnTo>
                <a:lnTo>
                  <a:pt x="8523300" y="11182827"/>
                </a:lnTo>
                <a:lnTo>
                  <a:pt x="85233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19396"/>
            <a:ext cx="1673352" cy="304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33093" y="1678940"/>
            <a:ext cx="58453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We</a:t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'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ll see the biggest impacts in…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3850" y="2558512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9941" y="2430282"/>
            <a:ext cx="4628515" cy="1320916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180000" rtlCol="0">
            <a:spAutoFit/>
          </a:bodyPr>
          <a:lstStyle/>
          <a:p>
            <a:pPr marL="146050" marR="253365">
              <a:lnSpc>
                <a:spcPct val="121000"/>
              </a:lnSpc>
              <a:spcBef>
                <a:spcPts val="9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Digitized supply chains and manufacturing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software-enabled production is essential as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sector confronts its lack of agility and the new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flexibility needed to transform rapidly.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9941" y="3928435"/>
            <a:ext cx="4628515" cy="1591696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180000" rtlCol="0">
            <a:spAutoFit/>
          </a:bodyPr>
          <a:lstStyle/>
          <a:p>
            <a:pPr marL="146050" marR="496570">
              <a:lnSpc>
                <a:spcPct val="121800"/>
              </a:lnSpc>
              <a:spcBef>
                <a:spcPts val="9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Transferring content to and from vehicles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multiple opportunities exist – everything from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servicing and aftersales to data sharing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as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OEMs explore software over-the-air (SOTA)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firmware over-the-air (FOTA) updates.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9941" y="5700391"/>
            <a:ext cx="4628515" cy="132155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110" rIns="0" bIns="180000" rtlCol="0">
            <a:spAutoFit/>
          </a:bodyPr>
          <a:lstStyle/>
          <a:p>
            <a:pPr marL="146050" marR="252095">
              <a:lnSpc>
                <a:spcPct val="121000"/>
              </a:lnSpc>
              <a:spcBef>
                <a:spcPts val="9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Building a culture of innovation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collaboration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technology providers will be essential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businesses looking to add expertise,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agility and resilience to power growth.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941" y="7250888"/>
            <a:ext cx="4628515" cy="1322198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745" rIns="0" bIns="180000" rtlCol="0">
            <a:spAutoFit/>
          </a:bodyPr>
          <a:lstStyle/>
          <a:p>
            <a:pPr marL="146050" marR="319405">
              <a:lnSpc>
                <a:spcPct val="121000"/>
              </a:lnSpc>
              <a:spcBef>
                <a:spcPts val="93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Embracing cloud technology – success will be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based on the deployment of open, reliable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flexible app platforms to the Vehicle Edge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monetization using cloud-based products.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941" y="8801396"/>
            <a:ext cx="4628515" cy="1320274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6839" rIns="0" bIns="180000" rtlCol="0">
            <a:spAutoFit/>
          </a:bodyPr>
          <a:lstStyle/>
          <a:p>
            <a:pPr marL="146050" marR="379730" algn="just">
              <a:lnSpc>
                <a:spcPct val="121000"/>
              </a:lnSpc>
              <a:spcBef>
                <a:spcPts val="9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Adoption of connected platform hardware  –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avoidance of vendor lock-in and the need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open network governance required for use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multi-cloud, on-premises and Edge use cases.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31" y="5215127"/>
            <a:ext cx="3560445" cy="472360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875">
              <a:lnSpc>
                <a:spcPct val="116500"/>
              </a:lnSpc>
              <a:spcBef>
                <a:spcPts val="12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new entrants and enlivened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incumbents, competition is fierce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automakers tackle the reality of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CASE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C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onnected,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A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utonomous,</a:t>
            </a:r>
            <a:r>
              <a:rPr lang="zh-CN" altLang="en-US" sz="17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S</a:t>
            </a:r>
            <a:r>
              <a:rPr sz="17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hared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E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lectric driving.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100"/>
              </a:lnSpc>
              <a:spcBef>
                <a:spcPts val="133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Disruption is transforming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industry, and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next five years will bring a reengineering of the competitor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landscape. However, it’s the next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12 months that will be a defining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period as focus hardens,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particularly around electrification,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 integration, and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digitization of customer journeys.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56078" y="2430282"/>
            <a:ext cx="4848019" cy="463865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9245790" y="8801396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45790" y="7260913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45790" y="5710408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45790" y="3928444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45790" y="2430290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3116" y="6428224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3" y="0"/>
                </a:moveTo>
                <a:lnTo>
                  <a:pt x="0" y="0"/>
                </a:lnTo>
                <a:lnTo>
                  <a:pt x="0" y="3374388"/>
                </a:lnTo>
                <a:lnTo>
                  <a:pt x="3599813" y="3374388"/>
                </a:lnTo>
                <a:lnTo>
                  <a:pt x="3599813" y="0"/>
                </a:lnTo>
                <a:close/>
              </a:path>
            </a:pathLst>
          </a:custGeom>
          <a:solidFill>
            <a:srgbClr val="CFD6D5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36717" y="5971979"/>
            <a:ext cx="3599815" cy="368113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395605" marR="419734">
              <a:lnSpc>
                <a:spcPct val="150000"/>
              </a:lnSpc>
            </a:pP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Software will be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what differentiates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players in the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automotive industry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within 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a few years.</a:t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95605">
              <a:lnSpc>
                <a:spcPct val="100000"/>
              </a:lnSpc>
              <a:spcBef>
                <a:spcPts val="2755"/>
              </a:spcBef>
            </a:pPr>
            <a:r>
              <a:rPr sz="12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McKinsey Center for Future Mobility</a:t>
            </a:r>
            <a:endParaRPr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30731" y="2320035"/>
            <a:ext cx="6943241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near future,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 will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define vehicles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1CD9C2C1-E159-CEC3-0293-B5078BF444C0}"/>
              </a:ext>
            </a:extLst>
          </p:cNvPr>
          <p:cNvSpPr txBox="1"/>
          <p:nvPr/>
        </p:nvSpPr>
        <p:spPr>
          <a:xfrm>
            <a:off x="9213850" y="4097725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91ADE422-B3D2-8CBB-1E97-25D8A5E89E08}"/>
              </a:ext>
            </a:extLst>
          </p:cNvPr>
          <p:cNvSpPr txBox="1"/>
          <p:nvPr/>
        </p:nvSpPr>
        <p:spPr>
          <a:xfrm>
            <a:off x="9213850" y="5824718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</a:t>
            </a: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079104B2-805B-2929-7166-FB1E431BCBA0}"/>
              </a:ext>
            </a:extLst>
          </p:cNvPr>
          <p:cNvSpPr txBox="1"/>
          <p:nvPr/>
        </p:nvSpPr>
        <p:spPr>
          <a:xfrm>
            <a:off x="9213850" y="7363931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13F78A94-C8D8-53EA-81C5-E2BCD7F8D16C}"/>
              </a:ext>
            </a:extLst>
          </p:cNvPr>
          <p:cNvSpPr txBox="1"/>
          <p:nvPr/>
        </p:nvSpPr>
        <p:spPr>
          <a:xfrm>
            <a:off x="9256652" y="8885410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05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939005" y="6804737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5" y="0"/>
                </a:moveTo>
                <a:lnTo>
                  <a:pt x="0" y="0"/>
                </a:lnTo>
                <a:lnTo>
                  <a:pt x="0" y="3374389"/>
                </a:lnTo>
                <a:lnTo>
                  <a:pt x="3599815" y="3374389"/>
                </a:lnTo>
                <a:lnTo>
                  <a:pt x="359981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6793" y="6634234"/>
            <a:ext cx="3599815" cy="3133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415290" marR="452755" indent="-75565">
              <a:lnSpc>
                <a:spcPct val="150000"/>
              </a:lnSpc>
              <a:spcBef>
                <a:spcPts val="2300"/>
              </a:spcBef>
            </a:pPr>
            <a:r>
              <a:rPr lang="en-US" altLang="zh-CN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"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We have to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become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a software-driven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car</a:t>
            </a:r>
            <a:r>
              <a:rPr lang="zh-CN" altLang="en-US"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company.</a:t>
            </a:r>
            <a:r>
              <a:rPr lang="en-US" altLang="zh-CN"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"</a:t>
            </a:r>
            <a:endParaRPr sz="2200" u="sng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413384" marR="1242695" indent="10795">
              <a:lnSpc>
                <a:spcPct val="99200"/>
              </a:lnSpc>
              <a:spcBef>
                <a:spcPts val="1870"/>
              </a:spcBef>
            </a:pP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Herbert Diess, Chairman,</a:t>
            </a:r>
            <a:r>
              <a:rPr lang="zh-CN" altLang="en-US"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Management Board at</a:t>
            </a:r>
            <a:r>
              <a:rPr lang="zh-CN" altLang="en-US"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Volkswagen Group</a:t>
            </a:r>
            <a:r>
              <a:rPr sz="13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46597"/>
            <a:ext cx="20104100" cy="10023475"/>
            <a:chOff x="0" y="646597"/>
            <a:chExt cx="20104100" cy="10023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0061"/>
              <a:ext cx="20104100" cy="4819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780049"/>
              <a:ext cx="20104100" cy="4819650"/>
            </a:xfrm>
            <a:custGeom>
              <a:avLst/>
              <a:gdLst/>
              <a:ahLst/>
              <a:cxnLst/>
              <a:rect l="l" t="t" r="r" b="b"/>
              <a:pathLst>
                <a:path w="20104100" h="4819650">
                  <a:moveTo>
                    <a:pt x="20104100" y="0"/>
                  </a:moveTo>
                  <a:lnTo>
                    <a:pt x="0" y="0"/>
                  </a:lnTo>
                  <a:lnTo>
                    <a:pt x="0" y="4819192"/>
                  </a:lnTo>
                  <a:lnTo>
                    <a:pt x="20104100" y="481919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145" y="646597"/>
              <a:ext cx="4507661" cy="42328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7682" y="6599243"/>
              <a:ext cx="4701540" cy="4070350"/>
            </a:xfrm>
            <a:custGeom>
              <a:avLst/>
              <a:gdLst/>
              <a:ahLst/>
              <a:cxnLst/>
              <a:rect l="l" t="t" r="r" b="b"/>
              <a:pathLst>
                <a:path w="4701540" h="4070350">
                  <a:moveTo>
                    <a:pt x="4701541" y="0"/>
                  </a:moveTo>
                  <a:lnTo>
                    <a:pt x="0" y="0"/>
                  </a:lnTo>
                  <a:lnTo>
                    <a:pt x="0" y="4070349"/>
                  </a:lnTo>
                  <a:lnTo>
                    <a:pt x="4701541" y="4070349"/>
                  </a:lnTo>
                  <a:lnTo>
                    <a:pt x="470154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67683" y="6827011"/>
            <a:ext cx="3819525" cy="3693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Where does the industry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want to go tomorrow?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000"/>
              </a:lnSpc>
              <a:spcBef>
                <a:spcPts val="10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By 2030, all new vehicles will run on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own software and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60% of</a:t>
            </a:r>
            <a:r>
              <a:rPr lang="zh-CN" altLang="en-US"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coding will be in-house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 Its ambition is to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make their major plants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 flagship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innovative and fully networked production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This means intelligently networked supply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chains, digitized aftersales, and climate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neutrality by 2050. This is an industry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standard plan for a return to profitable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growth.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41242" y="5525494"/>
            <a:ext cx="4888230" cy="5437505"/>
          </a:xfrm>
          <a:custGeom>
            <a:avLst/>
            <a:gdLst/>
            <a:ahLst/>
            <a:cxnLst/>
            <a:rect l="l" t="t" r="r" b="b"/>
            <a:pathLst>
              <a:path w="4888230" h="5437505">
                <a:moveTo>
                  <a:pt x="4887695" y="0"/>
                </a:moveTo>
                <a:lnTo>
                  <a:pt x="0" y="0"/>
                </a:lnTo>
                <a:lnTo>
                  <a:pt x="0" y="5437505"/>
                </a:lnTo>
                <a:lnTo>
                  <a:pt x="4887695" y="5437505"/>
                </a:lnTo>
                <a:lnTo>
                  <a:pt x="488769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01241" y="5879084"/>
            <a:ext cx="3951409" cy="784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How will the industry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get there?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0606" y="6710172"/>
            <a:ext cx="4146550" cy="367741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Innovation in the next 5-10 years is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crucial if companies want to stay ahead of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industry entrants, as is the development of a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standardized group platform so the industry can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stay technologically independent.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98120">
              <a:lnSpc>
                <a:spcPct val="124300"/>
              </a:lnSpc>
              <a:spcBef>
                <a:spcPts val="12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part of the industry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digitization program,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most companies will: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335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Realize a 10% reduction in fixed costs by 2026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09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Increase productivity by 5% each year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Reduce material costs by 5-8%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0660" marR="608330" indent="-188595">
              <a:lnSpc>
                <a:spcPts val="2110"/>
              </a:lnSpc>
              <a:spcBef>
                <a:spcPts val="12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Spend $3 billion a year on its software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capabilities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17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Grow their IT workforce by 150% in five years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4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Make coding part of their DNA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717" y="5525494"/>
            <a:ext cx="4701540" cy="4244340"/>
          </a:xfrm>
          <a:custGeom>
            <a:avLst/>
            <a:gdLst/>
            <a:ahLst/>
            <a:cxnLst/>
            <a:rect l="l" t="t" r="r" b="b"/>
            <a:pathLst>
              <a:path w="4701540" h="4244340">
                <a:moveTo>
                  <a:pt x="4701540" y="0"/>
                </a:moveTo>
                <a:lnTo>
                  <a:pt x="0" y="0"/>
                </a:lnTo>
                <a:lnTo>
                  <a:pt x="0" y="4243979"/>
                </a:lnTo>
                <a:lnTo>
                  <a:pt x="4701540" y="4243979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717" y="5888227"/>
            <a:ext cx="322770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Where is the industry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today?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717" y="6685788"/>
            <a:ext cx="3702050" cy="2688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automotive industry is making huge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investments in R&amp;D, IT systems and talent.
Currently, it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one of the top ten R&amp;D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spenders. Partnerships with Google,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Microsoft, AWS, and other IT providers  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producing world-leading software that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makes this industry a digitalization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product innovation leader. However,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approximately just 10% of its coding takes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place in-house.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0731" y="2630931"/>
            <a:ext cx="8336915" cy="135485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industry</a:t>
            </a:r>
            <a:r>
              <a:rPr lang="en-US" altLang="zh-CN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digital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transformation journey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730"/>
            <a:ext cx="20104100" cy="11182985"/>
            <a:chOff x="0" y="125730"/>
            <a:chExt cx="20104100" cy="11182985"/>
          </a:xfrm>
        </p:grpSpPr>
        <p:sp>
          <p:nvSpPr>
            <p:cNvPr id="3" name="object 3"/>
            <p:cNvSpPr/>
            <p:nvPr/>
          </p:nvSpPr>
          <p:spPr>
            <a:xfrm>
              <a:off x="0" y="125730"/>
              <a:ext cx="8523605" cy="11182985"/>
            </a:xfrm>
            <a:custGeom>
              <a:avLst/>
              <a:gdLst/>
              <a:ahLst/>
              <a:cxnLst/>
              <a:rect l="l" t="t" r="r" b="b"/>
              <a:pathLst>
                <a:path w="8523605" h="11182985">
                  <a:moveTo>
                    <a:pt x="8523300" y="0"/>
                  </a:moveTo>
                  <a:lnTo>
                    <a:pt x="0" y="0"/>
                  </a:lnTo>
                  <a:lnTo>
                    <a:pt x="0" y="11182827"/>
                  </a:lnTo>
                  <a:lnTo>
                    <a:pt x="8523300" y="11182827"/>
                  </a:lnTo>
                  <a:lnTo>
                    <a:pt x="85233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19886" y="5892511"/>
              <a:ext cx="11584305" cy="170180"/>
            </a:xfrm>
            <a:custGeom>
              <a:avLst/>
              <a:gdLst/>
              <a:ahLst/>
              <a:cxnLst/>
              <a:rect l="l" t="t" r="r" b="b"/>
              <a:pathLst>
                <a:path w="11584305" h="170179">
                  <a:moveTo>
                    <a:pt x="11583859" y="0"/>
                  </a:moveTo>
                  <a:lnTo>
                    <a:pt x="0" y="0"/>
                  </a:lnTo>
                  <a:lnTo>
                    <a:pt x="0" y="169849"/>
                  </a:lnTo>
                  <a:lnTo>
                    <a:pt x="11583859" y="169849"/>
                  </a:lnTo>
                  <a:lnTo>
                    <a:pt x="11583859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19884" y="580760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4" y="376952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19884" y="4236592"/>
              <a:ext cx="11581765" cy="127635"/>
            </a:xfrm>
            <a:custGeom>
              <a:avLst/>
              <a:gdLst/>
              <a:ahLst/>
              <a:cxnLst/>
              <a:rect l="l" t="t" r="r" b="b"/>
              <a:pathLst>
                <a:path w="11581765" h="127635">
                  <a:moveTo>
                    <a:pt x="1029563" y="0"/>
                  </a:moveTo>
                  <a:lnTo>
                    <a:pt x="0" y="0"/>
                  </a:lnTo>
                  <a:lnTo>
                    <a:pt x="0" y="127368"/>
                  </a:lnTo>
                  <a:lnTo>
                    <a:pt x="1029563" y="127368"/>
                  </a:lnTo>
                  <a:lnTo>
                    <a:pt x="1029563" y="0"/>
                  </a:lnTo>
                  <a:close/>
                </a:path>
                <a:path w="11581765" h="127635">
                  <a:moveTo>
                    <a:pt x="5938139" y="0"/>
                  </a:moveTo>
                  <a:lnTo>
                    <a:pt x="5731103" y="0"/>
                  </a:lnTo>
                  <a:lnTo>
                    <a:pt x="5731103" y="127368"/>
                  </a:lnTo>
                  <a:lnTo>
                    <a:pt x="5938139" y="127368"/>
                  </a:lnTo>
                  <a:lnTo>
                    <a:pt x="5938139" y="0"/>
                  </a:lnTo>
                  <a:close/>
                </a:path>
                <a:path w="11581765" h="1276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27368"/>
                  </a:lnTo>
                  <a:lnTo>
                    <a:pt x="11581282" y="1273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19884" y="4363961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884" y="3981830"/>
              <a:ext cx="11581765" cy="149225"/>
            </a:xfrm>
            <a:custGeom>
              <a:avLst/>
              <a:gdLst/>
              <a:ahLst/>
              <a:cxnLst/>
              <a:rect l="l" t="t" r="r" b="b"/>
              <a:pathLst>
                <a:path w="11581765" h="149225">
                  <a:moveTo>
                    <a:pt x="1029563" y="0"/>
                  </a:moveTo>
                  <a:lnTo>
                    <a:pt x="0" y="0"/>
                  </a:lnTo>
                  <a:lnTo>
                    <a:pt x="0" y="148615"/>
                  </a:lnTo>
                  <a:lnTo>
                    <a:pt x="1029563" y="148615"/>
                  </a:lnTo>
                  <a:lnTo>
                    <a:pt x="1029563" y="0"/>
                  </a:lnTo>
                  <a:close/>
                </a:path>
                <a:path w="11581765" h="149225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615"/>
                  </a:lnTo>
                  <a:lnTo>
                    <a:pt x="5938139" y="148615"/>
                  </a:lnTo>
                  <a:lnTo>
                    <a:pt x="5938139" y="0"/>
                  </a:lnTo>
                  <a:close/>
                </a:path>
                <a:path w="11581765" h="1492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48615"/>
                  </a:lnTo>
                  <a:lnTo>
                    <a:pt x="11581282" y="1486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19884" y="442766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884" y="4512589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884" y="470364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19884" y="4767325"/>
              <a:ext cx="11581765" cy="212725"/>
            </a:xfrm>
            <a:custGeom>
              <a:avLst/>
              <a:gdLst/>
              <a:ahLst/>
              <a:cxnLst/>
              <a:rect l="l" t="t" r="r" b="b"/>
              <a:pathLst>
                <a:path w="11581765" h="212725">
                  <a:moveTo>
                    <a:pt x="1029563" y="0"/>
                  </a:moveTo>
                  <a:lnTo>
                    <a:pt x="0" y="0"/>
                  </a:lnTo>
                  <a:lnTo>
                    <a:pt x="0" y="212305"/>
                  </a:lnTo>
                  <a:lnTo>
                    <a:pt x="1029563" y="212305"/>
                  </a:lnTo>
                  <a:lnTo>
                    <a:pt x="1029563" y="0"/>
                  </a:lnTo>
                  <a:close/>
                </a:path>
                <a:path w="11581765" h="212725">
                  <a:moveTo>
                    <a:pt x="5938139" y="0"/>
                  </a:moveTo>
                  <a:lnTo>
                    <a:pt x="5731103" y="0"/>
                  </a:lnTo>
                  <a:lnTo>
                    <a:pt x="5731103" y="212305"/>
                  </a:lnTo>
                  <a:lnTo>
                    <a:pt x="5938139" y="212305"/>
                  </a:lnTo>
                  <a:lnTo>
                    <a:pt x="5938139" y="0"/>
                  </a:lnTo>
                  <a:close/>
                </a:path>
                <a:path w="11581765" h="2127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212305"/>
                  </a:lnTo>
                  <a:lnTo>
                    <a:pt x="11581282" y="21230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884" y="5043347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19884" y="5107012"/>
              <a:ext cx="11581765" cy="361315"/>
            </a:xfrm>
            <a:custGeom>
              <a:avLst/>
              <a:gdLst/>
              <a:ahLst/>
              <a:cxnLst/>
              <a:rect l="l" t="t" r="r" b="b"/>
              <a:pathLst>
                <a:path w="11581765" h="361314">
                  <a:moveTo>
                    <a:pt x="1029563" y="0"/>
                  </a:moveTo>
                  <a:lnTo>
                    <a:pt x="0" y="0"/>
                  </a:lnTo>
                  <a:lnTo>
                    <a:pt x="0" y="360921"/>
                  </a:lnTo>
                  <a:lnTo>
                    <a:pt x="1029563" y="360921"/>
                  </a:lnTo>
                  <a:lnTo>
                    <a:pt x="1029563" y="0"/>
                  </a:lnTo>
                  <a:close/>
                </a:path>
                <a:path w="11581765" h="361314">
                  <a:moveTo>
                    <a:pt x="5938139" y="0"/>
                  </a:moveTo>
                  <a:lnTo>
                    <a:pt x="5731103" y="0"/>
                  </a:lnTo>
                  <a:lnTo>
                    <a:pt x="5731103" y="360921"/>
                  </a:lnTo>
                  <a:lnTo>
                    <a:pt x="5938139" y="360921"/>
                  </a:lnTo>
                  <a:lnTo>
                    <a:pt x="5938139" y="0"/>
                  </a:lnTo>
                  <a:close/>
                </a:path>
                <a:path w="11581765" h="361314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360921"/>
                  </a:lnTo>
                  <a:lnTo>
                    <a:pt x="11581282" y="360921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884" y="5467946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89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89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89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519884" y="555284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884" y="618973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884" y="6295872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72"/>
                  </a:lnTo>
                  <a:lnTo>
                    <a:pt x="1029563" y="106172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72"/>
                  </a:lnTo>
                  <a:lnTo>
                    <a:pt x="5938139" y="106172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72"/>
                  </a:lnTo>
                  <a:lnTo>
                    <a:pt x="11581282" y="10617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884" y="6444513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519884" y="6550672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519884" y="678417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519884" y="6911555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59"/>
                  </a:lnTo>
                  <a:lnTo>
                    <a:pt x="1029563" y="106159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59"/>
                  </a:lnTo>
                  <a:lnTo>
                    <a:pt x="5938139" y="106159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59"/>
                  </a:lnTo>
                  <a:lnTo>
                    <a:pt x="11581282" y="10615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519884" y="703893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519884" y="7166305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519884" y="7230008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68"/>
                  </a:lnTo>
                  <a:lnTo>
                    <a:pt x="1029563" y="42468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68"/>
                  </a:lnTo>
                  <a:lnTo>
                    <a:pt x="5938139" y="42468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68"/>
                  </a:lnTo>
                  <a:lnTo>
                    <a:pt x="11581282" y="424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519884" y="7272476"/>
              <a:ext cx="11581765" cy="255270"/>
            </a:xfrm>
            <a:custGeom>
              <a:avLst/>
              <a:gdLst/>
              <a:ahLst/>
              <a:cxnLst/>
              <a:rect l="l" t="t" r="r" b="b"/>
              <a:pathLst>
                <a:path w="11581765" h="255270">
                  <a:moveTo>
                    <a:pt x="1029563" y="0"/>
                  </a:moveTo>
                  <a:lnTo>
                    <a:pt x="0" y="0"/>
                  </a:lnTo>
                  <a:lnTo>
                    <a:pt x="0" y="254762"/>
                  </a:lnTo>
                  <a:lnTo>
                    <a:pt x="1029563" y="254762"/>
                  </a:lnTo>
                  <a:lnTo>
                    <a:pt x="1029563" y="0"/>
                  </a:lnTo>
                  <a:close/>
                </a:path>
                <a:path w="11581765" h="255270">
                  <a:moveTo>
                    <a:pt x="5938139" y="0"/>
                  </a:moveTo>
                  <a:lnTo>
                    <a:pt x="5731103" y="0"/>
                  </a:lnTo>
                  <a:lnTo>
                    <a:pt x="5731103" y="254762"/>
                  </a:lnTo>
                  <a:lnTo>
                    <a:pt x="5938139" y="254762"/>
                  </a:lnTo>
                  <a:lnTo>
                    <a:pt x="5938139" y="0"/>
                  </a:lnTo>
                  <a:close/>
                </a:path>
                <a:path w="11581765" h="25527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254762"/>
                  </a:lnTo>
                  <a:lnTo>
                    <a:pt x="11581282" y="25476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519884" y="7569707"/>
              <a:ext cx="11581765" cy="148590"/>
            </a:xfrm>
            <a:custGeom>
              <a:avLst/>
              <a:gdLst/>
              <a:ahLst/>
              <a:cxnLst/>
              <a:rect l="l" t="t" r="r" b="b"/>
              <a:pathLst>
                <a:path w="11581765" h="148590">
                  <a:moveTo>
                    <a:pt x="1029563" y="0"/>
                  </a:moveTo>
                  <a:lnTo>
                    <a:pt x="0" y="0"/>
                  </a:lnTo>
                  <a:lnTo>
                    <a:pt x="0" y="148590"/>
                  </a:lnTo>
                  <a:lnTo>
                    <a:pt x="1029563" y="148590"/>
                  </a:lnTo>
                  <a:lnTo>
                    <a:pt x="1029563" y="0"/>
                  </a:lnTo>
                  <a:close/>
                </a:path>
                <a:path w="11581765" h="148590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590"/>
                  </a:lnTo>
                  <a:lnTo>
                    <a:pt x="5938139" y="148590"/>
                  </a:lnTo>
                  <a:lnTo>
                    <a:pt x="5938139" y="0"/>
                  </a:lnTo>
                  <a:close/>
                </a:path>
                <a:path w="11581765" h="1485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48590"/>
                  </a:lnTo>
                  <a:lnTo>
                    <a:pt x="11581282" y="1485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519884" y="7718285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19884" y="782444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519884" y="7866900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519884" y="7930578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46"/>
                  </a:lnTo>
                  <a:lnTo>
                    <a:pt x="1029563" y="106146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46"/>
                  </a:lnTo>
                  <a:lnTo>
                    <a:pt x="5938139" y="106146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46"/>
                  </a:lnTo>
                  <a:lnTo>
                    <a:pt x="11581282" y="10614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519884" y="8100427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519884" y="820657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884" y="831273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519884" y="8355189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519884" y="844011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519884" y="8546261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30731" y="5190744"/>
            <a:ext cx="3514090" cy="4736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2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 will be the common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operating system across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sector. It will enable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simpler partnerships and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collaboration through the creation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custom-made distribution.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75590">
              <a:lnSpc>
                <a:spcPct val="116500"/>
              </a:lnSpc>
              <a:spcBef>
                <a:spcPts val="1225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By making use of open source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technology, every player in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sector can help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power innovation. Customer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feedback cycles for product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releases can become much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more frequent and the industry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can start to move beyond its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major obstacles.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30153" y="5444731"/>
            <a:ext cx="1698625" cy="1042669"/>
            <a:chOff x="5830153" y="5444731"/>
            <a:chExt cx="1698625" cy="1042669"/>
          </a:xfrm>
        </p:grpSpPr>
        <p:sp>
          <p:nvSpPr>
            <p:cNvPr id="42" name="object 42"/>
            <p:cNvSpPr/>
            <p:nvPr/>
          </p:nvSpPr>
          <p:spPr>
            <a:xfrm>
              <a:off x="6704655" y="5461241"/>
              <a:ext cx="605790" cy="1009650"/>
            </a:xfrm>
            <a:custGeom>
              <a:avLst/>
              <a:gdLst/>
              <a:ahLst/>
              <a:cxnLst/>
              <a:rect l="l" t="t" r="r" b="b"/>
              <a:pathLst>
                <a:path w="605790" h="1009650">
                  <a:moveTo>
                    <a:pt x="605646" y="676492"/>
                  </a:moveTo>
                  <a:lnTo>
                    <a:pt x="605646" y="967865"/>
                  </a:lnTo>
                  <a:lnTo>
                    <a:pt x="602382" y="984034"/>
                  </a:lnTo>
                  <a:lnTo>
                    <a:pt x="593480" y="997237"/>
                  </a:lnTo>
                  <a:lnTo>
                    <a:pt x="580277" y="1006139"/>
                  </a:lnTo>
                  <a:lnTo>
                    <a:pt x="564108" y="1009403"/>
                  </a:lnTo>
                  <a:lnTo>
                    <a:pt x="41538" y="1009403"/>
                  </a:lnTo>
                  <a:lnTo>
                    <a:pt x="25369" y="1006139"/>
                  </a:lnTo>
                  <a:lnTo>
                    <a:pt x="12165" y="997237"/>
                  </a:lnTo>
                  <a:lnTo>
                    <a:pt x="3264" y="984034"/>
                  </a:lnTo>
                  <a:lnTo>
                    <a:pt x="0" y="967865"/>
                  </a:lnTo>
                  <a:lnTo>
                    <a:pt x="0" y="607112"/>
                  </a:lnTo>
                </a:path>
                <a:path w="605790" h="1009650">
                  <a:moveTo>
                    <a:pt x="201889" y="908464"/>
                  </a:moveTo>
                  <a:lnTo>
                    <a:pt x="403767" y="908464"/>
                  </a:lnTo>
                </a:path>
                <a:path w="605790" h="1009650">
                  <a:moveTo>
                    <a:pt x="0" y="69390"/>
                  </a:moveTo>
                  <a:lnTo>
                    <a:pt x="0" y="41538"/>
                  </a:lnTo>
                  <a:lnTo>
                    <a:pt x="3264" y="25369"/>
                  </a:lnTo>
                  <a:lnTo>
                    <a:pt x="12165" y="12165"/>
                  </a:lnTo>
                  <a:lnTo>
                    <a:pt x="25369" y="3264"/>
                  </a:lnTo>
                  <a:lnTo>
                    <a:pt x="41538" y="0"/>
                  </a:lnTo>
                  <a:lnTo>
                    <a:pt x="564108" y="0"/>
                  </a:lnTo>
                  <a:lnTo>
                    <a:pt x="580277" y="3264"/>
                  </a:lnTo>
                  <a:lnTo>
                    <a:pt x="593480" y="12165"/>
                  </a:lnTo>
                  <a:lnTo>
                    <a:pt x="602382" y="25369"/>
                  </a:lnTo>
                  <a:lnTo>
                    <a:pt x="605646" y="41538"/>
                  </a:lnTo>
                  <a:lnTo>
                    <a:pt x="605646" y="381611"/>
                  </a:lnTo>
                </a:path>
              </a:pathLst>
            </a:custGeom>
            <a:ln w="32763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46663" y="5587418"/>
              <a:ext cx="1060450" cy="504825"/>
            </a:xfrm>
            <a:custGeom>
              <a:avLst/>
              <a:gdLst/>
              <a:ahLst/>
              <a:cxnLst/>
              <a:rect l="l" t="t" r="r" b="b"/>
              <a:pathLst>
                <a:path w="1060450" h="504825">
                  <a:moveTo>
                    <a:pt x="0" y="0"/>
                  </a:moveTo>
                  <a:lnTo>
                    <a:pt x="0" y="403757"/>
                  </a:lnTo>
                  <a:lnTo>
                    <a:pt x="857994" y="403757"/>
                  </a:lnTo>
                  <a:lnTo>
                    <a:pt x="1009403" y="504707"/>
                  </a:lnTo>
                  <a:lnTo>
                    <a:pt x="1009403" y="403757"/>
                  </a:lnTo>
                  <a:lnTo>
                    <a:pt x="1059873" y="403757"/>
                  </a:lnTo>
                  <a:lnTo>
                    <a:pt x="1059873" y="0"/>
                  </a:lnTo>
                  <a:lnTo>
                    <a:pt x="0" y="0"/>
                  </a:lnTo>
                  <a:close/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057955" y="5890239"/>
              <a:ext cx="454659" cy="302895"/>
            </a:xfrm>
            <a:custGeom>
              <a:avLst/>
              <a:gdLst/>
              <a:ahLst/>
              <a:cxnLst/>
              <a:rect l="l" t="t" r="r" b="b"/>
              <a:pathLst>
                <a:path w="454659" h="302895">
                  <a:moveTo>
                    <a:pt x="454227" y="0"/>
                  </a:moveTo>
                  <a:lnTo>
                    <a:pt x="454227" y="201878"/>
                  </a:lnTo>
                  <a:lnTo>
                    <a:pt x="201878" y="201878"/>
                  </a:lnTo>
                  <a:lnTo>
                    <a:pt x="50469" y="302818"/>
                  </a:lnTo>
                  <a:lnTo>
                    <a:pt x="50469" y="201878"/>
                  </a:lnTo>
                  <a:lnTo>
                    <a:pt x="0" y="201878"/>
                  </a:lnTo>
                  <a:lnTo>
                    <a:pt x="0" y="0"/>
                  </a:lnTo>
                  <a:lnTo>
                    <a:pt x="454227" y="0"/>
                  </a:lnTo>
                  <a:close/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922369" y="5688360"/>
              <a:ext cx="908685" cy="201930"/>
            </a:xfrm>
            <a:custGeom>
              <a:avLst/>
              <a:gdLst/>
              <a:ahLst/>
              <a:cxnLst/>
              <a:rect l="l" t="t" r="r" b="b"/>
              <a:pathLst>
                <a:path w="908684" h="201929">
                  <a:moveTo>
                    <a:pt x="0" y="100939"/>
                  </a:moveTo>
                  <a:lnTo>
                    <a:pt x="908465" y="100939"/>
                  </a:lnTo>
                </a:path>
                <a:path w="908684" h="201929">
                  <a:moveTo>
                    <a:pt x="0" y="0"/>
                  </a:moveTo>
                  <a:lnTo>
                    <a:pt x="908465" y="0"/>
                  </a:lnTo>
                </a:path>
                <a:path w="908684" h="201929">
                  <a:moveTo>
                    <a:pt x="0" y="201879"/>
                  </a:moveTo>
                  <a:lnTo>
                    <a:pt x="908465" y="201879"/>
                  </a:lnTo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33661" y="59911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302818" y="0"/>
                  </a:moveTo>
                  <a:lnTo>
                    <a:pt x="0" y="0"/>
                  </a:lnTo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9597" y="6454786"/>
            <a:ext cx="3001645" cy="82330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6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56m+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0731" y="4382516"/>
            <a:ext cx="6663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The answer is openness and interoperability.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30731" y="1558035"/>
            <a:ext cx="6465570" cy="26135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How can auto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manufacturers use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overcome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critical challenges?</a:t>
            </a:r>
          </a:p>
        </p:txBody>
      </p:sp>
      <p:sp>
        <p:nvSpPr>
          <p:cNvPr id="50" name="object 50"/>
          <p:cNvSpPr/>
          <p:nvPr/>
        </p:nvSpPr>
        <p:spPr>
          <a:xfrm>
            <a:off x="9549447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37446" y="1913635"/>
            <a:ext cx="4130040" cy="3656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Developing reliable vehicle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autonomy to grow</a:t>
            </a:r>
            <a:r>
              <a:rPr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acceptance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66370">
              <a:lnSpc>
                <a:spcPct val="122900"/>
              </a:lnSpc>
              <a:spcBef>
                <a:spcPts val="10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Concerns around passing control of cars to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computers, safety and security of vehicles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that rely on streamed data are well founded.</a:t>
            </a:r>
            <a:r>
              <a:rPr lang="zh-CN" altLang="en-US"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Acceptance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greater vehicle autonomy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relies on the reliability and advancement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automated driver assistance features. This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software-driven technology can bridge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gap between driver control and computer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controlled vehicles.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458022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746020" y="1913635"/>
            <a:ext cx="4090670" cy="366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657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Connected cars – turn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vehicles into devices to</a:t>
            </a:r>
            <a:r>
              <a:rPr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boost CX and safety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600"/>
              </a:lnSpc>
              <a:spcBef>
                <a:spcPts val="101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Developing proprietary software solutions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digital services that will be delivered through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SOTA and FOTA network connections will help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create new revenue streams for carmakers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greater satisfaction for vehicle users.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14629">
              <a:lnSpc>
                <a:spcPts val="2110"/>
              </a:lnSpc>
              <a:spcBef>
                <a:spcPts val="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Data generated by cars can be applied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safety and other services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help connect vehicles to each other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the road environment.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49447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37446" y="6345428"/>
            <a:ext cx="4057650" cy="2990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Secure talent pipeline with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latest technology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2705">
              <a:lnSpc>
                <a:spcPct val="122400"/>
              </a:lnSpc>
              <a:spcBef>
                <a:spcPts val="10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best people don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 want to work with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legacy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technology, they want new and exciting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projects. To continue a growth trajectory,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automakers need to attract and retain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best developers by making it possible for them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work on the latest platforms and a rich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spectrum of technology applications with a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wide ecosystem of partners.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458022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746020" y="6345428"/>
            <a:ext cx="4127500" cy="3126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Gain agility and resilience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Industry 4.0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87630">
              <a:lnSpc>
                <a:spcPct val="118600"/>
              </a:lnSpc>
              <a:spcBef>
                <a:spcPts val="109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automated and digitized manufacturing,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end-to-end supply chain visibility, and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agile processes supporting resilience,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carmakers can optimize efficiency and cost-effectiveness.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2900"/>
              </a:lnSpc>
              <a:spcBef>
                <a:spcPts val="5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Through smart applications of technology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right partnerships, carmakers can future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proof their organizations and better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understand innovations impacting the sector.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FAF1B97B-93C9-CCF4-24F6-E18B2E047449}"/>
              </a:ext>
            </a:extLst>
          </p:cNvPr>
          <p:cNvSpPr txBox="1"/>
          <p:nvPr/>
        </p:nvSpPr>
        <p:spPr>
          <a:xfrm>
            <a:off x="4969597" y="7272476"/>
            <a:ext cx="3001645" cy="15645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66675" marR="5080">
              <a:lnSpc>
                <a:spcPct val="98600"/>
              </a:lnSpc>
              <a:spcBef>
                <a:spcPts val="420"/>
              </a:spcBef>
            </a:pP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developers contribute</a:t>
            </a:r>
            <a:r>
              <a:rPr lang="zh-CN" altLang="en-US"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to open-source</a:t>
            </a:r>
            <a:r>
              <a:rPr lang="zh-CN" altLang="en-US"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projects</a:t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1860"/>
              </a:spcBef>
            </a:pPr>
            <a:r>
              <a:rPr sz="1300" u="sng" dirty="0">
                <a:solidFill>
                  <a:srgbClr val="8FEBCC"/>
                </a:solidFill>
                <a:uFill>
                  <a:solidFill>
                    <a:srgbClr val="8FEBCC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BCG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731" y="4264659"/>
            <a:ext cx="7847965" cy="196624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760"/>
              </a:spcBef>
            </a:pP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 sector transformation</a:t>
            </a:r>
            <a:r>
              <a:rPr lang="zh-CN" altLang="en-US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is a race – here</a:t>
            </a:r>
            <a:r>
              <a:rPr lang="en-US" altLang="zh-CN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how</a:t>
            </a:r>
            <a:r>
              <a:rPr lang="zh-CN" altLang="en-US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can help: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980" y="6811309"/>
            <a:ext cx="4701540" cy="3728819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6065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car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40690">
              <a:lnSpc>
                <a:spcPct val="123600"/>
              </a:lnSpc>
              <a:spcBef>
                <a:spcPts val="91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SUSE, gain an open and secure  software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platform on which to develop the future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driving. Make use of a single, unified code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base (Intel, ADM, Arm), and real-time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safety-certified Linux.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7025">
              <a:lnSpc>
                <a:spcPct val="121800"/>
              </a:lnSpc>
              <a:spcBef>
                <a:spcPts val="126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 from multi-layered quality assurance,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long lifecycles, and our partnership with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Bosch</a:t>
            </a:r>
            <a:r>
              <a:rPr lang="zh-CN" altLang="en-US"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Car Multimedia</a:t>
            </a:r>
            <a:r>
              <a:rPr sz="1400" dirty="0">
                <a:solidFill>
                  <a:srgbClr val="2454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 which powers more than a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billion connected devices across millions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vehicles.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9241" y="2357059"/>
            <a:ext cx="4701540" cy="298053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15265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production line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508000">
              <a:lnSpc>
                <a:spcPct val="123300"/>
              </a:lnSpc>
              <a:spcBef>
                <a:spcPts val="9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Modernized manufacturing IT will enable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predictive maintenance, machine learning,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services on the shopfloor like stock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picking apps and the use of mobile Edge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devices in place of fixed PCs. As an early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innovator, SUSE can enable your Industry 4.0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transformation with critical Edge Kubernetes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distribution and Edge operating systems.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9241" y="5863695"/>
            <a:ext cx="4701540" cy="455609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5430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CX chain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60680">
              <a:lnSpc>
                <a:spcPct val="122900"/>
              </a:lnSpc>
              <a:spcBef>
                <a:spcPts val="95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every part of customer experience is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digitized, rapid development of new services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will be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critical. Fast feedback loops between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users and developers, continuous delivery,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improvement of software-based services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demand high-quality DevOps, organizational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 agility, and cutting-edge tools.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5755">
              <a:lnSpc>
                <a:spcPct val="124300"/>
              </a:lnSpc>
              <a:spcBef>
                <a:spcPts val="12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Containerized applications and Kubernetes 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at the heart of cloud-native transformation.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10209">
              <a:lnSpc>
                <a:spcPts val="2090"/>
              </a:lnSpc>
              <a:spcBef>
                <a:spcPts val="6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Rancher, SUSE offers the most widely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adopted platform for container management,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whether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application runs on-premises,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cloud, or on an Edge device.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980" y="743432"/>
            <a:ext cx="4701540" cy="58125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332105" rIns="0" bIns="180000" rtlCol="0">
            <a:spAutoFit/>
          </a:bodyPr>
          <a:lstStyle/>
          <a:p>
            <a:pPr marL="297815" marR="1121410">
              <a:lnSpc>
                <a:spcPct val="107500"/>
              </a:lnSpc>
              <a:spcBef>
                <a:spcPts val="261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future of the auto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sector will be built on: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 – the OS of choice for both SAP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in-car apps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– We have Rancher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leading container management platform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SLES – the recommended Operating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 to run SAP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 Micro – the Linux OS for Edge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K3s – the Kubernetes distribution for Edge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909955">
              <a:lnSpc>
                <a:spcPct val="124300"/>
              </a:lnSpc>
              <a:spcBef>
                <a:spcPts val="81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is the ideal software partner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automotive industry because of our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experience, trust and broad integrations.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398145">
              <a:lnSpc>
                <a:spcPct val="122900"/>
              </a:lnSpc>
              <a:spcBef>
                <a:spcPts val="10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is a leader in intelligent Edge computing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solutions based on lightweight Linux,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Kubernetes, and storage products for x86 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Arm processors.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969" y="6811309"/>
            <a:ext cx="4270375" cy="41415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20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has a long history of delivering open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source technologies to the automotive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sector. We were the first Enterprise Linux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distributor to go to market in 1992 and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currently, 12 of the 15 largest automotive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vendors run our solutions.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93345">
              <a:lnSpc>
                <a:spcPct val="117600"/>
              </a:lnSpc>
              <a:spcBef>
                <a:spcPts val="1200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Our embedded automotive solutions will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underpin the advanced autonomous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driving of the future. Make use of our our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Edge systems and network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capabilities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that have unmatched security, intelligent computing and resilient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open-source development.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911" y="6811309"/>
            <a:ext cx="3696335" cy="242258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325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can help you manage Edge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Embedded Devices from a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single location, providing you a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cent</a:t>
            </a:r>
            <a:r>
              <a:rPr lang="en-US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al management platform. As a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specialist provider, we bring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consistency, performance, reliability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security to all automotive Edge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use cases.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221706"/>
            <a:ext cx="9549765" cy="170180"/>
          </a:xfrm>
          <a:custGeom>
            <a:avLst/>
            <a:gdLst/>
            <a:ahLst/>
            <a:cxnLst/>
            <a:rect l="l" t="t" r="r" b="b"/>
            <a:pathLst>
              <a:path w="9549765" h="170179">
                <a:moveTo>
                  <a:pt x="0" y="169858"/>
                </a:moveTo>
                <a:lnTo>
                  <a:pt x="9549447" y="169858"/>
                </a:lnTo>
                <a:lnTo>
                  <a:pt x="954944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50874" y="9221706"/>
            <a:ext cx="207645" cy="170180"/>
          </a:xfrm>
          <a:custGeom>
            <a:avLst/>
            <a:gdLst/>
            <a:ahLst/>
            <a:cxnLst/>
            <a:rect l="l" t="t" r="r" b="b"/>
            <a:pathLst>
              <a:path w="207644" h="170179">
                <a:moveTo>
                  <a:pt x="0" y="169858"/>
                </a:moveTo>
                <a:lnTo>
                  <a:pt x="207148" y="169858"/>
                </a:lnTo>
                <a:lnTo>
                  <a:pt x="207148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59449" y="9221706"/>
            <a:ext cx="944244" cy="170180"/>
          </a:xfrm>
          <a:custGeom>
            <a:avLst/>
            <a:gdLst/>
            <a:ahLst/>
            <a:cxnLst/>
            <a:rect l="l" t="t" r="r" b="b"/>
            <a:pathLst>
              <a:path w="944244" h="170179">
                <a:moveTo>
                  <a:pt x="0" y="169858"/>
                </a:moveTo>
                <a:lnTo>
                  <a:pt x="943977" y="169858"/>
                </a:lnTo>
                <a:lnTo>
                  <a:pt x="94397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7309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50874" y="907309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59449" y="9073095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754664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0" y="148601"/>
                </a:moveTo>
                <a:lnTo>
                  <a:pt x="9549447" y="148601"/>
                </a:lnTo>
                <a:lnTo>
                  <a:pt x="954944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50874" y="8754664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0" y="148601"/>
                </a:moveTo>
                <a:lnTo>
                  <a:pt x="207148" y="148601"/>
                </a:lnTo>
                <a:lnTo>
                  <a:pt x="207148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159449" y="8754664"/>
            <a:ext cx="944244" cy="149225"/>
          </a:xfrm>
          <a:custGeom>
            <a:avLst/>
            <a:gdLst/>
            <a:ahLst/>
            <a:cxnLst/>
            <a:rect l="l" t="t" r="r" b="b"/>
            <a:pathLst>
              <a:path w="944244" h="149225">
                <a:moveTo>
                  <a:pt x="0" y="148601"/>
                </a:moveTo>
                <a:lnTo>
                  <a:pt x="943977" y="148601"/>
                </a:lnTo>
                <a:lnTo>
                  <a:pt x="94397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856361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50874" y="856361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9449" y="856361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813899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50874" y="813899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59449" y="813899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054088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50874" y="8054088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159449" y="8054088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78842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50874" y="78842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59449" y="788425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7671965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80"/>
                </a:moveTo>
                <a:lnTo>
                  <a:pt x="9549447" y="148580"/>
                </a:lnTo>
                <a:lnTo>
                  <a:pt x="954944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50874" y="7671965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80"/>
                </a:moveTo>
                <a:lnTo>
                  <a:pt x="207148" y="148580"/>
                </a:lnTo>
                <a:lnTo>
                  <a:pt x="207148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59449" y="7671965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80"/>
                </a:moveTo>
                <a:lnTo>
                  <a:pt x="943977" y="148580"/>
                </a:lnTo>
                <a:lnTo>
                  <a:pt x="94397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7565790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65"/>
                </a:moveTo>
                <a:lnTo>
                  <a:pt x="9549447" y="21265"/>
                </a:lnTo>
                <a:lnTo>
                  <a:pt x="954944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250874" y="7565790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65"/>
                </a:moveTo>
                <a:lnTo>
                  <a:pt x="207148" y="21265"/>
                </a:lnTo>
                <a:lnTo>
                  <a:pt x="207148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159449" y="7565790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65"/>
                </a:moveTo>
                <a:lnTo>
                  <a:pt x="943977" y="21265"/>
                </a:lnTo>
                <a:lnTo>
                  <a:pt x="94397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743842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250874" y="743842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159449" y="743842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907663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23"/>
                </a:moveTo>
                <a:lnTo>
                  <a:pt x="9549447" y="21223"/>
                </a:lnTo>
                <a:lnTo>
                  <a:pt x="954944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50874" y="6907663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23"/>
                </a:moveTo>
                <a:lnTo>
                  <a:pt x="207148" y="21223"/>
                </a:lnTo>
                <a:lnTo>
                  <a:pt x="207148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159449" y="6907663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23"/>
                </a:moveTo>
                <a:lnTo>
                  <a:pt x="943977" y="21223"/>
                </a:lnTo>
                <a:lnTo>
                  <a:pt x="94397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652928"/>
            <a:ext cx="9549765" cy="191135"/>
          </a:xfrm>
          <a:custGeom>
            <a:avLst/>
            <a:gdLst/>
            <a:ahLst/>
            <a:cxnLst/>
            <a:rect l="l" t="t" r="r" b="b"/>
            <a:pathLst>
              <a:path w="9549765" h="191134">
                <a:moveTo>
                  <a:pt x="0" y="191062"/>
                </a:moveTo>
                <a:lnTo>
                  <a:pt x="9549447" y="191062"/>
                </a:lnTo>
                <a:lnTo>
                  <a:pt x="954944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250874" y="6652928"/>
            <a:ext cx="207645" cy="191135"/>
          </a:xfrm>
          <a:custGeom>
            <a:avLst/>
            <a:gdLst/>
            <a:ahLst/>
            <a:cxnLst/>
            <a:rect l="l" t="t" r="r" b="b"/>
            <a:pathLst>
              <a:path w="207644" h="191134">
                <a:moveTo>
                  <a:pt x="0" y="191062"/>
                </a:moveTo>
                <a:lnTo>
                  <a:pt x="207148" y="191062"/>
                </a:lnTo>
                <a:lnTo>
                  <a:pt x="207148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159449" y="6652928"/>
            <a:ext cx="944244" cy="191135"/>
          </a:xfrm>
          <a:custGeom>
            <a:avLst/>
            <a:gdLst/>
            <a:ahLst/>
            <a:cxnLst/>
            <a:rect l="l" t="t" r="r" b="b"/>
            <a:pathLst>
              <a:path w="944244" h="191134">
                <a:moveTo>
                  <a:pt x="0" y="191062"/>
                </a:moveTo>
                <a:lnTo>
                  <a:pt x="943977" y="191062"/>
                </a:lnTo>
                <a:lnTo>
                  <a:pt x="94397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6016004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50874" y="6016004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159449" y="6016004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612644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67"/>
                </a:moveTo>
                <a:lnTo>
                  <a:pt x="9549447" y="127367"/>
                </a:lnTo>
                <a:lnTo>
                  <a:pt x="954944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250874" y="5612644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67"/>
                </a:moveTo>
                <a:lnTo>
                  <a:pt x="207148" y="127367"/>
                </a:lnTo>
                <a:lnTo>
                  <a:pt x="207148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59449" y="5612644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67"/>
                </a:moveTo>
                <a:lnTo>
                  <a:pt x="943977" y="127367"/>
                </a:lnTo>
                <a:lnTo>
                  <a:pt x="94397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5527757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89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250874" y="5527757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89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159449" y="5527757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89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5166816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250874" y="5166816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159449" y="5166816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480590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50874" y="480590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159449" y="480590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5272959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77"/>
                </a:moveTo>
                <a:lnTo>
                  <a:pt x="9549447" y="127377"/>
                </a:lnTo>
                <a:lnTo>
                  <a:pt x="954944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250874" y="5272959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77"/>
                </a:moveTo>
                <a:lnTo>
                  <a:pt x="207148" y="127377"/>
                </a:lnTo>
                <a:lnTo>
                  <a:pt x="207148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159449" y="5272959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77"/>
                </a:moveTo>
                <a:lnTo>
                  <a:pt x="943977" y="127377"/>
                </a:lnTo>
                <a:lnTo>
                  <a:pt x="94397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540033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93"/>
                </a:moveTo>
                <a:lnTo>
                  <a:pt x="9549447" y="63693"/>
                </a:lnTo>
                <a:lnTo>
                  <a:pt x="954944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250874" y="540033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93"/>
                </a:moveTo>
                <a:lnTo>
                  <a:pt x="207148" y="63693"/>
                </a:lnTo>
                <a:lnTo>
                  <a:pt x="207148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159449" y="540033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93"/>
                </a:moveTo>
                <a:lnTo>
                  <a:pt x="943977" y="63693"/>
                </a:lnTo>
                <a:lnTo>
                  <a:pt x="94397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0" y="546403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4250874" y="546403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159449" y="546403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574001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250874" y="574001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159449" y="574001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580369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250874" y="580369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159449" y="580369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607973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72"/>
                </a:moveTo>
                <a:lnTo>
                  <a:pt x="9549447" y="63672"/>
                </a:lnTo>
                <a:lnTo>
                  <a:pt x="954944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250874" y="607973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72"/>
                </a:moveTo>
                <a:lnTo>
                  <a:pt x="207148" y="63672"/>
                </a:lnTo>
                <a:lnTo>
                  <a:pt x="207148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159449" y="607973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72"/>
                </a:moveTo>
                <a:lnTo>
                  <a:pt x="943977" y="63672"/>
                </a:lnTo>
                <a:lnTo>
                  <a:pt x="94397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6143383"/>
            <a:ext cx="9549765" cy="361315"/>
          </a:xfrm>
          <a:custGeom>
            <a:avLst/>
            <a:gdLst/>
            <a:ahLst/>
            <a:cxnLst/>
            <a:rect l="l" t="t" r="r" b="b"/>
            <a:pathLst>
              <a:path w="9549765" h="361315">
                <a:moveTo>
                  <a:pt x="0" y="360909"/>
                </a:moveTo>
                <a:lnTo>
                  <a:pt x="9549447" y="360909"/>
                </a:lnTo>
                <a:lnTo>
                  <a:pt x="954944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4250874" y="6143383"/>
            <a:ext cx="207645" cy="361315"/>
          </a:xfrm>
          <a:custGeom>
            <a:avLst/>
            <a:gdLst/>
            <a:ahLst/>
            <a:cxnLst/>
            <a:rect l="l" t="t" r="r" b="b"/>
            <a:pathLst>
              <a:path w="207644" h="361315">
                <a:moveTo>
                  <a:pt x="0" y="360909"/>
                </a:moveTo>
                <a:lnTo>
                  <a:pt x="207148" y="360909"/>
                </a:lnTo>
                <a:lnTo>
                  <a:pt x="207148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159449" y="6143383"/>
            <a:ext cx="944244" cy="361315"/>
          </a:xfrm>
          <a:custGeom>
            <a:avLst/>
            <a:gdLst/>
            <a:ahLst/>
            <a:cxnLst/>
            <a:rect l="l" t="t" r="r" b="b"/>
            <a:pathLst>
              <a:path w="944244" h="361315">
                <a:moveTo>
                  <a:pt x="0" y="360909"/>
                </a:moveTo>
                <a:lnTo>
                  <a:pt x="943977" y="360909"/>
                </a:lnTo>
                <a:lnTo>
                  <a:pt x="94397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0" y="6504314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250874" y="6504314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159449" y="6504314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7947934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53"/>
                </a:moveTo>
                <a:lnTo>
                  <a:pt x="9549447" y="106153"/>
                </a:lnTo>
                <a:lnTo>
                  <a:pt x="954944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250874" y="7947934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53"/>
                </a:moveTo>
                <a:lnTo>
                  <a:pt x="207148" y="106153"/>
                </a:lnTo>
                <a:lnTo>
                  <a:pt x="207148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159449" y="7947934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53"/>
                </a:moveTo>
                <a:lnTo>
                  <a:pt x="943977" y="106153"/>
                </a:lnTo>
                <a:lnTo>
                  <a:pt x="94397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807530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250874" y="807530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9159449" y="807530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820268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250874" y="820268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159449" y="820268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8308835"/>
            <a:ext cx="9549765" cy="255270"/>
          </a:xfrm>
          <a:custGeom>
            <a:avLst/>
            <a:gdLst/>
            <a:ahLst/>
            <a:cxnLst/>
            <a:rect l="l" t="t" r="r" b="b"/>
            <a:pathLst>
              <a:path w="9549765" h="255270">
                <a:moveTo>
                  <a:pt x="0" y="254776"/>
                </a:moveTo>
                <a:lnTo>
                  <a:pt x="9549447" y="254776"/>
                </a:lnTo>
                <a:lnTo>
                  <a:pt x="954944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4250874" y="8308835"/>
            <a:ext cx="207645" cy="255270"/>
          </a:xfrm>
          <a:custGeom>
            <a:avLst/>
            <a:gdLst/>
            <a:ahLst/>
            <a:cxnLst/>
            <a:rect l="l" t="t" r="r" b="b"/>
            <a:pathLst>
              <a:path w="207644" h="255270">
                <a:moveTo>
                  <a:pt x="0" y="254776"/>
                </a:moveTo>
                <a:lnTo>
                  <a:pt x="207148" y="254776"/>
                </a:lnTo>
                <a:lnTo>
                  <a:pt x="207148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9159449" y="8308835"/>
            <a:ext cx="944244" cy="255270"/>
          </a:xfrm>
          <a:custGeom>
            <a:avLst/>
            <a:gdLst/>
            <a:ahLst/>
            <a:cxnLst/>
            <a:rect l="l" t="t" r="r" b="b"/>
            <a:pathLst>
              <a:path w="944244" h="255270">
                <a:moveTo>
                  <a:pt x="0" y="254776"/>
                </a:moveTo>
                <a:lnTo>
                  <a:pt x="943977" y="254776"/>
                </a:lnTo>
                <a:lnTo>
                  <a:pt x="94397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8606071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92"/>
                </a:moveTo>
                <a:lnTo>
                  <a:pt x="9549447" y="148592"/>
                </a:lnTo>
                <a:lnTo>
                  <a:pt x="954944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250874" y="8606071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92"/>
                </a:moveTo>
                <a:lnTo>
                  <a:pt x="207148" y="148592"/>
                </a:lnTo>
                <a:lnTo>
                  <a:pt x="207148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159449" y="8606071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92"/>
                </a:moveTo>
                <a:lnTo>
                  <a:pt x="943977" y="148592"/>
                </a:lnTo>
                <a:lnTo>
                  <a:pt x="94397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0" y="875465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4250874" y="875465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159449" y="8754653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0" y="8860808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250874" y="8860808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9159449" y="8860808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0" y="890326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25"/>
                </a:moveTo>
                <a:lnTo>
                  <a:pt x="9549447" y="63725"/>
                </a:lnTo>
                <a:lnTo>
                  <a:pt x="954944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250874" y="890326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25"/>
                </a:moveTo>
                <a:lnTo>
                  <a:pt x="207148" y="63725"/>
                </a:lnTo>
                <a:lnTo>
                  <a:pt x="207148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9159449" y="8903266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25"/>
                </a:moveTo>
                <a:lnTo>
                  <a:pt x="943977" y="63725"/>
                </a:lnTo>
                <a:lnTo>
                  <a:pt x="94397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0" y="8966950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4250874" y="8966950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159449" y="8966950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9136799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07"/>
                </a:moveTo>
                <a:lnTo>
                  <a:pt x="9549447" y="84907"/>
                </a:lnTo>
                <a:lnTo>
                  <a:pt x="954944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4250874" y="9136799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07"/>
                </a:moveTo>
                <a:lnTo>
                  <a:pt x="207148" y="84907"/>
                </a:lnTo>
                <a:lnTo>
                  <a:pt x="207148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9159449" y="9136799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07"/>
                </a:moveTo>
                <a:lnTo>
                  <a:pt x="943977" y="84907"/>
                </a:lnTo>
                <a:lnTo>
                  <a:pt x="94397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0" y="924295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4250874" y="924295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9159449" y="924295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0" y="934910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4250874" y="934910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9159449" y="934910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0" y="9391567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4250874" y="9391567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9159449" y="9391567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0" y="947648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4250874" y="947648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0" y="9476485"/>
            <a:ext cx="20104100" cy="1832610"/>
            <a:chOff x="0" y="9476485"/>
            <a:chExt cx="20104100" cy="1832610"/>
          </a:xfrm>
        </p:grpSpPr>
        <p:sp>
          <p:nvSpPr>
            <p:cNvPr id="127" name="object 127"/>
            <p:cNvSpPr/>
            <p:nvPr/>
          </p:nvSpPr>
          <p:spPr>
            <a:xfrm>
              <a:off x="19159449" y="9476485"/>
              <a:ext cx="944244" cy="64135"/>
            </a:xfrm>
            <a:custGeom>
              <a:avLst/>
              <a:gdLst/>
              <a:ahLst/>
              <a:cxnLst/>
              <a:rect l="l" t="t" r="r" b="b"/>
              <a:pathLst>
                <a:path w="944244" h="64134">
                  <a:moveTo>
                    <a:pt x="0" y="63694"/>
                  </a:moveTo>
                  <a:lnTo>
                    <a:pt x="943977" y="63694"/>
                  </a:lnTo>
                  <a:lnTo>
                    <a:pt x="943977" y="0"/>
                  </a:lnTo>
                  <a:lnTo>
                    <a:pt x="0" y="0"/>
                  </a:lnTo>
                  <a:lnTo>
                    <a:pt x="0" y="6369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9540179"/>
              <a:ext cx="20104100" cy="1768475"/>
            </a:xfrm>
            <a:custGeom>
              <a:avLst/>
              <a:gdLst/>
              <a:ahLst/>
              <a:cxnLst/>
              <a:rect l="l" t="t" r="r" b="b"/>
              <a:pathLst>
                <a:path w="20104100" h="1768475">
                  <a:moveTo>
                    <a:pt x="20104100" y="0"/>
                  </a:moveTo>
                  <a:lnTo>
                    <a:pt x="0" y="0"/>
                  </a:lnTo>
                  <a:lnTo>
                    <a:pt x="0" y="1768374"/>
                  </a:lnTo>
                  <a:lnTo>
                    <a:pt x="20104100" y="176837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9" name="object 129"/>
          <p:cNvSpPr/>
          <p:nvPr/>
        </p:nvSpPr>
        <p:spPr>
          <a:xfrm>
            <a:off x="0" y="7289788"/>
            <a:ext cx="20104100" cy="42545"/>
          </a:xfrm>
          <a:custGeom>
            <a:avLst/>
            <a:gdLst/>
            <a:ahLst/>
            <a:cxnLst/>
            <a:rect l="l" t="t" r="r" b="b"/>
            <a:pathLst>
              <a:path w="20104100" h="42545">
                <a:moveTo>
                  <a:pt x="20104100" y="0"/>
                </a:moveTo>
                <a:lnTo>
                  <a:pt x="0" y="0"/>
                </a:lnTo>
                <a:lnTo>
                  <a:pt x="0" y="42469"/>
                </a:lnTo>
                <a:lnTo>
                  <a:pt x="20104100" y="4246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0" y="7098725"/>
            <a:ext cx="20104100" cy="127635"/>
          </a:xfrm>
          <a:custGeom>
            <a:avLst/>
            <a:gdLst/>
            <a:ahLst/>
            <a:cxnLst/>
            <a:rect l="l" t="t" r="r" b="b"/>
            <a:pathLst>
              <a:path w="20104100" h="127634">
                <a:moveTo>
                  <a:pt x="20104100" y="0"/>
                </a:moveTo>
                <a:lnTo>
                  <a:pt x="0" y="0"/>
                </a:lnTo>
                <a:lnTo>
                  <a:pt x="0" y="127389"/>
                </a:lnTo>
                <a:lnTo>
                  <a:pt x="20104100" y="12738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0" y="480591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9549434" y="0"/>
                </a:moveTo>
                <a:lnTo>
                  <a:pt x="0" y="0"/>
                </a:lnTo>
                <a:lnTo>
                  <a:pt x="0" y="42455"/>
                </a:lnTo>
                <a:lnTo>
                  <a:pt x="9549434" y="42455"/>
                </a:lnTo>
                <a:lnTo>
                  <a:pt x="9549434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50872" y="480591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207136" y="0"/>
                </a:moveTo>
                <a:lnTo>
                  <a:pt x="0" y="0"/>
                </a:lnTo>
                <a:lnTo>
                  <a:pt x="0" y="42455"/>
                </a:lnTo>
                <a:lnTo>
                  <a:pt x="207136" y="42455"/>
                </a:lnTo>
                <a:lnTo>
                  <a:pt x="207136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0" y="554897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9549434" y="0"/>
                </a:moveTo>
                <a:lnTo>
                  <a:pt x="0" y="0"/>
                </a:lnTo>
                <a:lnTo>
                  <a:pt x="0" y="63676"/>
                </a:lnTo>
                <a:lnTo>
                  <a:pt x="9549434" y="63676"/>
                </a:lnTo>
                <a:lnTo>
                  <a:pt x="9549434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0" y="5018220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9549434" y="0"/>
                </a:moveTo>
                <a:lnTo>
                  <a:pt x="0" y="0"/>
                </a:lnTo>
                <a:lnTo>
                  <a:pt x="0" y="148601"/>
                </a:lnTo>
                <a:lnTo>
                  <a:pt x="9549434" y="148601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4250872" y="5018220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207136" y="0"/>
                </a:moveTo>
                <a:lnTo>
                  <a:pt x="0" y="0"/>
                </a:lnTo>
                <a:lnTo>
                  <a:pt x="0" y="148601"/>
                </a:lnTo>
                <a:lnTo>
                  <a:pt x="207136" y="148601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0" y="658923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0" y="684399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677"/>
                </a:lnTo>
                <a:lnTo>
                  <a:pt x="9549434" y="63677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250872" y="684399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677"/>
                </a:lnTo>
                <a:lnTo>
                  <a:pt x="207136" y="63677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0" y="6843996"/>
            <a:ext cx="20104100" cy="255270"/>
            <a:chOff x="0" y="6843996"/>
            <a:chExt cx="20104100" cy="255270"/>
          </a:xfrm>
        </p:grpSpPr>
        <p:sp>
          <p:nvSpPr>
            <p:cNvPr id="140" name="object 140"/>
            <p:cNvSpPr/>
            <p:nvPr/>
          </p:nvSpPr>
          <p:spPr>
            <a:xfrm>
              <a:off x="19159435" y="6843996"/>
              <a:ext cx="944880" cy="64135"/>
            </a:xfrm>
            <a:custGeom>
              <a:avLst/>
              <a:gdLst/>
              <a:ahLst/>
              <a:cxnLst/>
              <a:rect l="l" t="t" r="r" b="b"/>
              <a:pathLst>
                <a:path w="944880" h="64134">
                  <a:moveTo>
                    <a:pt x="944652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944652" y="63677"/>
                  </a:lnTo>
                  <a:lnTo>
                    <a:pt x="94465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6928888"/>
              <a:ext cx="20104100" cy="170180"/>
            </a:xfrm>
            <a:custGeom>
              <a:avLst/>
              <a:gdLst/>
              <a:ahLst/>
              <a:cxnLst/>
              <a:rect l="l" t="t" r="r" b="b"/>
              <a:pathLst>
                <a:path w="20104100" h="170179">
                  <a:moveTo>
                    <a:pt x="20104100" y="0"/>
                  </a:moveTo>
                  <a:lnTo>
                    <a:pt x="0" y="0"/>
                  </a:lnTo>
                  <a:lnTo>
                    <a:pt x="0" y="169837"/>
                  </a:lnTo>
                  <a:lnTo>
                    <a:pt x="20104100" y="169837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0" y="7226113"/>
            <a:ext cx="20104100" cy="509905"/>
            <a:chOff x="0" y="7226113"/>
            <a:chExt cx="20104100" cy="509905"/>
          </a:xfrm>
        </p:grpSpPr>
        <p:sp>
          <p:nvSpPr>
            <p:cNvPr id="143" name="object 143"/>
            <p:cNvSpPr/>
            <p:nvPr/>
          </p:nvSpPr>
          <p:spPr>
            <a:xfrm>
              <a:off x="0" y="7226113"/>
              <a:ext cx="20104100" cy="64135"/>
            </a:xfrm>
            <a:custGeom>
              <a:avLst/>
              <a:gdLst/>
              <a:ahLst/>
              <a:cxnLst/>
              <a:rect l="l" t="t" r="r" b="b"/>
              <a:pathLst>
                <a:path w="20104100" h="64134">
                  <a:moveTo>
                    <a:pt x="20104100" y="0"/>
                  </a:moveTo>
                  <a:lnTo>
                    <a:pt x="0" y="0"/>
                  </a:lnTo>
                  <a:lnTo>
                    <a:pt x="0" y="63673"/>
                  </a:lnTo>
                  <a:lnTo>
                    <a:pt x="20104100" y="63673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7332257"/>
              <a:ext cx="20104100" cy="106680"/>
            </a:xfrm>
            <a:custGeom>
              <a:avLst/>
              <a:gdLst/>
              <a:ahLst/>
              <a:cxnLst/>
              <a:rect l="l" t="t" r="r" b="b"/>
              <a:pathLst>
                <a:path w="20104100" h="106679">
                  <a:moveTo>
                    <a:pt x="20104100" y="0"/>
                  </a:moveTo>
                  <a:lnTo>
                    <a:pt x="0" y="0"/>
                  </a:lnTo>
                  <a:lnTo>
                    <a:pt x="0" y="106164"/>
                  </a:lnTo>
                  <a:lnTo>
                    <a:pt x="20104100" y="10616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7480896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7587068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7693189"/>
              <a:ext cx="20104100" cy="42545"/>
            </a:xfrm>
            <a:custGeom>
              <a:avLst/>
              <a:gdLst/>
              <a:ahLst/>
              <a:cxnLst/>
              <a:rect l="l" t="t" r="r" b="b"/>
              <a:pathLst>
                <a:path w="20104100" h="42545">
                  <a:moveTo>
                    <a:pt x="9549435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9549435" y="42456"/>
                  </a:lnTo>
                  <a:lnTo>
                    <a:pt x="9549435" y="0"/>
                  </a:lnTo>
                  <a:close/>
                </a:path>
                <a:path w="20104100" h="42545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42456"/>
                  </a:lnTo>
                  <a:lnTo>
                    <a:pt x="14458010" y="42456"/>
                  </a:lnTo>
                  <a:lnTo>
                    <a:pt x="14458010" y="0"/>
                  </a:lnTo>
                  <a:close/>
                </a:path>
                <a:path w="20104100" h="42545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42456"/>
                  </a:lnTo>
                  <a:lnTo>
                    <a:pt x="20104088" y="42456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48" name="object 148"/>
          <p:cNvSpPr/>
          <p:nvPr/>
        </p:nvSpPr>
        <p:spPr>
          <a:xfrm>
            <a:off x="0" y="78205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4250872" y="78205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703"/>
                </a:lnTo>
                <a:lnTo>
                  <a:pt x="207136" y="63703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549447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835167" y="4702555"/>
            <a:ext cx="4034790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Daimler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SUSE software cut IT service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provision services time to 20 minutes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reduced the number of UNIX instances by 40%.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9835167" y="628497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Find out more</a:t>
            </a:r>
            <a:endParaRPr sz="17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9549447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835167" y="7628635"/>
            <a:ext cx="3778250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Bosch Car Multimedia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use of multiple SUSE products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reduced IT expenditure and improved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 reliability.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835167" y="921105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Find out more</a:t>
            </a:r>
            <a:endParaRPr sz="17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458022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4743734" y="4702555"/>
            <a:ext cx="4024629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Honda Pakistan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to use SUSE and SAP to create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better Customer Experiences, ensuring uptime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system availability.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743734" y="628497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/>
              </a:rPr>
              <a:t>Find out more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4458022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4743734" y="7628635"/>
            <a:ext cx="4048125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Continental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use of Rancher enabled an 80%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reduction in migration time and 80% reduction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upgrade time.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549692" y="2182131"/>
            <a:ext cx="6457315" cy="1803400"/>
            <a:chOff x="1549692" y="2182131"/>
            <a:chExt cx="6457315" cy="1803400"/>
          </a:xfrm>
        </p:grpSpPr>
        <p:pic>
          <p:nvPicPr>
            <p:cNvPr id="162" name="object 1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8237" y="3043727"/>
              <a:ext cx="119168" cy="11756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779873" y="283112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513" y="162763"/>
                  </a:moveTo>
                  <a:lnTo>
                    <a:pt x="319684" y="119545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26"/>
                  </a:lnTo>
                  <a:lnTo>
                    <a:pt x="269049" y="40970"/>
                  </a:lnTo>
                  <a:lnTo>
                    <a:pt x="269049" y="162763"/>
                  </a:lnTo>
                  <a:lnTo>
                    <a:pt x="260680" y="204089"/>
                  </a:lnTo>
                  <a:lnTo>
                    <a:pt x="237871" y="237883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83"/>
                  </a:lnTo>
                  <a:lnTo>
                    <a:pt x="64833" y="204089"/>
                  </a:lnTo>
                  <a:lnTo>
                    <a:pt x="56464" y="162763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63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26"/>
                  </a:lnTo>
                  <a:lnTo>
                    <a:pt x="22250" y="80670"/>
                  </a:lnTo>
                  <a:lnTo>
                    <a:pt x="5816" y="119545"/>
                  </a:lnTo>
                  <a:lnTo>
                    <a:pt x="0" y="162763"/>
                  </a:lnTo>
                  <a:lnTo>
                    <a:pt x="5816" y="205981"/>
                  </a:lnTo>
                  <a:lnTo>
                    <a:pt x="22250" y="244843"/>
                  </a:lnTo>
                  <a:lnTo>
                    <a:pt x="47713" y="277787"/>
                  </a:lnTo>
                  <a:lnTo>
                    <a:pt x="80670" y="303263"/>
                  </a:lnTo>
                  <a:lnTo>
                    <a:pt x="119532" y="319697"/>
                  </a:lnTo>
                  <a:lnTo>
                    <a:pt x="162750" y="325513"/>
                  </a:lnTo>
                  <a:lnTo>
                    <a:pt x="205968" y="319697"/>
                  </a:lnTo>
                  <a:lnTo>
                    <a:pt x="244843" y="303263"/>
                  </a:lnTo>
                  <a:lnTo>
                    <a:pt x="277787" y="277787"/>
                  </a:lnTo>
                  <a:lnTo>
                    <a:pt x="284543" y="269049"/>
                  </a:lnTo>
                  <a:lnTo>
                    <a:pt x="303263" y="244843"/>
                  </a:lnTo>
                  <a:lnTo>
                    <a:pt x="319684" y="205981"/>
                  </a:lnTo>
                  <a:lnTo>
                    <a:pt x="325513" y="162763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14404" y="3008819"/>
              <a:ext cx="56515" cy="239395"/>
            </a:xfrm>
            <a:custGeom>
              <a:avLst/>
              <a:gdLst/>
              <a:ahLst/>
              <a:cxnLst/>
              <a:rect l="l" t="t" r="r" b="b"/>
              <a:pathLst>
                <a:path w="56514" h="239394">
                  <a:moveTo>
                    <a:pt x="56470" y="0"/>
                  </a:moveTo>
                  <a:lnTo>
                    <a:pt x="0" y="0"/>
                  </a:lnTo>
                  <a:lnTo>
                    <a:pt x="0" y="239155"/>
                  </a:lnTo>
                  <a:lnTo>
                    <a:pt x="56470" y="239155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65919" y="2322943"/>
              <a:ext cx="803910" cy="751205"/>
            </a:xfrm>
            <a:custGeom>
              <a:avLst/>
              <a:gdLst/>
              <a:ahLst/>
              <a:cxnLst/>
              <a:rect l="l" t="t" r="r" b="b"/>
              <a:pathLst>
                <a:path w="803910" h="751205">
                  <a:moveTo>
                    <a:pt x="230098" y="701840"/>
                  </a:moveTo>
                  <a:lnTo>
                    <a:pt x="186664" y="672338"/>
                  </a:lnTo>
                  <a:lnTo>
                    <a:pt x="148691" y="637095"/>
                  </a:lnTo>
                  <a:lnTo>
                    <a:pt x="116598" y="596861"/>
                  </a:lnTo>
                  <a:lnTo>
                    <a:pt x="90817" y="552450"/>
                  </a:lnTo>
                  <a:lnTo>
                    <a:pt x="71856" y="504621"/>
                  </a:lnTo>
                  <a:lnTo>
                    <a:pt x="60159" y="454177"/>
                  </a:lnTo>
                  <a:lnTo>
                    <a:pt x="56146" y="401891"/>
                  </a:lnTo>
                  <a:lnTo>
                    <a:pt x="56426" y="388061"/>
                  </a:lnTo>
                  <a:lnTo>
                    <a:pt x="0" y="385838"/>
                  </a:lnTo>
                  <a:lnTo>
                    <a:pt x="2514" y="449351"/>
                  </a:lnTo>
                  <a:lnTo>
                    <a:pt x="10845" y="495642"/>
                  </a:lnTo>
                  <a:lnTo>
                    <a:pt x="24396" y="540334"/>
                  </a:lnTo>
                  <a:lnTo>
                    <a:pt x="42976" y="582993"/>
                  </a:lnTo>
                  <a:lnTo>
                    <a:pt x="66294" y="623189"/>
                  </a:lnTo>
                  <a:lnTo>
                    <a:pt x="94107" y="660514"/>
                  </a:lnTo>
                  <a:lnTo>
                    <a:pt x="126161" y="694499"/>
                  </a:lnTo>
                  <a:lnTo>
                    <a:pt x="162217" y="724750"/>
                  </a:lnTo>
                  <a:lnTo>
                    <a:pt x="202031" y="750824"/>
                  </a:lnTo>
                  <a:lnTo>
                    <a:pt x="230098" y="701840"/>
                  </a:lnTo>
                  <a:close/>
                </a:path>
                <a:path w="803910" h="751205">
                  <a:moveTo>
                    <a:pt x="803503" y="401904"/>
                  </a:moveTo>
                  <a:lnTo>
                    <a:pt x="800785" y="355104"/>
                  </a:lnTo>
                  <a:lnTo>
                    <a:pt x="792861" y="309867"/>
                  </a:lnTo>
                  <a:lnTo>
                    <a:pt x="780034" y="266496"/>
                  </a:lnTo>
                  <a:lnTo>
                    <a:pt x="762571" y="225310"/>
                  </a:lnTo>
                  <a:lnTo>
                    <a:pt x="740841" y="186601"/>
                  </a:lnTo>
                  <a:lnTo>
                    <a:pt x="715098" y="150685"/>
                  </a:lnTo>
                  <a:lnTo>
                    <a:pt x="685647" y="117843"/>
                  </a:lnTo>
                  <a:lnTo>
                    <a:pt x="652818" y="88404"/>
                  </a:lnTo>
                  <a:lnTo>
                    <a:pt x="616889" y="62661"/>
                  </a:lnTo>
                  <a:lnTo>
                    <a:pt x="578167" y="40906"/>
                  </a:lnTo>
                  <a:lnTo>
                    <a:pt x="536994" y="23469"/>
                  </a:lnTo>
                  <a:lnTo>
                    <a:pt x="493623" y="10629"/>
                  </a:lnTo>
                  <a:lnTo>
                    <a:pt x="448398" y="2705"/>
                  </a:lnTo>
                  <a:lnTo>
                    <a:pt x="401586" y="0"/>
                  </a:lnTo>
                  <a:lnTo>
                    <a:pt x="389509" y="177"/>
                  </a:lnTo>
                  <a:lnTo>
                    <a:pt x="377418" y="711"/>
                  </a:lnTo>
                  <a:lnTo>
                    <a:pt x="365353" y="1612"/>
                  </a:lnTo>
                  <a:lnTo>
                    <a:pt x="353402" y="2857"/>
                  </a:lnTo>
                  <a:lnTo>
                    <a:pt x="360108" y="58915"/>
                  </a:lnTo>
                  <a:lnTo>
                    <a:pt x="370395" y="57848"/>
                  </a:lnTo>
                  <a:lnTo>
                    <a:pt x="380784" y="57073"/>
                  </a:lnTo>
                  <a:lnTo>
                    <a:pt x="391172" y="56616"/>
                  </a:lnTo>
                  <a:lnTo>
                    <a:pt x="401586" y="56464"/>
                  </a:lnTo>
                  <a:lnTo>
                    <a:pt x="448411" y="59613"/>
                  </a:lnTo>
                  <a:lnTo>
                    <a:pt x="493318" y="68821"/>
                  </a:lnTo>
                  <a:lnTo>
                    <a:pt x="535914" y="83654"/>
                  </a:lnTo>
                  <a:lnTo>
                    <a:pt x="575792" y="103695"/>
                  </a:lnTo>
                  <a:lnTo>
                    <a:pt x="612533" y="128536"/>
                  </a:lnTo>
                  <a:lnTo>
                    <a:pt x="645731" y="157759"/>
                  </a:lnTo>
                  <a:lnTo>
                    <a:pt x="674966" y="190944"/>
                  </a:lnTo>
                  <a:lnTo>
                    <a:pt x="699782" y="227685"/>
                  </a:lnTo>
                  <a:lnTo>
                    <a:pt x="719836" y="267576"/>
                  </a:lnTo>
                  <a:lnTo>
                    <a:pt x="734669" y="310184"/>
                  </a:lnTo>
                  <a:lnTo>
                    <a:pt x="743877" y="355092"/>
                  </a:lnTo>
                  <a:lnTo>
                    <a:pt x="747026" y="401904"/>
                  </a:lnTo>
                  <a:lnTo>
                    <a:pt x="746696" y="416826"/>
                  </a:lnTo>
                  <a:lnTo>
                    <a:pt x="745756" y="431711"/>
                  </a:lnTo>
                  <a:lnTo>
                    <a:pt x="744181" y="446506"/>
                  </a:lnTo>
                  <a:lnTo>
                    <a:pt x="741972" y="461175"/>
                  </a:lnTo>
                  <a:lnTo>
                    <a:pt x="797610" y="470776"/>
                  </a:lnTo>
                  <a:lnTo>
                    <a:pt x="800163" y="453732"/>
                  </a:lnTo>
                  <a:lnTo>
                    <a:pt x="802017" y="436537"/>
                  </a:lnTo>
                  <a:lnTo>
                    <a:pt x="803122" y="419239"/>
                  </a:lnTo>
                  <a:lnTo>
                    <a:pt x="803503" y="401904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28077" y="2741438"/>
              <a:ext cx="1721485" cy="582295"/>
            </a:xfrm>
            <a:custGeom>
              <a:avLst/>
              <a:gdLst/>
              <a:ahLst/>
              <a:cxnLst/>
              <a:rect l="l" t="t" r="r" b="b"/>
              <a:pathLst>
                <a:path w="1721485" h="582295">
                  <a:moveTo>
                    <a:pt x="1141943" y="0"/>
                  </a:moveTo>
                  <a:lnTo>
                    <a:pt x="1022365" y="0"/>
                  </a:lnTo>
                  <a:lnTo>
                    <a:pt x="973004" y="984"/>
                  </a:lnTo>
                  <a:lnTo>
                    <a:pt x="923982" y="3919"/>
                  </a:lnTo>
                  <a:lnTo>
                    <a:pt x="875346" y="8779"/>
                  </a:lnTo>
                  <a:lnTo>
                    <a:pt x="827147" y="15538"/>
                  </a:lnTo>
                  <a:lnTo>
                    <a:pt x="779432" y="24171"/>
                  </a:lnTo>
                  <a:lnTo>
                    <a:pt x="732245" y="34654"/>
                  </a:lnTo>
                  <a:lnTo>
                    <a:pt x="685639" y="46958"/>
                  </a:lnTo>
                  <a:lnTo>
                    <a:pt x="639658" y="61059"/>
                  </a:lnTo>
                  <a:lnTo>
                    <a:pt x="594351" y="76931"/>
                  </a:lnTo>
                  <a:lnTo>
                    <a:pt x="549765" y="94548"/>
                  </a:lnTo>
                  <a:lnTo>
                    <a:pt x="505948" y="113885"/>
                  </a:lnTo>
                  <a:lnTo>
                    <a:pt x="462950" y="134915"/>
                  </a:lnTo>
                  <a:lnTo>
                    <a:pt x="420815" y="157615"/>
                  </a:lnTo>
                  <a:lnTo>
                    <a:pt x="379594" y="181957"/>
                  </a:lnTo>
                  <a:lnTo>
                    <a:pt x="339331" y="207916"/>
                  </a:lnTo>
                  <a:lnTo>
                    <a:pt x="300076" y="235466"/>
                  </a:lnTo>
                  <a:lnTo>
                    <a:pt x="261877" y="264582"/>
                  </a:lnTo>
                  <a:lnTo>
                    <a:pt x="224781" y="295236"/>
                  </a:lnTo>
                  <a:lnTo>
                    <a:pt x="188835" y="327405"/>
                  </a:lnTo>
                  <a:lnTo>
                    <a:pt x="154089" y="361064"/>
                  </a:lnTo>
                  <a:lnTo>
                    <a:pt x="120587" y="396184"/>
                  </a:lnTo>
                  <a:lnTo>
                    <a:pt x="88380" y="432741"/>
                  </a:lnTo>
                  <a:lnTo>
                    <a:pt x="57514" y="470710"/>
                  </a:lnTo>
                  <a:lnTo>
                    <a:pt x="28039" y="510065"/>
                  </a:lnTo>
                  <a:lnTo>
                    <a:pt x="0" y="550779"/>
                  </a:lnTo>
                  <a:lnTo>
                    <a:pt x="47128" y="581867"/>
                  </a:lnTo>
                  <a:lnTo>
                    <a:pt x="75020" y="541437"/>
                  </a:lnTo>
                  <a:lnTo>
                    <a:pt x="104399" y="502417"/>
                  </a:lnTo>
                  <a:lnTo>
                    <a:pt x="135209" y="464833"/>
                  </a:lnTo>
                  <a:lnTo>
                    <a:pt x="167403" y="428713"/>
                  </a:lnTo>
                  <a:lnTo>
                    <a:pt x="200927" y="394086"/>
                  </a:lnTo>
                  <a:lnTo>
                    <a:pt x="235732" y="360978"/>
                  </a:lnTo>
                  <a:lnTo>
                    <a:pt x="271764" y="329418"/>
                  </a:lnTo>
                  <a:lnTo>
                    <a:pt x="308971" y="299432"/>
                  </a:lnTo>
                  <a:lnTo>
                    <a:pt x="347306" y="271051"/>
                  </a:lnTo>
                  <a:lnTo>
                    <a:pt x="386714" y="244297"/>
                  </a:lnTo>
                  <a:lnTo>
                    <a:pt x="427144" y="219203"/>
                  </a:lnTo>
                  <a:lnTo>
                    <a:pt x="468544" y="195795"/>
                  </a:lnTo>
                  <a:lnTo>
                    <a:pt x="510865" y="174100"/>
                  </a:lnTo>
                  <a:lnTo>
                    <a:pt x="554054" y="154146"/>
                  </a:lnTo>
                  <a:lnTo>
                    <a:pt x="598058" y="135961"/>
                  </a:lnTo>
                  <a:lnTo>
                    <a:pt x="642828" y="119573"/>
                  </a:lnTo>
                  <a:lnTo>
                    <a:pt x="688312" y="105009"/>
                  </a:lnTo>
                  <a:lnTo>
                    <a:pt x="734458" y="92297"/>
                  </a:lnTo>
                  <a:lnTo>
                    <a:pt x="781216" y="81465"/>
                  </a:lnTo>
                  <a:lnTo>
                    <a:pt x="828532" y="72539"/>
                  </a:lnTo>
                  <a:lnTo>
                    <a:pt x="876357" y="65551"/>
                  </a:lnTo>
                  <a:lnTo>
                    <a:pt x="924638" y="60524"/>
                  </a:lnTo>
                  <a:lnTo>
                    <a:pt x="973325" y="57487"/>
                  </a:lnTo>
                  <a:lnTo>
                    <a:pt x="1022365" y="56469"/>
                  </a:lnTo>
                  <a:lnTo>
                    <a:pt x="1141943" y="56469"/>
                  </a:lnTo>
                  <a:lnTo>
                    <a:pt x="1194481" y="57655"/>
                  </a:lnTo>
                  <a:lnTo>
                    <a:pt x="1246841" y="61198"/>
                  </a:lnTo>
                  <a:lnTo>
                    <a:pt x="1298926" y="67075"/>
                  </a:lnTo>
                  <a:lnTo>
                    <a:pt x="1350645" y="75260"/>
                  </a:lnTo>
                  <a:lnTo>
                    <a:pt x="1401902" y="85732"/>
                  </a:lnTo>
                  <a:lnTo>
                    <a:pt x="1452606" y="98468"/>
                  </a:lnTo>
                  <a:lnTo>
                    <a:pt x="1502665" y="113444"/>
                  </a:lnTo>
                  <a:lnTo>
                    <a:pt x="1551984" y="130634"/>
                  </a:lnTo>
                  <a:lnTo>
                    <a:pt x="1600471" y="150018"/>
                  </a:lnTo>
                  <a:lnTo>
                    <a:pt x="1648032" y="171571"/>
                  </a:lnTo>
                  <a:lnTo>
                    <a:pt x="1694574" y="195271"/>
                  </a:lnTo>
                  <a:lnTo>
                    <a:pt x="1721338" y="145555"/>
                  </a:lnTo>
                  <a:lnTo>
                    <a:pt x="1676645" y="122688"/>
                  </a:lnTo>
                  <a:lnTo>
                    <a:pt x="1631047" y="101710"/>
                  </a:lnTo>
                  <a:lnTo>
                    <a:pt x="1584620" y="82640"/>
                  </a:lnTo>
                  <a:lnTo>
                    <a:pt x="1537441" y="65498"/>
                  </a:lnTo>
                  <a:lnTo>
                    <a:pt x="1489585" y="50300"/>
                  </a:lnTo>
                  <a:lnTo>
                    <a:pt x="1441127" y="37070"/>
                  </a:lnTo>
                  <a:lnTo>
                    <a:pt x="1392142" y="25821"/>
                  </a:lnTo>
                  <a:lnTo>
                    <a:pt x="1342704" y="16576"/>
                  </a:lnTo>
                  <a:lnTo>
                    <a:pt x="1292893" y="9352"/>
                  </a:lnTo>
                  <a:lnTo>
                    <a:pt x="1242777" y="4169"/>
                  </a:lnTo>
                  <a:lnTo>
                    <a:pt x="1192436" y="1045"/>
                  </a:lnTo>
                  <a:lnTo>
                    <a:pt x="1141943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2747086" y="2269260"/>
              <a:ext cx="803910" cy="379730"/>
            </a:xfrm>
            <a:custGeom>
              <a:avLst/>
              <a:gdLst/>
              <a:ahLst/>
              <a:cxnLst/>
              <a:rect l="l" t="t" r="r" b="b"/>
              <a:pathLst>
                <a:path w="803910" h="379730">
                  <a:moveTo>
                    <a:pt x="803821" y="249034"/>
                  </a:moveTo>
                  <a:lnTo>
                    <a:pt x="795934" y="207518"/>
                  </a:lnTo>
                  <a:lnTo>
                    <a:pt x="774293" y="172885"/>
                  </a:lnTo>
                  <a:lnTo>
                    <a:pt x="747356" y="152323"/>
                  </a:lnTo>
                  <a:lnTo>
                    <a:pt x="747356" y="249034"/>
                  </a:lnTo>
                  <a:lnTo>
                    <a:pt x="747356" y="322707"/>
                  </a:lnTo>
                  <a:lnTo>
                    <a:pt x="56476" y="322707"/>
                  </a:lnTo>
                  <a:lnTo>
                    <a:pt x="56476" y="283006"/>
                  </a:lnTo>
                  <a:lnTo>
                    <a:pt x="60934" y="260959"/>
                  </a:lnTo>
                  <a:lnTo>
                    <a:pt x="73101" y="242938"/>
                  </a:lnTo>
                  <a:lnTo>
                    <a:pt x="91122" y="230784"/>
                  </a:lnTo>
                  <a:lnTo>
                    <a:pt x="113157" y="226314"/>
                  </a:lnTo>
                  <a:lnTo>
                    <a:pt x="141401" y="226314"/>
                  </a:lnTo>
                  <a:lnTo>
                    <a:pt x="141401" y="113157"/>
                  </a:lnTo>
                  <a:lnTo>
                    <a:pt x="145872" y="91109"/>
                  </a:lnTo>
                  <a:lnTo>
                    <a:pt x="158026" y="73088"/>
                  </a:lnTo>
                  <a:lnTo>
                    <a:pt x="176047" y="60921"/>
                  </a:lnTo>
                  <a:lnTo>
                    <a:pt x="198094" y="56464"/>
                  </a:lnTo>
                  <a:lnTo>
                    <a:pt x="588746" y="56464"/>
                  </a:lnTo>
                  <a:lnTo>
                    <a:pt x="610793" y="60921"/>
                  </a:lnTo>
                  <a:lnTo>
                    <a:pt x="628815" y="73088"/>
                  </a:lnTo>
                  <a:lnTo>
                    <a:pt x="640981" y="91109"/>
                  </a:lnTo>
                  <a:lnTo>
                    <a:pt x="645439" y="113157"/>
                  </a:lnTo>
                  <a:lnTo>
                    <a:pt x="645439" y="192341"/>
                  </a:lnTo>
                  <a:lnTo>
                    <a:pt x="690664" y="192341"/>
                  </a:lnTo>
                  <a:lnTo>
                    <a:pt x="712711" y="196799"/>
                  </a:lnTo>
                  <a:lnTo>
                    <a:pt x="730732" y="208965"/>
                  </a:lnTo>
                  <a:lnTo>
                    <a:pt x="742886" y="226987"/>
                  </a:lnTo>
                  <a:lnTo>
                    <a:pt x="747356" y="249034"/>
                  </a:lnTo>
                  <a:lnTo>
                    <a:pt x="747356" y="152323"/>
                  </a:lnTo>
                  <a:lnTo>
                    <a:pt x="741934" y="148183"/>
                  </a:lnTo>
                  <a:lnTo>
                    <a:pt x="701916" y="136436"/>
                  </a:lnTo>
                  <a:lnTo>
                    <a:pt x="701916" y="113157"/>
                  </a:lnTo>
                  <a:lnTo>
                    <a:pt x="693000" y="69151"/>
                  </a:lnTo>
                  <a:lnTo>
                    <a:pt x="668731" y="33185"/>
                  </a:lnTo>
                  <a:lnTo>
                    <a:pt x="632752" y="8902"/>
                  </a:lnTo>
                  <a:lnTo>
                    <a:pt x="588746" y="0"/>
                  </a:lnTo>
                  <a:lnTo>
                    <a:pt x="198094" y="0"/>
                  </a:lnTo>
                  <a:lnTo>
                    <a:pt x="154089" y="8902"/>
                  </a:lnTo>
                  <a:lnTo>
                    <a:pt x="118110" y="33185"/>
                  </a:lnTo>
                  <a:lnTo>
                    <a:pt x="93840" y="69151"/>
                  </a:lnTo>
                  <a:lnTo>
                    <a:pt x="84937" y="113157"/>
                  </a:lnTo>
                  <a:lnTo>
                    <a:pt x="84937" y="173418"/>
                  </a:lnTo>
                  <a:lnTo>
                    <a:pt x="51092" y="188442"/>
                  </a:lnTo>
                  <a:lnTo>
                    <a:pt x="24180" y="213182"/>
                  </a:lnTo>
                  <a:lnTo>
                    <a:pt x="6413" y="245440"/>
                  </a:lnTo>
                  <a:lnTo>
                    <a:pt x="0" y="283006"/>
                  </a:lnTo>
                  <a:lnTo>
                    <a:pt x="0" y="379183"/>
                  </a:lnTo>
                  <a:lnTo>
                    <a:pt x="803821" y="379183"/>
                  </a:lnTo>
                  <a:lnTo>
                    <a:pt x="803821" y="322707"/>
                  </a:lnTo>
                  <a:lnTo>
                    <a:pt x="803821" y="24903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4139482" y="3219739"/>
              <a:ext cx="2619375" cy="258445"/>
            </a:xfrm>
            <a:custGeom>
              <a:avLst/>
              <a:gdLst/>
              <a:ahLst/>
              <a:cxnLst/>
              <a:rect l="l" t="t" r="r" b="b"/>
              <a:pathLst>
                <a:path w="2619375" h="258445">
                  <a:moveTo>
                    <a:pt x="2069035" y="0"/>
                  </a:moveTo>
                  <a:lnTo>
                    <a:pt x="314502" y="0"/>
                  </a:lnTo>
                  <a:lnTo>
                    <a:pt x="260118" y="1764"/>
                  </a:lnTo>
                  <a:lnTo>
                    <a:pt x="206413" y="7051"/>
                  </a:lnTo>
                  <a:lnTo>
                    <a:pt x="153465" y="15841"/>
                  </a:lnTo>
                  <a:lnTo>
                    <a:pt x="101359" y="28119"/>
                  </a:lnTo>
                  <a:lnTo>
                    <a:pt x="50176" y="43865"/>
                  </a:lnTo>
                  <a:lnTo>
                    <a:pt x="0" y="63065"/>
                  </a:lnTo>
                  <a:lnTo>
                    <a:pt x="21925" y="115105"/>
                  </a:lnTo>
                  <a:lnTo>
                    <a:pt x="68582" y="97251"/>
                  </a:lnTo>
                  <a:lnTo>
                    <a:pt x="116183" y="82610"/>
                  </a:lnTo>
                  <a:lnTo>
                    <a:pt x="164652" y="71194"/>
                  </a:lnTo>
                  <a:lnTo>
                    <a:pt x="213912" y="63025"/>
                  </a:lnTo>
                  <a:lnTo>
                    <a:pt x="263886" y="58108"/>
                  </a:lnTo>
                  <a:lnTo>
                    <a:pt x="314502" y="56468"/>
                  </a:lnTo>
                  <a:lnTo>
                    <a:pt x="2069035" y="56468"/>
                  </a:lnTo>
                  <a:lnTo>
                    <a:pt x="2121383" y="58232"/>
                  </a:lnTo>
                  <a:lnTo>
                    <a:pt x="2173013" y="63486"/>
                  </a:lnTo>
                  <a:lnTo>
                    <a:pt x="2223770" y="72166"/>
                  </a:lnTo>
                  <a:lnTo>
                    <a:pt x="2273505" y="84218"/>
                  </a:lnTo>
                  <a:lnTo>
                    <a:pt x="2322068" y="99580"/>
                  </a:lnTo>
                  <a:lnTo>
                    <a:pt x="2369306" y="118193"/>
                  </a:lnTo>
                  <a:lnTo>
                    <a:pt x="2415070" y="139998"/>
                  </a:lnTo>
                  <a:lnTo>
                    <a:pt x="2459208" y="164934"/>
                  </a:lnTo>
                  <a:lnTo>
                    <a:pt x="2501569" y="192946"/>
                  </a:lnTo>
                  <a:lnTo>
                    <a:pt x="2542004" y="223970"/>
                  </a:lnTo>
                  <a:lnTo>
                    <a:pt x="2580360" y="257949"/>
                  </a:lnTo>
                  <a:lnTo>
                    <a:pt x="2619270" y="217029"/>
                  </a:lnTo>
                  <a:lnTo>
                    <a:pt x="2581488" y="183358"/>
                  </a:lnTo>
                  <a:lnTo>
                    <a:pt x="2541823" y="152358"/>
                  </a:lnTo>
                  <a:lnTo>
                    <a:pt x="2500398" y="124075"/>
                  </a:lnTo>
                  <a:lnTo>
                    <a:pt x="2457340" y="98560"/>
                  </a:lnTo>
                  <a:lnTo>
                    <a:pt x="2412773" y="75862"/>
                  </a:lnTo>
                  <a:lnTo>
                    <a:pt x="2366820" y="56031"/>
                  </a:lnTo>
                  <a:lnTo>
                    <a:pt x="2319609" y="39116"/>
                  </a:lnTo>
                  <a:lnTo>
                    <a:pt x="2271262" y="25165"/>
                  </a:lnTo>
                  <a:lnTo>
                    <a:pt x="2221908" y="14229"/>
                  </a:lnTo>
                  <a:lnTo>
                    <a:pt x="2171668" y="6356"/>
                  </a:lnTo>
                  <a:lnTo>
                    <a:pt x="2120668" y="1596"/>
                  </a:lnTo>
                  <a:lnTo>
                    <a:pt x="2069035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74262" y="3578465"/>
              <a:ext cx="2921000" cy="407034"/>
            </a:xfrm>
            <a:custGeom>
              <a:avLst/>
              <a:gdLst/>
              <a:ahLst/>
              <a:cxnLst/>
              <a:rect l="l" t="t" r="r" b="b"/>
              <a:pathLst>
                <a:path w="2921000" h="407035">
                  <a:moveTo>
                    <a:pt x="2663063" y="146164"/>
                  </a:moveTo>
                  <a:lnTo>
                    <a:pt x="2541257" y="146164"/>
                  </a:lnTo>
                  <a:lnTo>
                    <a:pt x="2522537" y="170370"/>
                  </a:lnTo>
                  <a:lnTo>
                    <a:pt x="2506103" y="209232"/>
                  </a:lnTo>
                  <a:lnTo>
                    <a:pt x="2500287" y="252450"/>
                  </a:lnTo>
                  <a:lnTo>
                    <a:pt x="2500287" y="386969"/>
                  </a:lnTo>
                  <a:lnTo>
                    <a:pt x="2556764" y="386969"/>
                  </a:lnTo>
                  <a:lnTo>
                    <a:pt x="2556764" y="252450"/>
                  </a:lnTo>
                  <a:lnTo>
                    <a:pt x="2565120" y="211112"/>
                  </a:lnTo>
                  <a:lnTo>
                    <a:pt x="2587917" y="177317"/>
                  </a:lnTo>
                  <a:lnTo>
                    <a:pt x="2621711" y="154520"/>
                  </a:lnTo>
                  <a:lnTo>
                    <a:pt x="2663063" y="146164"/>
                  </a:lnTo>
                  <a:close/>
                </a:path>
                <a:path w="2921000" h="407035">
                  <a:moveTo>
                    <a:pt x="2807881" y="178142"/>
                  </a:moveTo>
                  <a:lnTo>
                    <a:pt x="2785440" y="146164"/>
                  </a:lnTo>
                  <a:lnTo>
                    <a:pt x="2663063" y="146164"/>
                  </a:lnTo>
                  <a:lnTo>
                    <a:pt x="2692146" y="150177"/>
                  </a:lnTo>
                  <a:lnTo>
                    <a:pt x="2718498" y="161683"/>
                  </a:lnTo>
                  <a:lnTo>
                    <a:pt x="2740787" y="179882"/>
                  </a:lnTo>
                  <a:lnTo>
                    <a:pt x="2757652" y="203949"/>
                  </a:lnTo>
                  <a:lnTo>
                    <a:pt x="2807881" y="178142"/>
                  </a:lnTo>
                  <a:close/>
                </a:path>
                <a:path w="2921000" h="407035">
                  <a:moveTo>
                    <a:pt x="2827439" y="89687"/>
                  </a:moveTo>
                  <a:lnTo>
                    <a:pt x="2231237" y="89687"/>
                  </a:lnTo>
                  <a:lnTo>
                    <a:pt x="1693164" y="89687"/>
                  </a:lnTo>
                  <a:lnTo>
                    <a:pt x="1155065" y="89687"/>
                  </a:lnTo>
                  <a:lnTo>
                    <a:pt x="616978" y="89687"/>
                  </a:lnTo>
                  <a:lnTo>
                    <a:pt x="616978" y="252450"/>
                  </a:lnTo>
                  <a:lnTo>
                    <a:pt x="616978" y="358736"/>
                  </a:lnTo>
                  <a:lnTo>
                    <a:pt x="404406" y="358736"/>
                  </a:lnTo>
                  <a:lnTo>
                    <a:pt x="404406" y="252450"/>
                  </a:lnTo>
                  <a:lnTo>
                    <a:pt x="412762" y="211112"/>
                  </a:lnTo>
                  <a:lnTo>
                    <a:pt x="435571" y="177317"/>
                  </a:lnTo>
                  <a:lnTo>
                    <a:pt x="469353" y="154520"/>
                  </a:lnTo>
                  <a:lnTo>
                    <a:pt x="510641" y="146164"/>
                  </a:lnTo>
                  <a:lnTo>
                    <a:pt x="552018" y="154520"/>
                  </a:lnTo>
                  <a:lnTo>
                    <a:pt x="585812" y="177317"/>
                  </a:lnTo>
                  <a:lnTo>
                    <a:pt x="608622" y="211112"/>
                  </a:lnTo>
                  <a:lnTo>
                    <a:pt x="616978" y="252450"/>
                  </a:lnTo>
                  <a:lnTo>
                    <a:pt x="616978" y="89687"/>
                  </a:lnTo>
                  <a:lnTo>
                    <a:pt x="63703" y="89687"/>
                  </a:lnTo>
                  <a:lnTo>
                    <a:pt x="63703" y="146151"/>
                  </a:lnTo>
                  <a:lnTo>
                    <a:pt x="388899" y="146164"/>
                  </a:lnTo>
                  <a:lnTo>
                    <a:pt x="370205" y="170370"/>
                  </a:lnTo>
                  <a:lnTo>
                    <a:pt x="353771" y="209232"/>
                  </a:lnTo>
                  <a:lnTo>
                    <a:pt x="347941" y="252450"/>
                  </a:lnTo>
                  <a:lnTo>
                    <a:pt x="347941" y="406539"/>
                  </a:lnTo>
                  <a:lnTo>
                    <a:pt x="673442" y="406539"/>
                  </a:lnTo>
                  <a:lnTo>
                    <a:pt x="673442" y="358736"/>
                  </a:lnTo>
                  <a:lnTo>
                    <a:pt x="673442" y="252450"/>
                  </a:lnTo>
                  <a:lnTo>
                    <a:pt x="667639" y="209232"/>
                  </a:lnTo>
                  <a:lnTo>
                    <a:pt x="651205" y="170370"/>
                  </a:lnTo>
                  <a:lnTo>
                    <a:pt x="632498" y="146151"/>
                  </a:lnTo>
                  <a:lnTo>
                    <a:pt x="1048778" y="146151"/>
                  </a:lnTo>
                  <a:lnTo>
                    <a:pt x="1090117" y="154520"/>
                  </a:lnTo>
                  <a:lnTo>
                    <a:pt x="1123899" y="177317"/>
                  </a:lnTo>
                  <a:lnTo>
                    <a:pt x="1146695" y="211112"/>
                  </a:lnTo>
                  <a:lnTo>
                    <a:pt x="1155065" y="252450"/>
                  </a:lnTo>
                  <a:lnTo>
                    <a:pt x="1155065" y="358736"/>
                  </a:lnTo>
                  <a:lnTo>
                    <a:pt x="942505" y="358736"/>
                  </a:lnTo>
                  <a:lnTo>
                    <a:pt x="942505" y="252450"/>
                  </a:lnTo>
                  <a:lnTo>
                    <a:pt x="950849" y="211112"/>
                  </a:lnTo>
                  <a:lnTo>
                    <a:pt x="973658" y="177317"/>
                  </a:lnTo>
                  <a:lnTo>
                    <a:pt x="1007440" y="154520"/>
                  </a:lnTo>
                  <a:lnTo>
                    <a:pt x="1048778" y="146151"/>
                  </a:lnTo>
                  <a:lnTo>
                    <a:pt x="926985" y="146164"/>
                  </a:lnTo>
                  <a:lnTo>
                    <a:pt x="908278" y="170370"/>
                  </a:lnTo>
                  <a:lnTo>
                    <a:pt x="891844" y="209232"/>
                  </a:lnTo>
                  <a:lnTo>
                    <a:pt x="886028" y="252450"/>
                  </a:lnTo>
                  <a:lnTo>
                    <a:pt x="886028" y="406539"/>
                  </a:lnTo>
                  <a:lnTo>
                    <a:pt x="1211541" y="406539"/>
                  </a:lnTo>
                  <a:lnTo>
                    <a:pt x="1211541" y="358736"/>
                  </a:lnTo>
                  <a:lnTo>
                    <a:pt x="1211541" y="252450"/>
                  </a:lnTo>
                  <a:lnTo>
                    <a:pt x="1205712" y="209232"/>
                  </a:lnTo>
                  <a:lnTo>
                    <a:pt x="1189278" y="170370"/>
                  </a:lnTo>
                  <a:lnTo>
                    <a:pt x="1170571" y="146151"/>
                  </a:lnTo>
                  <a:lnTo>
                    <a:pt x="1586865" y="146151"/>
                  </a:lnTo>
                  <a:lnTo>
                    <a:pt x="1628190" y="154520"/>
                  </a:lnTo>
                  <a:lnTo>
                    <a:pt x="1661998" y="177317"/>
                  </a:lnTo>
                  <a:lnTo>
                    <a:pt x="1684782" y="211112"/>
                  </a:lnTo>
                  <a:lnTo>
                    <a:pt x="1693164" y="252450"/>
                  </a:lnTo>
                  <a:lnTo>
                    <a:pt x="1693164" y="358736"/>
                  </a:lnTo>
                  <a:lnTo>
                    <a:pt x="1480578" y="358736"/>
                  </a:lnTo>
                  <a:lnTo>
                    <a:pt x="1480578" y="252450"/>
                  </a:lnTo>
                  <a:lnTo>
                    <a:pt x="1488948" y="211112"/>
                  </a:lnTo>
                  <a:lnTo>
                    <a:pt x="1511757" y="177317"/>
                  </a:lnTo>
                  <a:lnTo>
                    <a:pt x="1545539" y="154520"/>
                  </a:lnTo>
                  <a:lnTo>
                    <a:pt x="1586865" y="146151"/>
                  </a:lnTo>
                  <a:lnTo>
                    <a:pt x="1465072" y="146164"/>
                  </a:lnTo>
                  <a:lnTo>
                    <a:pt x="1446364" y="170370"/>
                  </a:lnTo>
                  <a:lnTo>
                    <a:pt x="1429943" y="209232"/>
                  </a:lnTo>
                  <a:lnTo>
                    <a:pt x="1424127" y="252450"/>
                  </a:lnTo>
                  <a:lnTo>
                    <a:pt x="1424127" y="406539"/>
                  </a:lnTo>
                  <a:lnTo>
                    <a:pt x="1749628" y="406539"/>
                  </a:lnTo>
                  <a:lnTo>
                    <a:pt x="1749628" y="358736"/>
                  </a:lnTo>
                  <a:lnTo>
                    <a:pt x="1749628" y="252450"/>
                  </a:lnTo>
                  <a:lnTo>
                    <a:pt x="1743798" y="209232"/>
                  </a:lnTo>
                  <a:lnTo>
                    <a:pt x="1727365" y="170370"/>
                  </a:lnTo>
                  <a:lnTo>
                    <a:pt x="1708658" y="146151"/>
                  </a:lnTo>
                  <a:lnTo>
                    <a:pt x="2124964" y="146151"/>
                  </a:lnTo>
                  <a:lnTo>
                    <a:pt x="2166289" y="154520"/>
                  </a:lnTo>
                  <a:lnTo>
                    <a:pt x="2200071" y="177317"/>
                  </a:lnTo>
                  <a:lnTo>
                    <a:pt x="2222881" y="211112"/>
                  </a:lnTo>
                  <a:lnTo>
                    <a:pt x="2231237" y="252450"/>
                  </a:lnTo>
                  <a:lnTo>
                    <a:pt x="2231237" y="358736"/>
                  </a:lnTo>
                  <a:lnTo>
                    <a:pt x="2018665" y="358736"/>
                  </a:lnTo>
                  <a:lnTo>
                    <a:pt x="2018665" y="252450"/>
                  </a:lnTo>
                  <a:lnTo>
                    <a:pt x="2027047" y="211112"/>
                  </a:lnTo>
                  <a:lnTo>
                    <a:pt x="2049830" y="177317"/>
                  </a:lnTo>
                  <a:lnTo>
                    <a:pt x="2083625" y="154520"/>
                  </a:lnTo>
                  <a:lnTo>
                    <a:pt x="2124964" y="146151"/>
                  </a:lnTo>
                  <a:lnTo>
                    <a:pt x="2003171" y="146164"/>
                  </a:lnTo>
                  <a:lnTo>
                    <a:pt x="1984451" y="170370"/>
                  </a:lnTo>
                  <a:lnTo>
                    <a:pt x="1968030" y="209232"/>
                  </a:lnTo>
                  <a:lnTo>
                    <a:pt x="1962200" y="252450"/>
                  </a:lnTo>
                  <a:lnTo>
                    <a:pt x="1962200" y="406539"/>
                  </a:lnTo>
                  <a:lnTo>
                    <a:pt x="2287714" y="406539"/>
                  </a:lnTo>
                  <a:lnTo>
                    <a:pt x="2287714" y="358736"/>
                  </a:lnTo>
                  <a:lnTo>
                    <a:pt x="2287714" y="252450"/>
                  </a:lnTo>
                  <a:lnTo>
                    <a:pt x="2281898" y="209232"/>
                  </a:lnTo>
                  <a:lnTo>
                    <a:pt x="2265464" y="170370"/>
                  </a:lnTo>
                  <a:lnTo>
                    <a:pt x="2246757" y="146151"/>
                  </a:lnTo>
                  <a:lnTo>
                    <a:pt x="2785427" y="146151"/>
                  </a:lnTo>
                  <a:lnTo>
                    <a:pt x="2827439" y="146151"/>
                  </a:lnTo>
                  <a:lnTo>
                    <a:pt x="2827439" y="89687"/>
                  </a:lnTo>
                  <a:close/>
                </a:path>
                <a:path w="2921000" h="407035">
                  <a:moveTo>
                    <a:pt x="2920504" y="0"/>
                  </a:moveTo>
                  <a:lnTo>
                    <a:pt x="0" y="0"/>
                  </a:lnTo>
                  <a:lnTo>
                    <a:pt x="0" y="56476"/>
                  </a:lnTo>
                  <a:lnTo>
                    <a:pt x="2920504" y="56476"/>
                  </a:lnTo>
                  <a:lnTo>
                    <a:pt x="2920504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90484" y="2701454"/>
              <a:ext cx="5975985" cy="1264285"/>
            </a:xfrm>
            <a:custGeom>
              <a:avLst/>
              <a:gdLst/>
              <a:ahLst/>
              <a:cxnLst/>
              <a:rect l="l" t="t" r="r" b="b"/>
              <a:pathLst>
                <a:path w="5975984" h="1264285">
                  <a:moveTo>
                    <a:pt x="2149030" y="1263980"/>
                  </a:moveTo>
                  <a:lnTo>
                    <a:pt x="2146947" y="1215186"/>
                  </a:lnTo>
                  <a:lnTo>
                    <a:pt x="2140813" y="1167536"/>
                  </a:lnTo>
                  <a:lnTo>
                    <a:pt x="2130806" y="1121181"/>
                  </a:lnTo>
                  <a:lnTo>
                    <a:pt x="2117077" y="1076325"/>
                  </a:lnTo>
                  <a:lnTo>
                    <a:pt x="2099818" y="1033119"/>
                  </a:lnTo>
                  <a:lnTo>
                    <a:pt x="2079193" y="991730"/>
                  </a:lnTo>
                  <a:lnTo>
                    <a:pt x="2055380" y="952334"/>
                  </a:lnTo>
                  <a:lnTo>
                    <a:pt x="2028532" y="915111"/>
                  </a:lnTo>
                  <a:lnTo>
                    <a:pt x="1998840" y="880237"/>
                  </a:lnTo>
                  <a:lnTo>
                    <a:pt x="1966455" y="847852"/>
                  </a:lnTo>
                  <a:lnTo>
                    <a:pt x="1931568" y="818159"/>
                  </a:lnTo>
                  <a:lnTo>
                    <a:pt x="1894344" y="791311"/>
                  </a:lnTo>
                  <a:lnTo>
                    <a:pt x="1854962" y="767499"/>
                  </a:lnTo>
                  <a:lnTo>
                    <a:pt x="1813572" y="746874"/>
                  </a:lnTo>
                  <a:lnTo>
                    <a:pt x="1770367" y="729615"/>
                  </a:lnTo>
                  <a:lnTo>
                    <a:pt x="1725498" y="715886"/>
                  </a:lnTo>
                  <a:lnTo>
                    <a:pt x="1679155" y="705878"/>
                  </a:lnTo>
                  <a:lnTo>
                    <a:pt x="1631492" y="699744"/>
                  </a:lnTo>
                  <a:lnTo>
                    <a:pt x="1582699" y="697661"/>
                  </a:lnTo>
                  <a:lnTo>
                    <a:pt x="566318" y="697661"/>
                  </a:lnTo>
                  <a:lnTo>
                    <a:pt x="517525" y="699744"/>
                  </a:lnTo>
                  <a:lnTo>
                    <a:pt x="469874" y="705878"/>
                  </a:lnTo>
                  <a:lnTo>
                    <a:pt x="423532" y="715886"/>
                  </a:lnTo>
                  <a:lnTo>
                    <a:pt x="378663" y="729615"/>
                  </a:lnTo>
                  <a:lnTo>
                    <a:pt x="335457" y="746874"/>
                  </a:lnTo>
                  <a:lnTo>
                    <a:pt x="294068" y="767499"/>
                  </a:lnTo>
                  <a:lnTo>
                    <a:pt x="254685" y="791311"/>
                  </a:lnTo>
                  <a:lnTo>
                    <a:pt x="217462" y="818159"/>
                  </a:lnTo>
                  <a:lnTo>
                    <a:pt x="182575" y="847852"/>
                  </a:lnTo>
                  <a:lnTo>
                    <a:pt x="150190" y="880237"/>
                  </a:lnTo>
                  <a:lnTo>
                    <a:pt x="120497" y="915111"/>
                  </a:lnTo>
                  <a:lnTo>
                    <a:pt x="93662" y="952334"/>
                  </a:lnTo>
                  <a:lnTo>
                    <a:pt x="69837" y="991730"/>
                  </a:lnTo>
                  <a:lnTo>
                    <a:pt x="49212" y="1033119"/>
                  </a:lnTo>
                  <a:lnTo>
                    <a:pt x="31953" y="1076325"/>
                  </a:lnTo>
                  <a:lnTo>
                    <a:pt x="18224" y="1121181"/>
                  </a:lnTo>
                  <a:lnTo>
                    <a:pt x="8216" y="1167536"/>
                  </a:lnTo>
                  <a:lnTo>
                    <a:pt x="2082" y="1215186"/>
                  </a:lnTo>
                  <a:lnTo>
                    <a:pt x="0" y="1263980"/>
                  </a:lnTo>
                  <a:lnTo>
                    <a:pt x="56464" y="1263980"/>
                  </a:lnTo>
                  <a:lnTo>
                    <a:pt x="58801" y="1214945"/>
                  </a:lnTo>
                  <a:lnTo>
                    <a:pt x="65684" y="1167218"/>
                  </a:lnTo>
                  <a:lnTo>
                    <a:pt x="76873" y="1121016"/>
                  </a:lnTo>
                  <a:lnTo>
                    <a:pt x="92163" y="1076540"/>
                  </a:lnTo>
                  <a:lnTo>
                    <a:pt x="111340" y="1034008"/>
                  </a:lnTo>
                  <a:lnTo>
                    <a:pt x="134188" y="993648"/>
                  </a:lnTo>
                  <a:lnTo>
                    <a:pt x="160502" y="955662"/>
                  </a:lnTo>
                  <a:lnTo>
                    <a:pt x="190042" y="920280"/>
                  </a:lnTo>
                  <a:lnTo>
                    <a:pt x="222618" y="887704"/>
                  </a:lnTo>
                  <a:lnTo>
                    <a:pt x="258000" y="858151"/>
                  </a:lnTo>
                  <a:lnTo>
                    <a:pt x="295986" y="831850"/>
                  </a:lnTo>
                  <a:lnTo>
                    <a:pt x="336346" y="808990"/>
                  </a:lnTo>
                  <a:lnTo>
                    <a:pt x="378879" y="789813"/>
                  </a:lnTo>
                  <a:lnTo>
                    <a:pt x="423354" y="774522"/>
                  </a:lnTo>
                  <a:lnTo>
                    <a:pt x="469557" y="763333"/>
                  </a:lnTo>
                  <a:lnTo>
                    <a:pt x="517283" y="756462"/>
                  </a:lnTo>
                  <a:lnTo>
                    <a:pt x="566318" y="754126"/>
                  </a:lnTo>
                  <a:lnTo>
                    <a:pt x="1582699" y="754126"/>
                  </a:lnTo>
                  <a:lnTo>
                    <a:pt x="1631734" y="756462"/>
                  </a:lnTo>
                  <a:lnTo>
                    <a:pt x="1679460" y="763333"/>
                  </a:lnTo>
                  <a:lnTo>
                    <a:pt x="1725676" y="774522"/>
                  </a:lnTo>
                  <a:lnTo>
                    <a:pt x="1770151" y="789813"/>
                  </a:lnTo>
                  <a:lnTo>
                    <a:pt x="1812671" y="808990"/>
                  </a:lnTo>
                  <a:lnTo>
                    <a:pt x="1853044" y="831850"/>
                  </a:lnTo>
                  <a:lnTo>
                    <a:pt x="1891017" y="858151"/>
                  </a:lnTo>
                  <a:lnTo>
                    <a:pt x="1926412" y="887704"/>
                  </a:lnTo>
                  <a:lnTo>
                    <a:pt x="1958987" y="920280"/>
                  </a:lnTo>
                  <a:lnTo>
                    <a:pt x="1988527" y="955662"/>
                  </a:lnTo>
                  <a:lnTo>
                    <a:pt x="2014842" y="993648"/>
                  </a:lnTo>
                  <a:lnTo>
                    <a:pt x="2037689" y="1034008"/>
                  </a:lnTo>
                  <a:lnTo>
                    <a:pt x="2056866" y="1076540"/>
                  </a:lnTo>
                  <a:lnTo>
                    <a:pt x="2072170" y="1121016"/>
                  </a:lnTo>
                  <a:lnTo>
                    <a:pt x="2083358" y="1167218"/>
                  </a:lnTo>
                  <a:lnTo>
                    <a:pt x="2090229" y="1214945"/>
                  </a:lnTo>
                  <a:lnTo>
                    <a:pt x="2092566" y="1263980"/>
                  </a:lnTo>
                  <a:lnTo>
                    <a:pt x="2149030" y="1263980"/>
                  </a:lnTo>
                  <a:close/>
                </a:path>
                <a:path w="5975984" h="1264285">
                  <a:moveTo>
                    <a:pt x="4496371" y="425297"/>
                  </a:moveTo>
                  <a:lnTo>
                    <a:pt x="4470692" y="368833"/>
                  </a:lnTo>
                  <a:lnTo>
                    <a:pt x="4408665" y="232384"/>
                  </a:lnTo>
                  <a:lnTo>
                    <a:pt x="4408665" y="368833"/>
                  </a:lnTo>
                  <a:lnTo>
                    <a:pt x="4197413" y="368833"/>
                  </a:lnTo>
                  <a:lnTo>
                    <a:pt x="4303039" y="136461"/>
                  </a:lnTo>
                  <a:lnTo>
                    <a:pt x="4408665" y="368833"/>
                  </a:lnTo>
                  <a:lnTo>
                    <a:pt x="4408665" y="232384"/>
                  </a:lnTo>
                  <a:lnTo>
                    <a:pt x="4365066" y="136461"/>
                  </a:lnTo>
                  <a:lnTo>
                    <a:pt x="4303039" y="0"/>
                  </a:lnTo>
                  <a:lnTo>
                    <a:pt x="4109732" y="425297"/>
                  </a:lnTo>
                  <a:lnTo>
                    <a:pt x="4496371" y="425297"/>
                  </a:lnTo>
                  <a:close/>
                </a:path>
                <a:path w="5975984" h="1264285">
                  <a:moveTo>
                    <a:pt x="5975439" y="1263980"/>
                  </a:moveTo>
                  <a:lnTo>
                    <a:pt x="5972975" y="1215313"/>
                  </a:lnTo>
                  <a:lnTo>
                    <a:pt x="5965736" y="1168044"/>
                  </a:lnTo>
                  <a:lnTo>
                    <a:pt x="5953976" y="1122400"/>
                  </a:lnTo>
                  <a:lnTo>
                    <a:pt x="5937923" y="1078623"/>
                  </a:lnTo>
                  <a:lnTo>
                    <a:pt x="5917831" y="1036967"/>
                  </a:lnTo>
                  <a:lnTo>
                    <a:pt x="5893917" y="997673"/>
                  </a:lnTo>
                  <a:lnTo>
                    <a:pt x="5866460" y="960970"/>
                  </a:lnTo>
                  <a:lnTo>
                    <a:pt x="5835662" y="927100"/>
                  </a:lnTo>
                  <a:lnTo>
                    <a:pt x="5801817" y="896315"/>
                  </a:lnTo>
                  <a:lnTo>
                    <a:pt x="5765114" y="868857"/>
                  </a:lnTo>
                  <a:lnTo>
                    <a:pt x="5725807" y="844956"/>
                  </a:lnTo>
                  <a:lnTo>
                    <a:pt x="5684151" y="824865"/>
                  </a:lnTo>
                  <a:lnTo>
                    <a:pt x="5640387" y="808812"/>
                  </a:lnTo>
                  <a:lnTo>
                    <a:pt x="5594743" y="797052"/>
                  </a:lnTo>
                  <a:lnTo>
                    <a:pt x="5547461" y="789813"/>
                  </a:lnTo>
                  <a:lnTo>
                    <a:pt x="5498808" y="787349"/>
                  </a:lnTo>
                  <a:lnTo>
                    <a:pt x="5169967" y="787349"/>
                  </a:lnTo>
                  <a:lnTo>
                    <a:pt x="5121287" y="789813"/>
                  </a:lnTo>
                  <a:lnTo>
                    <a:pt x="5074031" y="797052"/>
                  </a:lnTo>
                  <a:lnTo>
                    <a:pt x="5028387" y="808812"/>
                  </a:lnTo>
                  <a:lnTo>
                    <a:pt x="4984597" y="824865"/>
                  </a:lnTo>
                  <a:lnTo>
                    <a:pt x="4942941" y="844956"/>
                  </a:lnTo>
                  <a:lnTo>
                    <a:pt x="4903660" y="868857"/>
                  </a:lnTo>
                  <a:lnTo>
                    <a:pt x="4866945" y="896315"/>
                  </a:lnTo>
                  <a:lnTo>
                    <a:pt x="4833086" y="927100"/>
                  </a:lnTo>
                  <a:lnTo>
                    <a:pt x="4802289" y="960970"/>
                  </a:lnTo>
                  <a:lnTo>
                    <a:pt x="4774831" y="997673"/>
                  </a:lnTo>
                  <a:lnTo>
                    <a:pt x="4750943" y="1036967"/>
                  </a:lnTo>
                  <a:lnTo>
                    <a:pt x="4730851" y="1078623"/>
                  </a:lnTo>
                  <a:lnTo>
                    <a:pt x="4714799" y="1122400"/>
                  </a:lnTo>
                  <a:lnTo>
                    <a:pt x="4703038" y="1168044"/>
                  </a:lnTo>
                  <a:lnTo>
                    <a:pt x="4695799" y="1215313"/>
                  </a:lnTo>
                  <a:lnTo>
                    <a:pt x="4693336" y="1263980"/>
                  </a:lnTo>
                  <a:lnTo>
                    <a:pt x="4749787" y="1263980"/>
                  </a:lnTo>
                  <a:lnTo>
                    <a:pt x="4752632" y="1215047"/>
                  </a:lnTo>
                  <a:lnTo>
                    <a:pt x="4760900" y="1167752"/>
                  </a:lnTo>
                  <a:lnTo>
                    <a:pt x="4774323" y="1122426"/>
                  </a:lnTo>
                  <a:lnTo>
                    <a:pt x="4792573" y="1079360"/>
                  </a:lnTo>
                  <a:lnTo>
                    <a:pt x="4815294" y="1038898"/>
                  </a:lnTo>
                  <a:lnTo>
                    <a:pt x="4842218" y="1001344"/>
                  </a:lnTo>
                  <a:lnTo>
                    <a:pt x="4873002" y="967016"/>
                  </a:lnTo>
                  <a:lnTo>
                    <a:pt x="4907331" y="936231"/>
                  </a:lnTo>
                  <a:lnTo>
                    <a:pt x="4944884" y="909320"/>
                  </a:lnTo>
                  <a:lnTo>
                    <a:pt x="4985347" y="886574"/>
                  </a:lnTo>
                  <a:lnTo>
                    <a:pt x="5028412" y="868337"/>
                  </a:lnTo>
                  <a:lnTo>
                    <a:pt x="5073739" y="854925"/>
                  </a:lnTo>
                  <a:lnTo>
                    <a:pt x="5121033" y="846632"/>
                  </a:lnTo>
                  <a:lnTo>
                    <a:pt x="5169967" y="843800"/>
                  </a:lnTo>
                  <a:lnTo>
                    <a:pt x="5498808" y="843800"/>
                  </a:lnTo>
                  <a:lnTo>
                    <a:pt x="5547741" y="846632"/>
                  </a:lnTo>
                  <a:lnTo>
                    <a:pt x="5595023" y="854925"/>
                  </a:lnTo>
                  <a:lnTo>
                    <a:pt x="5640362" y="868337"/>
                  </a:lnTo>
                  <a:lnTo>
                    <a:pt x="5683428" y="886574"/>
                  </a:lnTo>
                  <a:lnTo>
                    <a:pt x="5723890" y="909320"/>
                  </a:lnTo>
                  <a:lnTo>
                    <a:pt x="5761444" y="936231"/>
                  </a:lnTo>
                  <a:lnTo>
                    <a:pt x="5795772" y="967016"/>
                  </a:lnTo>
                  <a:lnTo>
                    <a:pt x="5826557" y="1001344"/>
                  </a:lnTo>
                  <a:lnTo>
                    <a:pt x="5853468" y="1038898"/>
                  </a:lnTo>
                  <a:lnTo>
                    <a:pt x="5876201" y="1079360"/>
                  </a:lnTo>
                  <a:lnTo>
                    <a:pt x="5894425" y="1122426"/>
                  </a:lnTo>
                  <a:lnTo>
                    <a:pt x="5907862" y="1167752"/>
                  </a:lnTo>
                  <a:lnTo>
                    <a:pt x="5916142" y="1215047"/>
                  </a:lnTo>
                  <a:lnTo>
                    <a:pt x="5918974" y="1263980"/>
                  </a:lnTo>
                  <a:lnTo>
                    <a:pt x="5975439" y="126398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65311" y="3008818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27596" y="310017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513" y="162750"/>
                  </a:moveTo>
                  <a:lnTo>
                    <a:pt x="319684" y="119532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13"/>
                  </a:lnTo>
                  <a:lnTo>
                    <a:pt x="269049" y="40970"/>
                  </a:lnTo>
                  <a:lnTo>
                    <a:pt x="269049" y="162750"/>
                  </a:lnTo>
                  <a:lnTo>
                    <a:pt x="260680" y="204089"/>
                  </a:lnTo>
                  <a:lnTo>
                    <a:pt x="237871" y="237871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71"/>
                  </a:lnTo>
                  <a:lnTo>
                    <a:pt x="64833" y="204089"/>
                  </a:lnTo>
                  <a:lnTo>
                    <a:pt x="56464" y="162750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50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13"/>
                  </a:lnTo>
                  <a:lnTo>
                    <a:pt x="22250" y="80670"/>
                  </a:lnTo>
                  <a:lnTo>
                    <a:pt x="5816" y="119532"/>
                  </a:lnTo>
                  <a:lnTo>
                    <a:pt x="0" y="162750"/>
                  </a:lnTo>
                  <a:lnTo>
                    <a:pt x="5816" y="205968"/>
                  </a:lnTo>
                  <a:lnTo>
                    <a:pt x="22250" y="244830"/>
                  </a:lnTo>
                  <a:lnTo>
                    <a:pt x="47713" y="277787"/>
                  </a:lnTo>
                  <a:lnTo>
                    <a:pt x="80670" y="303250"/>
                  </a:lnTo>
                  <a:lnTo>
                    <a:pt x="119532" y="319684"/>
                  </a:lnTo>
                  <a:lnTo>
                    <a:pt x="162750" y="325501"/>
                  </a:lnTo>
                  <a:lnTo>
                    <a:pt x="205968" y="319684"/>
                  </a:lnTo>
                  <a:lnTo>
                    <a:pt x="244843" y="303250"/>
                  </a:lnTo>
                  <a:lnTo>
                    <a:pt x="277787" y="277787"/>
                  </a:lnTo>
                  <a:lnTo>
                    <a:pt x="303263" y="244830"/>
                  </a:lnTo>
                  <a:lnTo>
                    <a:pt x="319684" y="205968"/>
                  </a:lnTo>
                  <a:lnTo>
                    <a:pt x="325513" y="16275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6962123" y="3277857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5" h="209550">
                  <a:moveTo>
                    <a:pt x="56469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69" y="209259"/>
                  </a:lnTo>
                  <a:lnTo>
                    <a:pt x="56469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41803" y="2880816"/>
              <a:ext cx="386715" cy="425450"/>
            </a:xfrm>
            <a:custGeom>
              <a:avLst/>
              <a:gdLst/>
              <a:ahLst/>
              <a:cxnLst/>
              <a:rect l="l" t="t" r="r" b="b"/>
              <a:pathLst>
                <a:path w="386714" h="425450">
                  <a:moveTo>
                    <a:pt x="386626" y="425284"/>
                  </a:moveTo>
                  <a:lnTo>
                    <a:pt x="360959" y="368820"/>
                  </a:lnTo>
                  <a:lnTo>
                    <a:pt x="298932" y="232359"/>
                  </a:lnTo>
                  <a:lnTo>
                    <a:pt x="298932" y="368820"/>
                  </a:lnTo>
                  <a:lnTo>
                    <a:pt x="87693" y="368820"/>
                  </a:lnTo>
                  <a:lnTo>
                    <a:pt x="193319" y="136448"/>
                  </a:lnTo>
                  <a:lnTo>
                    <a:pt x="298932" y="368820"/>
                  </a:lnTo>
                  <a:lnTo>
                    <a:pt x="298932" y="232359"/>
                  </a:lnTo>
                  <a:lnTo>
                    <a:pt x="255346" y="136448"/>
                  </a:lnTo>
                  <a:lnTo>
                    <a:pt x="193319" y="0"/>
                  </a:lnTo>
                  <a:lnTo>
                    <a:pt x="0" y="425284"/>
                  </a:lnTo>
                  <a:lnTo>
                    <a:pt x="386626" y="425284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06887" y="3188175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446192" y="2182138"/>
              <a:ext cx="1026160" cy="466725"/>
            </a:xfrm>
            <a:custGeom>
              <a:avLst/>
              <a:gdLst/>
              <a:ahLst/>
              <a:cxnLst/>
              <a:rect l="l" t="t" r="r" b="b"/>
              <a:pathLst>
                <a:path w="1026160" h="466725">
                  <a:moveTo>
                    <a:pt x="1025652" y="305904"/>
                  </a:moveTo>
                  <a:lnTo>
                    <a:pt x="1018959" y="263347"/>
                  </a:lnTo>
                  <a:lnTo>
                    <a:pt x="1000277" y="226123"/>
                  </a:lnTo>
                  <a:lnTo>
                    <a:pt x="971727" y="196367"/>
                  </a:lnTo>
                  <a:lnTo>
                    <a:pt x="935431" y="176174"/>
                  </a:lnTo>
                  <a:lnTo>
                    <a:pt x="893483" y="167665"/>
                  </a:lnTo>
                  <a:lnTo>
                    <a:pt x="893483" y="129692"/>
                  </a:lnTo>
                  <a:lnTo>
                    <a:pt x="886421" y="86004"/>
                  </a:lnTo>
                  <a:lnTo>
                    <a:pt x="866521" y="47790"/>
                  </a:lnTo>
                  <a:lnTo>
                    <a:pt x="836790" y="18059"/>
                  </a:lnTo>
                  <a:lnTo>
                    <a:pt x="801916" y="0"/>
                  </a:lnTo>
                  <a:lnTo>
                    <a:pt x="201688" y="0"/>
                  </a:lnTo>
                  <a:lnTo>
                    <a:pt x="166827" y="18059"/>
                  </a:lnTo>
                  <a:lnTo>
                    <a:pt x="136855" y="48018"/>
                  </a:lnTo>
                  <a:lnTo>
                    <a:pt x="117195" y="86004"/>
                  </a:lnTo>
                  <a:lnTo>
                    <a:pt x="110134" y="129692"/>
                  </a:lnTo>
                  <a:lnTo>
                    <a:pt x="110134" y="214490"/>
                  </a:lnTo>
                  <a:lnTo>
                    <a:pt x="66421" y="231800"/>
                  </a:lnTo>
                  <a:lnTo>
                    <a:pt x="31508" y="262140"/>
                  </a:lnTo>
                  <a:lnTo>
                    <a:pt x="8369" y="302526"/>
                  </a:lnTo>
                  <a:lnTo>
                    <a:pt x="0" y="349961"/>
                  </a:lnTo>
                  <a:lnTo>
                    <a:pt x="0" y="466305"/>
                  </a:lnTo>
                  <a:lnTo>
                    <a:pt x="79362" y="466305"/>
                  </a:lnTo>
                  <a:lnTo>
                    <a:pt x="79362" y="409829"/>
                  </a:lnTo>
                  <a:lnTo>
                    <a:pt x="56464" y="409829"/>
                  </a:lnTo>
                  <a:lnTo>
                    <a:pt x="56464" y="349961"/>
                  </a:lnTo>
                  <a:lnTo>
                    <a:pt x="62915" y="318109"/>
                  </a:lnTo>
                  <a:lnTo>
                    <a:pt x="80479" y="292074"/>
                  </a:lnTo>
                  <a:lnTo>
                    <a:pt x="106514" y="274497"/>
                  </a:lnTo>
                  <a:lnTo>
                    <a:pt x="138366" y="268058"/>
                  </a:lnTo>
                  <a:lnTo>
                    <a:pt x="166598" y="268058"/>
                  </a:lnTo>
                  <a:lnTo>
                    <a:pt x="166598" y="129692"/>
                  </a:lnTo>
                  <a:lnTo>
                    <a:pt x="173050" y="97840"/>
                  </a:lnTo>
                  <a:lnTo>
                    <a:pt x="190614" y="71805"/>
                  </a:lnTo>
                  <a:lnTo>
                    <a:pt x="216649" y="54241"/>
                  </a:lnTo>
                  <a:lnTo>
                    <a:pt x="248488" y="47790"/>
                  </a:lnTo>
                  <a:lnTo>
                    <a:pt x="755116" y="47790"/>
                  </a:lnTo>
                  <a:lnTo>
                    <a:pt x="786968" y="54241"/>
                  </a:lnTo>
                  <a:lnTo>
                    <a:pt x="813003" y="71805"/>
                  </a:lnTo>
                  <a:lnTo>
                    <a:pt x="830567" y="97840"/>
                  </a:lnTo>
                  <a:lnTo>
                    <a:pt x="837018" y="129692"/>
                  </a:lnTo>
                  <a:lnTo>
                    <a:pt x="837018" y="224002"/>
                  </a:lnTo>
                  <a:lnTo>
                    <a:pt x="887272" y="224002"/>
                  </a:lnTo>
                  <a:lnTo>
                    <a:pt x="919124" y="230454"/>
                  </a:lnTo>
                  <a:lnTo>
                    <a:pt x="945159" y="248018"/>
                  </a:lnTo>
                  <a:lnTo>
                    <a:pt x="962736" y="274053"/>
                  </a:lnTo>
                  <a:lnTo>
                    <a:pt x="969187" y="305904"/>
                  </a:lnTo>
                  <a:lnTo>
                    <a:pt x="969187" y="409829"/>
                  </a:lnTo>
                  <a:lnTo>
                    <a:pt x="348399" y="409829"/>
                  </a:lnTo>
                  <a:lnTo>
                    <a:pt x="348399" y="466305"/>
                  </a:lnTo>
                  <a:lnTo>
                    <a:pt x="1025652" y="466305"/>
                  </a:lnTo>
                  <a:lnTo>
                    <a:pt x="1025652" y="30590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30075" y="2522079"/>
              <a:ext cx="468630" cy="514984"/>
            </a:xfrm>
            <a:custGeom>
              <a:avLst/>
              <a:gdLst/>
              <a:ahLst/>
              <a:cxnLst/>
              <a:rect l="l" t="t" r="r" b="b"/>
              <a:pathLst>
                <a:path w="468629" h="514985">
                  <a:moveTo>
                    <a:pt x="468160" y="514985"/>
                  </a:moveTo>
                  <a:lnTo>
                    <a:pt x="442493" y="458508"/>
                  </a:lnTo>
                  <a:lnTo>
                    <a:pt x="380466" y="322046"/>
                  </a:lnTo>
                  <a:lnTo>
                    <a:pt x="380466" y="458508"/>
                  </a:lnTo>
                  <a:lnTo>
                    <a:pt x="87693" y="458508"/>
                  </a:lnTo>
                  <a:lnTo>
                    <a:pt x="234086" y="136461"/>
                  </a:lnTo>
                  <a:lnTo>
                    <a:pt x="380466" y="458508"/>
                  </a:lnTo>
                  <a:lnTo>
                    <a:pt x="380466" y="322046"/>
                  </a:lnTo>
                  <a:lnTo>
                    <a:pt x="296113" y="136461"/>
                  </a:lnTo>
                  <a:lnTo>
                    <a:pt x="234086" y="0"/>
                  </a:lnTo>
                  <a:lnTo>
                    <a:pt x="0" y="514985"/>
                  </a:lnTo>
                  <a:lnTo>
                    <a:pt x="468160" y="514985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49692" y="2829470"/>
              <a:ext cx="6457315" cy="1155700"/>
            </a:xfrm>
            <a:custGeom>
              <a:avLst/>
              <a:gdLst/>
              <a:ahLst/>
              <a:cxnLst/>
              <a:rect l="l" t="t" r="r" b="b"/>
              <a:pathLst>
                <a:path w="6457315" h="1155700">
                  <a:moveTo>
                    <a:pt x="3256750" y="663549"/>
                  </a:moveTo>
                  <a:lnTo>
                    <a:pt x="3250400" y="616356"/>
                  </a:lnTo>
                  <a:lnTo>
                    <a:pt x="3232442" y="573925"/>
                  </a:lnTo>
                  <a:lnTo>
                    <a:pt x="3204629" y="537946"/>
                  </a:lnTo>
                  <a:lnTo>
                    <a:pt x="3196971" y="532028"/>
                  </a:lnTo>
                  <a:lnTo>
                    <a:pt x="3196971" y="635317"/>
                  </a:lnTo>
                  <a:lnTo>
                    <a:pt x="2873540" y="635317"/>
                  </a:lnTo>
                  <a:lnTo>
                    <a:pt x="2873540" y="542315"/>
                  </a:lnTo>
                  <a:lnTo>
                    <a:pt x="3079038" y="542315"/>
                  </a:lnTo>
                  <a:lnTo>
                    <a:pt x="3119780" y="549351"/>
                  </a:lnTo>
                  <a:lnTo>
                    <a:pt x="3154642" y="568833"/>
                  </a:lnTo>
                  <a:lnTo>
                    <a:pt x="3181185" y="598309"/>
                  </a:lnTo>
                  <a:lnTo>
                    <a:pt x="3196971" y="635317"/>
                  </a:lnTo>
                  <a:lnTo>
                    <a:pt x="3196971" y="532028"/>
                  </a:lnTo>
                  <a:lnTo>
                    <a:pt x="3168675" y="510146"/>
                  </a:lnTo>
                  <a:lnTo>
                    <a:pt x="3126232" y="492201"/>
                  </a:lnTo>
                  <a:lnTo>
                    <a:pt x="3079038" y="485851"/>
                  </a:lnTo>
                  <a:lnTo>
                    <a:pt x="2817076" y="485851"/>
                  </a:lnTo>
                  <a:lnTo>
                    <a:pt x="2817076" y="691781"/>
                  </a:lnTo>
                  <a:lnTo>
                    <a:pt x="3256750" y="691781"/>
                  </a:lnTo>
                  <a:lnTo>
                    <a:pt x="3256750" y="663549"/>
                  </a:lnTo>
                  <a:close/>
                </a:path>
                <a:path w="6457315" h="1155700">
                  <a:moveTo>
                    <a:pt x="4142676" y="0"/>
                  </a:moveTo>
                  <a:lnTo>
                    <a:pt x="4086225" y="0"/>
                  </a:lnTo>
                  <a:lnTo>
                    <a:pt x="4086225" y="388620"/>
                  </a:lnTo>
                  <a:lnTo>
                    <a:pt x="4142676" y="388620"/>
                  </a:lnTo>
                  <a:lnTo>
                    <a:pt x="4142676" y="0"/>
                  </a:lnTo>
                  <a:close/>
                </a:path>
                <a:path w="6457315" h="1155700">
                  <a:moveTo>
                    <a:pt x="6457048" y="1107732"/>
                  </a:moveTo>
                  <a:lnTo>
                    <a:pt x="0" y="1107732"/>
                  </a:lnTo>
                  <a:lnTo>
                    <a:pt x="0" y="1155534"/>
                  </a:lnTo>
                  <a:lnTo>
                    <a:pt x="6457048" y="1155534"/>
                  </a:lnTo>
                  <a:lnTo>
                    <a:pt x="6457048" y="1107732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79" name="object 1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586" y="3498664"/>
              <a:ext cx="88498" cy="88498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1107" y="3498664"/>
              <a:ext cx="88498" cy="88498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5299028" y="3315303"/>
              <a:ext cx="440055" cy="206375"/>
            </a:xfrm>
            <a:custGeom>
              <a:avLst/>
              <a:gdLst/>
              <a:ahLst/>
              <a:cxnLst/>
              <a:rect l="l" t="t" r="r" b="b"/>
              <a:pathLst>
                <a:path w="440054" h="206375">
                  <a:moveTo>
                    <a:pt x="261960" y="0"/>
                  </a:moveTo>
                  <a:lnTo>
                    <a:pt x="0" y="0"/>
                  </a:lnTo>
                  <a:lnTo>
                    <a:pt x="0" y="205941"/>
                  </a:lnTo>
                  <a:lnTo>
                    <a:pt x="439662" y="205941"/>
                  </a:lnTo>
                  <a:lnTo>
                    <a:pt x="439662" y="177700"/>
                  </a:lnTo>
                  <a:lnTo>
                    <a:pt x="435857" y="149471"/>
                  </a:lnTo>
                  <a:lnTo>
                    <a:pt x="56459" y="149471"/>
                  </a:lnTo>
                  <a:lnTo>
                    <a:pt x="56459" y="56469"/>
                  </a:lnTo>
                  <a:lnTo>
                    <a:pt x="390926" y="56469"/>
                  </a:lnTo>
                  <a:lnTo>
                    <a:pt x="387553" y="52105"/>
                  </a:lnTo>
                  <a:lnTo>
                    <a:pt x="351576" y="24295"/>
                  </a:lnTo>
                  <a:lnTo>
                    <a:pt x="309143" y="6358"/>
                  </a:lnTo>
                  <a:lnTo>
                    <a:pt x="26196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0988" y="3371772"/>
              <a:ext cx="173897" cy="93002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0820" y="3498664"/>
              <a:ext cx="88498" cy="8849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343" y="3498664"/>
              <a:ext cx="88498" cy="88498"/>
            </a:xfrm>
            <a:prstGeom prst="rect">
              <a:avLst/>
            </a:prstGeom>
          </p:spPr>
        </p:pic>
      </p:grpSp>
      <p:sp>
        <p:nvSpPr>
          <p:cNvPr id="185" name="object 185"/>
          <p:cNvSpPr txBox="1">
            <a:spLocks noGrp="1"/>
          </p:cNvSpPr>
          <p:nvPr>
            <p:ph type="title"/>
          </p:nvPr>
        </p:nvSpPr>
        <p:spPr>
          <a:xfrm>
            <a:off x="9536747" y="2067051"/>
            <a:ext cx="7947025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we</a:t>
            </a:r>
            <a:r>
              <a:rPr lang="en-US" altLang="zh-CN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 already</a:t>
            </a:r>
            <a:r>
              <a:rPr lang="zh-CN" altLang="en-US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transforming the global</a:t>
            </a:r>
            <a:r>
              <a:rPr lang="zh-CN" altLang="en-US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 industry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2">
            <a:extLst>
              <a:ext uri="{FF2B5EF4-FFF2-40B4-BE49-F238E27FC236}">
                <a16:creationId xmlns:a16="http://schemas.microsoft.com/office/drawing/2014/main" id="{07D13BC0-4102-4DC4-9D3E-2EF156BFB5BF}"/>
              </a:ext>
            </a:extLst>
          </p:cNvPr>
          <p:cNvGrpSpPr/>
          <p:nvPr/>
        </p:nvGrpSpPr>
        <p:grpSpPr>
          <a:xfrm>
            <a:off x="0" y="10"/>
            <a:ext cx="20104100" cy="11308715"/>
            <a:chOff x="0" y="10"/>
            <a:chExt cx="20104100" cy="11308715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824C8D2B-0701-F5E5-634C-85F89E7F820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"/>
              <a:ext cx="20104074" cy="11308534"/>
            </a:xfrm>
            <a:prstGeom prst="rect">
              <a:avLst/>
            </a:prstGeom>
          </p:spPr>
        </p:pic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1E7F571A-88E1-9D10-0F9B-FBBCECF0B4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1945" y="697600"/>
              <a:ext cx="594740" cy="384540"/>
            </a:xfrm>
            <a:prstGeom prst="rect">
              <a:avLst/>
            </a:prstGeom>
          </p:spPr>
        </p:pic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5D6A1DD8-9479-6B49-BACE-447BB2D079B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2" name="object 2"/>
          <p:cNvSpPr/>
          <p:nvPr/>
        </p:nvSpPr>
        <p:spPr>
          <a:xfrm>
            <a:off x="0" y="698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>
              <a:alpha val="81179"/>
            </a:srgbClr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37850" y="6426708"/>
            <a:ext cx="34188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Please visit:</a:t>
            </a:r>
            <a:endParaRPr lang="en-US"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https://suse.to/automotive</a:t>
            </a:r>
            <a:endParaRPr sz="20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7850" y="4326635"/>
            <a:ext cx="5621655" cy="12804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discover how SUSE can help you</a:t>
            </a: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complete your digital transformation</a:t>
            </a: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into a software-enabled automotive business,</a:t>
            </a:r>
            <a:r>
              <a:rPr lang="zh-CN" alt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please get in touch.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8634" y="2974848"/>
            <a:ext cx="1146683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21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Know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1531</Words>
  <Application>Microsoft Macintosh PowerPoint</Application>
  <PresentationFormat>自定义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Source Han Sans CN</vt:lpstr>
      <vt:lpstr>Trebuchet MS</vt:lpstr>
      <vt:lpstr>Office Theme</vt:lpstr>
      <vt:lpstr>From automotive to software-driven mobility</vt:lpstr>
      <vt:lpstr>In the near future, software will define vehicles</vt:lpstr>
      <vt:lpstr>Automotive industry's digital transformation journey</vt:lpstr>
      <vt:lpstr>How can auto manufacturers use software to overcome critical challenges?</vt:lpstr>
      <vt:lpstr>PowerPoint 演示文稿</vt:lpstr>
      <vt:lpstr>Discover how we're already transforming the global auto industry</vt:lpstr>
      <vt:lpstr>Know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Vicky Wong</cp:lastModifiedBy>
  <cp:revision>132</cp:revision>
  <dcterms:created xsi:type="dcterms:W3CDTF">2023-05-29T08:15:34Z</dcterms:created>
  <dcterms:modified xsi:type="dcterms:W3CDTF">2023-05-31T06:48:18Z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2023-05-29T00:00:00Z</vt:filetime>
  </property>
</Properties>
</file>