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91"/>
    <p:restoredTop sz="94678"/>
  </p:normalViewPr>
  <p:slideViewPr>
    <p:cSldViewPr>
      <p:cViewPr varScale="1">
        <p:scale>
          <a:sx n="68" d="100"/>
          <a:sy n="68" d="100"/>
        </p:scale>
        <p:origin x="192" y="9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7CE069A-27FC-F245-915E-7319C1DBAA1E}" type="datetimeFigureOut">
              <a:rPr kumimoji="1" lang="zh-CN" altLang="en-US" smtClean="0"/>
              <a:t>2023/6/9</a:t>
            </a:fld>
            <a:endParaRPr kumimoji="1"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69DFDEE-310D-4243-9A36-7FB1F7E908A2}" type="slidenum">
              <a:rPr kumimoji="1" lang="zh-CN" altLang="en-US" smtClean="0"/>
              <a:t>‹#›</a:t>
            </a:fld>
            <a:endParaRPr kumimoji="1" lang="zh-CN" altLang="en-US"/>
          </a:p>
        </p:txBody>
      </p:sp>
    </p:spTree>
    <p:extLst>
      <p:ext uri="{BB962C8B-B14F-4D97-AF65-F5344CB8AC3E}">
        <p14:creationId xmlns:p14="http://schemas.microsoft.com/office/powerpoint/2010/main" val="69397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9DFDEE-310D-4243-9A36-7FB1F7E908A2}" type="slidenum">
              <a:rPr kumimoji="1" lang="zh-CN" altLang="en-US" smtClean="0"/>
              <a:t>5</a:t>
            </a:fld>
            <a:endParaRPr kumimoji="1" lang="zh-CN" altLang="en-US"/>
          </a:p>
        </p:txBody>
      </p:sp>
    </p:spTree>
    <p:extLst>
      <p:ext uri="{BB962C8B-B14F-4D97-AF65-F5344CB8AC3E}">
        <p14:creationId xmlns:p14="http://schemas.microsoft.com/office/powerpoint/2010/main" val="181774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6" name="Holder 6"/>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4" name="Holder 4"/>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3" name="Holder 3"/>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2352FF"/>
          </a:solidFill>
        </p:spPr>
        <p:txBody>
          <a:bodyPr wrap="square" lIns="0" tIns="0" rIns="0" bIns="0" rtlCol="0"/>
          <a:lstStyle/>
          <a:p>
            <a:endParaRPr/>
          </a:p>
        </p:txBody>
      </p:sp>
      <p:sp>
        <p:nvSpPr>
          <p:cNvPr id="17" name="bg object 1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EEEEE"/>
          </a:solidFill>
        </p:spPr>
        <p:txBody>
          <a:bodyPr wrap="square" lIns="0" tIns="0" rIns="0" bIns="0" rtlCol="0"/>
          <a:lstStyle/>
          <a:p>
            <a:endParaRPr/>
          </a:p>
        </p:txBody>
      </p:sp>
      <p:sp>
        <p:nvSpPr>
          <p:cNvPr id="18" name="bg object 1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2FB978"/>
          </a:solidFill>
        </p:spPr>
        <p:txBody>
          <a:bodyPr wrap="square" lIns="0" tIns="0" rIns="0" bIns="0" rtlCol="0"/>
          <a:lstStyle/>
          <a:p>
            <a:endParaRPr/>
          </a:p>
        </p:txBody>
      </p:sp>
      <p:sp>
        <p:nvSpPr>
          <p:cNvPr id="19" name="bg object 1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D7B3E"/>
          </a:solidFill>
        </p:spPr>
        <p:txBody>
          <a:bodyPr wrap="square" lIns="0" tIns="0" rIns="0" bIns="0" rtlCol="0"/>
          <a:lstStyle/>
          <a:p>
            <a:endParaRPr/>
          </a:p>
        </p:txBody>
      </p:sp>
      <p:sp>
        <p:nvSpPr>
          <p:cNvPr id="20" name="bg object 2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B312C"/>
          </a:solidFill>
        </p:spPr>
        <p:txBody>
          <a:bodyPr wrap="square" lIns="0" tIns="0" rIns="0" bIns="0" rtlCol="0"/>
          <a:lstStyle/>
          <a:p>
            <a:endParaRPr/>
          </a:p>
        </p:txBody>
      </p:sp>
      <p:sp>
        <p:nvSpPr>
          <p:cNvPr id="21" name="bg object 21"/>
          <p:cNvSpPr/>
          <p:nvPr/>
        </p:nvSpPr>
        <p:spPr>
          <a:xfrm>
            <a:off x="900484" y="466285"/>
            <a:ext cx="603885" cy="152400"/>
          </a:xfrm>
          <a:custGeom>
            <a:avLst/>
            <a:gdLst/>
            <a:ahLst/>
            <a:cxnLst/>
            <a:rect l="l" t="t" r="r" b="b"/>
            <a:pathLst>
              <a:path w="603885" h="152400">
                <a:moveTo>
                  <a:pt x="599147" y="1904"/>
                </a:moveTo>
                <a:lnTo>
                  <a:pt x="526300" y="1904"/>
                </a:lnTo>
                <a:lnTo>
                  <a:pt x="514440" y="4305"/>
                </a:lnTo>
                <a:lnTo>
                  <a:pt x="504742" y="10847"/>
                </a:lnTo>
                <a:lnTo>
                  <a:pt x="498197" y="20544"/>
                </a:lnTo>
                <a:lnTo>
                  <a:pt x="495795" y="32410"/>
                </a:lnTo>
                <a:lnTo>
                  <a:pt x="495795" y="119722"/>
                </a:lnTo>
                <a:lnTo>
                  <a:pt x="498197" y="131583"/>
                </a:lnTo>
                <a:lnTo>
                  <a:pt x="504742" y="141281"/>
                </a:lnTo>
                <a:lnTo>
                  <a:pt x="514440" y="147826"/>
                </a:lnTo>
                <a:lnTo>
                  <a:pt x="526300" y="150228"/>
                </a:lnTo>
                <a:lnTo>
                  <a:pt x="599147" y="150228"/>
                </a:lnTo>
                <a:lnTo>
                  <a:pt x="603885" y="145503"/>
                </a:lnTo>
                <a:lnTo>
                  <a:pt x="603885" y="133832"/>
                </a:lnTo>
                <a:lnTo>
                  <a:pt x="599147" y="129095"/>
                </a:lnTo>
                <a:lnTo>
                  <a:pt x="521131" y="129095"/>
                </a:lnTo>
                <a:lnTo>
                  <a:pt x="516928" y="124891"/>
                </a:lnTo>
                <a:lnTo>
                  <a:pt x="516928" y="85864"/>
                </a:lnTo>
                <a:lnTo>
                  <a:pt x="587171" y="85864"/>
                </a:lnTo>
                <a:lnTo>
                  <a:pt x="591680" y="81356"/>
                </a:lnTo>
                <a:lnTo>
                  <a:pt x="591680" y="70230"/>
                </a:lnTo>
                <a:lnTo>
                  <a:pt x="587171" y="65722"/>
                </a:lnTo>
                <a:lnTo>
                  <a:pt x="516928" y="65722"/>
                </a:lnTo>
                <a:lnTo>
                  <a:pt x="516928" y="27241"/>
                </a:lnTo>
                <a:lnTo>
                  <a:pt x="521131" y="23025"/>
                </a:lnTo>
                <a:lnTo>
                  <a:pt x="599147" y="23025"/>
                </a:lnTo>
                <a:lnTo>
                  <a:pt x="603885" y="18300"/>
                </a:lnTo>
                <a:lnTo>
                  <a:pt x="603885" y="6629"/>
                </a:lnTo>
                <a:lnTo>
                  <a:pt x="599147" y="1904"/>
                </a:lnTo>
                <a:close/>
              </a:path>
              <a:path w="603885" h="152400">
                <a:moveTo>
                  <a:pt x="339674" y="110477"/>
                </a:moveTo>
                <a:lnTo>
                  <a:pt x="330746" y="119418"/>
                </a:lnTo>
                <a:lnTo>
                  <a:pt x="330415" y="126301"/>
                </a:lnTo>
                <a:lnTo>
                  <a:pt x="334429" y="130771"/>
                </a:lnTo>
                <a:lnTo>
                  <a:pt x="345179" y="140123"/>
                </a:lnTo>
                <a:lnTo>
                  <a:pt x="358284" y="146802"/>
                </a:lnTo>
                <a:lnTo>
                  <a:pt x="373739" y="150810"/>
                </a:lnTo>
                <a:lnTo>
                  <a:pt x="391541" y="152145"/>
                </a:lnTo>
                <a:lnTo>
                  <a:pt x="400008" y="151817"/>
                </a:lnTo>
                <a:lnTo>
                  <a:pt x="438938" y="136424"/>
                </a:lnTo>
                <a:lnTo>
                  <a:pt x="443334" y="131343"/>
                </a:lnTo>
                <a:lnTo>
                  <a:pt x="391325" y="131343"/>
                </a:lnTo>
                <a:lnTo>
                  <a:pt x="383276" y="130950"/>
                </a:lnTo>
                <a:lnTo>
                  <a:pt x="347383" y="110604"/>
                </a:lnTo>
                <a:lnTo>
                  <a:pt x="339674" y="110477"/>
                </a:lnTo>
                <a:close/>
              </a:path>
              <a:path w="603885" h="152400">
                <a:moveTo>
                  <a:pt x="390652" y="0"/>
                </a:moveTo>
                <a:lnTo>
                  <a:pt x="348556" y="13147"/>
                </a:lnTo>
                <a:lnTo>
                  <a:pt x="333235" y="53428"/>
                </a:lnTo>
                <a:lnTo>
                  <a:pt x="334962" y="59816"/>
                </a:lnTo>
                <a:lnTo>
                  <a:pt x="338632" y="65328"/>
                </a:lnTo>
                <a:lnTo>
                  <a:pt x="342277" y="70853"/>
                </a:lnTo>
                <a:lnTo>
                  <a:pt x="378969" y="86591"/>
                </a:lnTo>
                <a:lnTo>
                  <a:pt x="398052" y="90580"/>
                </a:lnTo>
                <a:lnTo>
                  <a:pt x="405947" y="92689"/>
                </a:lnTo>
                <a:lnTo>
                  <a:pt x="412316" y="94939"/>
                </a:lnTo>
                <a:lnTo>
                  <a:pt x="417156" y="97332"/>
                </a:lnTo>
                <a:lnTo>
                  <a:pt x="422605" y="100609"/>
                </a:lnTo>
                <a:lnTo>
                  <a:pt x="425335" y="104927"/>
                </a:lnTo>
                <a:lnTo>
                  <a:pt x="425335" y="117017"/>
                </a:lnTo>
                <a:lnTo>
                  <a:pt x="391325" y="131343"/>
                </a:lnTo>
                <a:lnTo>
                  <a:pt x="443334" y="131343"/>
                </a:lnTo>
                <a:lnTo>
                  <a:pt x="447929" y="125221"/>
                </a:lnTo>
                <a:lnTo>
                  <a:pt x="450392" y="117614"/>
                </a:lnTo>
                <a:lnTo>
                  <a:pt x="450312" y="100609"/>
                </a:lnTo>
                <a:lnTo>
                  <a:pt x="421521" y="72445"/>
                </a:lnTo>
                <a:lnTo>
                  <a:pt x="386427" y="64008"/>
                </a:lnTo>
                <a:lnTo>
                  <a:pt x="378232" y="61836"/>
                </a:lnTo>
                <a:lnTo>
                  <a:pt x="371660" y="59483"/>
                </a:lnTo>
                <a:lnTo>
                  <a:pt x="366712" y="56946"/>
                </a:lnTo>
                <a:lnTo>
                  <a:pt x="361188" y="53428"/>
                </a:lnTo>
                <a:lnTo>
                  <a:pt x="358432" y="48704"/>
                </a:lnTo>
                <a:lnTo>
                  <a:pt x="358432" y="36321"/>
                </a:lnTo>
                <a:lnTo>
                  <a:pt x="361264" y="31064"/>
                </a:lnTo>
                <a:lnTo>
                  <a:pt x="372592" y="22859"/>
                </a:lnTo>
                <a:lnTo>
                  <a:pt x="380580" y="20815"/>
                </a:lnTo>
                <a:lnTo>
                  <a:pt x="442746" y="20815"/>
                </a:lnTo>
                <a:lnTo>
                  <a:pt x="437705" y="15189"/>
                </a:lnTo>
                <a:lnTo>
                  <a:pt x="400457" y="461"/>
                </a:lnTo>
                <a:lnTo>
                  <a:pt x="390652" y="0"/>
                </a:lnTo>
                <a:close/>
              </a:path>
              <a:path w="603885" h="152400">
                <a:moveTo>
                  <a:pt x="442746" y="20815"/>
                </a:moveTo>
                <a:lnTo>
                  <a:pt x="390880" y="20815"/>
                </a:lnTo>
                <a:lnTo>
                  <a:pt x="398317" y="21191"/>
                </a:lnTo>
                <a:lnTo>
                  <a:pt x="404971" y="22321"/>
                </a:lnTo>
                <a:lnTo>
                  <a:pt x="429234" y="40792"/>
                </a:lnTo>
                <a:lnTo>
                  <a:pt x="436943" y="41490"/>
                </a:lnTo>
                <a:lnTo>
                  <a:pt x="446582" y="32804"/>
                </a:lnTo>
                <a:lnTo>
                  <a:pt x="447001" y="25565"/>
                </a:lnTo>
                <a:lnTo>
                  <a:pt x="442746" y="20815"/>
                </a:lnTo>
                <a:close/>
              </a:path>
              <a:path w="603885" h="152400">
                <a:moveTo>
                  <a:pt x="9258" y="110528"/>
                </a:moveTo>
                <a:lnTo>
                  <a:pt x="317" y="119456"/>
                </a:lnTo>
                <a:lnTo>
                  <a:pt x="0" y="126352"/>
                </a:lnTo>
                <a:lnTo>
                  <a:pt x="4000" y="130809"/>
                </a:lnTo>
                <a:lnTo>
                  <a:pt x="14751" y="140166"/>
                </a:lnTo>
                <a:lnTo>
                  <a:pt x="27857" y="146845"/>
                </a:lnTo>
                <a:lnTo>
                  <a:pt x="43316" y="150850"/>
                </a:lnTo>
                <a:lnTo>
                  <a:pt x="61125" y="152184"/>
                </a:lnTo>
                <a:lnTo>
                  <a:pt x="69590" y="151855"/>
                </a:lnTo>
                <a:lnTo>
                  <a:pt x="108520" y="136464"/>
                </a:lnTo>
                <a:lnTo>
                  <a:pt x="112919" y="131381"/>
                </a:lnTo>
                <a:lnTo>
                  <a:pt x="60896" y="131381"/>
                </a:lnTo>
                <a:lnTo>
                  <a:pt x="52847" y="130990"/>
                </a:lnTo>
                <a:lnTo>
                  <a:pt x="16967" y="110642"/>
                </a:lnTo>
                <a:lnTo>
                  <a:pt x="9258" y="110528"/>
                </a:lnTo>
                <a:close/>
              </a:path>
              <a:path w="603885" h="152400">
                <a:moveTo>
                  <a:pt x="60223" y="38"/>
                </a:moveTo>
                <a:lnTo>
                  <a:pt x="18135" y="13187"/>
                </a:lnTo>
                <a:lnTo>
                  <a:pt x="2807" y="53479"/>
                </a:lnTo>
                <a:lnTo>
                  <a:pt x="4546" y="59867"/>
                </a:lnTo>
                <a:lnTo>
                  <a:pt x="39920" y="84394"/>
                </a:lnTo>
                <a:lnTo>
                  <a:pt x="67629" y="90620"/>
                </a:lnTo>
                <a:lnTo>
                  <a:pt x="75522" y="92732"/>
                </a:lnTo>
                <a:lnTo>
                  <a:pt x="81892" y="94982"/>
                </a:lnTo>
                <a:lnTo>
                  <a:pt x="86741" y="97370"/>
                </a:lnTo>
                <a:lnTo>
                  <a:pt x="92189" y="100647"/>
                </a:lnTo>
                <a:lnTo>
                  <a:pt x="94907" y="104978"/>
                </a:lnTo>
                <a:lnTo>
                  <a:pt x="94907" y="117055"/>
                </a:lnTo>
                <a:lnTo>
                  <a:pt x="60896" y="131381"/>
                </a:lnTo>
                <a:lnTo>
                  <a:pt x="112919" y="131381"/>
                </a:lnTo>
                <a:lnTo>
                  <a:pt x="117513" y="125272"/>
                </a:lnTo>
                <a:lnTo>
                  <a:pt x="119964" y="117652"/>
                </a:lnTo>
                <a:lnTo>
                  <a:pt x="119883" y="100647"/>
                </a:lnTo>
                <a:lnTo>
                  <a:pt x="91093" y="72485"/>
                </a:lnTo>
                <a:lnTo>
                  <a:pt x="56000" y="64051"/>
                </a:lnTo>
                <a:lnTo>
                  <a:pt x="47809" y="61875"/>
                </a:lnTo>
                <a:lnTo>
                  <a:pt x="41236" y="59521"/>
                </a:lnTo>
                <a:lnTo>
                  <a:pt x="36283" y="56984"/>
                </a:lnTo>
                <a:lnTo>
                  <a:pt x="30759" y="53479"/>
                </a:lnTo>
                <a:lnTo>
                  <a:pt x="28003" y="48742"/>
                </a:lnTo>
                <a:lnTo>
                  <a:pt x="28003" y="36360"/>
                </a:lnTo>
                <a:lnTo>
                  <a:pt x="30835" y="31102"/>
                </a:lnTo>
                <a:lnTo>
                  <a:pt x="42176" y="22910"/>
                </a:lnTo>
                <a:lnTo>
                  <a:pt x="50152" y="20853"/>
                </a:lnTo>
                <a:lnTo>
                  <a:pt x="112300" y="20853"/>
                </a:lnTo>
                <a:lnTo>
                  <a:pt x="107276" y="15227"/>
                </a:lnTo>
                <a:lnTo>
                  <a:pt x="70034" y="500"/>
                </a:lnTo>
                <a:lnTo>
                  <a:pt x="60223" y="38"/>
                </a:lnTo>
                <a:close/>
              </a:path>
              <a:path w="603885" h="152400">
                <a:moveTo>
                  <a:pt x="112300" y="20853"/>
                </a:moveTo>
                <a:lnTo>
                  <a:pt x="60452" y="20853"/>
                </a:lnTo>
                <a:lnTo>
                  <a:pt x="67885" y="21229"/>
                </a:lnTo>
                <a:lnTo>
                  <a:pt x="74542" y="22359"/>
                </a:lnTo>
                <a:lnTo>
                  <a:pt x="98806" y="40843"/>
                </a:lnTo>
                <a:lnTo>
                  <a:pt x="106514" y="41541"/>
                </a:lnTo>
                <a:lnTo>
                  <a:pt x="116166" y="32842"/>
                </a:lnTo>
                <a:lnTo>
                  <a:pt x="116573" y="25603"/>
                </a:lnTo>
                <a:lnTo>
                  <a:pt x="112300" y="20853"/>
                </a:lnTo>
                <a:close/>
              </a:path>
              <a:path w="603885" h="152400">
                <a:moveTo>
                  <a:pt x="184124" y="0"/>
                </a:moveTo>
                <a:lnTo>
                  <a:pt x="170776" y="0"/>
                </a:lnTo>
                <a:lnTo>
                  <a:pt x="165379" y="5410"/>
                </a:lnTo>
                <a:lnTo>
                  <a:pt x="165379" y="93306"/>
                </a:lnTo>
                <a:lnTo>
                  <a:pt x="166343" y="106956"/>
                </a:lnTo>
                <a:lnTo>
                  <a:pt x="189408" y="143782"/>
                </a:lnTo>
                <a:lnTo>
                  <a:pt x="225793" y="152145"/>
                </a:lnTo>
                <a:lnTo>
                  <a:pt x="239675" y="151217"/>
                </a:lnTo>
                <a:lnTo>
                  <a:pt x="251796" y="148429"/>
                </a:lnTo>
                <a:lnTo>
                  <a:pt x="262154" y="143782"/>
                </a:lnTo>
                <a:lnTo>
                  <a:pt x="270751" y="137274"/>
                </a:lnTo>
                <a:lnTo>
                  <a:pt x="275560" y="131343"/>
                </a:lnTo>
                <a:lnTo>
                  <a:pt x="225793" y="131343"/>
                </a:lnTo>
                <a:lnTo>
                  <a:pt x="217108" y="130719"/>
                </a:lnTo>
                <a:lnTo>
                  <a:pt x="190087" y="100221"/>
                </a:lnTo>
                <a:lnTo>
                  <a:pt x="189534" y="90398"/>
                </a:lnTo>
                <a:lnTo>
                  <a:pt x="189534" y="5410"/>
                </a:lnTo>
                <a:lnTo>
                  <a:pt x="184124" y="0"/>
                </a:lnTo>
                <a:close/>
              </a:path>
              <a:path w="603885" h="152400">
                <a:moveTo>
                  <a:pt x="280784" y="0"/>
                </a:moveTo>
                <a:lnTo>
                  <a:pt x="267449" y="0"/>
                </a:lnTo>
                <a:lnTo>
                  <a:pt x="262026" y="5410"/>
                </a:lnTo>
                <a:lnTo>
                  <a:pt x="262026" y="90398"/>
                </a:lnTo>
                <a:lnTo>
                  <a:pt x="261473" y="100221"/>
                </a:lnTo>
                <a:lnTo>
                  <a:pt x="234468" y="130719"/>
                </a:lnTo>
                <a:lnTo>
                  <a:pt x="225793" y="131343"/>
                </a:lnTo>
                <a:lnTo>
                  <a:pt x="275560" y="131343"/>
                </a:lnTo>
                <a:lnTo>
                  <a:pt x="277509" y="128939"/>
                </a:lnTo>
                <a:lnTo>
                  <a:pt x="282335" y="118833"/>
                </a:lnTo>
                <a:lnTo>
                  <a:pt x="285229" y="106956"/>
                </a:lnTo>
                <a:lnTo>
                  <a:pt x="286194" y="93306"/>
                </a:lnTo>
                <a:lnTo>
                  <a:pt x="286194" y="5410"/>
                </a:lnTo>
                <a:lnTo>
                  <a:pt x="280784" y="0"/>
                </a:lnTo>
                <a:close/>
              </a:path>
            </a:pathLst>
          </a:custGeom>
          <a:solidFill>
            <a:srgbClr val="0B312C"/>
          </a:solidFill>
        </p:spPr>
        <p:txBody>
          <a:bodyPr wrap="square" lIns="0" tIns="0" rIns="0" bIns="0" rtlCol="0"/>
          <a:lstStyle/>
          <a:p>
            <a:endParaRPr/>
          </a:p>
        </p:txBody>
      </p:sp>
      <p:sp>
        <p:nvSpPr>
          <p:cNvPr id="22" name="bg object 22"/>
          <p:cNvSpPr/>
          <p:nvPr/>
        </p:nvSpPr>
        <p:spPr>
          <a:xfrm>
            <a:off x="463272" y="460846"/>
            <a:ext cx="374015" cy="189230"/>
          </a:xfrm>
          <a:custGeom>
            <a:avLst/>
            <a:gdLst/>
            <a:ahLst/>
            <a:cxnLst/>
            <a:rect l="l" t="t" r="r" b="b"/>
            <a:pathLst>
              <a:path w="374015" h="189229">
                <a:moveTo>
                  <a:pt x="165282" y="1068"/>
                </a:moveTo>
                <a:lnTo>
                  <a:pt x="119030" y="5156"/>
                </a:lnTo>
                <a:lnTo>
                  <a:pt x="70361" y="22147"/>
                </a:lnTo>
                <a:lnTo>
                  <a:pt x="28035" y="51549"/>
                </a:lnTo>
                <a:lnTo>
                  <a:pt x="2549" y="91725"/>
                </a:lnTo>
                <a:lnTo>
                  <a:pt x="0" y="106959"/>
                </a:lnTo>
                <a:lnTo>
                  <a:pt x="45" y="108926"/>
                </a:lnTo>
                <a:lnTo>
                  <a:pt x="12160" y="156245"/>
                </a:lnTo>
                <a:lnTo>
                  <a:pt x="44565" y="183639"/>
                </a:lnTo>
                <a:lnTo>
                  <a:pt x="71877" y="189222"/>
                </a:lnTo>
                <a:lnTo>
                  <a:pt x="98609" y="184181"/>
                </a:lnTo>
                <a:lnTo>
                  <a:pt x="119259" y="167386"/>
                </a:lnTo>
                <a:lnTo>
                  <a:pt x="121036" y="163893"/>
                </a:lnTo>
                <a:lnTo>
                  <a:pt x="75241" y="163893"/>
                </a:lnTo>
                <a:lnTo>
                  <a:pt x="67085" y="163707"/>
                </a:lnTo>
                <a:lnTo>
                  <a:pt x="31922" y="139009"/>
                </a:lnTo>
                <a:lnTo>
                  <a:pt x="26412" y="119646"/>
                </a:lnTo>
                <a:lnTo>
                  <a:pt x="29460" y="100531"/>
                </a:lnTo>
                <a:lnTo>
                  <a:pt x="29578" y="99949"/>
                </a:lnTo>
                <a:lnTo>
                  <a:pt x="42602" y="83273"/>
                </a:lnTo>
                <a:lnTo>
                  <a:pt x="60972" y="73781"/>
                </a:lnTo>
                <a:lnTo>
                  <a:pt x="79930" y="71069"/>
                </a:lnTo>
                <a:lnTo>
                  <a:pt x="320260" y="71069"/>
                </a:lnTo>
                <a:lnTo>
                  <a:pt x="318700" y="64439"/>
                </a:lnTo>
                <a:lnTo>
                  <a:pt x="319031" y="52835"/>
                </a:lnTo>
                <a:lnTo>
                  <a:pt x="324691" y="43418"/>
                </a:lnTo>
                <a:lnTo>
                  <a:pt x="334109" y="37757"/>
                </a:lnTo>
                <a:lnTo>
                  <a:pt x="345712" y="37426"/>
                </a:lnTo>
                <a:lnTo>
                  <a:pt x="357794" y="37426"/>
                </a:lnTo>
                <a:lnTo>
                  <a:pt x="354532" y="34950"/>
                </a:lnTo>
                <a:lnTo>
                  <a:pt x="282149" y="34950"/>
                </a:lnTo>
                <a:lnTo>
                  <a:pt x="277280" y="31004"/>
                </a:lnTo>
                <a:lnTo>
                  <a:pt x="271535" y="27682"/>
                </a:lnTo>
                <a:lnTo>
                  <a:pt x="234333" y="12547"/>
                </a:lnTo>
                <a:lnTo>
                  <a:pt x="194325" y="3678"/>
                </a:lnTo>
                <a:lnTo>
                  <a:pt x="180752" y="2032"/>
                </a:lnTo>
                <a:lnTo>
                  <a:pt x="165282" y="1068"/>
                </a:lnTo>
                <a:close/>
              </a:path>
              <a:path w="374015" h="189229">
                <a:moveTo>
                  <a:pt x="116801" y="108559"/>
                </a:moveTo>
                <a:lnTo>
                  <a:pt x="79051" y="108559"/>
                </a:lnTo>
                <a:lnTo>
                  <a:pt x="88753" y="108585"/>
                </a:lnTo>
                <a:lnTo>
                  <a:pt x="93529" y="109423"/>
                </a:lnTo>
                <a:lnTo>
                  <a:pt x="103244" y="115112"/>
                </a:lnTo>
                <a:lnTo>
                  <a:pt x="107003" y="121221"/>
                </a:lnTo>
                <a:lnTo>
                  <a:pt x="108144" y="126858"/>
                </a:lnTo>
                <a:lnTo>
                  <a:pt x="108266" y="128828"/>
                </a:lnTo>
                <a:lnTo>
                  <a:pt x="107780" y="141185"/>
                </a:lnTo>
                <a:lnTo>
                  <a:pt x="107646" y="141528"/>
                </a:lnTo>
                <a:lnTo>
                  <a:pt x="101210" y="152561"/>
                </a:lnTo>
                <a:lnTo>
                  <a:pt x="89929" y="160429"/>
                </a:lnTo>
                <a:lnTo>
                  <a:pt x="75241" y="163893"/>
                </a:lnTo>
                <a:lnTo>
                  <a:pt x="121036" y="163893"/>
                </a:lnTo>
                <a:lnTo>
                  <a:pt x="124929" y="156245"/>
                </a:lnTo>
                <a:lnTo>
                  <a:pt x="127666" y="144170"/>
                </a:lnTo>
                <a:lnTo>
                  <a:pt x="127544" y="137121"/>
                </a:lnTo>
                <a:lnTo>
                  <a:pt x="127410" y="131483"/>
                </a:lnTo>
                <a:lnTo>
                  <a:pt x="123907" y="119494"/>
                </a:lnTo>
                <a:lnTo>
                  <a:pt x="117207" y="108926"/>
                </a:lnTo>
                <a:lnTo>
                  <a:pt x="116801" y="108559"/>
                </a:lnTo>
                <a:close/>
              </a:path>
              <a:path w="374015" h="189229">
                <a:moveTo>
                  <a:pt x="273932" y="125717"/>
                </a:moveTo>
                <a:lnTo>
                  <a:pt x="218949" y="125717"/>
                </a:lnTo>
                <a:lnTo>
                  <a:pt x="225531" y="125822"/>
                </a:lnTo>
                <a:lnTo>
                  <a:pt x="231558" y="126693"/>
                </a:lnTo>
                <a:lnTo>
                  <a:pt x="258819" y="153555"/>
                </a:lnTo>
                <a:lnTo>
                  <a:pt x="260813" y="154635"/>
                </a:lnTo>
                <a:lnTo>
                  <a:pt x="264229" y="155867"/>
                </a:lnTo>
                <a:lnTo>
                  <a:pt x="272751" y="155663"/>
                </a:lnTo>
                <a:lnTo>
                  <a:pt x="301529" y="155651"/>
                </a:lnTo>
                <a:lnTo>
                  <a:pt x="299815" y="148043"/>
                </a:lnTo>
                <a:lnTo>
                  <a:pt x="292538" y="146913"/>
                </a:lnTo>
                <a:lnTo>
                  <a:pt x="281895" y="140576"/>
                </a:lnTo>
                <a:lnTo>
                  <a:pt x="277044" y="137121"/>
                </a:lnTo>
                <a:lnTo>
                  <a:pt x="273703" y="128117"/>
                </a:lnTo>
                <a:lnTo>
                  <a:pt x="273932" y="125717"/>
                </a:lnTo>
                <a:close/>
              </a:path>
              <a:path w="374015" h="189229">
                <a:moveTo>
                  <a:pt x="320260" y="71069"/>
                </a:moveTo>
                <a:lnTo>
                  <a:pt x="79930" y="71069"/>
                </a:lnTo>
                <a:lnTo>
                  <a:pt x="97769" y="73461"/>
                </a:lnTo>
                <a:lnTo>
                  <a:pt x="112782" y="79286"/>
                </a:lnTo>
                <a:lnTo>
                  <a:pt x="144900" y="112407"/>
                </a:lnTo>
                <a:lnTo>
                  <a:pt x="161105" y="147358"/>
                </a:lnTo>
                <a:lnTo>
                  <a:pt x="171075" y="155790"/>
                </a:lnTo>
                <a:lnTo>
                  <a:pt x="175977" y="155663"/>
                </a:lnTo>
                <a:lnTo>
                  <a:pt x="214902" y="155663"/>
                </a:lnTo>
                <a:lnTo>
                  <a:pt x="213912" y="152971"/>
                </a:lnTo>
                <a:lnTo>
                  <a:pt x="208248" y="147167"/>
                </a:lnTo>
                <a:lnTo>
                  <a:pt x="202583" y="146265"/>
                </a:lnTo>
                <a:lnTo>
                  <a:pt x="185375" y="141528"/>
                </a:lnTo>
                <a:lnTo>
                  <a:pt x="186607" y="125679"/>
                </a:lnTo>
                <a:lnTo>
                  <a:pt x="273936" y="125679"/>
                </a:lnTo>
                <a:lnTo>
                  <a:pt x="274377" y="121056"/>
                </a:lnTo>
                <a:lnTo>
                  <a:pt x="277793" y="116611"/>
                </a:lnTo>
                <a:lnTo>
                  <a:pt x="279914" y="115379"/>
                </a:lnTo>
                <a:lnTo>
                  <a:pt x="282187" y="114871"/>
                </a:lnTo>
                <a:lnTo>
                  <a:pt x="284714" y="114338"/>
                </a:lnTo>
                <a:lnTo>
                  <a:pt x="339225" y="114338"/>
                </a:lnTo>
                <a:lnTo>
                  <a:pt x="339485" y="114283"/>
                </a:lnTo>
                <a:lnTo>
                  <a:pt x="346665" y="112166"/>
                </a:lnTo>
                <a:lnTo>
                  <a:pt x="353269" y="109956"/>
                </a:lnTo>
                <a:lnTo>
                  <a:pt x="359771" y="106959"/>
                </a:lnTo>
                <a:lnTo>
                  <a:pt x="369045" y="100063"/>
                </a:lnTo>
                <a:lnTo>
                  <a:pt x="348062" y="100063"/>
                </a:lnTo>
                <a:lnTo>
                  <a:pt x="333051" y="99187"/>
                </a:lnTo>
                <a:lnTo>
                  <a:pt x="304653" y="83058"/>
                </a:lnTo>
                <a:lnTo>
                  <a:pt x="306863" y="80772"/>
                </a:lnTo>
                <a:lnTo>
                  <a:pt x="333681" y="80772"/>
                </a:lnTo>
                <a:lnTo>
                  <a:pt x="327209" y="79260"/>
                </a:lnTo>
                <a:lnTo>
                  <a:pt x="320643" y="72694"/>
                </a:lnTo>
                <a:lnTo>
                  <a:pt x="320260" y="71069"/>
                </a:lnTo>
                <a:close/>
              </a:path>
              <a:path w="374015" h="189229">
                <a:moveTo>
                  <a:pt x="297605" y="155663"/>
                </a:moveTo>
                <a:lnTo>
                  <a:pt x="288423" y="155663"/>
                </a:lnTo>
                <a:lnTo>
                  <a:pt x="289756" y="155689"/>
                </a:lnTo>
                <a:lnTo>
                  <a:pt x="297605" y="155663"/>
                </a:lnTo>
                <a:close/>
              </a:path>
              <a:path w="374015" h="189229">
                <a:moveTo>
                  <a:pt x="84524" y="92608"/>
                </a:moveTo>
                <a:lnTo>
                  <a:pt x="51144" y="117221"/>
                </a:lnTo>
                <a:lnTo>
                  <a:pt x="51022" y="119189"/>
                </a:lnTo>
                <a:lnTo>
                  <a:pt x="51333" y="125369"/>
                </a:lnTo>
                <a:lnTo>
                  <a:pt x="53714" y="132379"/>
                </a:lnTo>
                <a:lnTo>
                  <a:pt x="57994" y="138404"/>
                </a:lnTo>
                <a:lnTo>
                  <a:pt x="60686" y="141185"/>
                </a:lnTo>
                <a:lnTo>
                  <a:pt x="64331" y="143459"/>
                </a:lnTo>
                <a:lnTo>
                  <a:pt x="70669" y="142049"/>
                </a:lnTo>
                <a:lnTo>
                  <a:pt x="72637" y="140284"/>
                </a:lnTo>
                <a:lnTo>
                  <a:pt x="73513" y="134391"/>
                </a:lnTo>
                <a:lnTo>
                  <a:pt x="70440" y="132105"/>
                </a:lnTo>
                <a:lnTo>
                  <a:pt x="65131" y="124536"/>
                </a:lnTo>
                <a:lnTo>
                  <a:pt x="65817" y="117221"/>
                </a:lnTo>
                <a:lnTo>
                  <a:pt x="73704" y="109588"/>
                </a:lnTo>
                <a:lnTo>
                  <a:pt x="79051" y="108559"/>
                </a:lnTo>
                <a:lnTo>
                  <a:pt x="116801" y="108559"/>
                </a:lnTo>
                <a:lnTo>
                  <a:pt x="107911" y="100531"/>
                </a:lnTo>
                <a:lnTo>
                  <a:pt x="96768" y="94896"/>
                </a:lnTo>
                <a:lnTo>
                  <a:pt x="84524" y="92608"/>
                </a:lnTo>
                <a:close/>
              </a:path>
              <a:path w="374015" h="189229">
                <a:moveTo>
                  <a:pt x="273936" y="125679"/>
                </a:moveTo>
                <a:lnTo>
                  <a:pt x="200615" y="125679"/>
                </a:lnTo>
                <a:lnTo>
                  <a:pt x="200945" y="126009"/>
                </a:lnTo>
                <a:lnTo>
                  <a:pt x="218949" y="125717"/>
                </a:lnTo>
                <a:lnTo>
                  <a:pt x="273932" y="125717"/>
                </a:lnTo>
                <a:close/>
              </a:path>
              <a:path w="374015" h="189229">
                <a:moveTo>
                  <a:pt x="339225" y="114338"/>
                </a:moveTo>
                <a:lnTo>
                  <a:pt x="284714" y="114338"/>
                </a:lnTo>
                <a:lnTo>
                  <a:pt x="287343" y="114808"/>
                </a:lnTo>
                <a:lnTo>
                  <a:pt x="292982" y="115379"/>
                </a:lnTo>
                <a:lnTo>
                  <a:pt x="296055" y="115938"/>
                </a:lnTo>
                <a:lnTo>
                  <a:pt x="305149" y="117106"/>
                </a:lnTo>
                <a:lnTo>
                  <a:pt x="311207" y="117411"/>
                </a:lnTo>
                <a:lnTo>
                  <a:pt x="317252" y="117259"/>
                </a:lnTo>
                <a:lnTo>
                  <a:pt x="324725" y="116799"/>
                </a:lnTo>
                <a:lnTo>
                  <a:pt x="332154" y="115817"/>
                </a:lnTo>
                <a:lnTo>
                  <a:pt x="339225" y="114338"/>
                </a:lnTo>
                <a:close/>
              </a:path>
              <a:path w="374015" h="189229">
                <a:moveTo>
                  <a:pt x="371760" y="98044"/>
                </a:moveTo>
                <a:lnTo>
                  <a:pt x="370084" y="98488"/>
                </a:lnTo>
                <a:lnTo>
                  <a:pt x="355872" y="99949"/>
                </a:lnTo>
                <a:lnTo>
                  <a:pt x="348062" y="100063"/>
                </a:lnTo>
                <a:lnTo>
                  <a:pt x="369045" y="100063"/>
                </a:lnTo>
                <a:lnTo>
                  <a:pt x="371760" y="98044"/>
                </a:lnTo>
                <a:close/>
              </a:path>
              <a:path w="374015" h="189229">
                <a:moveTo>
                  <a:pt x="372863" y="93421"/>
                </a:moveTo>
                <a:lnTo>
                  <a:pt x="368433" y="93421"/>
                </a:lnTo>
                <a:lnTo>
                  <a:pt x="372649" y="93865"/>
                </a:lnTo>
                <a:lnTo>
                  <a:pt x="372863" y="93421"/>
                </a:lnTo>
                <a:close/>
              </a:path>
              <a:path w="374015" h="189229">
                <a:moveTo>
                  <a:pt x="333681" y="80772"/>
                </a:moveTo>
                <a:lnTo>
                  <a:pt x="306863" y="80772"/>
                </a:lnTo>
                <a:lnTo>
                  <a:pt x="309175" y="81419"/>
                </a:lnTo>
                <a:lnTo>
                  <a:pt x="309873" y="82016"/>
                </a:lnTo>
                <a:lnTo>
                  <a:pt x="350462" y="93840"/>
                </a:lnTo>
                <a:lnTo>
                  <a:pt x="359403" y="93446"/>
                </a:lnTo>
                <a:lnTo>
                  <a:pt x="366166" y="93446"/>
                </a:lnTo>
                <a:lnTo>
                  <a:pt x="368433" y="93421"/>
                </a:lnTo>
                <a:lnTo>
                  <a:pt x="372863" y="93421"/>
                </a:lnTo>
                <a:lnTo>
                  <a:pt x="373665" y="91757"/>
                </a:lnTo>
                <a:lnTo>
                  <a:pt x="373560" y="89623"/>
                </a:lnTo>
                <a:lnTo>
                  <a:pt x="373016" y="81191"/>
                </a:lnTo>
                <a:lnTo>
                  <a:pt x="335476" y="81191"/>
                </a:lnTo>
                <a:lnTo>
                  <a:pt x="333681" y="80772"/>
                </a:lnTo>
                <a:close/>
              </a:path>
              <a:path w="374015" h="189229">
                <a:moveTo>
                  <a:pt x="366166" y="93446"/>
                </a:moveTo>
                <a:lnTo>
                  <a:pt x="359403" y="93446"/>
                </a:lnTo>
                <a:lnTo>
                  <a:pt x="363899" y="93472"/>
                </a:lnTo>
                <a:lnTo>
                  <a:pt x="366166" y="93446"/>
                </a:lnTo>
                <a:close/>
              </a:path>
              <a:path w="374015" h="189229">
                <a:moveTo>
                  <a:pt x="357794" y="37426"/>
                </a:moveTo>
                <a:lnTo>
                  <a:pt x="345712" y="37426"/>
                </a:lnTo>
                <a:lnTo>
                  <a:pt x="353980" y="39357"/>
                </a:lnTo>
                <a:lnTo>
                  <a:pt x="360546" y="45910"/>
                </a:lnTo>
                <a:lnTo>
                  <a:pt x="362489" y="54178"/>
                </a:lnTo>
                <a:lnTo>
                  <a:pt x="362158" y="65783"/>
                </a:lnTo>
                <a:lnTo>
                  <a:pt x="356498" y="75204"/>
                </a:lnTo>
                <a:lnTo>
                  <a:pt x="347080" y="80865"/>
                </a:lnTo>
                <a:lnTo>
                  <a:pt x="335476" y="81191"/>
                </a:lnTo>
                <a:lnTo>
                  <a:pt x="373016" y="81191"/>
                </a:lnTo>
                <a:lnTo>
                  <a:pt x="372454" y="72493"/>
                </a:lnTo>
                <a:lnTo>
                  <a:pt x="368857" y="54913"/>
                </a:lnTo>
                <a:lnTo>
                  <a:pt x="360741" y="39664"/>
                </a:lnTo>
                <a:lnTo>
                  <a:pt x="357794" y="37426"/>
                </a:lnTo>
                <a:close/>
              </a:path>
              <a:path w="374015" h="189229">
                <a:moveTo>
                  <a:pt x="351504" y="55651"/>
                </a:moveTo>
                <a:lnTo>
                  <a:pt x="347630" y="55651"/>
                </a:lnTo>
                <a:lnTo>
                  <a:pt x="345281" y="58089"/>
                </a:lnTo>
                <a:lnTo>
                  <a:pt x="342626" y="60718"/>
                </a:lnTo>
                <a:lnTo>
                  <a:pt x="342944" y="65278"/>
                </a:lnTo>
                <a:lnTo>
                  <a:pt x="348227" y="68795"/>
                </a:lnTo>
                <a:lnTo>
                  <a:pt x="350907" y="68795"/>
                </a:lnTo>
                <a:lnTo>
                  <a:pt x="356190" y="65278"/>
                </a:lnTo>
                <a:lnTo>
                  <a:pt x="356507" y="60718"/>
                </a:lnTo>
                <a:lnTo>
                  <a:pt x="353866" y="58077"/>
                </a:lnTo>
                <a:lnTo>
                  <a:pt x="351504" y="55651"/>
                </a:lnTo>
                <a:close/>
              </a:path>
              <a:path w="374015" h="189229">
                <a:moveTo>
                  <a:pt x="284930" y="0"/>
                </a:moveTo>
                <a:lnTo>
                  <a:pt x="281769" y="2032"/>
                </a:lnTo>
                <a:lnTo>
                  <a:pt x="281849" y="14670"/>
                </a:lnTo>
                <a:lnTo>
                  <a:pt x="282037" y="24813"/>
                </a:lnTo>
                <a:lnTo>
                  <a:pt x="282149" y="34950"/>
                </a:lnTo>
                <a:lnTo>
                  <a:pt x="354532" y="34950"/>
                </a:lnTo>
                <a:lnTo>
                  <a:pt x="346017" y="28486"/>
                </a:lnTo>
                <a:lnTo>
                  <a:pt x="287551" y="1255"/>
                </a:lnTo>
                <a:lnTo>
                  <a:pt x="284930" y="0"/>
                </a:lnTo>
                <a:close/>
              </a:path>
            </a:pathLst>
          </a:custGeom>
          <a:solidFill>
            <a:srgbClr val="2FB978"/>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58755"/>
            <a:ext cx="3556000" cy="194309"/>
          </a:xfrm>
          <a:prstGeom prst="rect">
            <a:avLst/>
          </a:prstGeom>
        </p:spPr>
        <p:txBody>
          <a:bodyPr wrap="square" lIns="0" tIns="0" rIns="0" bIns="0">
            <a:spAutoFit/>
          </a:bodyPr>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a:xfrm>
            <a:off x="6685338" y="9459593"/>
            <a:ext cx="641350" cy="233679"/>
          </a:xfrm>
          <a:prstGeom prst="rect">
            <a:avLst/>
          </a:prstGeom>
        </p:spPr>
        <p:txBody>
          <a:bodyPr wrap="square" lIns="0" tIns="0" rIns="0" bIns="0">
            <a:spAutoFit/>
          </a:bodyPr>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a:xfrm>
            <a:off x="419100" y="9459974"/>
            <a:ext cx="147320" cy="191770"/>
          </a:xfrm>
          <a:prstGeom prst="rect">
            <a:avLst/>
          </a:prstGeom>
        </p:spPr>
        <p:txBody>
          <a:bodyPr wrap="square" lIns="0" tIns="0" rIns="0" bIns="0">
            <a:spAutoFit/>
          </a:bodyPr>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industries/automotive-and-assembly/our-insights/the-future-of-mobility-is-at-our-doorstep" TargetMode="External"/><Relationship Id="rId2" Type="http://schemas.openxmlformats.org/officeDocument/2006/relationships/hyperlink" Target="https://www.mckinsey.com/industries/automotive-and-assembly/our-insights/how-china-will-help-fuel-the-revolution-in-autonomous-vehicle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Sales-Inquiries-EMEA@suse.com" TargetMode="External"/><Relationship Id="rId2" Type="http://schemas.openxmlformats.org/officeDocument/2006/relationships/hyperlink" Target="mailto:Sales-Inquiries-APAC@suse.com" TargetMode="External"/><Relationship Id="rId1" Type="http://schemas.openxmlformats.org/officeDocument/2006/relationships/slideLayout" Target="../slideLayouts/slideLayout5.xml"/><Relationship Id="rId5" Type="http://schemas.openxmlformats.org/officeDocument/2006/relationships/hyperlink" Target="mailto:Sales-Inquiries-NA@suse.com" TargetMode="External"/><Relationship Id="rId4" Type="http://schemas.openxmlformats.org/officeDocument/2006/relationships/hyperlink" Target="mailto:Sales-Inquiries-LATAM@sus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44500" y="8260116"/>
            <a:ext cx="2650124" cy="1428596"/>
          </a:xfrm>
          <a:prstGeom prst="rect">
            <a:avLst/>
          </a:prstGeom>
        </p:spPr>
        <p:txBody>
          <a:bodyPr vert="horz" wrap="square" lIns="0" tIns="93980" rIns="0" bIns="0" rtlCol="0">
            <a:spAutoFit/>
          </a:bodyPr>
          <a:lstStyle/>
          <a:p>
            <a:pPr marL="12700" marR="5080">
              <a:lnSpc>
                <a:spcPts val="5200"/>
              </a:lnSpc>
              <a:spcBef>
                <a:spcPts val="740"/>
              </a:spcBef>
            </a:pPr>
            <a:r>
              <a:rPr sz="4800" dirty="0">
                <a:solidFill>
                  <a:srgbClr val="FFFFFF"/>
                </a:solidFill>
                <a:latin typeface="Source Han Sans CN" panose="020B0500000000000000" pitchFamily="34" charset="-128"/>
                <a:ea typeface="Source Han Sans CN" panose="020B0500000000000000" pitchFamily="34" charset="-128"/>
                <a:cs typeface="Lucida Sans"/>
              </a:rPr>
              <a:t>Success</a:t>
            </a:r>
            <a:r>
              <a:rPr lang="zh-CN" altLang="en-US" sz="4800" dirty="0">
                <a:solidFill>
                  <a:srgbClr val="FFFFFF"/>
                </a:solidFill>
                <a:latin typeface="Source Han Sans CN" panose="020B0500000000000000" pitchFamily="34" charset="-128"/>
                <a:ea typeface="Source Han Sans CN" panose="020B0500000000000000" pitchFamily="34" charset="-128"/>
                <a:cs typeface="Lucida Sans"/>
              </a:rPr>
              <a:t> </a:t>
            </a:r>
            <a:r>
              <a:rPr sz="4800" dirty="0">
                <a:solidFill>
                  <a:srgbClr val="FFFFFF"/>
                </a:solidFill>
                <a:latin typeface="Source Han Sans CN" panose="020B0500000000000000" pitchFamily="34" charset="-128"/>
                <a:ea typeface="Source Han Sans CN" panose="020B0500000000000000" pitchFamily="34" charset="-128"/>
                <a:cs typeface="Lucida Sans"/>
              </a:rPr>
              <a:t>Story</a:t>
            </a:r>
            <a:endParaRPr sz="4800" dirty="0">
              <a:latin typeface="Source Han Sans CN" panose="020B0500000000000000" pitchFamily="34" charset="-128"/>
              <a:ea typeface="Source Han Sans CN" panose="020B0500000000000000" pitchFamily="34" charset="-128"/>
              <a:cs typeface="Lucida Sans"/>
            </a:endParaRPr>
          </a:p>
        </p:txBody>
      </p:sp>
      <p:pic>
        <p:nvPicPr>
          <p:cNvPr id="5" name="object 5"/>
          <p:cNvPicPr/>
          <p:nvPr/>
        </p:nvPicPr>
        <p:blipFill>
          <a:blip r:embed="rId2" cstate="print"/>
          <a:stretch>
            <a:fillRect/>
          </a:stretch>
        </p:blipFill>
        <p:spPr>
          <a:xfrm>
            <a:off x="0" y="1092492"/>
            <a:ext cx="7773136" cy="4193730"/>
          </a:xfrm>
          <a:prstGeom prst="rect">
            <a:avLst/>
          </a:prstGeom>
        </p:spPr>
      </p:pic>
      <p:sp>
        <p:nvSpPr>
          <p:cNvPr id="6" name="object 6"/>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3094624" y="5661457"/>
            <a:ext cx="3867150" cy="1369286"/>
          </a:xfrm>
          <a:prstGeom prst="rect">
            <a:avLst/>
          </a:prstGeom>
        </p:spPr>
        <p:txBody>
          <a:bodyPr vert="horz" wrap="square" lIns="0" tIns="12700" rIns="0" bIns="0" rtlCol="0">
            <a:spAutoFit/>
          </a:bodyPr>
          <a:lstStyle/>
          <a:p>
            <a:pPr marL="12700" marR="5080" algn="just">
              <a:lnSpc>
                <a:spcPct val="150000"/>
              </a:lnSpc>
              <a:spcBef>
                <a:spcPts val="100"/>
              </a:spcBef>
            </a:pPr>
            <a:r>
              <a:rPr sz="2000" dirty="0">
                <a:solidFill>
                  <a:srgbClr val="FFFFFF"/>
                </a:solidFill>
                <a:latin typeface="Source Han Sans CN" panose="020B0500000000000000" pitchFamily="34" charset="-128"/>
                <a:ea typeface="Source Han Sans CN" panose="020B0500000000000000" pitchFamily="34" charset="-128"/>
                <a:cs typeface="Century Gothic"/>
              </a:rPr>
              <a:t>Elektrobit: Driving the Future of</a:t>
            </a:r>
            <a:r>
              <a:rPr lang="zh-CN" altLang="en-US" sz="2000" dirty="0">
                <a:solidFill>
                  <a:srgbClr val="FFFFFF"/>
                </a:solidFill>
                <a:latin typeface="Source Han Sans CN" panose="020B0500000000000000" pitchFamily="34" charset="-128"/>
                <a:ea typeface="Source Han Sans CN" panose="020B0500000000000000" pitchFamily="34" charset="-128"/>
                <a:cs typeface="Century Gothic"/>
              </a:rPr>
              <a:t> </a:t>
            </a:r>
            <a:r>
              <a:rPr sz="2000" dirty="0">
                <a:solidFill>
                  <a:srgbClr val="FFFFFF"/>
                </a:solidFill>
                <a:latin typeface="Source Han Sans CN" panose="020B0500000000000000" pitchFamily="34" charset="-128"/>
                <a:ea typeface="Source Han Sans CN" panose="020B0500000000000000" pitchFamily="34" charset="-128"/>
                <a:cs typeface="Century Gothic"/>
              </a:rPr>
              <a:t>Automotive</a:t>
            </a:r>
            <a:r>
              <a:rPr lang="zh-CN" altLang="en-US" sz="2000" dirty="0">
                <a:solidFill>
                  <a:srgbClr val="FFFFFF"/>
                </a:solidFill>
                <a:latin typeface="Source Han Sans CN" panose="020B0500000000000000" pitchFamily="34" charset="-128"/>
                <a:ea typeface="Source Han Sans CN" panose="020B0500000000000000" pitchFamily="34" charset="-128"/>
                <a:cs typeface="Century Gothic"/>
              </a:rPr>
              <a:t> </a:t>
            </a:r>
            <a:r>
              <a:rPr sz="2000" dirty="0">
                <a:solidFill>
                  <a:srgbClr val="FFFFFF"/>
                </a:solidFill>
                <a:latin typeface="Source Han Sans CN" panose="020B0500000000000000" pitchFamily="34" charset="-128"/>
                <a:ea typeface="Source Han Sans CN" panose="020B0500000000000000" pitchFamily="34" charset="-128"/>
                <a:cs typeface="Century Gothic"/>
              </a:rPr>
              <a:t>with Open Source</a:t>
            </a:r>
            <a:r>
              <a:rPr lang="zh-CN" altLang="en-US" sz="2000" dirty="0">
                <a:solidFill>
                  <a:srgbClr val="FFFFFF"/>
                </a:solidFill>
                <a:latin typeface="Source Han Sans CN" panose="020B0500000000000000" pitchFamily="34" charset="-128"/>
                <a:ea typeface="Source Han Sans CN" panose="020B0500000000000000" pitchFamily="34" charset="-128"/>
                <a:cs typeface="Century Gothic"/>
              </a:rPr>
              <a:t> </a:t>
            </a:r>
            <a:r>
              <a:rPr sz="2000" dirty="0">
                <a:solidFill>
                  <a:srgbClr val="FFFFFF"/>
                </a:solidFill>
                <a:latin typeface="Source Han Sans CN" panose="020B0500000000000000" pitchFamily="34" charset="-128"/>
                <a:ea typeface="Source Han Sans CN" panose="020B0500000000000000" pitchFamily="34" charset="-128"/>
                <a:cs typeface="Century Gothic"/>
              </a:rPr>
              <a:t>and SUSE</a:t>
            </a:r>
            <a:endParaRPr sz="2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p:nvPr/>
        </p:nvSpPr>
        <p:spPr>
          <a:xfrm>
            <a:off x="444500" y="6536687"/>
            <a:ext cx="1379220" cy="12268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Source Han Sans CN" panose="020B0500000000000000" pitchFamily="34" charset="-128"/>
                <a:ea typeface="Source Han Sans CN" panose="020B0500000000000000" pitchFamily="34" charset="-128"/>
                <a:cs typeface="Century Gothic"/>
              </a:rPr>
              <a:t>Elektrobit</a:t>
            </a:r>
            <a:endParaRPr sz="1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3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Industry and Location</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Automotive | Germany</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0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Product(s) and Service(s)</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Safety Linux</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Long Term Service Support</a:t>
            </a:r>
            <a:endParaRPr sz="800" dirty="0">
              <a:latin typeface="Source Han Sans CN" panose="020B0500000000000000" pitchFamily="34" charset="-128"/>
              <a:ea typeface="Source Han Sans CN" panose="020B0500000000000000" pitchFamily="34" charset="-128"/>
              <a:cs typeface="Century Gothic"/>
            </a:endParaRPr>
          </a:p>
        </p:txBody>
      </p:sp>
      <p:pic>
        <p:nvPicPr>
          <p:cNvPr id="10" name="object 10"/>
          <p:cNvPicPr/>
          <p:nvPr/>
        </p:nvPicPr>
        <p:blipFill>
          <a:blip r:embed="rId3" cstate="print"/>
          <a:stretch>
            <a:fillRect/>
          </a:stretch>
        </p:blipFill>
        <p:spPr>
          <a:xfrm>
            <a:off x="457200" y="5661461"/>
            <a:ext cx="700024" cy="7231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568" y="4107712"/>
            <a:ext cx="2806700" cy="4731488"/>
          </a:xfrm>
          <a:prstGeom prst="rect">
            <a:avLst/>
          </a:prstGeom>
        </p:spPr>
        <p:txBody>
          <a:bodyPr vert="horz" wrap="square" lIns="0" tIns="12700" rIns="0" bIns="0" rtlCol="0">
            <a:spAutoFit/>
          </a:bodyPr>
          <a:lstStyle/>
          <a:p>
            <a:pPr marL="38100" algn="l">
              <a:lnSpc>
                <a:spcPct val="100000"/>
              </a:lnSpc>
              <a:spcBef>
                <a:spcPts val="100"/>
              </a:spcBef>
            </a:pPr>
            <a:r>
              <a:rPr sz="1600" dirty="0">
                <a:solidFill>
                  <a:srgbClr val="231F20"/>
                </a:solidFill>
                <a:latin typeface="Source Han Sans CN" panose="020B0500000000000000" pitchFamily="34" charset="-128"/>
                <a:ea typeface="Source Han Sans CN" panose="020B0500000000000000" pitchFamily="34" charset="-128"/>
                <a:cs typeface="Century Gothic"/>
              </a:rPr>
              <a:t>Introducing Elektrobit</a:t>
            </a:r>
            <a:endParaRPr sz="16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28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Elektrobit (EB) is an award-winning and visionary global supplier of embedded 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connected software products and services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 the automotive industry, operating as 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wholly owned subsidiary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Continental AG.</a:t>
            </a:r>
            <a:endParaRPr sz="1000" dirty="0">
              <a:latin typeface="Source Han Sans CN" panose="020B0500000000000000" pitchFamily="34" charset="-128"/>
              <a:ea typeface="Source Han Sans CN" panose="020B0500000000000000" pitchFamily="34" charset="-128"/>
              <a:cs typeface="Century Gothic"/>
            </a:endParaRPr>
          </a:p>
          <a:p>
            <a:pPr marL="38100" marR="698500" algn="l">
              <a:lnSpc>
                <a:spcPct val="116700"/>
              </a:lnSpc>
              <a:spcBef>
                <a:spcPts val="14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The Digital Revolution Meets the</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Automobile</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Having transformed the way we learn, communicate and work, the digital revolution 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about to redefine the way we drive. Due 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technical maturity making advancements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possible, the automobile industry is poised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invest $52 billion in automotive 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connectivity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features by 2025. As a result, the autonomous driving software market is expected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increase at a compound annual growth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rate of 17 percent between 2019 and 2025,</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 30 percent of a car’s value will come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2030</a:t>
            </a:r>
            <a:r>
              <a:rPr lang="en-US" altLang="zh-CN" sz="1000" baseline="30000" dirty="0">
                <a:solidFill>
                  <a:srgbClr val="231F20"/>
                </a:solidFill>
                <a:latin typeface="Source Han Sans CN" panose="020B0500000000000000" pitchFamily="34" charset="-128"/>
                <a:ea typeface="Source Han Sans CN" panose="020B0500000000000000" pitchFamily="34" charset="-128"/>
                <a:cs typeface="Century Gothic"/>
              </a:rPr>
              <a:t>1</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T</a:t>
            </a:r>
            <a:r>
              <a:rPr sz="1000" dirty="0">
                <a:solidFill>
                  <a:srgbClr val="231F20"/>
                </a:solidFill>
                <a:latin typeface="Source Han Sans CN" panose="020B0500000000000000" pitchFamily="34" charset="-128"/>
                <a:ea typeface="Source Han Sans CN" panose="020B0500000000000000" pitchFamily="34" charset="-128"/>
                <a:cs typeface="Century Gothic"/>
              </a:rPr>
              <a:t>his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shift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captured the interest of vendors and manufacturers in the forefront of reinventing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modern automobile.</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076134" y="4107712"/>
            <a:ext cx="2749550" cy="4691990"/>
          </a:xfrm>
          <a:prstGeom prst="rect">
            <a:avLst/>
          </a:prstGeom>
        </p:spPr>
        <p:txBody>
          <a:bodyPr vert="horz" wrap="square" lIns="0" tIns="12700" rIns="0" bIns="0" rtlCol="0">
            <a:spAutoFit/>
          </a:bodyPr>
          <a:lstStyle/>
          <a:p>
            <a:pPr marL="12700" marR="5080" algn="l">
              <a:lnSpc>
                <a:spcPct val="116700"/>
              </a:lnSpc>
              <a:spcBef>
                <a:spcPts val="100"/>
              </a:spcBef>
            </a:pPr>
            <a:r>
              <a:rPr lang="en" altLang="zh-CN" sz="1000" b="1"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 Driving Solutions for the Future of Automotive</a:t>
            </a:r>
            <a:endParaRPr lang="en" altLang="zh-CN" sz="1000" b="1"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One such innovative vendor is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zh-CN" altLang="en-US" sz="1000" dirty="0">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Founded in 1988, and now a wholly owned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subsidiary of Continental AG (one of the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largest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multinational</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automotive parts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manufacturing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companies), </a:t>
            </a:r>
            <a:r>
              <a:rPr lang="e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provides the automobile industry with embedded and connected software products and</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services. Already powering over 1 billion devices in more than 100 million vehicles, their</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pioneering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solutions support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connected</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car infrastructures, human</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machine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interface technologies,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driver assistance,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electronic control units and software engineering services. Their customers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include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world-renowned brands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such</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as</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Audi,</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BMW, Ford, Mercedes, Tesla and VW, helping these companies deliver compelling,</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software-based experiences for end-users.</a:t>
            </a:r>
            <a:endParaRPr lang="e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As automotive manufacturers rely</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more</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heavily on software to redefine the way</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we drive, </a:t>
            </a:r>
            <a:r>
              <a:rPr lang="e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sz="1000" dirty="0">
                <a:solidFill>
                  <a:srgbClr val="231F20"/>
                </a:solidFill>
                <a:latin typeface="Source Han Sans CN" panose="020B0500000000000000" pitchFamily="34" charset="-128"/>
                <a:ea typeface="Source Han Sans CN" panose="020B0500000000000000" pitchFamily="34" charset="-128"/>
                <a:cs typeface="Century Gothic"/>
              </a:rPr>
              <a:t> is well positioned to become an increasingly strategic vendor for</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sz="1000" dirty="0">
                <a:solidFill>
                  <a:srgbClr val="231F20"/>
                </a:solidFill>
                <a:latin typeface="Source Han Sans CN" panose="020B0500000000000000" pitchFamily="34" charset="-128"/>
                <a:ea typeface="Source Han Sans CN" panose="020B0500000000000000" pitchFamily="34" charset="-128"/>
                <a:cs typeface="Century Gothic"/>
              </a:rPr>
              <a:t>organizations focused on automated driving.</a:t>
            </a:r>
            <a:endParaRPr lang="e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2" cstate="print"/>
          <a:stretch>
            <a:fillRect/>
          </a:stretch>
        </p:blipFill>
        <p:spPr>
          <a:xfrm>
            <a:off x="4134116" y="1185989"/>
            <a:ext cx="3638283" cy="2325306"/>
          </a:xfrm>
          <a:prstGeom prst="rect">
            <a:avLst/>
          </a:prstGeom>
        </p:spPr>
      </p:pic>
      <p:sp>
        <p:nvSpPr>
          <p:cNvPr id="5" name="object 5"/>
          <p:cNvSpPr/>
          <p:nvPr/>
        </p:nvSpPr>
        <p:spPr>
          <a:xfrm>
            <a:off x="0" y="1185989"/>
            <a:ext cx="3657600" cy="1511935"/>
          </a:xfrm>
          <a:custGeom>
            <a:avLst/>
            <a:gdLst/>
            <a:ahLst/>
            <a:cxnLst/>
            <a:rect l="l" t="t" r="r" b="b"/>
            <a:pathLst>
              <a:path w="3657600" h="1511935">
                <a:moveTo>
                  <a:pt x="3657396" y="0"/>
                </a:moveTo>
                <a:lnTo>
                  <a:pt x="0" y="0"/>
                </a:lnTo>
                <a:lnTo>
                  <a:pt x="0" y="1511490"/>
                </a:lnTo>
                <a:lnTo>
                  <a:pt x="3657396" y="1511490"/>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6" name="object 6"/>
          <p:cNvSpPr txBox="1"/>
          <p:nvPr/>
        </p:nvSpPr>
        <p:spPr>
          <a:xfrm>
            <a:off x="914968" y="1400939"/>
            <a:ext cx="2490470" cy="1232069"/>
          </a:xfrm>
          <a:prstGeom prst="rect">
            <a:avLst/>
          </a:prstGeom>
        </p:spPr>
        <p:txBody>
          <a:bodyPr vert="horz" wrap="square" lIns="0" tIns="12700" rIns="0" bIns="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At-a-Glance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As a leader in automotive software solutions, Elektrobit looked to open 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SUSE to build a secure foundation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for the future of driving automation.</a:t>
            </a:r>
            <a:endParaRPr sz="1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2</a:t>
            </a:fld>
            <a:endParaRPr dirty="0">
              <a:latin typeface="Source Han Sans CN" panose="020B0500000000000000" pitchFamily="34" charset="-128"/>
              <a:ea typeface="Source Han Sans CN" panose="020B0500000000000000" pitchFamily="34" charset="-128"/>
            </a:endParaRPr>
          </a:p>
        </p:txBody>
      </p:sp>
      <p:sp>
        <p:nvSpPr>
          <p:cNvPr id="10" name="object 10"/>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11" name="object 11"/>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7" name="object 7"/>
          <p:cNvSpPr txBox="1"/>
          <p:nvPr/>
        </p:nvSpPr>
        <p:spPr>
          <a:xfrm>
            <a:off x="4121420" y="3629023"/>
            <a:ext cx="2750185" cy="258597"/>
          </a:xfrm>
          <a:prstGeom prst="rect">
            <a:avLst/>
          </a:prstGeom>
        </p:spPr>
        <p:txBody>
          <a:bodyPr vert="horz" wrap="square" lIns="0" tIns="12700" rIns="0" bIns="0" rtlCol="0">
            <a:spAutoFit/>
          </a:bodyPr>
          <a:lstStyle/>
          <a:p>
            <a:pPr marL="12700" marR="5080" algn="l">
              <a:lnSpc>
                <a:spcPct val="119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Figure 1: Alexander Kocher, President of Automotive</a:t>
            </a:r>
            <a:r>
              <a:rPr lang="zh-CN" altLang="en-US" sz="700" dirty="0">
                <a:solidFill>
                  <a:srgbClr val="0D322C"/>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Business</a:t>
            </a:r>
            <a:r>
              <a:rPr lang="zh-CN" altLang="en-US" sz="700" dirty="0">
                <a:solidFill>
                  <a:srgbClr val="0D322C"/>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Segment and Managing Director</a:t>
            </a:r>
            <a:endParaRPr sz="700" dirty="0">
              <a:latin typeface="Source Han Sans CN" panose="020B0500000000000000" pitchFamily="34" charset="-128"/>
              <a:ea typeface="Source Han Sans CN" panose="020B0500000000000000" pitchFamily="34" charset="-128"/>
              <a:cs typeface="Century Gothic"/>
            </a:endParaRPr>
          </a:p>
        </p:txBody>
      </p:sp>
      <p:sp>
        <p:nvSpPr>
          <p:cNvPr id="8" name="object 8"/>
          <p:cNvSpPr txBox="1"/>
          <p:nvPr/>
        </p:nvSpPr>
        <p:spPr>
          <a:xfrm>
            <a:off x="4121420" y="8947254"/>
            <a:ext cx="2185035" cy="120546"/>
          </a:xfrm>
          <a:prstGeom prst="rect">
            <a:avLst/>
          </a:prstGeom>
        </p:spPr>
        <p:txBody>
          <a:bodyPr vert="horz" wrap="square" lIns="0" tIns="12700" rIns="0" bIns="0" rtlCol="0">
            <a:spAutoFit/>
          </a:bodyPr>
          <a:lstStyle/>
          <a:p>
            <a:pPr marL="12700" algn="l">
              <a:lnSpc>
                <a:spcPct val="100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1 In 2010, software made up 10% of a car</a:t>
            </a:r>
            <a:r>
              <a:rPr lang="en-US" altLang="zh-CN" sz="700" dirty="0">
                <a:solidFill>
                  <a:srgbClr val="0D322C"/>
                </a:solidFill>
                <a:latin typeface="Source Han Sans CN" panose="020B0500000000000000" pitchFamily="34" charset="-128"/>
                <a:ea typeface="Source Han Sans CN" panose="020B0500000000000000" pitchFamily="34" charset="-128"/>
                <a:cs typeface="Century Gothic"/>
              </a:rPr>
              <a:t>'</a:t>
            </a:r>
            <a:r>
              <a:rPr sz="700" dirty="0">
                <a:solidFill>
                  <a:srgbClr val="0D322C"/>
                </a:solidFill>
                <a:latin typeface="Source Han Sans CN" panose="020B0500000000000000" pitchFamily="34" charset="-128"/>
                <a:ea typeface="Source Han Sans CN" panose="020B0500000000000000" pitchFamily="34" charset="-128"/>
                <a:cs typeface="Century Gothic"/>
              </a:rPr>
              <a:t>s value.</a:t>
            </a:r>
            <a:endParaRPr sz="7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954" y="3290333"/>
            <a:ext cx="2828925" cy="6812058"/>
          </a:xfrm>
          <a:prstGeom prst="rect">
            <a:avLst/>
          </a:prstGeom>
        </p:spPr>
        <p:txBody>
          <a:bodyPr vert="horz" wrap="square" lIns="0" tIns="12700" rIns="0" bIns="0" rtlCol="0">
            <a:spAutoFit/>
          </a:bodyPr>
          <a:lstStyle/>
          <a:p>
            <a:pPr marL="381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Automation Speed Bumps</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Hands-free driving is not a pipedream. Experts predict out of all passenger-kilometers traveled in 2040, 66% will be facilitated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vehicles.</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2</a:t>
            </a:r>
            <a:r>
              <a:rPr lang="zh-CN" altLang="en-US"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fully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adopted,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autonomous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have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dramatic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impact on public benefit. Not only will cars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become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productive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living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spaces,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health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costs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decline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accidents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decrease, and road congestion will lessen as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demand for private vehicle ownership shifts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shared vehicle usage.</a:t>
            </a:r>
            <a:r>
              <a:rPr sz="825" baseline="35353" dirty="0">
                <a:solidFill>
                  <a:srgbClr val="231F20"/>
                </a:solidFill>
                <a:latin typeface="Source Han Sans CN" panose="020B0500000000000000" pitchFamily="34" charset="-128"/>
                <a:ea typeface="Source Han Sans CN" panose="020B0500000000000000" pitchFamily="34" charset="-128"/>
                <a:cs typeface="Century Gothic"/>
              </a:rPr>
              <a:t>3</a:t>
            </a:r>
            <a:endParaRPr sz="825" baseline="35353"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As the industry races toward these advancements, Elektrobit considered the best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way to stay competitive while tackling a robust set of accompanying challenges:</a:t>
            </a:r>
            <a:endParaRPr sz="1000" dirty="0">
              <a:latin typeface="Source Han Sans CN" panose="020B0500000000000000" pitchFamily="34" charset="-128"/>
              <a:ea typeface="Source Han Sans CN" panose="020B0500000000000000" pitchFamily="34" charset="-128"/>
              <a:cs typeface="Century Gothic"/>
            </a:endParaRPr>
          </a:p>
          <a:p>
            <a:pPr marL="152400" marR="73025" indent="-114300" algn="l">
              <a:lnSpc>
                <a:spcPct val="116700"/>
              </a:lnSpc>
              <a:spcBef>
                <a:spcPts val="1395"/>
              </a:spcBef>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Scale of Coding: Today</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 connected </a:t>
            </a:r>
            <a:r>
              <a:rPr sz="1000" dirty="0" err="1">
                <a:solidFill>
                  <a:srgbClr val="231F20"/>
                </a:solidFill>
                <a:latin typeface="Source Han Sans CN" panose="020B0500000000000000" pitchFamily="34" charset="-128"/>
                <a:ea typeface="Source Han Sans CN" panose="020B0500000000000000" pitchFamily="34" charset="-128"/>
                <a:cs typeface="Century Gothic"/>
              </a:rPr>
              <a:t>carsrun</a:t>
            </a:r>
            <a:r>
              <a:rPr sz="1000" dirty="0">
                <a:solidFill>
                  <a:srgbClr val="231F20"/>
                </a:solidFill>
                <a:latin typeface="Source Han Sans CN" panose="020B0500000000000000" pitchFamily="34" charset="-128"/>
                <a:ea typeface="Source Han Sans CN" panose="020B0500000000000000" pitchFamily="34" charset="-128"/>
                <a:cs typeface="Century Gothic"/>
              </a:rPr>
              <a:t> on 100 million lines of code. Adding</a:t>
            </a:r>
            <a:r>
              <a:rPr lang="zh-CN" altLang="en-US" sz="1000" dirty="0">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 the lines needed for full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automation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would be hugely complex.</a:t>
            </a:r>
            <a:endParaRPr sz="1000" dirty="0">
              <a:latin typeface="Source Han Sans CN" panose="020B0500000000000000" pitchFamily="34" charset="-128"/>
              <a:ea typeface="Source Han Sans CN" panose="020B0500000000000000" pitchFamily="34" charset="-128"/>
              <a:cs typeface="Century Gothic"/>
            </a:endParaRPr>
          </a:p>
          <a:p>
            <a:pPr marL="152400" marR="287020" indent="-114300" algn="l">
              <a:lnSpc>
                <a:spcPct val="116700"/>
              </a:lnSpc>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Interoperability: The 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would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need to work with various automotive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manufacturer system requirements.</a:t>
            </a:r>
            <a:endParaRPr sz="1000" dirty="0">
              <a:latin typeface="Source Han Sans CN" panose="020B0500000000000000" pitchFamily="34" charset="-128"/>
              <a:ea typeface="Source Han Sans CN" panose="020B0500000000000000" pitchFamily="34" charset="-128"/>
              <a:cs typeface="Century Gothic"/>
            </a:endParaRPr>
          </a:p>
          <a:p>
            <a:pPr marL="152400" marR="107314" indent="-114300" algn="l">
              <a:lnSpc>
                <a:spcPct val="116700"/>
              </a:lnSpc>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Safety: It would need to comply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government safety regulations that vary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regionally.</a:t>
            </a:r>
            <a:endParaRPr lang="en-US" sz="1000" dirty="0">
              <a:solidFill>
                <a:srgbClr val="231F20"/>
              </a:solidFill>
              <a:latin typeface="Source Han Sans CN" panose="020B0500000000000000" pitchFamily="34" charset="-128"/>
              <a:ea typeface="Source Han Sans CN" panose="020B0500000000000000" pitchFamily="34" charset="-128"/>
              <a:cs typeface="Century Gothic"/>
            </a:endParaRPr>
          </a:p>
          <a:p>
            <a:pPr marL="152400" marR="107314" indent="-114300" algn="l">
              <a:lnSpc>
                <a:spcPct val="116700"/>
              </a:lnSpc>
              <a:buClr>
                <a:srgbClr val="F58344"/>
              </a:buClr>
              <a:buFont typeface="Century Gothic"/>
              <a:buChar char="•"/>
              <a:tabLst>
                <a:tab pos="152400" algn="l"/>
              </a:tabLst>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Cybersecurity: A significant enough concern to recruit government agencies and automotive companies to work on creating protected environments</a:t>
            </a:r>
            <a:r>
              <a:rPr lang="en" altLang="zh-CN" sz="1000" dirty="0">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for both the upload and download of updates, traffic information, diagnostic details and more.</a:t>
            </a:r>
            <a:endParaRPr sz="1000" dirty="0">
              <a:latin typeface="Source Han Sans CN" panose="020B0500000000000000" pitchFamily="34" charset="-128"/>
              <a:ea typeface="Source Han Sans CN" panose="020B0500000000000000" pitchFamily="34" charset="-128"/>
              <a:cs typeface="Century Gothic"/>
            </a:endParaRPr>
          </a:p>
          <a:p>
            <a:pPr marL="152400" marR="243840" indent="-114300" algn="l">
              <a:lnSpc>
                <a:spcPct val="116700"/>
              </a:lnSpc>
              <a:buClr>
                <a:srgbClr val="F58344"/>
              </a:buClr>
              <a:buFont typeface="Century Gothic"/>
              <a:buChar char="•"/>
              <a:tabLst>
                <a:tab pos="152400" algn="l"/>
              </a:tabLst>
            </a:pP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122372" y="3290333"/>
            <a:ext cx="2749550" cy="3232616"/>
          </a:xfrm>
          <a:prstGeom prst="rect">
            <a:avLst/>
          </a:prstGeom>
        </p:spPr>
        <p:txBody>
          <a:bodyPr vert="horz" wrap="square" lIns="0" tIns="12700" rIns="0" bIns="0" rtlCol="0">
            <a:spAutoFit/>
          </a:bodyPr>
          <a:lstStyle/>
          <a:p>
            <a:pPr marL="12700" marR="5080" algn="l">
              <a:lnSpc>
                <a:spcPct val="116700"/>
              </a:lnSpc>
              <a:spcBef>
                <a:spcPts val="1395"/>
              </a:spcBef>
            </a:pP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sz="1000" dirty="0">
                <a:solidFill>
                  <a:srgbClr val="231F20"/>
                </a:solidFill>
                <a:latin typeface="Source Han Sans CN" panose="020B0500000000000000" pitchFamily="34" charset="-128"/>
                <a:ea typeface="Source Han Sans CN" panose="020B0500000000000000" pitchFamily="34" charset="-128"/>
                <a:cs typeface="Century Gothic"/>
              </a:rPr>
              <a:t> needed a partner that could help</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deliver interoperable software innovations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faster while meeting each safety requirement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regulation.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sz="1000" dirty="0">
                <a:solidFill>
                  <a:srgbClr val="231F20"/>
                </a:solidFill>
                <a:latin typeface="Source Han Sans CN" panose="020B0500000000000000" pitchFamily="34" charset="-128"/>
                <a:ea typeface="Source Han Sans CN" panose="020B0500000000000000" pitchFamily="34" charset="-128"/>
                <a:cs typeface="Century Gothic"/>
              </a:rPr>
              <a:t> believed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such a partner could be found in the world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open source.</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5"/>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The Power of Open Source for Automotive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value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data center to the open road, is made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possible by the power of many. Developers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from around the world, free of any bureaucratic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limitations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innovation,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contribute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the Linux code base to enable technology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can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be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used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solve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real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world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challenges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advance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emerging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technologies, such as autonomous driving.</a:t>
            </a:r>
            <a:endParaRPr sz="1000" dirty="0">
              <a:latin typeface="Source Han Sans CN" panose="020B0500000000000000" pitchFamily="34" charset="-128"/>
              <a:ea typeface="Source Han Sans CN" panose="020B0500000000000000" pitchFamily="34" charset="-128"/>
              <a:cs typeface="Century Gothic"/>
            </a:endParaRPr>
          </a:p>
        </p:txBody>
      </p:sp>
      <p:sp>
        <p:nvSpPr>
          <p:cNvPr id="4" name="object 4"/>
          <p:cNvSpPr/>
          <p:nvPr/>
        </p:nvSpPr>
        <p:spPr>
          <a:xfrm>
            <a:off x="463092" y="1185989"/>
            <a:ext cx="7309484" cy="1996439"/>
          </a:xfrm>
          <a:custGeom>
            <a:avLst/>
            <a:gdLst/>
            <a:ahLst/>
            <a:cxnLst/>
            <a:rect l="l" t="t" r="r" b="b"/>
            <a:pathLst>
              <a:path w="7309484" h="1996439">
                <a:moveTo>
                  <a:pt x="7309307" y="0"/>
                </a:moveTo>
                <a:lnTo>
                  <a:pt x="0" y="0"/>
                </a:lnTo>
                <a:lnTo>
                  <a:pt x="0" y="1996122"/>
                </a:lnTo>
                <a:lnTo>
                  <a:pt x="7309307" y="1996122"/>
                </a:lnTo>
                <a:lnTo>
                  <a:pt x="7309307"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5" name="object 5"/>
          <p:cNvSpPr txBox="1"/>
          <p:nvPr/>
        </p:nvSpPr>
        <p:spPr>
          <a:xfrm>
            <a:off x="892555" y="1293894"/>
            <a:ext cx="6622415" cy="1696170"/>
          </a:xfrm>
          <a:prstGeom prst="rect">
            <a:avLst/>
          </a:prstGeom>
        </p:spPr>
        <p:txBody>
          <a:bodyPr vert="horz" wrap="square" lIns="0" tIns="12700" rIns="0" bIns="0" rtlCol="0">
            <a:spAutoFit/>
          </a:bodyPr>
          <a:lstStyle/>
          <a:p>
            <a:pPr marL="12700" marR="480695" algn="l">
              <a:lnSpc>
                <a:spcPct val="116700"/>
              </a:lnSpc>
              <a:spcBef>
                <a:spcPts val="100"/>
              </a:spcBef>
            </a:pPr>
            <a:r>
              <a:rPr lang="en-US" altLang="zh-CN" sz="1600" dirty="0">
                <a:solidFill>
                  <a:srgbClr val="0B312C"/>
                </a:solidFill>
                <a:latin typeface="Source Han Sans CN" panose="020B0500000000000000" pitchFamily="34" charset="-128"/>
                <a:ea typeface="Source Han Sans CN" panose="020B0500000000000000" pitchFamily="34" charset="-128"/>
                <a:cs typeface="Century Gothic"/>
              </a:rPr>
              <a:t>"</a:t>
            </a:r>
            <a:r>
              <a:rPr sz="1600" dirty="0">
                <a:solidFill>
                  <a:srgbClr val="0B312C"/>
                </a:solidFill>
                <a:latin typeface="Source Han Sans CN" panose="020B0500000000000000" pitchFamily="34" charset="-128"/>
                <a:ea typeface="Source Han Sans CN" panose="020B0500000000000000" pitchFamily="34" charset="-128"/>
                <a:cs typeface="Century Gothic"/>
              </a:rPr>
              <a:t>The key point in openness is freedom and flexibility—open</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source software within automotive allows car manufacturers</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to</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innovate on the base technology and implement their</a:t>
            </a:r>
            <a:r>
              <a:rPr lang="zh-CN" altLang="en-US" sz="1600" dirty="0">
                <a:solidFill>
                  <a:srgbClr val="0B312C"/>
                </a:solidFill>
                <a:latin typeface="Source Han Sans CN" panose="020B0500000000000000" pitchFamily="34" charset="-128"/>
                <a:ea typeface="Source Han Sans CN" panose="020B0500000000000000" pitchFamily="34" charset="-128"/>
                <a:cs typeface="Century Gothic"/>
              </a:rPr>
              <a:t> </a:t>
            </a:r>
            <a:r>
              <a:rPr sz="1600" dirty="0">
                <a:solidFill>
                  <a:srgbClr val="0B312C"/>
                </a:solidFill>
                <a:latin typeface="Source Han Sans CN" panose="020B0500000000000000" pitchFamily="34" charset="-128"/>
                <a:ea typeface="Source Han Sans CN" panose="020B0500000000000000" pitchFamily="34" charset="-128"/>
                <a:cs typeface="Century Gothic"/>
              </a:rPr>
              <a:t>innovations.</a:t>
            </a:r>
            <a:r>
              <a:rPr lang="en-US" altLang="zh-CN" sz="1600" dirty="0">
                <a:solidFill>
                  <a:srgbClr val="0B312C"/>
                </a:solidFill>
                <a:latin typeface="Source Han Sans CN" panose="020B0500000000000000" pitchFamily="34" charset="-128"/>
                <a:ea typeface="Source Han Sans CN" panose="020B0500000000000000" pitchFamily="34" charset="-128"/>
                <a:cs typeface="Century Gothic"/>
              </a:rPr>
              <a:t>"</a:t>
            </a:r>
            <a:endParaRPr sz="1600" dirty="0">
              <a:latin typeface="Source Han Sans CN" panose="020B0500000000000000" pitchFamily="34" charset="-128"/>
              <a:ea typeface="Source Han Sans CN" panose="020B0500000000000000" pitchFamily="34" charset="-128"/>
              <a:cs typeface="Century Gothic"/>
            </a:endParaRPr>
          </a:p>
          <a:p>
            <a:pPr marL="3242945" algn="l">
              <a:lnSpc>
                <a:spcPts val="955"/>
              </a:lnSpc>
              <a:spcBef>
                <a:spcPts val="1019"/>
              </a:spcBef>
            </a:pPr>
            <a:r>
              <a:rPr sz="800" b="1" dirty="0">
                <a:solidFill>
                  <a:srgbClr val="0D322C"/>
                </a:solidFill>
                <a:latin typeface="Source Han Sans CN" panose="020B0500000000000000" pitchFamily="34" charset="-128"/>
                <a:ea typeface="Source Han Sans CN" panose="020B0500000000000000" pitchFamily="34" charset="-128"/>
                <a:cs typeface="Century Gothic"/>
              </a:rPr>
              <a:t>Alexander Kocher</a:t>
            </a:r>
            <a:endParaRPr sz="800" dirty="0">
              <a:latin typeface="Source Han Sans CN" panose="020B0500000000000000" pitchFamily="34" charset="-128"/>
              <a:ea typeface="Source Han Sans CN" panose="020B0500000000000000" pitchFamily="34" charset="-128"/>
              <a:cs typeface="Century Gothic"/>
            </a:endParaRPr>
          </a:p>
          <a:p>
            <a:pPr marL="3242945" marR="5080" algn="l">
              <a:lnSpc>
                <a:spcPts val="950"/>
              </a:lnSpc>
              <a:spcBef>
                <a:spcPts val="35"/>
              </a:spcBef>
            </a:pPr>
            <a:r>
              <a:rPr sz="800" dirty="0">
                <a:solidFill>
                  <a:srgbClr val="0D322C"/>
                </a:solidFill>
                <a:latin typeface="Source Han Sans CN" panose="020B0500000000000000" pitchFamily="34" charset="-128"/>
                <a:ea typeface="Source Han Sans CN" panose="020B0500000000000000" pitchFamily="34" charset="-128"/>
                <a:cs typeface="Century Gothic"/>
              </a:rPr>
              <a:t>President of Automotive Business Segment and Managing Director</a:t>
            </a:r>
            <a:r>
              <a:rPr lang="zh-CN" altLang="en-US" sz="800" dirty="0">
                <a:solidFill>
                  <a:srgbClr val="0D322C"/>
                </a:solidFill>
                <a:latin typeface="Source Han Sans CN" panose="020B0500000000000000" pitchFamily="34" charset="-128"/>
                <a:ea typeface="Source Han Sans CN" panose="020B0500000000000000" pitchFamily="34" charset="-128"/>
                <a:cs typeface="Century Gothic"/>
              </a:rPr>
              <a:t> </a:t>
            </a:r>
            <a:r>
              <a:rPr sz="800" dirty="0" err="1">
                <a:solidFill>
                  <a:srgbClr val="0D322C"/>
                </a:solidFill>
                <a:latin typeface="Source Han Sans CN" panose="020B0500000000000000" pitchFamily="34" charset="-128"/>
                <a:ea typeface="Source Han Sans CN" panose="020B0500000000000000" pitchFamily="34" charset="-128"/>
                <a:cs typeface="Century Gothic"/>
              </a:rPr>
              <a:t>Elektrobit</a:t>
            </a:r>
            <a:endParaRPr sz="800" dirty="0">
              <a:latin typeface="Source Han Sans CN" panose="020B0500000000000000" pitchFamily="34" charset="-128"/>
              <a:ea typeface="Source Han Sans CN" panose="020B0500000000000000" pitchFamily="34" charset="-128"/>
              <a:cs typeface="Century Gothic"/>
            </a:endParaRPr>
          </a:p>
        </p:txBody>
      </p:sp>
      <p:sp>
        <p:nvSpPr>
          <p:cNvPr id="7" name="object 7"/>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3</a:t>
            </a:fld>
            <a:endParaRPr dirty="0">
              <a:latin typeface="Source Han Sans CN" panose="020B0500000000000000" pitchFamily="34" charset="-128"/>
              <a:ea typeface="Source Han Sans CN" panose="020B0500000000000000" pitchFamily="34" charset="-128"/>
            </a:endParaRPr>
          </a:p>
        </p:txBody>
      </p:sp>
      <p:sp>
        <p:nvSpPr>
          <p:cNvPr id="8" name="object 8"/>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9" name="object 9"/>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6" name="object 6"/>
          <p:cNvSpPr txBox="1"/>
          <p:nvPr/>
        </p:nvSpPr>
        <p:spPr>
          <a:xfrm>
            <a:off x="4117834" y="7993205"/>
            <a:ext cx="2751455" cy="771301"/>
          </a:xfrm>
          <a:prstGeom prst="rect">
            <a:avLst/>
          </a:prstGeom>
        </p:spPr>
        <p:txBody>
          <a:bodyPr vert="horz" wrap="square" lIns="0" tIns="12700" rIns="0" bIns="0" rtlCol="0">
            <a:spAutoFit/>
          </a:bodyPr>
          <a:lstStyle/>
          <a:p>
            <a:pPr marL="127000" marR="5080" indent="-114300" algn="l">
              <a:lnSpc>
                <a:spcPct val="119000"/>
              </a:lnSpc>
              <a:spcBef>
                <a:spcPts val="100"/>
              </a:spcBef>
              <a:buClr>
                <a:srgbClr val="0D322C"/>
              </a:buClr>
              <a:buAutoNum type="arabicPlain" startAt="2"/>
              <a:tabLst>
                <a:tab pos="127000" algn="l"/>
              </a:tabLst>
            </a:pPr>
            <a:r>
              <a:rPr sz="700" u="sng"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hlinkClick r:id="rId2">
                  <a:extLst>
                    <a:ext uri="{A12FA001-AC4F-418D-AE19-62706E023703}">
                      <ahyp:hlinkClr xmlns:ahyp="http://schemas.microsoft.com/office/drawing/2018/hyperlinkcolor" val="tx"/>
                    </a:ext>
                  </a:extLst>
                </a:hlinkClick>
              </a:rPr>
              <a:t>https://www.mckinsey.com/industries/automotive-and-assembly/our-insights/how-china-will-help-fuel-the-revolution-in-autonomous-vehicles</a:t>
            </a:r>
            <a:r>
              <a:rPr lang="zh-CN" altLang="en-US" sz="700"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McKinsey, January 2019</a:t>
            </a:r>
            <a:endParaRPr sz="700" dirty="0">
              <a:latin typeface="Source Han Sans CN" panose="020B0500000000000000" pitchFamily="34" charset="-128"/>
              <a:ea typeface="Source Han Sans CN" panose="020B0500000000000000" pitchFamily="34" charset="-128"/>
              <a:cs typeface="Century Gothic"/>
            </a:endParaRPr>
          </a:p>
          <a:p>
            <a:pPr marL="127000" marR="60325" indent="-114300" algn="l">
              <a:lnSpc>
                <a:spcPct val="119000"/>
              </a:lnSpc>
              <a:buClr>
                <a:srgbClr val="0D322C"/>
              </a:buClr>
              <a:buAutoNum type="arabicPlain" startAt="2"/>
              <a:tabLst>
                <a:tab pos="127000" algn="l"/>
              </a:tabLst>
            </a:pPr>
            <a:r>
              <a:rPr sz="700" u="sng" dirty="0">
                <a:solidFill>
                  <a:schemeClr val="accent6">
                    <a:lumMod val="75000"/>
                  </a:schemeClr>
                </a:solidFill>
                <a:uFill>
                  <a:solidFill>
                    <a:srgbClr val="F58344"/>
                  </a:solidFill>
                </a:uFill>
                <a:latin typeface="Source Han Sans CN" panose="020B0500000000000000" pitchFamily="34" charset="-128"/>
                <a:ea typeface="Source Han Sans CN" panose="020B0500000000000000" pitchFamily="34" charset="-128"/>
                <a:cs typeface="Century Gothic"/>
                <a:hlinkClick r:id="rId3">
                  <a:extLst>
                    <a:ext uri="{A12FA001-AC4F-418D-AE19-62706E023703}">
                      <ahyp:hlinkClr xmlns:ahyp="http://schemas.microsoft.com/office/drawing/2018/hyperlinkcolor" val="tx"/>
                    </a:ext>
                  </a:extLst>
                </a:hlinkClick>
              </a:rPr>
              <a:t>https://www.mckinsey.com/industries/automotive-and-assembly/our-insights/the-future-of-mobility-is-at-our-doorstep</a:t>
            </a:r>
            <a:r>
              <a:rPr lang="zh-CN" altLang="en-US" sz="700" dirty="0">
                <a:solidFill>
                  <a:schemeClr val="accent6">
                    <a:lumMod val="75000"/>
                  </a:schemeClr>
                </a:solidFill>
                <a:latin typeface="Source Han Sans CN" panose="020B0500000000000000" pitchFamily="34" charset="-128"/>
                <a:ea typeface="Source Han Sans CN" panose="020B0500000000000000" pitchFamily="34" charset="-128"/>
                <a:cs typeface="Century Gothic"/>
              </a:rPr>
              <a:t> </a:t>
            </a:r>
            <a:r>
              <a:rPr sz="700" dirty="0">
                <a:solidFill>
                  <a:srgbClr val="0D322C"/>
                </a:solidFill>
                <a:latin typeface="Source Han Sans CN" panose="020B0500000000000000" pitchFamily="34" charset="-128"/>
                <a:ea typeface="Source Han Sans CN" panose="020B0500000000000000" pitchFamily="34" charset="-128"/>
                <a:cs typeface="Century Gothic"/>
              </a:rPr>
              <a:t>McKinsey, January 2019</a:t>
            </a:r>
            <a:endParaRPr sz="7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54235"/>
            <a:ext cx="2820433" cy="7557903"/>
          </a:xfrm>
          <a:prstGeom prst="rect">
            <a:avLst/>
          </a:prstGeom>
        </p:spPr>
        <p:txBody>
          <a:bodyPr vert="horz" wrap="square" lIns="0" tIns="12700" rIns="0" bIns="0" rtlCol="0">
            <a:spAutoFit/>
          </a:bodyPr>
          <a:lstStyle/>
          <a:p>
            <a:pPr marL="12700" marR="5080" algn="l">
              <a:lnSpc>
                <a:spcPct val="116700"/>
              </a:lnSpc>
              <a:spcBef>
                <a:spcPts val="1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When talking about the value of a publicly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accessible code base,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US" altLang="zh-CN" sz="1000" dirty="0" err="1">
                <a:solidFill>
                  <a:srgbClr val="231F20"/>
                </a:solidFill>
                <a:latin typeface="Source Han Sans CN" panose="020B0500000000000000" pitchFamily="34" charset="-128"/>
                <a:ea typeface="Source Han Sans CN" panose="020B0500000000000000" pitchFamily="34" charset="-128"/>
                <a:cs typeface="Century Gothic"/>
              </a:rPr>
              <a:t>'</a:t>
            </a:r>
            <a:r>
              <a:rPr sz="1000" dirty="0" err="1">
                <a:solidFill>
                  <a:srgbClr val="231F20"/>
                </a:solidFill>
                <a:latin typeface="Source Han Sans CN" panose="020B0500000000000000" pitchFamily="34" charset="-128"/>
                <a:ea typeface="Source Han Sans CN" panose="020B0500000000000000" pitchFamily="34" charset="-128"/>
                <a:cs typeface="Century Gothic"/>
              </a:rPr>
              <a:t>s</a:t>
            </a:r>
            <a:r>
              <a:rPr sz="1000" dirty="0">
                <a:solidFill>
                  <a:srgbClr val="231F20"/>
                </a:solidFill>
                <a:latin typeface="Source Han Sans CN" panose="020B0500000000000000" pitchFamily="34" charset="-128"/>
                <a:ea typeface="Source Han Sans CN" panose="020B0500000000000000" pitchFamily="34" charset="-128"/>
                <a:cs typeface="Century Gothic"/>
              </a:rPr>
              <a:t> President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Automotive Business Segment and Managing Director, Alexander Kocher, explains,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Transparency provides both the end customer and the OEMs with insights into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 A transparent system allows faster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detection of issues 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vulnerabilities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thus more control. If the software is out 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open, this can help to make it more secure, and this ultimately also benefits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consumer trust</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Kocher continues: “Open source has been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used in automotive for over 10 years and is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considered a standard in today’s vehicles,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especially when we think of infotainment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communication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systems. The key point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 openness is freedom and flexibility—open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 software within automotive allows car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manufacturers to innovate on the base technology and implement their innovations.”</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In other words, Elektrobit would not have 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start from nothing. They would be able to leverage the millions of lines of code already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available as a means to jump-start their path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toward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innovative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advancements,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making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driving automation a reality much faster.</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Understanding their solution needed to be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Linux-based, Elektrobit needed to select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one out of almost 600 Linux distributions.</a:t>
            </a:r>
            <a:r>
              <a:rPr lang="zh-CN" altLang="en-US" sz="1000">
                <a:solidFill>
                  <a:srgbClr val="231F20"/>
                </a:solidFill>
                <a:latin typeface="Source Han Sans CN" panose="020B0500000000000000" pitchFamily="34" charset="-128"/>
                <a:ea typeface="Source Han Sans CN" panose="020B0500000000000000" pitchFamily="34" charset="-128"/>
                <a:cs typeface="Century Gothic"/>
              </a:rPr>
              <a:t> </a:t>
            </a:r>
            <a:r>
              <a:rPr sz="1000">
                <a:solidFill>
                  <a:srgbClr val="231F20"/>
                </a:solidFill>
                <a:latin typeface="Source Han Sans CN" panose="020B0500000000000000" pitchFamily="34" charset="-128"/>
                <a:ea typeface="Source Han Sans CN" panose="020B0500000000000000" pitchFamily="34" charset="-128"/>
                <a:cs typeface="Century Gothic"/>
              </a:rPr>
              <a:t>Their </a:t>
            </a:r>
            <a:r>
              <a:rPr sz="1000" dirty="0">
                <a:solidFill>
                  <a:srgbClr val="231F20"/>
                </a:solidFill>
                <a:latin typeface="Source Han Sans CN" panose="020B0500000000000000" pitchFamily="34" charset="-128"/>
                <a:ea typeface="Source Han Sans CN" panose="020B0500000000000000" pitchFamily="34" charset="-128"/>
                <a:cs typeface="Century Gothic"/>
              </a:rPr>
              <a:t>criteria: a hardened, supported, enterprise version that would be flexible, reliable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secure.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In SUSE, they found a partner that could not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only meet such criteria</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SUSE would also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help</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deliver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software innovations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faster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adhering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 each safety requirement and regulation.</a:t>
            </a:r>
            <a:endParaRPr sz="10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4</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3" name="object 3"/>
          <p:cNvSpPr txBox="1"/>
          <p:nvPr/>
        </p:nvSpPr>
        <p:spPr>
          <a:xfrm>
            <a:off x="4120770" y="1154235"/>
            <a:ext cx="2759075" cy="8132996"/>
          </a:xfrm>
          <a:prstGeom prst="rect">
            <a:avLst/>
          </a:prstGeom>
        </p:spPr>
        <p:txBody>
          <a:bodyPr vert="horz" wrap="square" lIns="0" tIns="12700" rIns="0" bIns="0" rtlCol="0">
            <a:spAutoFit/>
          </a:bodyPr>
          <a:lstStyle/>
          <a:p>
            <a:pPr marL="12700" marR="144145" algn="l">
              <a:lnSpc>
                <a:spcPct val="1167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Advancing Open</a:t>
            </a:r>
            <a:r>
              <a:rPr lang="en-US" altLang="zh-CN" sz="1000" b="1" dirty="0">
                <a:solidFill>
                  <a:srgbClr val="231F20"/>
                </a:solidFill>
                <a:latin typeface="Source Han Sans CN" panose="020B0500000000000000" pitchFamily="34" charset="-128"/>
                <a:ea typeface="Source Han Sans CN" panose="020B0500000000000000" pitchFamily="34" charset="-128"/>
                <a:cs typeface="Century Gothic"/>
              </a:rPr>
              <a:t>-</a:t>
            </a:r>
            <a:r>
              <a:rPr sz="1000" b="1" dirty="0">
                <a:solidFill>
                  <a:srgbClr val="231F20"/>
                </a:solidFill>
                <a:latin typeface="Source Han Sans CN" panose="020B0500000000000000" pitchFamily="34" charset="-128"/>
                <a:ea typeface="Source Han Sans CN" panose="020B0500000000000000" pitchFamily="34" charset="-128"/>
                <a:cs typeface="Century Gothic"/>
              </a:rPr>
              <a:t>Source Innovation with</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SUSE</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Arriving in 1992 as the first enterprise distribution to go to market, SUSE has a long</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standing heritage of delivering rock-solid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Linux infrastructure to the enterprise. Additionally, the organization has supported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automotive industry with its hardened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enterprise Linux solutions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since 2008. Currently, 12 of the 15 largest automotive vendors run SUSE solutions, but experience isn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the only thing about SUSE that captured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US" altLang="zh-CN" sz="1000" dirty="0" err="1">
                <a:solidFill>
                  <a:srgbClr val="231F20"/>
                </a:solidFill>
                <a:latin typeface="Source Han Sans CN" panose="020B0500000000000000" pitchFamily="34" charset="-128"/>
                <a:ea typeface="Source Han Sans CN" panose="020B0500000000000000" pitchFamily="34" charset="-128"/>
                <a:cs typeface="Century Gothic"/>
              </a:rPr>
              <a:t>'</a:t>
            </a:r>
            <a:r>
              <a:rPr sz="1000" dirty="0" err="1">
                <a:solidFill>
                  <a:srgbClr val="231F20"/>
                </a:solidFill>
                <a:latin typeface="Source Han Sans CN" panose="020B0500000000000000" pitchFamily="34" charset="-128"/>
                <a:ea typeface="Source Han Sans CN" panose="020B0500000000000000" pitchFamily="34" charset="-128"/>
                <a:cs typeface="Century Gothic"/>
              </a:rPr>
              <a:t>s</a:t>
            </a:r>
            <a:r>
              <a:rPr sz="1000" dirty="0">
                <a:solidFill>
                  <a:srgbClr val="231F20"/>
                </a:solidFill>
                <a:latin typeface="Source Han Sans CN" panose="020B0500000000000000" pitchFamily="34" charset="-128"/>
                <a:ea typeface="Source Han Sans CN" panose="020B0500000000000000" pitchFamily="34" charset="-128"/>
                <a:cs typeface="Century Gothic"/>
              </a:rPr>
              <a:t> attention.</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approach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to</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technology—whether it be in the data center, cloud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embedded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development—ensures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truly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environment.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 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sz="1000" dirty="0">
                <a:solidFill>
                  <a:srgbClr val="231F20"/>
                </a:solidFill>
                <a:latin typeface="Source Han Sans CN" panose="020B0500000000000000" pitchFamily="34" charset="-128"/>
                <a:ea typeface="Source Han Sans CN" panose="020B0500000000000000" pitchFamily="34" charset="-128"/>
                <a:cs typeface="Century Gothic"/>
              </a:rPr>
              <a:t>source philosophy is based on a customer-centric</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approach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that eliminates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vendor</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lock-in,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keeping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open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costs predictably low.</a:t>
            </a:r>
            <a:endParaRPr lang="zh-CN" altLang="en-US"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lang="zh-CN" altLang="en-US" sz="13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Additionally, SUSE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sz="1000" dirty="0">
                <a:solidFill>
                  <a:srgbClr val="231F20"/>
                </a:solidFill>
                <a:latin typeface="Source Han Sans CN" panose="020B0500000000000000" pitchFamily="34" charset="-128"/>
                <a:ea typeface="Source Han Sans CN" panose="020B0500000000000000" pitchFamily="34" charset="-128"/>
                <a:cs typeface="Century Gothic"/>
              </a:rPr>
              <a:t>s powerful support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agreements, including product lifecycle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support for 15 years, allows businesses like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to focus on developing their innovations rather than consuming time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updates and patch management.</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As a leader in embedded technology,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also found alignment in SUSE’s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flexible, embedded business model. By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partnering with SUSE, they could build a</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hardened security system for computing at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the Edge with advanced methods for collecting, processing, managing and storing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data that will power the required systems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to make autonomous driving a reality.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SUSE’s truly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approach to doing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business and developing technology, the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two partners agreed to create a foundation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for the future—Safety Linux.</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algn="l">
              <a:spcBef>
                <a:spcPts val="5"/>
              </a:spcBef>
            </a:pPr>
            <a:endParaRPr lang="en" altLang="zh-CN" sz="10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1197" y="3429000"/>
            <a:ext cx="3087498" cy="6272423"/>
          </a:xfrm>
          <a:prstGeom prst="rect">
            <a:avLst/>
          </a:prstGeom>
        </p:spPr>
        <p:txBody>
          <a:bodyPr vert="horz" wrap="square" lIns="0" tIns="12700" rIns="0" bIns="0" numCol="1" spcCol="36000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What is Safety Linux?</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Safety Linux will be an embedded Linux solution designed for automotive manufacturers and industrials committed to advancing autonomous driving through Edge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computing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systems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networks.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unmatched security, intelligent computing</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power, and the strengths of open source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development, Safety Linux will earn consumers’ trust to let go of the wheel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paving the way for driving automation innovation. It will incorporate intelligent, real-time, data-driven decision making in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secured, certified environment that is both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reliable and scalable.</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It will address the binary needs of security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and flexibility, connecting with older systems and operating just as effectively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future technologies. It will speak a variety of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code languages with seamless interoperability, allowing it to adapt invisibly to manufacturer trade secrets and local jurisdiction</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requirements.</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By bringing together the best features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SUSE Linux Enterprise Server and the capabilities of the SUSE Linux Enterprise Real</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Time kernel into a consolidated, light weight</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platform for the automotive industry, SUSE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will help Elektrobit provide its end users with</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high availability and reduced latency while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increasing the predictability and reliability</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time-sensitive and mission-critical ap</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plications.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As a result, auto manufacturers will have the security, connectivity, and reliability needed to take autonomous driving to the next level.</a:t>
            </a:r>
            <a:endParaRPr lang="en" altLang="zh-C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3" cstate="print"/>
          <a:stretch>
            <a:fillRect/>
          </a:stretch>
        </p:blipFill>
        <p:spPr>
          <a:xfrm>
            <a:off x="4134116" y="1185989"/>
            <a:ext cx="3638283" cy="1977834"/>
          </a:xfrm>
          <a:prstGeom prst="rect">
            <a:avLst/>
          </a:prstGeom>
        </p:spPr>
      </p:pic>
      <p:sp>
        <p:nvSpPr>
          <p:cNvPr id="5" name="object 5"/>
          <p:cNvSpPr txBox="1"/>
          <p:nvPr/>
        </p:nvSpPr>
        <p:spPr>
          <a:xfrm>
            <a:off x="911606" y="1192338"/>
            <a:ext cx="2726680" cy="1599651"/>
          </a:xfrm>
          <a:prstGeom prst="rect">
            <a:avLst/>
          </a:prstGeom>
          <a:ln w="12700">
            <a:solidFill>
              <a:srgbClr val="2FB978"/>
            </a:solidFill>
          </a:ln>
        </p:spPr>
        <p:txBody>
          <a:bodyPr vert="horz" wrap="square" lIns="0" tIns="36000" rIns="0" bIns="108000" rtlCol="0">
            <a:spAutoFit/>
          </a:bodyPr>
          <a:lstStyle/>
          <a:p>
            <a:pPr algn="l">
              <a:lnSpc>
                <a:spcPct val="100000"/>
              </a:lnSpc>
              <a:spcBef>
                <a:spcPts val="25"/>
              </a:spcBef>
            </a:pPr>
            <a:endParaRPr sz="1000" dirty="0">
              <a:latin typeface="Source Han Sans CN" panose="020B0500000000000000" pitchFamily="34" charset="-128"/>
              <a:ea typeface="Source Han Sans CN" panose="020B0500000000000000" pitchFamily="34" charset="-128"/>
              <a:cs typeface="Times New Roman"/>
            </a:endParaRPr>
          </a:p>
          <a:p>
            <a:pPr marL="187325" algn="l">
              <a:lnSpc>
                <a:spcPct val="100000"/>
              </a:lnSpc>
            </a:pPr>
            <a:r>
              <a:rPr sz="700" b="1" dirty="0">
                <a:solidFill>
                  <a:srgbClr val="0D322C"/>
                </a:solidFill>
                <a:latin typeface="Source Han Sans CN" panose="020B0500000000000000" pitchFamily="34" charset="-128"/>
                <a:ea typeface="Source Han Sans CN" panose="020B0500000000000000" pitchFamily="34" charset="-128"/>
                <a:cs typeface="Century Gothic"/>
              </a:rPr>
              <a:t>Why Elektrobit partnered with SUSE:</a:t>
            </a:r>
            <a:endParaRPr sz="7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5"/>
              </a:spcBef>
            </a:pPr>
            <a:endParaRPr sz="9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Agility and interoperability</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Edge computing capabilities</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15-year product lifecycle support</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Truly open source environment—no vendor lock-in</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Hardened security</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Simplistic implementation</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World class engineering</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Competitive and flexible pricing</a:t>
            </a:r>
            <a:endParaRPr sz="7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5</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3" name="object 2">
            <a:extLst>
              <a:ext uri="{FF2B5EF4-FFF2-40B4-BE49-F238E27FC236}">
                <a16:creationId xmlns:a16="http://schemas.microsoft.com/office/drawing/2014/main" id="{3C3DE85C-E786-AEDB-55BC-1DF7EFF3A850}"/>
              </a:ext>
            </a:extLst>
          </p:cNvPr>
          <p:cNvSpPr txBox="1"/>
          <p:nvPr/>
        </p:nvSpPr>
        <p:spPr>
          <a:xfrm>
            <a:off x="4239190" y="3429000"/>
            <a:ext cx="3087498" cy="4112344"/>
          </a:xfrm>
          <a:prstGeom prst="rect">
            <a:avLst/>
          </a:prstGeom>
        </p:spPr>
        <p:txBody>
          <a:bodyPr vert="horz" wrap="square" lIns="0" tIns="12700" rIns="0" bIns="0" numCol="1" spcCol="360000" rtlCol="0">
            <a:spAutoFit/>
          </a:bodyPr>
          <a:lstStyle/>
          <a:p>
            <a:pPr marL="12700" algn="l">
              <a:lnSpc>
                <a:spcPct val="100000"/>
              </a:lnSpc>
            </a:pP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Conclusion</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When it comes to autonomous driving, there is no room for error. Consumers will not accept uncertainty from autonomous vehicles in the same way they tolerate unpredictability from other human drivers.</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Faulty systems could overturn the industry direction overnight. As the largest independent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company in the world with a global partner ecosystem and an open</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source ethos to help its customers and partners solve complex problems across a wide range of industries, SUSE is committed to helping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develop Safety Linux carefully and deliberately to foster global confidence in adopting driving automation.</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Manufacturers and vendors only have one shot to do this right, otherwise they could face years of setbacks. Aiming for their greatest chance of success,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decided to leverage the ingenuity of open source through SUSE and is moving forward with confidence</a:t>
            </a:r>
            <a:r>
              <a:rPr lang="en-US" altLang="zh-CN" sz="1000" dirty="0">
                <a:solidFill>
                  <a:srgbClr val="231F20"/>
                </a:solidFill>
                <a:latin typeface="Source Han Sans CN" panose="020B0500000000000000" pitchFamily="34" charset="-128"/>
                <a:ea typeface="Source Han Sans CN" panose="020B0500000000000000" pitchFamily="34" charset="-128"/>
                <a:cs typeface="Century Gothic"/>
              </a:rPr>
              <a:t>.</a:t>
            </a:r>
            <a:endParaRPr lang="en" altLang="zh-CN" sz="10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79635"/>
            <a:ext cx="2777490" cy="2436739"/>
          </a:xfrm>
          <a:prstGeom prst="rect">
            <a:avLst/>
          </a:prstGeom>
        </p:spPr>
        <p:txBody>
          <a:bodyPr vert="horz" wrap="square" lIns="72000" tIns="72000" rIns="72000" bIns="7200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Benefits</a:t>
            </a:r>
            <a:endParaRPr sz="1000" dirty="0">
              <a:latin typeface="Source Han Sans CN" panose="020B0500000000000000" pitchFamily="34" charset="-128"/>
              <a:ea typeface="Source Han Sans CN" panose="020B0500000000000000" pitchFamily="34" charset="-128"/>
              <a:cs typeface="Century Gothic"/>
            </a:endParaRPr>
          </a:p>
          <a:p>
            <a:pPr marL="285750" indent="-285750" algn="l">
              <a:lnSpc>
                <a:spcPct val="100000"/>
              </a:lnSpc>
              <a:spcBef>
                <a:spcPts val="5"/>
              </a:spcBef>
              <a:buClr>
                <a:schemeClr val="accent6">
                  <a:lumMod val="75000"/>
                </a:schemeClr>
              </a:buClr>
              <a:buFont typeface="Arial" panose="020B0604020202020204" pitchFamily="34" charset="0"/>
              <a:buChar char="•"/>
            </a:pPr>
            <a:endParaRPr sz="13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Agility and interoperability</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Edge computing capabilities</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15-year product lifecycle support</a:t>
            </a:r>
            <a:endParaRPr sz="1000" dirty="0">
              <a:latin typeface="Source Han Sans CN" panose="020B0500000000000000" pitchFamily="34" charset="-128"/>
              <a:ea typeface="Source Han Sans CN" panose="020B0500000000000000" pitchFamily="34" charset="-128"/>
              <a:cs typeface="Century Gothic"/>
            </a:endParaRPr>
          </a:p>
          <a:p>
            <a:pPr marL="184150" marR="5080" indent="-171450" algn="l">
              <a:lnSpc>
                <a:spcPct val="1167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Truly open source environment—</a:t>
            </a:r>
            <a:r>
              <a:rPr sz="1000">
                <a:solidFill>
                  <a:srgbClr val="231F20"/>
                </a:solidFill>
                <a:latin typeface="Source Han Sans CN" panose="020B0500000000000000" pitchFamily="34" charset="-128"/>
                <a:ea typeface="Source Han Sans CN" panose="020B0500000000000000" pitchFamily="34" charset="-128"/>
                <a:cs typeface="Century Gothic"/>
              </a:rPr>
              <a:t>no vendor </a:t>
            </a:r>
            <a:r>
              <a:rPr sz="1000" dirty="0">
                <a:solidFill>
                  <a:srgbClr val="231F20"/>
                </a:solidFill>
                <a:latin typeface="Source Han Sans CN" panose="020B0500000000000000" pitchFamily="34" charset="-128"/>
                <a:ea typeface="Source Han Sans CN" panose="020B0500000000000000" pitchFamily="34" charset="-128"/>
                <a:cs typeface="Century Gothic"/>
              </a:rPr>
              <a:t>lock-in</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Hardened security</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Simplistic implementation</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World class engineering</a:t>
            </a:r>
            <a:endParaRPr sz="1000" dirty="0">
              <a:latin typeface="Source Han Sans CN" panose="020B0500000000000000" pitchFamily="34" charset="-128"/>
              <a:ea typeface="Source Han Sans CN" panose="020B0500000000000000" pitchFamily="34" charset="-128"/>
              <a:cs typeface="Century Gothic"/>
            </a:endParaRPr>
          </a:p>
          <a:p>
            <a:pPr marL="184150" marR="40640" indent="-171450" algn="l">
              <a:lnSpc>
                <a:spcPct val="1167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The creation of a foundation for the future</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 </a:t>
            </a:r>
            <a:r>
              <a:rPr sz="1000" dirty="0">
                <a:solidFill>
                  <a:srgbClr val="231F20"/>
                </a:solidFill>
                <a:latin typeface="Source Han Sans CN" panose="020B0500000000000000" pitchFamily="34" charset="-128"/>
                <a:ea typeface="Source Han Sans CN" panose="020B0500000000000000" pitchFamily="34" charset="-128"/>
                <a:cs typeface="Century Gothic"/>
              </a:rPr>
              <a:t>of driving automation—Safety Linux.</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p:nvPr/>
        </p:nvSpPr>
        <p:spPr>
          <a:xfrm>
            <a:off x="0" y="3700145"/>
            <a:ext cx="3657600" cy="1710055"/>
          </a:xfrm>
          <a:custGeom>
            <a:avLst/>
            <a:gdLst/>
            <a:ahLst/>
            <a:cxnLst/>
            <a:rect l="l" t="t" r="r" b="b"/>
            <a:pathLst>
              <a:path w="3657600" h="1710054">
                <a:moveTo>
                  <a:pt x="3657396" y="0"/>
                </a:moveTo>
                <a:lnTo>
                  <a:pt x="0" y="0"/>
                </a:lnTo>
                <a:lnTo>
                  <a:pt x="0" y="1709927"/>
                </a:lnTo>
                <a:lnTo>
                  <a:pt x="3657396" y="1709927"/>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892554" y="3827941"/>
            <a:ext cx="2536445" cy="1367041"/>
          </a:xfrm>
          <a:prstGeom prst="rect">
            <a:avLst/>
          </a:prstGeom>
        </p:spPr>
        <p:txBody>
          <a:bodyPr vert="horz" wrap="square" lIns="0" tIns="12700" rIns="0" bIns="0" rtlCol="0">
            <a:spAutoFit/>
          </a:bodyPr>
          <a:lstStyle/>
          <a:p>
            <a:pPr marL="12700" marR="248285" algn="l">
              <a:lnSpc>
                <a:spcPct val="15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Find out how SUSE can help you</a:t>
            </a:r>
            <a:r>
              <a:rPr lang="zh-CN" altLang="en-US" sz="1000" b="1" dirty="0">
                <a:solidFill>
                  <a:srgbClr val="231F20"/>
                </a:solidFill>
                <a:latin typeface="Source Han Sans CN" panose="020B0500000000000000" pitchFamily="34" charset="-128"/>
                <a:ea typeface="Source Han Sans CN" panose="020B0500000000000000" pitchFamily="34" charset="-128"/>
                <a:cs typeface="Century Gothic"/>
              </a:rPr>
              <a:t> </a:t>
            </a:r>
            <a:r>
              <a:rPr sz="1000" b="1" dirty="0">
                <a:solidFill>
                  <a:srgbClr val="231F20"/>
                </a:solidFill>
                <a:latin typeface="Source Han Sans CN" panose="020B0500000000000000" pitchFamily="34" charset="-128"/>
                <a:ea typeface="Source Han Sans CN" panose="020B0500000000000000" pitchFamily="34" charset="-128"/>
                <a:cs typeface="Century Gothic"/>
              </a:rPr>
              <a:t>become an innovation hero!</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2"/>
              </a:rPr>
              <a:t>Sales-Inquiries-APAC@suse.com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3"/>
              </a:rPr>
              <a:t>Sales-Inquiries-EMEA@suse.com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4"/>
              </a:rPr>
              <a:t>Sales-Inquiries-LATAM@suse.com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5"/>
              </a:rPr>
              <a:t>Sales-Inquiries-NA@suse.com</a:t>
            </a:r>
            <a:endParaRPr sz="1000" dirty="0">
              <a:latin typeface="Source Han Sans CN" panose="020B0500000000000000" pitchFamily="34" charset="-128"/>
              <a:ea typeface="Source Han Sans CN" panose="020B0500000000000000" pitchFamily="34" charset="-128"/>
              <a:cs typeface="Century Gothic"/>
            </a:endParaRPr>
          </a:p>
        </p:txBody>
      </p:sp>
      <p:sp>
        <p:nvSpPr>
          <p:cNvPr id="5" name="object 5"/>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6</a:t>
            </a:fld>
            <a:endParaRPr dirty="0">
              <a:latin typeface="Source Han Sans CN" panose="020B0500000000000000" pitchFamily="34" charset="-128"/>
              <a:ea typeface="Source Han Sans CN" panose="020B0500000000000000" pitchFamily="34" charset="-128"/>
            </a:endParaRPr>
          </a:p>
        </p:txBody>
      </p:sp>
      <p:sp>
        <p:nvSpPr>
          <p:cNvPr id="6" name="object 6"/>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 Driving the Future of Automotive with Open Source and SUSE</a:t>
            </a:r>
          </a:p>
        </p:txBody>
      </p:sp>
      <p:sp>
        <p:nvSpPr>
          <p:cNvPr id="7" name="object 7"/>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5524963" y="9207419"/>
            <a:ext cx="1910714" cy="544380"/>
          </a:xfrm>
          <a:prstGeom prst="rect">
            <a:avLst/>
          </a:prstGeom>
        </p:spPr>
        <p:txBody>
          <a:bodyPr vert="horz" wrap="square" lIns="0" tIns="12700" rIns="0" bIns="0" rtlCol="0">
            <a:spAutoFit/>
          </a:bodyPr>
          <a:lstStyle/>
          <a:p>
            <a:pPr marL="12700" marR="5080">
              <a:lnSpc>
                <a:spcPct val="116700"/>
              </a:lnSpc>
              <a:spcBef>
                <a:spcPts val="100"/>
              </a:spcBef>
            </a:pPr>
            <a:r>
              <a:rPr sz="600" dirty="0">
                <a:solidFill>
                  <a:srgbClr val="FFFFFF"/>
                </a:solidFill>
                <a:latin typeface="Source Han Sans CN" panose="020B0500000000000000" pitchFamily="34" charset="-128"/>
                <a:ea typeface="Source Han Sans CN" panose="020B0500000000000000" pitchFamily="34" charset="-128"/>
                <a:cs typeface="Lucida Sans"/>
              </a:rPr>
              <a:t>268-002689-002 | © 2021 SUSE LLC. All Rights</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Reserved. SUSE</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and the SUSE logo are registered trademarks of SUSE LLC in</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the United States and other countries. All third-party</a:t>
            </a:r>
            <a:r>
              <a:rPr lang="zh-CN" altLang="en-US" sz="600" dirty="0">
                <a:solidFill>
                  <a:srgbClr val="FFFFFF"/>
                </a:solidFill>
                <a:latin typeface="Source Han Sans CN" panose="020B0500000000000000" pitchFamily="34" charset="-128"/>
                <a:ea typeface="Source Han Sans CN" panose="020B0500000000000000" pitchFamily="34" charset="-128"/>
                <a:cs typeface="Lucida Sans"/>
              </a:rPr>
              <a:t> </a:t>
            </a:r>
            <a:r>
              <a:rPr sz="600" dirty="0">
                <a:solidFill>
                  <a:srgbClr val="FFFFFF"/>
                </a:solidFill>
                <a:latin typeface="Source Han Sans CN" panose="020B0500000000000000" pitchFamily="34" charset="-128"/>
                <a:ea typeface="Source Han Sans CN" panose="020B0500000000000000" pitchFamily="34" charset="-128"/>
                <a:cs typeface="Lucida Sans"/>
              </a:rPr>
              <a:t>trademarks are the property of their respective owners.</a:t>
            </a:r>
            <a:endParaRPr sz="600" dirty="0">
              <a:latin typeface="Source Han Sans CN" panose="020B0500000000000000" pitchFamily="34" charset="-128"/>
              <a:ea typeface="Source Han Sans CN" panose="020B0500000000000000" pitchFamily="34" charset="-128"/>
              <a:cs typeface="Lucida Sans"/>
            </a:endParaRPr>
          </a:p>
        </p:txBody>
      </p:sp>
      <p:sp>
        <p:nvSpPr>
          <p:cNvPr id="8" name="object 8"/>
          <p:cNvSpPr txBox="1"/>
          <p:nvPr/>
        </p:nvSpPr>
        <p:spPr>
          <a:xfrm>
            <a:off x="355011" y="7982495"/>
            <a:ext cx="3545840" cy="1502976"/>
          </a:xfrm>
          <a:prstGeom prst="rect">
            <a:avLst/>
          </a:prstGeom>
        </p:spPr>
        <p:txBody>
          <a:bodyPr vert="horz" wrap="square" lIns="0" tIns="12700" rIns="0" bIns="0" rtlCol="0">
            <a:spAutoFit/>
          </a:bodyPr>
          <a:lstStyle/>
          <a:p>
            <a:pPr marL="12700">
              <a:spcBef>
                <a:spcPts val="100"/>
              </a:spcBef>
            </a:pPr>
            <a:r>
              <a:rPr lang="en" altLang="zh-CN" sz="4800" dirty="0">
                <a:solidFill>
                  <a:srgbClr val="FFFFFF"/>
                </a:solidFill>
                <a:latin typeface="Poppins Medium" pitchFamily="2" charset="0"/>
                <a:ea typeface="Source Han Sans CN" panose="020B0500000000000000" pitchFamily="34" charset="-128"/>
                <a:cs typeface="Poppins Medium" pitchFamily="2" charset="0"/>
              </a:rPr>
              <a:t>Innovate</a:t>
            </a:r>
            <a:r>
              <a:rPr lang="zh-CN" altLang="en-US" sz="4800" dirty="0">
                <a:latin typeface="Poppins Medium" pitchFamily="2" charset="0"/>
                <a:ea typeface="Source Han Sans CN" panose="020B0500000000000000" pitchFamily="34" charset="-128"/>
                <a:cs typeface="Poppins Medium" pitchFamily="2" charset="0"/>
              </a:rPr>
              <a:t> </a:t>
            </a:r>
            <a:r>
              <a:rPr sz="4800" dirty="0">
                <a:solidFill>
                  <a:srgbClr val="FFFFFF"/>
                </a:solidFill>
                <a:latin typeface="Poppins Medium" pitchFamily="2" charset="0"/>
                <a:ea typeface="Source Han Sans CN" panose="020B0500000000000000" pitchFamily="34" charset="-128"/>
                <a:cs typeface="Poppins Medium" pitchFamily="2" charset="0"/>
              </a:rPr>
              <a:t>Everywhere</a:t>
            </a:r>
            <a:endParaRPr sz="4800" dirty="0">
              <a:latin typeface="Poppins Medium" pitchFamily="2" charset="0"/>
              <a:ea typeface="Source Han Sans CN" panose="020B0500000000000000" pitchFamily="34" charset="-128"/>
              <a:cs typeface="Poppins Medium" pitchFamily="2" charset="0"/>
            </a:endParaRPr>
          </a:p>
        </p:txBody>
      </p:sp>
      <p:sp>
        <p:nvSpPr>
          <p:cNvPr id="9" name="object 9"/>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10" name="object 10"/>
          <p:cNvPicPr/>
          <p:nvPr/>
        </p:nvPicPr>
        <p:blipFill>
          <a:blip r:embed="rId2" cstate="print"/>
          <a:stretch>
            <a:fillRect/>
          </a:stretch>
        </p:blipFill>
        <p:spPr>
          <a:xfrm>
            <a:off x="0" y="1092492"/>
            <a:ext cx="7773136" cy="4193730"/>
          </a:xfrm>
          <a:prstGeom prst="rect">
            <a:avLst/>
          </a:prstGeom>
        </p:spPr>
      </p:pic>
      <p:sp>
        <p:nvSpPr>
          <p:cNvPr id="11" name="object 11"/>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 name="object 5">
            <a:extLst>
              <a:ext uri="{FF2B5EF4-FFF2-40B4-BE49-F238E27FC236}">
                <a16:creationId xmlns:a16="http://schemas.microsoft.com/office/drawing/2014/main" id="{0A78ED66-80B7-F616-1E60-FA8B95EEA27D}"/>
              </a:ext>
            </a:extLst>
          </p:cNvPr>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Learn</a:t>
            </a:r>
            <a:r>
              <a:rPr lang="zh-CN" altLang="en-US" sz="1400" dirty="0">
                <a:solidFill>
                  <a:schemeClr val="bg1"/>
                </a:solidFill>
                <a:latin typeface="Source Han Sans CN" panose="020B0500000000000000" pitchFamily="34" charset="-128"/>
                <a:ea typeface="Source Han Sans CN" panose="020B0500000000000000" pitchFamily="34" charset="-128"/>
                <a:cs typeface="Lucida Sans Unicode"/>
              </a:rPr>
              <a:t> </a:t>
            </a: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More</a:t>
            </a:r>
          </a:p>
        </p:txBody>
      </p:sp>
      <p:grpSp>
        <p:nvGrpSpPr>
          <p:cNvPr id="7" name="组合 6">
            <a:extLst>
              <a:ext uri="{FF2B5EF4-FFF2-40B4-BE49-F238E27FC236}">
                <a16:creationId xmlns:a16="http://schemas.microsoft.com/office/drawing/2014/main" id="{1160C7CA-4217-9D35-2259-3089CC91BD7C}"/>
              </a:ext>
            </a:extLst>
          </p:cNvPr>
          <p:cNvGrpSpPr/>
          <p:nvPr/>
        </p:nvGrpSpPr>
        <p:grpSpPr>
          <a:xfrm>
            <a:off x="4527954" y="5916304"/>
            <a:ext cx="3278131" cy="1282258"/>
            <a:chOff x="519214" y="7030009"/>
            <a:chExt cx="3278131" cy="1282258"/>
          </a:xfrm>
        </p:grpSpPr>
        <p:pic>
          <p:nvPicPr>
            <p:cNvPr id="12" name="图片 11">
              <a:extLst>
                <a:ext uri="{FF2B5EF4-FFF2-40B4-BE49-F238E27FC236}">
                  <a16:creationId xmlns:a16="http://schemas.microsoft.com/office/drawing/2014/main" id="{34DF4BF8-5EF4-A265-4A53-456A667CA704}"/>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3" name="图片 12">
              <a:extLst>
                <a:ext uri="{FF2B5EF4-FFF2-40B4-BE49-F238E27FC236}">
                  <a16:creationId xmlns:a16="http://schemas.microsoft.com/office/drawing/2014/main" id="{B311D9B2-7C6A-A628-9528-9B515F53C891}"/>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4" name="object 5">
              <a:extLst>
                <a:ext uri="{FF2B5EF4-FFF2-40B4-BE49-F238E27FC236}">
                  <a16:creationId xmlns:a16="http://schemas.microsoft.com/office/drawing/2014/main" id="{ABC0B657-BDE9-C967-D185-4EA16BB9A2A6}"/>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5" name="object 5">
              <a:extLst>
                <a:ext uri="{FF2B5EF4-FFF2-40B4-BE49-F238E27FC236}">
                  <a16:creationId xmlns:a16="http://schemas.microsoft.com/office/drawing/2014/main" id="{28D3A96D-8777-80BD-6D0B-C2E9B86A1FD0}"/>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16" name="object 5">
            <a:extLst>
              <a:ext uri="{FF2B5EF4-FFF2-40B4-BE49-F238E27FC236}">
                <a16:creationId xmlns:a16="http://schemas.microsoft.com/office/drawing/2014/main" id="{B9D05590-2FA1-A94B-C332-522DCF62F3CB}"/>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Access</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effectLst/>
                <a:latin typeface="Source Han Sans CN" panose="020B0500000000000000" pitchFamily="34" charset="-128"/>
                <a:ea typeface="Source Han Sans CN" panose="020B0500000000000000" pitchFamily="34" charset="-128"/>
              </a:rPr>
              <a:t>Chinese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website: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https://</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www.suse.com</a:t>
            </a:r>
            <a:r>
              <a:rPr lang="en" altLang="zh-CN" sz="1000" dirty="0">
                <a:solidFill>
                  <a:srgbClr val="FFFFFE"/>
                </a:solidFill>
                <a:effectLst/>
                <a:latin typeface="Source Han Sans CN" panose="020B0500000000000000" pitchFamily="34" charset="-128"/>
                <a:ea typeface="Source Han Sans CN" panose="020B0500000000000000" pitchFamily="34" charset="-128"/>
              </a:rPr>
              <a:t>/</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zh-cn</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Call</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at</a:t>
            </a:r>
            <a:r>
              <a:rPr lang="zh-CN" altLang="en-US" sz="1000" dirty="0">
                <a:solidFill>
                  <a:srgbClr val="FFFFFE"/>
                </a:solidFill>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010-65339000</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Scan</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and</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follow</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W</a:t>
            </a:r>
            <a:r>
              <a:rPr lang="en-US" altLang="zh-CN" sz="1000" dirty="0">
                <a:solidFill>
                  <a:srgbClr val="FFFFFE"/>
                </a:solidFill>
                <a:effectLst/>
                <a:latin typeface="Source Han Sans CN" panose="020B0500000000000000" pitchFamily="34" charset="-128"/>
                <a:ea typeface="Source Han Sans CN" panose="020B0500000000000000" pitchFamily="34" charset="-128"/>
              </a:rPr>
              <a:t>eChat</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account</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1972</Words>
  <Application>Microsoft Macintosh PowerPoint</Application>
  <PresentationFormat>自定义</PresentationFormat>
  <Paragraphs>104</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Source Han Sans CN</vt:lpstr>
      <vt:lpstr>Arial</vt:lpstr>
      <vt:lpstr>Calibri</vt:lpstr>
      <vt:lpstr>Century Gothic</vt:lpstr>
      <vt:lpstr>Poppins Medium</vt:lpstr>
      <vt:lpstr>Trebuchet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Elektrobit: Driving the Future of Automotive with Open Source and SUSE</dc:title>
  <dc:subject>As a leader in automotive software solutions, Elektrobit looked to open source for building a secure foundation for the future of driving automation.</dc:subject>
  <dc:creator>SUSE</dc:creator>
  <cp:lastModifiedBy>Vicky Wong</cp:lastModifiedBy>
  <cp:revision>141</cp:revision>
  <dcterms:created xsi:type="dcterms:W3CDTF">2023-05-29T08:16:06Z</dcterms:created>
  <dcterms:modified xsi:type="dcterms:W3CDTF">2023-06-09T08:44:16Z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2021-02-25T00:00:00Z</vt:filetime>
  </property>
  <property fmtid="{D5CDD505-2E9C-101B-9397-08002B2CF9AE}" pid="3" name="Creator">
    <vt:lpwstr>Adobe InDesign 16.0 (Windows)</vt:lpwstr>
  </property>
  <property fmtid="{D5CDD505-2E9C-101B-9397-08002B2CF9AE}" pid="4" name="LastSaved">
    <vt:filetime>2023-05-29T00:00:00Z</vt:filetime>
  </property>
</Properties>
</file>