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7772400" cy="10058400"/>
  <p:notesSz cx="7772400" cy="10058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78"/>
  </p:normalViewPr>
  <p:slideViewPr>
    <p:cSldViewPr>
      <p:cViewPr varScale="1">
        <p:scale>
          <a:sx n="91" d="100"/>
          <a:sy n="91" d="100"/>
        </p:scale>
        <p:origin x="776"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spc="105" dirty="0"/>
              <a:t> </a:t>
            </a:r>
            <a:r>
              <a:rPr dirty="0"/>
              <a:t>AG</a:t>
            </a:r>
            <a:r>
              <a:rPr spc="110" dirty="0"/>
              <a:t> </a:t>
            </a:r>
            <a:r>
              <a:rPr dirty="0"/>
              <a:t>makes</a:t>
            </a:r>
            <a:r>
              <a:rPr spc="105" dirty="0"/>
              <a:t> </a:t>
            </a:r>
            <a:r>
              <a:rPr dirty="0"/>
              <a:t>uninterrupted</a:t>
            </a:r>
            <a:r>
              <a:rPr spc="110" dirty="0"/>
              <a:t> </a:t>
            </a:r>
            <a:r>
              <a:rPr dirty="0"/>
              <a:t>production</a:t>
            </a:r>
            <a:r>
              <a:rPr spc="105" dirty="0"/>
              <a:t> </a:t>
            </a:r>
            <a:r>
              <a:rPr dirty="0"/>
              <a:t>possible</a:t>
            </a:r>
            <a:r>
              <a:rPr spc="110" dirty="0"/>
              <a:t> </a:t>
            </a:r>
            <a:r>
              <a:rPr dirty="0"/>
              <a:t>for</a:t>
            </a:r>
            <a:r>
              <a:rPr spc="105" dirty="0"/>
              <a:t> </a:t>
            </a:r>
            <a:r>
              <a:rPr dirty="0"/>
              <a:t>manufacturing</a:t>
            </a:r>
            <a:r>
              <a:rPr spc="110" dirty="0"/>
              <a:t> </a:t>
            </a:r>
            <a:r>
              <a:rPr spc="-10" dirty="0"/>
              <a:t>compannies</a:t>
            </a:r>
          </a:p>
        </p:txBody>
      </p:sp>
      <p:sp>
        <p:nvSpPr>
          <p:cNvPr id="5" name="Holder 5"/>
          <p:cNvSpPr>
            <a:spLocks noGrp="1"/>
          </p:cNvSpPr>
          <p:nvPr>
            <p:ph type="dt" sz="half" idx="6"/>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6" name="Holder 6"/>
          <p:cNvSpPr>
            <a:spLocks noGrp="1"/>
          </p:cNvSpPr>
          <p:nvPr>
            <p:ph type="sldNum" sz="quarter" idx="7"/>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spc="105" dirty="0"/>
              <a:t> </a:t>
            </a:r>
            <a:r>
              <a:rPr dirty="0"/>
              <a:t>AG</a:t>
            </a:r>
            <a:r>
              <a:rPr spc="110" dirty="0"/>
              <a:t> </a:t>
            </a:r>
            <a:r>
              <a:rPr dirty="0"/>
              <a:t>makes</a:t>
            </a:r>
            <a:r>
              <a:rPr spc="105" dirty="0"/>
              <a:t> </a:t>
            </a:r>
            <a:r>
              <a:rPr dirty="0"/>
              <a:t>uninterrupted</a:t>
            </a:r>
            <a:r>
              <a:rPr spc="110" dirty="0"/>
              <a:t> </a:t>
            </a:r>
            <a:r>
              <a:rPr dirty="0"/>
              <a:t>production</a:t>
            </a:r>
            <a:r>
              <a:rPr spc="105" dirty="0"/>
              <a:t> </a:t>
            </a:r>
            <a:r>
              <a:rPr dirty="0"/>
              <a:t>possible</a:t>
            </a:r>
            <a:r>
              <a:rPr spc="110" dirty="0"/>
              <a:t> </a:t>
            </a:r>
            <a:r>
              <a:rPr dirty="0"/>
              <a:t>for</a:t>
            </a:r>
            <a:r>
              <a:rPr spc="105" dirty="0"/>
              <a:t> </a:t>
            </a:r>
            <a:r>
              <a:rPr dirty="0"/>
              <a:t>manufacturing</a:t>
            </a:r>
            <a:r>
              <a:rPr spc="110" dirty="0"/>
              <a:t> </a:t>
            </a:r>
            <a:r>
              <a:rPr spc="-10" dirty="0"/>
              <a:t>compannies</a:t>
            </a:r>
          </a:p>
        </p:txBody>
      </p:sp>
      <p:sp>
        <p:nvSpPr>
          <p:cNvPr id="5" name="Holder 5"/>
          <p:cNvSpPr>
            <a:spLocks noGrp="1"/>
          </p:cNvSpPr>
          <p:nvPr>
            <p:ph type="dt" sz="half" idx="6"/>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6" name="Holder 6"/>
          <p:cNvSpPr>
            <a:spLocks noGrp="1"/>
          </p:cNvSpPr>
          <p:nvPr>
            <p:ph type="sldNum" sz="quarter" idx="7"/>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spc="105" dirty="0"/>
              <a:t> </a:t>
            </a:r>
            <a:r>
              <a:rPr dirty="0"/>
              <a:t>AG</a:t>
            </a:r>
            <a:r>
              <a:rPr spc="110" dirty="0"/>
              <a:t> </a:t>
            </a:r>
            <a:r>
              <a:rPr dirty="0"/>
              <a:t>makes</a:t>
            </a:r>
            <a:r>
              <a:rPr spc="105" dirty="0"/>
              <a:t> </a:t>
            </a:r>
            <a:r>
              <a:rPr dirty="0"/>
              <a:t>uninterrupted</a:t>
            </a:r>
            <a:r>
              <a:rPr spc="110" dirty="0"/>
              <a:t> </a:t>
            </a:r>
            <a:r>
              <a:rPr dirty="0"/>
              <a:t>production</a:t>
            </a:r>
            <a:r>
              <a:rPr spc="105" dirty="0"/>
              <a:t> </a:t>
            </a:r>
            <a:r>
              <a:rPr dirty="0"/>
              <a:t>possible</a:t>
            </a:r>
            <a:r>
              <a:rPr spc="110" dirty="0"/>
              <a:t> </a:t>
            </a:r>
            <a:r>
              <a:rPr dirty="0"/>
              <a:t>for</a:t>
            </a:r>
            <a:r>
              <a:rPr spc="105" dirty="0"/>
              <a:t> </a:t>
            </a:r>
            <a:r>
              <a:rPr dirty="0"/>
              <a:t>manufacturing</a:t>
            </a:r>
            <a:r>
              <a:rPr spc="110" dirty="0"/>
              <a:t> </a:t>
            </a:r>
            <a:r>
              <a:rPr spc="-10" dirty="0"/>
              <a:t>compannies</a:t>
            </a:r>
          </a:p>
        </p:txBody>
      </p:sp>
      <p:sp>
        <p:nvSpPr>
          <p:cNvPr id="6" name="Holder 6"/>
          <p:cNvSpPr>
            <a:spLocks noGrp="1"/>
          </p:cNvSpPr>
          <p:nvPr>
            <p:ph type="dt" sz="half" idx="6"/>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7" name="Holder 7"/>
          <p:cNvSpPr>
            <a:spLocks noGrp="1"/>
          </p:cNvSpPr>
          <p:nvPr>
            <p:ph type="sldNum" sz="quarter" idx="7"/>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spc="105" dirty="0"/>
              <a:t> </a:t>
            </a:r>
            <a:r>
              <a:rPr dirty="0"/>
              <a:t>AG</a:t>
            </a:r>
            <a:r>
              <a:rPr spc="110" dirty="0"/>
              <a:t> </a:t>
            </a:r>
            <a:r>
              <a:rPr dirty="0"/>
              <a:t>makes</a:t>
            </a:r>
            <a:r>
              <a:rPr spc="105" dirty="0"/>
              <a:t> </a:t>
            </a:r>
            <a:r>
              <a:rPr dirty="0"/>
              <a:t>uninterrupted</a:t>
            </a:r>
            <a:r>
              <a:rPr spc="110" dirty="0"/>
              <a:t> </a:t>
            </a:r>
            <a:r>
              <a:rPr dirty="0"/>
              <a:t>production</a:t>
            </a:r>
            <a:r>
              <a:rPr spc="105" dirty="0"/>
              <a:t> </a:t>
            </a:r>
            <a:r>
              <a:rPr dirty="0"/>
              <a:t>possible</a:t>
            </a:r>
            <a:r>
              <a:rPr spc="110" dirty="0"/>
              <a:t> </a:t>
            </a:r>
            <a:r>
              <a:rPr dirty="0"/>
              <a:t>for</a:t>
            </a:r>
            <a:r>
              <a:rPr spc="105" dirty="0"/>
              <a:t> </a:t>
            </a:r>
            <a:r>
              <a:rPr dirty="0"/>
              <a:t>manufacturing</a:t>
            </a:r>
            <a:r>
              <a:rPr spc="110" dirty="0"/>
              <a:t> </a:t>
            </a:r>
            <a:r>
              <a:rPr spc="-10" dirty="0"/>
              <a:t>compannies</a:t>
            </a:r>
          </a:p>
        </p:txBody>
      </p:sp>
      <p:sp>
        <p:nvSpPr>
          <p:cNvPr id="4" name="Holder 4"/>
          <p:cNvSpPr>
            <a:spLocks noGrp="1"/>
          </p:cNvSpPr>
          <p:nvPr>
            <p:ph type="dt" sz="half" idx="6"/>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5" name="Holder 5"/>
          <p:cNvSpPr>
            <a:spLocks noGrp="1"/>
          </p:cNvSpPr>
          <p:nvPr>
            <p:ph type="sldNum" sz="quarter" idx="7"/>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spc="105" dirty="0"/>
              <a:t> </a:t>
            </a:r>
            <a:r>
              <a:rPr dirty="0"/>
              <a:t>AG</a:t>
            </a:r>
            <a:r>
              <a:rPr spc="110" dirty="0"/>
              <a:t> </a:t>
            </a:r>
            <a:r>
              <a:rPr dirty="0"/>
              <a:t>makes</a:t>
            </a:r>
            <a:r>
              <a:rPr spc="105" dirty="0"/>
              <a:t> </a:t>
            </a:r>
            <a:r>
              <a:rPr dirty="0"/>
              <a:t>uninterrupted</a:t>
            </a:r>
            <a:r>
              <a:rPr spc="110" dirty="0"/>
              <a:t> </a:t>
            </a:r>
            <a:r>
              <a:rPr dirty="0"/>
              <a:t>production</a:t>
            </a:r>
            <a:r>
              <a:rPr spc="105" dirty="0"/>
              <a:t> </a:t>
            </a:r>
            <a:r>
              <a:rPr dirty="0"/>
              <a:t>possible</a:t>
            </a:r>
            <a:r>
              <a:rPr spc="110" dirty="0"/>
              <a:t> </a:t>
            </a:r>
            <a:r>
              <a:rPr dirty="0"/>
              <a:t>for</a:t>
            </a:r>
            <a:r>
              <a:rPr spc="105" dirty="0"/>
              <a:t> </a:t>
            </a:r>
            <a:r>
              <a:rPr dirty="0"/>
              <a:t>manufacturing</a:t>
            </a:r>
            <a:r>
              <a:rPr spc="110" dirty="0"/>
              <a:t> </a:t>
            </a:r>
            <a:r>
              <a:rPr spc="-10" dirty="0"/>
              <a:t>compannies</a:t>
            </a:r>
          </a:p>
        </p:txBody>
      </p:sp>
      <p:sp>
        <p:nvSpPr>
          <p:cNvPr id="3" name="Holder 3"/>
          <p:cNvSpPr>
            <a:spLocks noGrp="1"/>
          </p:cNvSpPr>
          <p:nvPr>
            <p:ph type="dt" sz="half" idx="6"/>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4" name="Holder 4"/>
          <p:cNvSpPr>
            <a:spLocks noGrp="1"/>
          </p:cNvSpPr>
          <p:nvPr>
            <p:ph type="sldNum" sz="quarter" idx="7"/>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11898" y="486835"/>
            <a:ext cx="899794" cy="227329"/>
          </a:xfrm>
          <a:custGeom>
            <a:avLst/>
            <a:gdLst/>
            <a:ahLst/>
            <a:cxnLst/>
            <a:rect l="l" t="t" r="r" b="b"/>
            <a:pathLst>
              <a:path w="899794" h="227329">
                <a:moveTo>
                  <a:pt x="263144" y="0"/>
                </a:moveTo>
                <a:lnTo>
                  <a:pt x="256127" y="1415"/>
                </a:lnTo>
                <a:lnTo>
                  <a:pt x="250399" y="5278"/>
                </a:lnTo>
                <a:lnTo>
                  <a:pt x="246538" y="11010"/>
                </a:lnTo>
                <a:lnTo>
                  <a:pt x="245122" y="18033"/>
                </a:lnTo>
                <a:lnTo>
                  <a:pt x="245122" y="139293"/>
                </a:lnTo>
                <a:lnTo>
                  <a:pt x="250878" y="177406"/>
                </a:lnTo>
                <a:lnTo>
                  <a:pt x="281000" y="214643"/>
                </a:lnTo>
                <a:lnTo>
                  <a:pt x="335305" y="227126"/>
                </a:lnTo>
                <a:lnTo>
                  <a:pt x="356033" y="225740"/>
                </a:lnTo>
                <a:lnTo>
                  <a:pt x="374134" y="221580"/>
                </a:lnTo>
                <a:lnTo>
                  <a:pt x="389603" y="214643"/>
                </a:lnTo>
                <a:lnTo>
                  <a:pt x="402437" y="204927"/>
                </a:lnTo>
                <a:lnTo>
                  <a:pt x="409614" y="196075"/>
                </a:lnTo>
                <a:lnTo>
                  <a:pt x="335305" y="196075"/>
                </a:lnTo>
                <a:lnTo>
                  <a:pt x="322346" y="195144"/>
                </a:lnTo>
                <a:lnTo>
                  <a:pt x="288611" y="172740"/>
                </a:lnTo>
                <a:lnTo>
                  <a:pt x="281190" y="134950"/>
                </a:lnTo>
                <a:lnTo>
                  <a:pt x="281190" y="18033"/>
                </a:lnTo>
                <a:lnTo>
                  <a:pt x="279771" y="11010"/>
                </a:lnTo>
                <a:lnTo>
                  <a:pt x="275901" y="5278"/>
                </a:lnTo>
                <a:lnTo>
                  <a:pt x="270164" y="1415"/>
                </a:lnTo>
                <a:lnTo>
                  <a:pt x="263144" y="0"/>
                </a:lnTo>
                <a:close/>
              </a:path>
              <a:path w="899794" h="227329">
                <a:moveTo>
                  <a:pt x="407454" y="0"/>
                </a:moveTo>
                <a:lnTo>
                  <a:pt x="400433" y="1415"/>
                </a:lnTo>
                <a:lnTo>
                  <a:pt x="394696" y="5278"/>
                </a:lnTo>
                <a:lnTo>
                  <a:pt x="390827" y="11010"/>
                </a:lnTo>
                <a:lnTo>
                  <a:pt x="389407" y="18033"/>
                </a:lnTo>
                <a:lnTo>
                  <a:pt x="389407" y="134950"/>
                </a:lnTo>
                <a:lnTo>
                  <a:pt x="388583" y="149613"/>
                </a:lnTo>
                <a:lnTo>
                  <a:pt x="368713" y="187706"/>
                </a:lnTo>
                <a:lnTo>
                  <a:pt x="335305" y="196075"/>
                </a:lnTo>
                <a:lnTo>
                  <a:pt x="409614" y="196075"/>
                </a:lnTo>
                <a:lnTo>
                  <a:pt x="412522" y="192489"/>
                </a:lnTo>
                <a:lnTo>
                  <a:pt x="419725" y="177406"/>
                </a:lnTo>
                <a:lnTo>
                  <a:pt x="424047" y="159675"/>
                </a:lnTo>
                <a:lnTo>
                  <a:pt x="425488" y="139293"/>
                </a:lnTo>
                <a:lnTo>
                  <a:pt x="425488" y="18033"/>
                </a:lnTo>
                <a:lnTo>
                  <a:pt x="424070" y="11010"/>
                </a:lnTo>
                <a:lnTo>
                  <a:pt x="420204" y="5278"/>
                </a:lnTo>
                <a:lnTo>
                  <a:pt x="414472" y="1415"/>
                </a:lnTo>
                <a:lnTo>
                  <a:pt x="407454" y="0"/>
                </a:lnTo>
                <a:close/>
              </a:path>
              <a:path w="899794" h="227329">
                <a:moveTo>
                  <a:pt x="17737" y="166879"/>
                </a:moveTo>
                <a:lnTo>
                  <a:pt x="11019" y="168071"/>
                </a:lnTo>
                <a:lnTo>
                  <a:pt x="5105" y="171945"/>
                </a:lnTo>
                <a:lnTo>
                  <a:pt x="1399" y="177383"/>
                </a:lnTo>
                <a:lnTo>
                  <a:pt x="0" y="183529"/>
                </a:lnTo>
                <a:lnTo>
                  <a:pt x="914" y="189734"/>
                </a:lnTo>
                <a:lnTo>
                  <a:pt x="39814" y="219221"/>
                </a:lnTo>
                <a:lnTo>
                  <a:pt x="89484" y="227190"/>
                </a:lnTo>
                <a:lnTo>
                  <a:pt x="102121" y="226699"/>
                </a:lnTo>
                <a:lnTo>
                  <a:pt x="144789" y="214994"/>
                </a:lnTo>
                <a:lnTo>
                  <a:pt x="166711" y="196138"/>
                </a:lnTo>
                <a:lnTo>
                  <a:pt x="89141" y="196138"/>
                </a:lnTo>
                <a:lnTo>
                  <a:pt x="77120" y="195553"/>
                </a:lnTo>
                <a:lnTo>
                  <a:pt x="40792" y="183210"/>
                </a:lnTo>
                <a:lnTo>
                  <a:pt x="29959" y="172605"/>
                </a:lnTo>
                <a:lnTo>
                  <a:pt x="24352" y="168385"/>
                </a:lnTo>
                <a:lnTo>
                  <a:pt x="17737" y="166879"/>
                </a:lnTo>
                <a:close/>
              </a:path>
              <a:path w="899794" h="227329">
                <a:moveTo>
                  <a:pt x="88138" y="63"/>
                </a:moveTo>
                <a:lnTo>
                  <a:pt x="42545" y="9067"/>
                </a:lnTo>
                <a:lnTo>
                  <a:pt x="12649" y="33464"/>
                </a:lnTo>
                <a:lnTo>
                  <a:pt x="2285" y="67525"/>
                </a:lnTo>
                <a:lnTo>
                  <a:pt x="2797" y="76050"/>
                </a:lnTo>
                <a:lnTo>
                  <a:pt x="28292" y="113881"/>
                </a:lnTo>
                <a:lnTo>
                  <a:pt x="70705" y="129334"/>
                </a:lnTo>
                <a:lnTo>
                  <a:pt x="99189" y="135284"/>
                </a:lnTo>
                <a:lnTo>
                  <a:pt x="110974" y="138436"/>
                </a:lnTo>
                <a:lnTo>
                  <a:pt x="120484" y="141797"/>
                </a:lnTo>
                <a:lnTo>
                  <a:pt x="127723" y="145364"/>
                </a:lnTo>
                <a:lnTo>
                  <a:pt x="135851" y="150253"/>
                </a:lnTo>
                <a:lnTo>
                  <a:pt x="139915" y="156717"/>
                </a:lnTo>
                <a:lnTo>
                  <a:pt x="139915" y="164731"/>
                </a:lnTo>
                <a:lnTo>
                  <a:pt x="110309" y="194090"/>
                </a:lnTo>
                <a:lnTo>
                  <a:pt x="89141" y="196138"/>
                </a:lnTo>
                <a:lnTo>
                  <a:pt x="166711" y="196138"/>
                </a:lnTo>
                <a:lnTo>
                  <a:pt x="177317" y="162725"/>
                </a:lnTo>
                <a:lnTo>
                  <a:pt x="176817" y="154071"/>
                </a:lnTo>
                <a:lnTo>
                  <a:pt x="151926" y="116466"/>
                </a:lnTo>
                <a:lnTo>
                  <a:pt x="110588" y="101448"/>
                </a:lnTo>
                <a:lnTo>
                  <a:pt x="81830" y="95615"/>
                </a:lnTo>
                <a:lnTo>
                  <a:pt x="69597" y="92367"/>
                </a:lnTo>
                <a:lnTo>
                  <a:pt x="59786" y="88851"/>
                </a:lnTo>
                <a:lnTo>
                  <a:pt x="52400" y="85064"/>
                </a:lnTo>
                <a:lnTo>
                  <a:pt x="44145" y="79832"/>
                </a:lnTo>
                <a:lnTo>
                  <a:pt x="40043" y="72770"/>
                </a:lnTo>
                <a:lnTo>
                  <a:pt x="40043" y="63855"/>
                </a:lnTo>
                <a:lnTo>
                  <a:pt x="68008" y="33416"/>
                </a:lnTo>
                <a:lnTo>
                  <a:pt x="88468" y="31114"/>
                </a:lnTo>
                <a:lnTo>
                  <a:pt x="165877" y="31114"/>
                </a:lnTo>
                <a:lnTo>
                  <a:pt x="160085" y="25187"/>
                </a:lnTo>
                <a:lnTo>
                  <a:pt x="116319" y="2817"/>
                </a:lnTo>
                <a:lnTo>
                  <a:pt x="102779" y="751"/>
                </a:lnTo>
                <a:lnTo>
                  <a:pt x="88138" y="63"/>
                </a:lnTo>
                <a:close/>
              </a:path>
              <a:path w="899794" h="227329">
                <a:moveTo>
                  <a:pt x="165877" y="31114"/>
                </a:moveTo>
                <a:lnTo>
                  <a:pt x="88468" y="31114"/>
                </a:lnTo>
                <a:lnTo>
                  <a:pt x="99641" y="31690"/>
                </a:lnTo>
                <a:lnTo>
                  <a:pt x="109513" y="33372"/>
                </a:lnTo>
                <a:lnTo>
                  <a:pt x="139649" y="53073"/>
                </a:lnTo>
                <a:lnTo>
                  <a:pt x="145081" y="57698"/>
                </a:lnTo>
                <a:lnTo>
                  <a:pt x="151657" y="59670"/>
                </a:lnTo>
                <a:lnTo>
                  <a:pt x="158480" y="58909"/>
                </a:lnTo>
                <a:lnTo>
                  <a:pt x="164655" y="55333"/>
                </a:lnTo>
                <a:lnTo>
                  <a:pt x="168698" y="49886"/>
                </a:lnTo>
                <a:lnTo>
                  <a:pt x="170297" y="43532"/>
                </a:lnTo>
                <a:lnTo>
                  <a:pt x="169406" y="37049"/>
                </a:lnTo>
                <a:lnTo>
                  <a:pt x="165976" y="31216"/>
                </a:lnTo>
                <a:close/>
              </a:path>
              <a:path w="899794" h="227329">
                <a:moveTo>
                  <a:pt x="511024" y="166819"/>
                </a:moveTo>
                <a:lnTo>
                  <a:pt x="504310" y="168004"/>
                </a:lnTo>
                <a:lnTo>
                  <a:pt x="498398" y="171869"/>
                </a:lnTo>
                <a:lnTo>
                  <a:pt x="494694" y="177318"/>
                </a:lnTo>
                <a:lnTo>
                  <a:pt x="493298" y="183461"/>
                </a:lnTo>
                <a:lnTo>
                  <a:pt x="494213" y="189665"/>
                </a:lnTo>
                <a:lnTo>
                  <a:pt x="533111" y="219157"/>
                </a:lnTo>
                <a:lnTo>
                  <a:pt x="582764" y="227126"/>
                </a:lnTo>
                <a:lnTo>
                  <a:pt x="595407" y="226636"/>
                </a:lnTo>
                <a:lnTo>
                  <a:pt x="638080" y="214934"/>
                </a:lnTo>
                <a:lnTo>
                  <a:pt x="660012" y="196075"/>
                </a:lnTo>
                <a:lnTo>
                  <a:pt x="582434" y="196075"/>
                </a:lnTo>
                <a:lnTo>
                  <a:pt x="570421" y="195489"/>
                </a:lnTo>
                <a:lnTo>
                  <a:pt x="534085" y="183146"/>
                </a:lnTo>
                <a:lnTo>
                  <a:pt x="523240" y="172542"/>
                </a:lnTo>
                <a:lnTo>
                  <a:pt x="517635" y="168327"/>
                </a:lnTo>
                <a:lnTo>
                  <a:pt x="511024" y="166819"/>
                </a:lnTo>
                <a:close/>
              </a:path>
              <a:path w="899794" h="227329">
                <a:moveTo>
                  <a:pt x="581431" y="0"/>
                </a:moveTo>
                <a:lnTo>
                  <a:pt x="535851" y="9016"/>
                </a:lnTo>
                <a:lnTo>
                  <a:pt x="505942" y="33388"/>
                </a:lnTo>
                <a:lnTo>
                  <a:pt x="495579" y="67462"/>
                </a:lnTo>
                <a:lnTo>
                  <a:pt x="496089" y="75984"/>
                </a:lnTo>
                <a:lnTo>
                  <a:pt x="521590" y="113814"/>
                </a:lnTo>
                <a:lnTo>
                  <a:pt x="563993" y="129265"/>
                </a:lnTo>
                <a:lnTo>
                  <a:pt x="592485" y="135219"/>
                </a:lnTo>
                <a:lnTo>
                  <a:pt x="604272" y="138371"/>
                </a:lnTo>
                <a:lnTo>
                  <a:pt x="613783" y="141730"/>
                </a:lnTo>
                <a:lnTo>
                  <a:pt x="621017" y="145300"/>
                </a:lnTo>
                <a:lnTo>
                  <a:pt x="629145" y="150202"/>
                </a:lnTo>
                <a:lnTo>
                  <a:pt x="633209" y="156654"/>
                </a:lnTo>
                <a:lnTo>
                  <a:pt x="633209" y="164655"/>
                </a:lnTo>
                <a:lnTo>
                  <a:pt x="603605" y="194027"/>
                </a:lnTo>
                <a:lnTo>
                  <a:pt x="582434" y="196075"/>
                </a:lnTo>
                <a:lnTo>
                  <a:pt x="660012" y="196075"/>
                </a:lnTo>
                <a:lnTo>
                  <a:pt x="664419" y="189102"/>
                </a:lnTo>
                <a:lnTo>
                  <a:pt x="667867" y="180871"/>
                </a:lnTo>
                <a:lnTo>
                  <a:pt x="669934" y="172057"/>
                </a:lnTo>
                <a:lnTo>
                  <a:pt x="670623" y="162661"/>
                </a:lnTo>
                <a:lnTo>
                  <a:pt x="670121" y="154007"/>
                </a:lnTo>
                <a:lnTo>
                  <a:pt x="645225" y="116403"/>
                </a:lnTo>
                <a:lnTo>
                  <a:pt x="603886" y="101386"/>
                </a:lnTo>
                <a:lnTo>
                  <a:pt x="575129" y="95552"/>
                </a:lnTo>
                <a:lnTo>
                  <a:pt x="562892" y="92303"/>
                </a:lnTo>
                <a:lnTo>
                  <a:pt x="553079" y="88788"/>
                </a:lnTo>
                <a:lnTo>
                  <a:pt x="545693" y="85001"/>
                </a:lnTo>
                <a:lnTo>
                  <a:pt x="537451" y="79768"/>
                </a:lnTo>
                <a:lnTo>
                  <a:pt x="533323" y="72694"/>
                </a:lnTo>
                <a:lnTo>
                  <a:pt x="533323" y="63792"/>
                </a:lnTo>
                <a:lnTo>
                  <a:pt x="561301" y="33353"/>
                </a:lnTo>
                <a:lnTo>
                  <a:pt x="581774" y="31051"/>
                </a:lnTo>
                <a:lnTo>
                  <a:pt x="659157" y="31051"/>
                </a:lnTo>
                <a:lnTo>
                  <a:pt x="653375" y="25123"/>
                </a:lnTo>
                <a:lnTo>
                  <a:pt x="609612" y="2754"/>
                </a:lnTo>
                <a:lnTo>
                  <a:pt x="596073" y="688"/>
                </a:lnTo>
                <a:lnTo>
                  <a:pt x="581431" y="0"/>
                </a:lnTo>
                <a:close/>
              </a:path>
              <a:path w="899794" h="227329">
                <a:moveTo>
                  <a:pt x="659157" y="31051"/>
                </a:moveTo>
                <a:lnTo>
                  <a:pt x="581774" y="31051"/>
                </a:lnTo>
                <a:lnTo>
                  <a:pt x="592945" y="31627"/>
                </a:lnTo>
                <a:lnTo>
                  <a:pt x="602813" y="33308"/>
                </a:lnTo>
                <a:lnTo>
                  <a:pt x="632942" y="53009"/>
                </a:lnTo>
                <a:lnTo>
                  <a:pt x="638373" y="57629"/>
                </a:lnTo>
                <a:lnTo>
                  <a:pt x="644945" y="59602"/>
                </a:lnTo>
                <a:lnTo>
                  <a:pt x="651768" y="58844"/>
                </a:lnTo>
                <a:lnTo>
                  <a:pt x="657948" y="55270"/>
                </a:lnTo>
                <a:lnTo>
                  <a:pt x="661991" y="49828"/>
                </a:lnTo>
                <a:lnTo>
                  <a:pt x="663589" y="43473"/>
                </a:lnTo>
                <a:lnTo>
                  <a:pt x="662694" y="36987"/>
                </a:lnTo>
                <a:lnTo>
                  <a:pt x="659257" y="31153"/>
                </a:lnTo>
                <a:close/>
              </a:path>
              <a:path w="899794" h="227329">
                <a:moveTo>
                  <a:pt x="892708" y="2832"/>
                </a:moveTo>
                <a:lnTo>
                  <a:pt x="783945" y="2832"/>
                </a:lnTo>
                <a:lnTo>
                  <a:pt x="766244" y="6415"/>
                </a:lnTo>
                <a:lnTo>
                  <a:pt x="751770" y="16182"/>
                </a:lnTo>
                <a:lnTo>
                  <a:pt x="742001" y="30660"/>
                </a:lnTo>
                <a:lnTo>
                  <a:pt x="738416" y="48374"/>
                </a:lnTo>
                <a:lnTo>
                  <a:pt x="738416" y="178727"/>
                </a:lnTo>
                <a:lnTo>
                  <a:pt x="742001" y="196435"/>
                </a:lnTo>
                <a:lnTo>
                  <a:pt x="751770" y="210913"/>
                </a:lnTo>
                <a:lnTo>
                  <a:pt x="766244" y="220684"/>
                </a:lnTo>
                <a:lnTo>
                  <a:pt x="783945" y="224269"/>
                </a:lnTo>
                <a:lnTo>
                  <a:pt x="892708" y="224269"/>
                </a:lnTo>
                <a:lnTo>
                  <a:pt x="899782" y="217208"/>
                </a:lnTo>
                <a:lnTo>
                  <a:pt x="899782" y="199783"/>
                </a:lnTo>
                <a:lnTo>
                  <a:pt x="892708" y="192722"/>
                </a:lnTo>
                <a:lnTo>
                  <a:pt x="776236" y="192722"/>
                </a:lnTo>
                <a:lnTo>
                  <a:pt x="769950" y="186448"/>
                </a:lnTo>
                <a:lnTo>
                  <a:pt x="769950" y="128181"/>
                </a:lnTo>
                <a:lnTo>
                  <a:pt x="874826" y="128181"/>
                </a:lnTo>
                <a:lnTo>
                  <a:pt x="881557" y="121450"/>
                </a:lnTo>
                <a:lnTo>
                  <a:pt x="881557" y="104851"/>
                </a:lnTo>
                <a:lnTo>
                  <a:pt x="874826" y="98120"/>
                </a:lnTo>
                <a:lnTo>
                  <a:pt x="769950" y="98120"/>
                </a:lnTo>
                <a:lnTo>
                  <a:pt x="769950" y="40652"/>
                </a:lnTo>
                <a:lnTo>
                  <a:pt x="776236" y="34378"/>
                </a:lnTo>
                <a:lnTo>
                  <a:pt x="892708" y="34378"/>
                </a:lnTo>
                <a:lnTo>
                  <a:pt x="899782" y="27317"/>
                </a:lnTo>
                <a:lnTo>
                  <a:pt x="899782" y="9893"/>
                </a:lnTo>
                <a:lnTo>
                  <a:pt x="892708" y="2832"/>
                </a:lnTo>
                <a:close/>
              </a:path>
            </a:pathLst>
          </a:custGeom>
          <a:solidFill>
            <a:srgbClr val="003A36"/>
          </a:solidFill>
        </p:spPr>
        <p:txBody>
          <a:bodyPr wrap="square" lIns="0" tIns="0" rIns="0" bIns="0" rtlCol="0"/>
          <a:lstStyle/>
          <a:p>
            <a:endParaRPr/>
          </a:p>
        </p:txBody>
      </p:sp>
      <p:sp>
        <p:nvSpPr>
          <p:cNvPr id="17" name="bg object 17"/>
          <p:cNvSpPr/>
          <p:nvPr/>
        </p:nvSpPr>
        <p:spPr>
          <a:xfrm>
            <a:off x="457358" y="478712"/>
            <a:ext cx="558165" cy="282575"/>
          </a:xfrm>
          <a:custGeom>
            <a:avLst/>
            <a:gdLst/>
            <a:ahLst/>
            <a:cxnLst/>
            <a:rect l="l" t="t" r="r" b="b"/>
            <a:pathLst>
              <a:path w="558165" h="282575">
                <a:moveTo>
                  <a:pt x="246798" y="1593"/>
                </a:moveTo>
                <a:lnTo>
                  <a:pt x="200587" y="3896"/>
                </a:lnTo>
                <a:lnTo>
                  <a:pt x="140748" y="17940"/>
                </a:lnTo>
                <a:lnTo>
                  <a:pt x="105089" y="33062"/>
                </a:lnTo>
                <a:lnTo>
                  <a:pt x="71796" y="52812"/>
                </a:lnTo>
                <a:lnTo>
                  <a:pt x="41897" y="76949"/>
                </a:lnTo>
                <a:lnTo>
                  <a:pt x="12852" y="114890"/>
                </a:lnTo>
                <a:lnTo>
                  <a:pt x="0" y="159956"/>
                </a:lnTo>
                <a:lnTo>
                  <a:pt x="1275" y="189376"/>
                </a:lnTo>
                <a:lnTo>
                  <a:pt x="18198" y="233253"/>
                </a:lnTo>
                <a:lnTo>
                  <a:pt x="66572" y="274152"/>
                </a:lnTo>
                <a:lnTo>
                  <a:pt x="107348" y="282487"/>
                </a:lnTo>
                <a:lnTo>
                  <a:pt x="147259" y="274965"/>
                </a:lnTo>
                <a:lnTo>
                  <a:pt x="178092" y="249897"/>
                </a:lnTo>
                <a:lnTo>
                  <a:pt x="180747" y="244678"/>
                </a:lnTo>
                <a:lnTo>
                  <a:pt x="112382" y="244678"/>
                </a:lnTo>
                <a:lnTo>
                  <a:pt x="100207" y="244402"/>
                </a:lnTo>
                <a:lnTo>
                  <a:pt x="47693" y="207527"/>
                </a:lnTo>
                <a:lnTo>
                  <a:pt x="39470" y="178622"/>
                </a:lnTo>
                <a:lnTo>
                  <a:pt x="44150" y="149274"/>
                </a:lnTo>
                <a:lnTo>
                  <a:pt x="63639" y="124320"/>
                </a:lnTo>
                <a:lnTo>
                  <a:pt x="91065" y="110150"/>
                </a:lnTo>
                <a:lnTo>
                  <a:pt x="119370" y="106098"/>
                </a:lnTo>
                <a:lnTo>
                  <a:pt x="480149" y="106098"/>
                </a:lnTo>
                <a:lnTo>
                  <a:pt x="479240" y="104901"/>
                </a:lnTo>
                <a:lnTo>
                  <a:pt x="475843" y="96189"/>
                </a:lnTo>
                <a:lnTo>
                  <a:pt x="476336" y="78866"/>
                </a:lnTo>
                <a:lnTo>
                  <a:pt x="484784" y="64808"/>
                </a:lnTo>
                <a:lnTo>
                  <a:pt x="498842" y="56359"/>
                </a:lnTo>
                <a:lnTo>
                  <a:pt x="516166" y="55867"/>
                </a:lnTo>
                <a:lnTo>
                  <a:pt x="534200" y="55867"/>
                </a:lnTo>
                <a:lnTo>
                  <a:pt x="529329" y="52171"/>
                </a:lnTo>
                <a:lnTo>
                  <a:pt x="421259" y="52171"/>
                </a:lnTo>
                <a:lnTo>
                  <a:pt x="413994" y="46281"/>
                </a:lnTo>
                <a:lnTo>
                  <a:pt x="405420" y="41319"/>
                </a:lnTo>
                <a:lnTo>
                  <a:pt x="369065" y="25353"/>
                </a:lnTo>
                <a:lnTo>
                  <a:pt x="330214" y="13266"/>
                </a:lnTo>
                <a:lnTo>
                  <a:pt x="290152" y="5491"/>
                </a:lnTo>
                <a:lnTo>
                  <a:pt x="269887" y="3035"/>
                </a:lnTo>
                <a:lnTo>
                  <a:pt x="246798" y="1593"/>
                </a:lnTo>
                <a:close/>
              </a:path>
              <a:path w="558165" h="282575">
                <a:moveTo>
                  <a:pt x="174441" y="162077"/>
                </a:moveTo>
                <a:lnTo>
                  <a:pt x="118059" y="162077"/>
                </a:lnTo>
                <a:lnTo>
                  <a:pt x="132549" y="162090"/>
                </a:lnTo>
                <a:lnTo>
                  <a:pt x="139687" y="163347"/>
                </a:lnTo>
                <a:lnTo>
                  <a:pt x="161747" y="190614"/>
                </a:lnTo>
                <a:lnTo>
                  <a:pt x="160947" y="210952"/>
                </a:lnTo>
                <a:lnTo>
                  <a:pt x="151147" y="227752"/>
                </a:lnTo>
                <a:lnTo>
                  <a:pt x="134306" y="239498"/>
                </a:lnTo>
                <a:lnTo>
                  <a:pt x="112382" y="244678"/>
                </a:lnTo>
                <a:lnTo>
                  <a:pt x="180747" y="244678"/>
                </a:lnTo>
                <a:lnTo>
                  <a:pt x="186576" y="233217"/>
                </a:lnTo>
                <a:lnTo>
                  <a:pt x="190641" y="215226"/>
                </a:lnTo>
                <a:lnTo>
                  <a:pt x="190526" y="207527"/>
                </a:lnTo>
                <a:lnTo>
                  <a:pt x="190257" y="196285"/>
                </a:lnTo>
                <a:lnTo>
                  <a:pt x="185026" y="178384"/>
                </a:lnTo>
                <a:lnTo>
                  <a:pt x="175029" y="162608"/>
                </a:lnTo>
                <a:lnTo>
                  <a:pt x="174441" y="162077"/>
                </a:lnTo>
                <a:close/>
              </a:path>
              <a:path w="558165" h="282575">
                <a:moveTo>
                  <a:pt x="409006" y="187681"/>
                </a:moveTo>
                <a:lnTo>
                  <a:pt x="326921" y="187681"/>
                </a:lnTo>
                <a:lnTo>
                  <a:pt x="336743" y="187836"/>
                </a:lnTo>
                <a:lnTo>
                  <a:pt x="345742" y="189138"/>
                </a:lnTo>
                <a:lnTo>
                  <a:pt x="377990" y="211239"/>
                </a:lnTo>
                <a:lnTo>
                  <a:pt x="386448" y="229247"/>
                </a:lnTo>
                <a:lnTo>
                  <a:pt x="389420" y="230847"/>
                </a:lnTo>
                <a:lnTo>
                  <a:pt x="394525" y="232702"/>
                </a:lnTo>
                <a:lnTo>
                  <a:pt x="407250" y="232384"/>
                </a:lnTo>
                <a:lnTo>
                  <a:pt x="450215" y="232371"/>
                </a:lnTo>
                <a:lnTo>
                  <a:pt x="449770" y="230403"/>
                </a:lnTo>
                <a:lnTo>
                  <a:pt x="446716" y="224631"/>
                </a:lnTo>
                <a:lnTo>
                  <a:pt x="441445" y="220727"/>
                </a:lnTo>
                <a:lnTo>
                  <a:pt x="435022" y="217664"/>
                </a:lnTo>
                <a:lnTo>
                  <a:pt x="428510" y="214414"/>
                </a:lnTo>
                <a:lnTo>
                  <a:pt x="408712" y="191414"/>
                </a:lnTo>
                <a:lnTo>
                  <a:pt x="408724" y="190614"/>
                </a:lnTo>
                <a:lnTo>
                  <a:pt x="409006" y="187681"/>
                </a:lnTo>
                <a:close/>
              </a:path>
              <a:path w="558165" h="282575">
                <a:moveTo>
                  <a:pt x="480149" y="106098"/>
                </a:moveTo>
                <a:lnTo>
                  <a:pt x="119370" y="106098"/>
                </a:lnTo>
                <a:lnTo>
                  <a:pt x="146003" y="109672"/>
                </a:lnTo>
                <a:lnTo>
                  <a:pt x="168414" y="118376"/>
                </a:lnTo>
                <a:lnTo>
                  <a:pt x="206849" y="153170"/>
                </a:lnTo>
                <a:lnTo>
                  <a:pt x="228433" y="191414"/>
                </a:lnTo>
                <a:lnTo>
                  <a:pt x="235292" y="206970"/>
                </a:lnTo>
                <a:lnTo>
                  <a:pt x="239036" y="214441"/>
                </a:lnTo>
                <a:lnTo>
                  <a:pt x="243623" y="221390"/>
                </a:lnTo>
                <a:lnTo>
                  <a:pt x="249529" y="227545"/>
                </a:lnTo>
                <a:lnTo>
                  <a:pt x="255447" y="232575"/>
                </a:lnTo>
                <a:lnTo>
                  <a:pt x="262763" y="232384"/>
                </a:lnTo>
                <a:lnTo>
                  <a:pt x="320878" y="232384"/>
                </a:lnTo>
                <a:lnTo>
                  <a:pt x="319405" y="228384"/>
                </a:lnTo>
                <a:lnTo>
                  <a:pt x="310934" y="219710"/>
                </a:lnTo>
                <a:lnTo>
                  <a:pt x="302488" y="218351"/>
                </a:lnTo>
                <a:lnTo>
                  <a:pt x="294665" y="216204"/>
                </a:lnTo>
                <a:lnTo>
                  <a:pt x="284703" y="209668"/>
                </a:lnTo>
                <a:lnTo>
                  <a:pt x="280588" y="200131"/>
                </a:lnTo>
                <a:lnTo>
                  <a:pt x="280704" y="191414"/>
                </a:lnTo>
                <a:lnTo>
                  <a:pt x="283565" y="187642"/>
                </a:lnTo>
                <a:lnTo>
                  <a:pt x="409009" y="187642"/>
                </a:lnTo>
                <a:lnTo>
                  <a:pt x="409676" y="180708"/>
                </a:lnTo>
                <a:lnTo>
                  <a:pt x="414769" y="174091"/>
                </a:lnTo>
                <a:lnTo>
                  <a:pt x="417931" y="172237"/>
                </a:lnTo>
                <a:lnTo>
                  <a:pt x="425107" y="170700"/>
                </a:lnTo>
                <a:lnTo>
                  <a:pt x="506438" y="170700"/>
                </a:lnTo>
                <a:lnTo>
                  <a:pt x="506872" y="170609"/>
                </a:lnTo>
                <a:lnTo>
                  <a:pt x="545528" y="153454"/>
                </a:lnTo>
                <a:lnTo>
                  <a:pt x="551443" y="149061"/>
                </a:lnTo>
                <a:lnTo>
                  <a:pt x="525497" y="149061"/>
                </a:lnTo>
                <a:lnTo>
                  <a:pt x="516782" y="149043"/>
                </a:lnTo>
                <a:lnTo>
                  <a:pt x="476796" y="141770"/>
                </a:lnTo>
                <a:lnTo>
                  <a:pt x="454875" y="123990"/>
                </a:lnTo>
                <a:lnTo>
                  <a:pt x="458165" y="120573"/>
                </a:lnTo>
                <a:lnTo>
                  <a:pt x="499214" y="120573"/>
                </a:lnTo>
                <a:lnTo>
                  <a:pt x="492163" y="117824"/>
                </a:lnTo>
                <a:lnTo>
                  <a:pt x="484816" y="112248"/>
                </a:lnTo>
                <a:lnTo>
                  <a:pt x="480149" y="106098"/>
                </a:lnTo>
                <a:close/>
              </a:path>
              <a:path w="558165" h="282575">
                <a:moveTo>
                  <a:pt x="445820" y="232384"/>
                </a:moveTo>
                <a:lnTo>
                  <a:pt x="430631" y="232384"/>
                </a:lnTo>
                <a:lnTo>
                  <a:pt x="432638" y="232422"/>
                </a:lnTo>
                <a:lnTo>
                  <a:pt x="445820" y="232384"/>
                </a:lnTo>
                <a:close/>
              </a:path>
              <a:path w="558165" h="282575">
                <a:moveTo>
                  <a:pt x="126225" y="138239"/>
                </a:moveTo>
                <a:lnTo>
                  <a:pt x="86566" y="153494"/>
                </a:lnTo>
                <a:lnTo>
                  <a:pt x="76245" y="178384"/>
                </a:lnTo>
                <a:lnTo>
                  <a:pt x="76695" y="187184"/>
                </a:lnTo>
                <a:lnTo>
                  <a:pt x="80241" y="197631"/>
                </a:lnTo>
                <a:lnTo>
                  <a:pt x="86626" y="206641"/>
                </a:lnTo>
                <a:lnTo>
                  <a:pt x="90652" y="210781"/>
                </a:lnTo>
                <a:lnTo>
                  <a:pt x="96088" y="214172"/>
                </a:lnTo>
                <a:lnTo>
                  <a:pt x="105549" y="212064"/>
                </a:lnTo>
                <a:lnTo>
                  <a:pt x="108483" y="209435"/>
                </a:lnTo>
                <a:lnTo>
                  <a:pt x="109791" y="200634"/>
                </a:lnTo>
                <a:lnTo>
                  <a:pt x="105206" y="197218"/>
                </a:lnTo>
                <a:lnTo>
                  <a:pt x="102374" y="193192"/>
                </a:lnTo>
                <a:lnTo>
                  <a:pt x="99683" y="187159"/>
                </a:lnTo>
                <a:lnTo>
                  <a:pt x="99226" y="180598"/>
                </a:lnTo>
                <a:lnTo>
                  <a:pt x="100922" y="174220"/>
                </a:lnTo>
                <a:lnTo>
                  <a:pt x="104698" y="168833"/>
                </a:lnTo>
                <a:lnTo>
                  <a:pt x="110083" y="163614"/>
                </a:lnTo>
                <a:lnTo>
                  <a:pt x="118059" y="162077"/>
                </a:lnTo>
                <a:lnTo>
                  <a:pt x="174441" y="162077"/>
                </a:lnTo>
                <a:lnTo>
                  <a:pt x="161155" y="150077"/>
                </a:lnTo>
                <a:lnTo>
                  <a:pt x="144515" y="141663"/>
                </a:lnTo>
                <a:lnTo>
                  <a:pt x="126225" y="138239"/>
                </a:lnTo>
                <a:close/>
              </a:path>
              <a:path w="558165" h="282575">
                <a:moveTo>
                  <a:pt x="409009" y="187642"/>
                </a:moveTo>
                <a:lnTo>
                  <a:pt x="283565" y="187642"/>
                </a:lnTo>
                <a:lnTo>
                  <a:pt x="293100" y="187713"/>
                </a:lnTo>
                <a:lnTo>
                  <a:pt x="305625" y="187963"/>
                </a:lnTo>
                <a:lnTo>
                  <a:pt x="314045" y="187934"/>
                </a:lnTo>
                <a:lnTo>
                  <a:pt x="326921" y="187681"/>
                </a:lnTo>
                <a:lnTo>
                  <a:pt x="409006" y="187681"/>
                </a:lnTo>
                <a:close/>
              </a:path>
              <a:path w="558165" h="282575">
                <a:moveTo>
                  <a:pt x="506438" y="170700"/>
                </a:moveTo>
                <a:lnTo>
                  <a:pt x="425107" y="170700"/>
                </a:lnTo>
                <a:lnTo>
                  <a:pt x="429018" y="171386"/>
                </a:lnTo>
                <a:lnTo>
                  <a:pt x="437438" y="172237"/>
                </a:lnTo>
                <a:lnTo>
                  <a:pt x="442036" y="173088"/>
                </a:lnTo>
                <a:lnTo>
                  <a:pt x="446659" y="173659"/>
                </a:lnTo>
                <a:lnTo>
                  <a:pt x="453387" y="174399"/>
                </a:lnTo>
                <a:lnTo>
                  <a:pt x="460136" y="174882"/>
                </a:lnTo>
                <a:lnTo>
                  <a:pt x="466900" y="175102"/>
                </a:lnTo>
                <a:lnTo>
                  <a:pt x="473671" y="175056"/>
                </a:lnTo>
                <a:lnTo>
                  <a:pt x="484829" y="174368"/>
                </a:lnTo>
                <a:lnTo>
                  <a:pt x="495922" y="172900"/>
                </a:lnTo>
                <a:lnTo>
                  <a:pt x="506438" y="170700"/>
                </a:lnTo>
                <a:close/>
              </a:path>
              <a:path w="558165" h="282575">
                <a:moveTo>
                  <a:pt x="555053" y="146380"/>
                </a:moveTo>
                <a:lnTo>
                  <a:pt x="552551" y="147040"/>
                </a:lnTo>
                <a:lnTo>
                  <a:pt x="542899" y="148031"/>
                </a:lnTo>
                <a:lnTo>
                  <a:pt x="534208" y="148729"/>
                </a:lnTo>
                <a:lnTo>
                  <a:pt x="525497" y="149061"/>
                </a:lnTo>
                <a:lnTo>
                  <a:pt x="551443" y="149061"/>
                </a:lnTo>
                <a:lnTo>
                  <a:pt x="555053" y="146380"/>
                </a:lnTo>
                <a:close/>
              </a:path>
              <a:path w="558165" h="282575">
                <a:moveTo>
                  <a:pt x="556695" y="139458"/>
                </a:moveTo>
                <a:lnTo>
                  <a:pt x="550087" y="139458"/>
                </a:lnTo>
                <a:lnTo>
                  <a:pt x="556374" y="140131"/>
                </a:lnTo>
                <a:lnTo>
                  <a:pt x="556695" y="139458"/>
                </a:lnTo>
                <a:close/>
              </a:path>
              <a:path w="558165" h="282575">
                <a:moveTo>
                  <a:pt x="499214" y="120573"/>
                </a:moveTo>
                <a:lnTo>
                  <a:pt x="458165" y="120573"/>
                </a:lnTo>
                <a:lnTo>
                  <a:pt x="461619" y="121551"/>
                </a:lnTo>
                <a:lnTo>
                  <a:pt x="462673" y="122440"/>
                </a:lnTo>
                <a:lnTo>
                  <a:pt x="505688" y="139496"/>
                </a:lnTo>
                <a:lnTo>
                  <a:pt x="518922" y="139917"/>
                </a:lnTo>
                <a:lnTo>
                  <a:pt x="525516" y="139902"/>
                </a:lnTo>
                <a:lnTo>
                  <a:pt x="532155" y="139700"/>
                </a:lnTo>
                <a:lnTo>
                  <a:pt x="536613" y="139509"/>
                </a:lnTo>
                <a:lnTo>
                  <a:pt x="546227" y="139509"/>
                </a:lnTo>
                <a:lnTo>
                  <a:pt x="550087" y="139458"/>
                </a:lnTo>
                <a:lnTo>
                  <a:pt x="556695" y="139458"/>
                </a:lnTo>
                <a:lnTo>
                  <a:pt x="557542" y="137680"/>
                </a:lnTo>
                <a:lnTo>
                  <a:pt x="557898" y="136982"/>
                </a:lnTo>
                <a:lnTo>
                  <a:pt x="557834" y="135369"/>
                </a:lnTo>
                <a:lnTo>
                  <a:pt x="556926" y="121221"/>
                </a:lnTo>
                <a:lnTo>
                  <a:pt x="500875" y="121221"/>
                </a:lnTo>
                <a:lnTo>
                  <a:pt x="499214" y="120573"/>
                </a:lnTo>
                <a:close/>
              </a:path>
              <a:path w="558165" h="282575">
                <a:moveTo>
                  <a:pt x="546227" y="139509"/>
                </a:moveTo>
                <a:lnTo>
                  <a:pt x="536613" y="139509"/>
                </a:lnTo>
                <a:lnTo>
                  <a:pt x="543331" y="139547"/>
                </a:lnTo>
                <a:lnTo>
                  <a:pt x="546227" y="139509"/>
                </a:lnTo>
                <a:close/>
              </a:path>
              <a:path w="558165" h="282575">
                <a:moveTo>
                  <a:pt x="534200" y="55867"/>
                </a:moveTo>
                <a:lnTo>
                  <a:pt x="516166" y="55867"/>
                </a:lnTo>
                <a:lnTo>
                  <a:pt x="524872" y="59256"/>
                </a:lnTo>
                <a:lnTo>
                  <a:pt x="532220" y="64828"/>
                </a:lnTo>
                <a:lnTo>
                  <a:pt x="537799" y="72174"/>
                </a:lnTo>
                <a:lnTo>
                  <a:pt x="541197" y="80886"/>
                </a:lnTo>
                <a:lnTo>
                  <a:pt x="540712" y="98213"/>
                </a:lnTo>
                <a:lnTo>
                  <a:pt x="532266" y="112279"/>
                </a:lnTo>
                <a:lnTo>
                  <a:pt x="518205" y="120732"/>
                </a:lnTo>
                <a:lnTo>
                  <a:pt x="500875" y="121221"/>
                </a:lnTo>
                <a:lnTo>
                  <a:pt x="556926" y="121221"/>
                </a:lnTo>
                <a:lnTo>
                  <a:pt x="556092" y="108229"/>
                </a:lnTo>
                <a:lnTo>
                  <a:pt x="550725" y="81978"/>
                </a:lnTo>
                <a:lnTo>
                  <a:pt x="538610" y="59213"/>
                </a:lnTo>
                <a:lnTo>
                  <a:pt x="534200" y="55867"/>
                </a:lnTo>
                <a:close/>
              </a:path>
              <a:path w="558165" h="282575">
                <a:moveTo>
                  <a:pt x="524814" y="83070"/>
                </a:moveTo>
                <a:lnTo>
                  <a:pt x="519023" y="83070"/>
                </a:lnTo>
                <a:lnTo>
                  <a:pt x="515505" y="86715"/>
                </a:lnTo>
                <a:lnTo>
                  <a:pt x="511556" y="90652"/>
                </a:lnTo>
                <a:lnTo>
                  <a:pt x="512025" y="97459"/>
                </a:lnTo>
                <a:lnTo>
                  <a:pt x="519925" y="102704"/>
                </a:lnTo>
                <a:lnTo>
                  <a:pt x="523925" y="102704"/>
                </a:lnTo>
                <a:lnTo>
                  <a:pt x="531799" y="97459"/>
                </a:lnTo>
                <a:lnTo>
                  <a:pt x="532282" y="90652"/>
                </a:lnTo>
                <a:lnTo>
                  <a:pt x="528332" y="86715"/>
                </a:lnTo>
                <a:lnTo>
                  <a:pt x="524814" y="83070"/>
                </a:lnTo>
                <a:close/>
              </a:path>
              <a:path w="558165" h="282575">
                <a:moveTo>
                  <a:pt x="425424" y="0"/>
                </a:moveTo>
                <a:lnTo>
                  <a:pt x="420708" y="3035"/>
                </a:lnTo>
                <a:lnTo>
                  <a:pt x="420767" y="18745"/>
                </a:lnTo>
                <a:lnTo>
                  <a:pt x="421158" y="40320"/>
                </a:lnTo>
                <a:lnTo>
                  <a:pt x="421259" y="52171"/>
                </a:lnTo>
                <a:lnTo>
                  <a:pt x="529329" y="52171"/>
                </a:lnTo>
                <a:lnTo>
                  <a:pt x="516623" y="42532"/>
                </a:lnTo>
                <a:lnTo>
                  <a:pt x="431852" y="3035"/>
                </a:lnTo>
                <a:lnTo>
                  <a:pt x="425424" y="0"/>
                </a:lnTo>
                <a:close/>
              </a:path>
            </a:pathLst>
          </a:custGeom>
          <a:solidFill>
            <a:srgbClr val="42BA84"/>
          </a:solidFill>
        </p:spPr>
        <p:txBody>
          <a:bodyPr wrap="square" lIns="0" tIns="0" rIns="0" bIns="0" rtlCol="0"/>
          <a:lstStyle/>
          <a:p>
            <a:endParaRPr/>
          </a:p>
        </p:txBody>
      </p:sp>
      <p:sp>
        <p:nvSpPr>
          <p:cNvPr id="18" name="bg object 18"/>
          <p:cNvSpPr/>
          <p:nvPr/>
        </p:nvSpPr>
        <p:spPr>
          <a:xfrm>
            <a:off x="6131369" y="0"/>
            <a:ext cx="1641475" cy="48895"/>
          </a:xfrm>
          <a:custGeom>
            <a:avLst/>
            <a:gdLst/>
            <a:ahLst/>
            <a:cxnLst/>
            <a:rect l="l" t="t" r="r" b="b"/>
            <a:pathLst>
              <a:path w="1641475" h="48895">
                <a:moveTo>
                  <a:pt x="1641030" y="0"/>
                </a:moveTo>
                <a:lnTo>
                  <a:pt x="0" y="0"/>
                </a:lnTo>
                <a:lnTo>
                  <a:pt x="0" y="48577"/>
                </a:lnTo>
                <a:lnTo>
                  <a:pt x="1641030" y="48577"/>
                </a:lnTo>
                <a:lnTo>
                  <a:pt x="1641030" y="0"/>
                </a:lnTo>
                <a:close/>
              </a:path>
            </a:pathLst>
          </a:custGeom>
          <a:solidFill>
            <a:srgbClr val="0074BC"/>
          </a:solidFill>
        </p:spPr>
        <p:txBody>
          <a:bodyPr wrap="square" lIns="0" tIns="0" rIns="0" bIns="0" rtlCol="0"/>
          <a:lstStyle/>
          <a:p>
            <a:endParaRPr/>
          </a:p>
        </p:txBody>
      </p:sp>
      <p:sp>
        <p:nvSpPr>
          <p:cNvPr id="19" name="bg object 19"/>
          <p:cNvSpPr/>
          <p:nvPr/>
        </p:nvSpPr>
        <p:spPr>
          <a:xfrm>
            <a:off x="5527217" y="0"/>
            <a:ext cx="604520" cy="48895"/>
          </a:xfrm>
          <a:custGeom>
            <a:avLst/>
            <a:gdLst/>
            <a:ahLst/>
            <a:cxnLst/>
            <a:rect l="l" t="t" r="r" b="b"/>
            <a:pathLst>
              <a:path w="604520" h="48895">
                <a:moveTo>
                  <a:pt x="604151" y="0"/>
                </a:moveTo>
                <a:lnTo>
                  <a:pt x="0" y="0"/>
                </a:lnTo>
                <a:lnTo>
                  <a:pt x="0" y="48577"/>
                </a:lnTo>
                <a:lnTo>
                  <a:pt x="604151" y="48577"/>
                </a:lnTo>
                <a:lnTo>
                  <a:pt x="604151" y="0"/>
                </a:lnTo>
                <a:close/>
              </a:path>
            </a:pathLst>
          </a:custGeom>
          <a:solidFill>
            <a:srgbClr val="EDEDEE"/>
          </a:solidFill>
        </p:spPr>
        <p:txBody>
          <a:bodyPr wrap="square" lIns="0" tIns="0" rIns="0" bIns="0" rtlCol="0"/>
          <a:lstStyle/>
          <a:p>
            <a:endParaRPr/>
          </a:p>
        </p:txBody>
      </p:sp>
      <p:sp>
        <p:nvSpPr>
          <p:cNvPr id="20" name="bg object 20"/>
          <p:cNvSpPr/>
          <p:nvPr/>
        </p:nvSpPr>
        <p:spPr>
          <a:xfrm>
            <a:off x="2480373" y="0"/>
            <a:ext cx="3047365" cy="48895"/>
          </a:xfrm>
          <a:custGeom>
            <a:avLst/>
            <a:gdLst/>
            <a:ahLst/>
            <a:cxnLst/>
            <a:rect l="l" t="t" r="r" b="b"/>
            <a:pathLst>
              <a:path w="3047365" h="48895">
                <a:moveTo>
                  <a:pt x="3046857" y="0"/>
                </a:moveTo>
                <a:lnTo>
                  <a:pt x="0" y="0"/>
                </a:lnTo>
                <a:lnTo>
                  <a:pt x="0" y="48577"/>
                </a:lnTo>
                <a:lnTo>
                  <a:pt x="3046857" y="48577"/>
                </a:lnTo>
                <a:lnTo>
                  <a:pt x="3046857" y="0"/>
                </a:lnTo>
                <a:close/>
              </a:path>
            </a:pathLst>
          </a:custGeom>
          <a:solidFill>
            <a:srgbClr val="42BA84"/>
          </a:solidFill>
        </p:spPr>
        <p:txBody>
          <a:bodyPr wrap="square" lIns="0" tIns="0" rIns="0" bIns="0" rtlCol="0"/>
          <a:lstStyle/>
          <a:p>
            <a:endParaRPr/>
          </a:p>
        </p:txBody>
      </p:sp>
      <p:sp>
        <p:nvSpPr>
          <p:cNvPr id="21" name="bg object 21"/>
          <p:cNvSpPr/>
          <p:nvPr/>
        </p:nvSpPr>
        <p:spPr>
          <a:xfrm>
            <a:off x="1648193" y="0"/>
            <a:ext cx="832485" cy="48895"/>
          </a:xfrm>
          <a:custGeom>
            <a:avLst/>
            <a:gdLst/>
            <a:ahLst/>
            <a:cxnLst/>
            <a:rect l="l" t="t" r="r" b="b"/>
            <a:pathLst>
              <a:path w="832485" h="48895">
                <a:moveTo>
                  <a:pt x="832180" y="0"/>
                </a:moveTo>
                <a:lnTo>
                  <a:pt x="0" y="0"/>
                </a:lnTo>
                <a:lnTo>
                  <a:pt x="0" y="48577"/>
                </a:lnTo>
                <a:lnTo>
                  <a:pt x="832180" y="48577"/>
                </a:lnTo>
                <a:lnTo>
                  <a:pt x="832180" y="0"/>
                </a:lnTo>
                <a:close/>
              </a:path>
            </a:pathLst>
          </a:custGeom>
          <a:solidFill>
            <a:srgbClr val="F58345"/>
          </a:solidFill>
        </p:spPr>
        <p:txBody>
          <a:bodyPr wrap="square" lIns="0" tIns="0" rIns="0" bIns="0" rtlCol="0"/>
          <a:lstStyle/>
          <a:p>
            <a:endParaRPr/>
          </a:p>
        </p:txBody>
      </p:sp>
      <p:sp>
        <p:nvSpPr>
          <p:cNvPr id="22" name="bg object 22"/>
          <p:cNvSpPr/>
          <p:nvPr/>
        </p:nvSpPr>
        <p:spPr>
          <a:xfrm>
            <a:off x="0" y="0"/>
            <a:ext cx="1648460" cy="48895"/>
          </a:xfrm>
          <a:custGeom>
            <a:avLst/>
            <a:gdLst/>
            <a:ahLst/>
            <a:cxnLst/>
            <a:rect l="l" t="t" r="r" b="b"/>
            <a:pathLst>
              <a:path w="1648460" h="48895">
                <a:moveTo>
                  <a:pt x="1648180" y="0"/>
                </a:moveTo>
                <a:lnTo>
                  <a:pt x="0" y="0"/>
                </a:lnTo>
                <a:lnTo>
                  <a:pt x="0" y="48577"/>
                </a:lnTo>
                <a:lnTo>
                  <a:pt x="1648180" y="48577"/>
                </a:lnTo>
                <a:lnTo>
                  <a:pt x="1648180" y="0"/>
                </a:lnTo>
                <a:close/>
              </a:path>
            </a:pathLst>
          </a:custGeom>
          <a:solidFill>
            <a:srgbClr val="003A36"/>
          </a:solidFill>
        </p:spPr>
        <p:txBody>
          <a:bodyPr wrap="square" lIns="0" tIns="0" rIns="0" bIns="0" rtlCol="0"/>
          <a:lstStyle/>
          <a:p>
            <a:endParaRPr/>
          </a:p>
        </p:txBody>
      </p:sp>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4852" y="9481819"/>
            <a:ext cx="4253865" cy="167640"/>
          </a:xfrm>
          <a:prstGeom prst="rect">
            <a:avLst/>
          </a:prstGeom>
        </p:spPr>
        <p:txBody>
          <a:bodyPr wrap="square" lIns="0" tIns="0" rIns="0" bIns="0">
            <a:spAutoFit/>
          </a:bodyPr>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spc="105" dirty="0"/>
              <a:t> </a:t>
            </a:r>
            <a:r>
              <a:rPr dirty="0"/>
              <a:t>AG</a:t>
            </a:r>
            <a:r>
              <a:rPr spc="110" dirty="0"/>
              <a:t> </a:t>
            </a:r>
            <a:r>
              <a:rPr dirty="0"/>
              <a:t>makes</a:t>
            </a:r>
            <a:r>
              <a:rPr spc="105" dirty="0"/>
              <a:t> </a:t>
            </a:r>
            <a:r>
              <a:rPr dirty="0"/>
              <a:t>uninterrupted</a:t>
            </a:r>
            <a:r>
              <a:rPr spc="110" dirty="0"/>
              <a:t> </a:t>
            </a:r>
            <a:r>
              <a:rPr dirty="0"/>
              <a:t>production</a:t>
            </a:r>
            <a:r>
              <a:rPr spc="105" dirty="0"/>
              <a:t> </a:t>
            </a:r>
            <a:r>
              <a:rPr dirty="0"/>
              <a:t>possible</a:t>
            </a:r>
            <a:r>
              <a:rPr spc="110" dirty="0"/>
              <a:t> </a:t>
            </a:r>
            <a:r>
              <a:rPr dirty="0"/>
              <a:t>for</a:t>
            </a:r>
            <a:r>
              <a:rPr spc="105" dirty="0"/>
              <a:t> </a:t>
            </a:r>
            <a:r>
              <a:rPr dirty="0"/>
              <a:t>manufacturing</a:t>
            </a:r>
            <a:r>
              <a:rPr spc="110" dirty="0"/>
              <a:t> </a:t>
            </a:r>
            <a:r>
              <a:rPr spc="-10" dirty="0"/>
              <a:t>compannies</a:t>
            </a:r>
          </a:p>
        </p:txBody>
      </p:sp>
      <p:sp>
        <p:nvSpPr>
          <p:cNvPr id="5" name="Holder 5"/>
          <p:cNvSpPr>
            <a:spLocks noGrp="1"/>
          </p:cNvSpPr>
          <p:nvPr>
            <p:ph type="dt" sz="half" idx="6"/>
          </p:nvPr>
        </p:nvSpPr>
        <p:spPr>
          <a:xfrm>
            <a:off x="6797330" y="9481819"/>
            <a:ext cx="526415" cy="167640"/>
          </a:xfrm>
          <a:prstGeom prst="rect">
            <a:avLst/>
          </a:prstGeom>
        </p:spPr>
        <p:txBody>
          <a:bodyPr wrap="square" lIns="0" tIns="0" rIns="0" bIns="0">
            <a:spAutoFit/>
          </a:bodyPr>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6" name="Holder 6"/>
          <p:cNvSpPr>
            <a:spLocks noGrp="1"/>
          </p:cNvSpPr>
          <p:nvPr>
            <p:ph type="sldNum" sz="quarter" idx="7"/>
          </p:nvPr>
        </p:nvSpPr>
        <p:spPr>
          <a:xfrm>
            <a:off x="419100" y="9481819"/>
            <a:ext cx="147320" cy="167640"/>
          </a:xfrm>
          <a:prstGeom prst="rect">
            <a:avLst/>
          </a:prstGeom>
        </p:spPr>
        <p:txBody>
          <a:bodyPr wrap="square" lIns="0" tIns="0" rIns="0" bIns="0">
            <a:spAutoFit/>
          </a:bodyPr>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mailto:Sales-Inquiries-EMEA@suse.com" TargetMode="External"/><Relationship Id="rId2" Type="http://schemas.openxmlformats.org/officeDocument/2006/relationships/hyperlink" Target="mailto:Sales-Inquiries-APAC@suse.com" TargetMode="External"/><Relationship Id="rId1" Type="http://schemas.openxmlformats.org/officeDocument/2006/relationships/slideLayout" Target="../slideLayouts/slideLayout5.xml"/><Relationship Id="rId5" Type="http://schemas.openxmlformats.org/officeDocument/2006/relationships/hyperlink" Target="mailto:Sales-Inquiries-NA@suse.com" TargetMode="External"/><Relationship Id="rId4" Type="http://schemas.openxmlformats.org/officeDocument/2006/relationships/hyperlink" Target="mailto:Sales-Inquiries-LATAM@suse.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772400" cy="1092835"/>
          </a:xfrm>
          <a:custGeom>
            <a:avLst/>
            <a:gdLst/>
            <a:ahLst/>
            <a:cxnLst/>
            <a:rect l="l" t="t" r="r" b="b"/>
            <a:pathLst>
              <a:path w="7772400" h="1092835">
                <a:moveTo>
                  <a:pt x="0" y="1092492"/>
                </a:moveTo>
                <a:lnTo>
                  <a:pt x="7772400" y="1092492"/>
                </a:lnTo>
                <a:lnTo>
                  <a:pt x="7772400" y="0"/>
                </a:lnTo>
                <a:lnTo>
                  <a:pt x="0" y="0"/>
                </a:lnTo>
                <a:lnTo>
                  <a:pt x="0" y="1092492"/>
                </a:lnTo>
                <a:close/>
              </a:path>
            </a:pathLst>
          </a:custGeom>
          <a:solidFill>
            <a:srgbClr val="003A36"/>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sp>
        <p:nvSpPr>
          <p:cNvPr id="3" name="object 3"/>
          <p:cNvSpPr/>
          <p:nvPr/>
        </p:nvSpPr>
        <p:spPr>
          <a:xfrm>
            <a:off x="0" y="5286222"/>
            <a:ext cx="7772400" cy="4772660"/>
          </a:xfrm>
          <a:custGeom>
            <a:avLst/>
            <a:gdLst/>
            <a:ahLst/>
            <a:cxnLst/>
            <a:rect l="l" t="t" r="r" b="b"/>
            <a:pathLst>
              <a:path w="7772400" h="4772659">
                <a:moveTo>
                  <a:pt x="0" y="4772177"/>
                </a:moveTo>
                <a:lnTo>
                  <a:pt x="7772400" y="4772177"/>
                </a:lnTo>
                <a:lnTo>
                  <a:pt x="7772400" y="0"/>
                </a:lnTo>
                <a:lnTo>
                  <a:pt x="0" y="0"/>
                </a:lnTo>
                <a:lnTo>
                  <a:pt x="0" y="4772177"/>
                </a:lnTo>
                <a:close/>
              </a:path>
            </a:pathLst>
          </a:custGeom>
          <a:solidFill>
            <a:srgbClr val="003A36"/>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sp>
        <p:nvSpPr>
          <p:cNvPr id="4" name="object 4"/>
          <p:cNvSpPr txBox="1"/>
          <p:nvPr/>
        </p:nvSpPr>
        <p:spPr>
          <a:xfrm>
            <a:off x="444500" y="9095740"/>
            <a:ext cx="1676946" cy="259045"/>
          </a:xfrm>
          <a:prstGeom prst="rect">
            <a:avLst/>
          </a:prstGeom>
        </p:spPr>
        <p:txBody>
          <a:bodyPr vert="horz" wrap="square" lIns="0" tIns="12700" rIns="0" bIns="0" rtlCol="0">
            <a:spAutoFit/>
          </a:bodyPr>
          <a:lstStyle/>
          <a:p>
            <a:pPr marL="12700" marR="5080" algn="dist">
              <a:spcBef>
                <a:spcPts val="100"/>
              </a:spcBef>
            </a:pPr>
            <a:r>
              <a:rPr sz="1600" dirty="0">
                <a:solidFill>
                  <a:srgbClr val="FFFFFF"/>
                </a:solidFill>
                <a:latin typeface="Source Han Sans CN" panose="020B0500000000000000" pitchFamily="34" charset="-128"/>
                <a:ea typeface="Source Han Sans CN" panose="020B0500000000000000" pitchFamily="34" charset="-128"/>
                <a:cs typeface="Lucida Sans Unicode"/>
              </a:rPr>
              <a:t>成功案例</a:t>
            </a:r>
            <a:r>
              <a:rPr lang="zh-CN" altLang="en-US" sz="1600" dirty="0">
                <a:solidFill>
                  <a:srgbClr val="FFFFFF"/>
                </a:solidFill>
                <a:latin typeface="Source Han Sans CN" panose="020B0500000000000000" pitchFamily="34" charset="-128"/>
                <a:ea typeface="Source Han Sans CN" panose="020B0500000000000000" pitchFamily="34" charset="-128"/>
                <a:cs typeface="Lucida Sans Unicode"/>
              </a:rPr>
              <a:t/>
            </a:r>
            <a:r>
              <a:rPr sz="1600" dirty="0">
                <a:solidFill>
                  <a:srgbClr val="FFFFFF"/>
                </a:solidFill>
                <a:latin typeface="Source Han Sans CN" panose="020B0500000000000000" pitchFamily="34" charset="-128"/>
                <a:ea typeface="Source Han Sans CN" panose="020B0500000000000000" pitchFamily="34" charset="-128"/>
                <a:cs typeface="Lucida Sans Unicode"/>
              </a:rPr>
              <a:t/>
            </a:r>
            <a:endParaRPr sz="1600" dirty="0">
              <a:latin typeface="Source Han Sans CN" panose="020B0500000000000000" pitchFamily="34" charset="-128"/>
              <a:ea typeface="Source Han Sans CN" panose="020B0500000000000000" pitchFamily="34" charset="-128"/>
              <a:cs typeface="Lucida Sans Unicode"/>
            </a:endParaRPr>
          </a:p>
        </p:txBody>
      </p:sp>
      <p:pic>
        <p:nvPicPr>
          <p:cNvPr id="5" name="object 5"/>
          <p:cNvPicPr/>
          <p:nvPr/>
        </p:nvPicPr>
        <p:blipFill>
          <a:blip r:embed="rId2" cstate="print"/>
          <a:stretch>
            <a:fillRect/>
          </a:stretch>
        </p:blipFill>
        <p:spPr>
          <a:xfrm>
            <a:off x="0" y="1092492"/>
            <a:ext cx="7773136" cy="4193730"/>
          </a:xfrm>
          <a:prstGeom prst="rect">
            <a:avLst/>
          </a:prstGeom>
        </p:spPr>
      </p:pic>
      <p:sp>
        <p:nvSpPr>
          <p:cNvPr id="6" name="object 6"/>
          <p:cNvSpPr/>
          <p:nvPr/>
        </p:nvSpPr>
        <p:spPr>
          <a:xfrm>
            <a:off x="1112541" y="488218"/>
            <a:ext cx="899160" cy="224790"/>
          </a:xfrm>
          <a:custGeom>
            <a:avLst/>
            <a:gdLst/>
            <a:ahLst/>
            <a:cxnLst/>
            <a:rect l="l" t="t" r="r" b="b"/>
            <a:pathLst>
              <a:path w="899160" h="224790">
                <a:moveTo>
                  <a:pt x="21818" y="167043"/>
                </a:moveTo>
                <a:lnTo>
                  <a:pt x="13195" y="167043"/>
                </a:lnTo>
                <a:lnTo>
                  <a:pt x="9245" y="168668"/>
                </a:lnTo>
                <a:lnTo>
                  <a:pt x="342" y="177558"/>
                </a:lnTo>
                <a:lnTo>
                  <a:pt x="0" y="186867"/>
                </a:lnTo>
                <a:lnTo>
                  <a:pt x="5410" y="192887"/>
                </a:lnTo>
                <a:lnTo>
                  <a:pt x="21202" y="206587"/>
                </a:lnTo>
                <a:lnTo>
                  <a:pt x="40546" y="216406"/>
                </a:lnTo>
                <a:lnTo>
                  <a:pt x="63369" y="222318"/>
                </a:lnTo>
                <a:lnTo>
                  <a:pt x="89598" y="224294"/>
                </a:lnTo>
                <a:lnTo>
                  <a:pt x="102078" y="223807"/>
                </a:lnTo>
                <a:lnTo>
                  <a:pt x="144156" y="212300"/>
                </a:lnTo>
                <a:lnTo>
                  <a:pt x="163633" y="196329"/>
                </a:lnTo>
                <a:lnTo>
                  <a:pt x="89268" y="196329"/>
                </a:lnTo>
                <a:lnTo>
                  <a:pt x="77056" y="195728"/>
                </a:lnTo>
                <a:lnTo>
                  <a:pt x="39966" y="183134"/>
                </a:lnTo>
                <a:lnTo>
                  <a:pt x="25996" y="168935"/>
                </a:lnTo>
                <a:lnTo>
                  <a:pt x="21818" y="167043"/>
                </a:lnTo>
                <a:close/>
              </a:path>
              <a:path w="899160" h="224790">
                <a:moveTo>
                  <a:pt x="88252" y="63"/>
                </a:moveTo>
                <a:lnTo>
                  <a:pt x="43268" y="8940"/>
                </a:lnTo>
                <a:lnTo>
                  <a:pt x="9581" y="40488"/>
                </a:lnTo>
                <a:lnTo>
                  <a:pt x="3886" y="66040"/>
                </a:lnTo>
                <a:lnTo>
                  <a:pt x="4385" y="74329"/>
                </a:lnTo>
                <a:lnTo>
                  <a:pt x="29209" y="111116"/>
                </a:lnTo>
                <a:lnTo>
                  <a:pt x="71211" y="126378"/>
                </a:lnTo>
                <a:lnTo>
                  <a:pt x="99817" y="132357"/>
                </a:lnTo>
                <a:lnTo>
                  <a:pt x="111721" y="135547"/>
                </a:lnTo>
                <a:lnTo>
                  <a:pt x="121321" y="138956"/>
                </a:lnTo>
                <a:lnTo>
                  <a:pt x="128689" y="142608"/>
                </a:lnTo>
                <a:lnTo>
                  <a:pt x="137287" y="147789"/>
                </a:lnTo>
                <a:lnTo>
                  <a:pt x="141643" y="154762"/>
                </a:lnTo>
                <a:lnTo>
                  <a:pt x="141643" y="163334"/>
                </a:lnTo>
                <a:lnTo>
                  <a:pt x="110864" y="194216"/>
                </a:lnTo>
                <a:lnTo>
                  <a:pt x="89268" y="196329"/>
                </a:lnTo>
                <a:lnTo>
                  <a:pt x="163633" y="196329"/>
                </a:lnTo>
                <a:lnTo>
                  <a:pt x="175971" y="161328"/>
                </a:lnTo>
                <a:lnTo>
                  <a:pt x="175481" y="152907"/>
                </a:lnTo>
                <a:lnTo>
                  <a:pt x="151237" y="116332"/>
                </a:lnTo>
                <a:lnTo>
                  <a:pt x="110319" y="101506"/>
                </a:lnTo>
                <a:lnTo>
                  <a:pt x="81415" y="95643"/>
                </a:lnTo>
                <a:lnTo>
                  <a:pt x="69041" y="92349"/>
                </a:lnTo>
                <a:lnTo>
                  <a:pt x="38531" y="62357"/>
                </a:lnTo>
                <a:lnTo>
                  <a:pt x="39372" y="55137"/>
                </a:lnTo>
                <a:lnTo>
                  <a:pt x="77486" y="28627"/>
                </a:lnTo>
                <a:lnTo>
                  <a:pt x="88595" y="28028"/>
                </a:lnTo>
                <a:lnTo>
                  <a:pt x="162353" y="28028"/>
                </a:lnTo>
                <a:lnTo>
                  <a:pt x="159215" y="24820"/>
                </a:lnTo>
                <a:lnTo>
                  <a:pt x="116097" y="2792"/>
                </a:lnTo>
                <a:lnTo>
                  <a:pt x="102703" y="747"/>
                </a:lnTo>
                <a:lnTo>
                  <a:pt x="88252" y="63"/>
                </a:lnTo>
                <a:close/>
              </a:path>
              <a:path w="899160" h="224790">
                <a:moveTo>
                  <a:pt x="162353" y="28028"/>
                </a:moveTo>
                <a:lnTo>
                  <a:pt x="88595" y="28028"/>
                </a:lnTo>
                <a:lnTo>
                  <a:pt x="99999" y="28627"/>
                </a:lnTo>
                <a:lnTo>
                  <a:pt x="110083" y="30354"/>
                </a:lnTo>
                <a:lnTo>
                  <a:pt x="141046" y="50609"/>
                </a:lnTo>
                <a:lnTo>
                  <a:pt x="144018" y="54457"/>
                </a:lnTo>
                <a:lnTo>
                  <a:pt x="148513" y="56667"/>
                </a:lnTo>
                <a:lnTo>
                  <a:pt x="157238" y="56667"/>
                </a:lnTo>
                <a:lnTo>
                  <a:pt x="160934" y="55245"/>
                </a:lnTo>
                <a:lnTo>
                  <a:pt x="170154" y="46926"/>
                </a:lnTo>
                <a:lnTo>
                  <a:pt x="170700" y="37096"/>
                </a:lnTo>
                <a:lnTo>
                  <a:pt x="164998" y="30734"/>
                </a:lnTo>
                <a:lnTo>
                  <a:pt x="162353" y="28028"/>
                </a:lnTo>
                <a:close/>
              </a:path>
              <a:path w="899160" h="224790">
                <a:moveTo>
                  <a:pt x="515594" y="166979"/>
                </a:moveTo>
                <a:lnTo>
                  <a:pt x="506984" y="166979"/>
                </a:lnTo>
                <a:lnTo>
                  <a:pt x="503047" y="168592"/>
                </a:lnTo>
                <a:lnTo>
                  <a:pt x="494131" y="177507"/>
                </a:lnTo>
                <a:lnTo>
                  <a:pt x="493788" y="186804"/>
                </a:lnTo>
                <a:lnTo>
                  <a:pt x="499186" y="192836"/>
                </a:lnTo>
                <a:lnTo>
                  <a:pt x="514987" y="206534"/>
                </a:lnTo>
                <a:lnTo>
                  <a:pt x="534336" y="216349"/>
                </a:lnTo>
                <a:lnTo>
                  <a:pt x="557157" y="222256"/>
                </a:lnTo>
                <a:lnTo>
                  <a:pt x="583374" y="224231"/>
                </a:lnTo>
                <a:lnTo>
                  <a:pt x="595862" y="223744"/>
                </a:lnTo>
                <a:lnTo>
                  <a:pt x="637945" y="212237"/>
                </a:lnTo>
                <a:lnTo>
                  <a:pt x="657441" y="196265"/>
                </a:lnTo>
                <a:lnTo>
                  <a:pt x="583044" y="196265"/>
                </a:lnTo>
                <a:lnTo>
                  <a:pt x="570839" y="195664"/>
                </a:lnTo>
                <a:lnTo>
                  <a:pt x="533752" y="183069"/>
                </a:lnTo>
                <a:lnTo>
                  <a:pt x="519760" y="168871"/>
                </a:lnTo>
                <a:lnTo>
                  <a:pt x="515594" y="166979"/>
                </a:lnTo>
                <a:close/>
              </a:path>
              <a:path w="899160" h="224790">
                <a:moveTo>
                  <a:pt x="582041" y="0"/>
                </a:moveTo>
                <a:lnTo>
                  <a:pt x="537057" y="8877"/>
                </a:lnTo>
                <a:lnTo>
                  <a:pt x="503370" y="40419"/>
                </a:lnTo>
                <a:lnTo>
                  <a:pt x="497674" y="65976"/>
                </a:lnTo>
                <a:lnTo>
                  <a:pt x="498173" y="74268"/>
                </a:lnTo>
                <a:lnTo>
                  <a:pt x="523005" y="111060"/>
                </a:lnTo>
                <a:lnTo>
                  <a:pt x="564999" y="126321"/>
                </a:lnTo>
                <a:lnTo>
                  <a:pt x="593611" y="132304"/>
                </a:lnTo>
                <a:lnTo>
                  <a:pt x="605515" y="135489"/>
                </a:lnTo>
                <a:lnTo>
                  <a:pt x="615111" y="138894"/>
                </a:lnTo>
                <a:lnTo>
                  <a:pt x="622477" y="142544"/>
                </a:lnTo>
                <a:lnTo>
                  <a:pt x="631075" y="147726"/>
                </a:lnTo>
                <a:lnTo>
                  <a:pt x="635431" y="154711"/>
                </a:lnTo>
                <a:lnTo>
                  <a:pt x="635431" y="163258"/>
                </a:lnTo>
                <a:lnTo>
                  <a:pt x="604654" y="194151"/>
                </a:lnTo>
                <a:lnTo>
                  <a:pt x="583044" y="196265"/>
                </a:lnTo>
                <a:lnTo>
                  <a:pt x="657441" y="196265"/>
                </a:lnTo>
                <a:lnTo>
                  <a:pt x="669747" y="161264"/>
                </a:lnTo>
                <a:lnTo>
                  <a:pt x="669259" y="152857"/>
                </a:lnTo>
                <a:lnTo>
                  <a:pt x="645015" y="116265"/>
                </a:lnTo>
                <a:lnTo>
                  <a:pt x="604108" y="101439"/>
                </a:lnTo>
                <a:lnTo>
                  <a:pt x="575198" y="95580"/>
                </a:lnTo>
                <a:lnTo>
                  <a:pt x="562829" y="92289"/>
                </a:lnTo>
                <a:lnTo>
                  <a:pt x="532333" y="62293"/>
                </a:lnTo>
                <a:lnTo>
                  <a:pt x="533173" y="55065"/>
                </a:lnTo>
                <a:lnTo>
                  <a:pt x="571268" y="28572"/>
                </a:lnTo>
                <a:lnTo>
                  <a:pt x="582371" y="27978"/>
                </a:lnTo>
                <a:lnTo>
                  <a:pt x="656175" y="27978"/>
                </a:lnTo>
                <a:lnTo>
                  <a:pt x="653004" y="24740"/>
                </a:lnTo>
                <a:lnTo>
                  <a:pt x="609877" y="2724"/>
                </a:lnTo>
                <a:lnTo>
                  <a:pt x="596485" y="682"/>
                </a:lnTo>
                <a:lnTo>
                  <a:pt x="582041" y="0"/>
                </a:lnTo>
                <a:close/>
              </a:path>
              <a:path w="899160" h="224790">
                <a:moveTo>
                  <a:pt x="656175" y="27978"/>
                </a:moveTo>
                <a:lnTo>
                  <a:pt x="582371" y="27978"/>
                </a:lnTo>
                <a:lnTo>
                  <a:pt x="593767" y="28572"/>
                </a:lnTo>
                <a:lnTo>
                  <a:pt x="603875" y="30302"/>
                </a:lnTo>
                <a:lnTo>
                  <a:pt x="637806" y="54394"/>
                </a:lnTo>
                <a:lnTo>
                  <a:pt x="642315" y="56616"/>
                </a:lnTo>
                <a:lnTo>
                  <a:pt x="651027" y="56616"/>
                </a:lnTo>
                <a:lnTo>
                  <a:pt x="654723" y="55194"/>
                </a:lnTo>
                <a:lnTo>
                  <a:pt x="663956" y="46875"/>
                </a:lnTo>
                <a:lnTo>
                  <a:pt x="664489" y="37020"/>
                </a:lnTo>
                <a:lnTo>
                  <a:pt x="658799" y="30657"/>
                </a:lnTo>
                <a:lnTo>
                  <a:pt x="656175" y="27978"/>
                </a:lnTo>
                <a:close/>
              </a:path>
              <a:path w="899160" h="224790">
                <a:moveTo>
                  <a:pt x="272529" y="0"/>
                </a:moveTo>
                <a:lnTo>
                  <a:pt x="254355" y="0"/>
                </a:lnTo>
                <a:lnTo>
                  <a:pt x="246964" y="7391"/>
                </a:lnTo>
                <a:lnTo>
                  <a:pt x="246964" y="137858"/>
                </a:lnTo>
                <a:lnTo>
                  <a:pt x="248384" y="157903"/>
                </a:lnTo>
                <a:lnTo>
                  <a:pt x="269532" y="202438"/>
                </a:lnTo>
                <a:lnTo>
                  <a:pt x="315253" y="222860"/>
                </a:lnTo>
                <a:lnTo>
                  <a:pt x="335661" y="224231"/>
                </a:lnTo>
                <a:lnTo>
                  <a:pt x="356066" y="222860"/>
                </a:lnTo>
                <a:lnTo>
                  <a:pt x="373924" y="218759"/>
                </a:lnTo>
                <a:lnTo>
                  <a:pt x="389180" y="211945"/>
                </a:lnTo>
                <a:lnTo>
                  <a:pt x="401777" y="202438"/>
                </a:lnTo>
                <a:lnTo>
                  <a:pt x="406768" y="196265"/>
                </a:lnTo>
                <a:lnTo>
                  <a:pt x="335661" y="196265"/>
                </a:lnTo>
                <a:lnTo>
                  <a:pt x="322394" y="195296"/>
                </a:lnTo>
                <a:lnTo>
                  <a:pt x="287603" y="172166"/>
                </a:lnTo>
                <a:lnTo>
                  <a:pt x="279933" y="133527"/>
                </a:lnTo>
                <a:lnTo>
                  <a:pt x="279933" y="7391"/>
                </a:lnTo>
                <a:lnTo>
                  <a:pt x="272529" y="0"/>
                </a:lnTo>
                <a:close/>
              </a:path>
              <a:path w="899160" h="224790">
                <a:moveTo>
                  <a:pt x="416979" y="0"/>
                </a:moveTo>
                <a:lnTo>
                  <a:pt x="398792" y="0"/>
                </a:lnTo>
                <a:lnTo>
                  <a:pt x="391388" y="7391"/>
                </a:lnTo>
                <a:lnTo>
                  <a:pt x="391388" y="133527"/>
                </a:lnTo>
                <a:lnTo>
                  <a:pt x="390532" y="148460"/>
                </a:lnTo>
                <a:lnTo>
                  <a:pt x="370026" y="187580"/>
                </a:lnTo>
                <a:lnTo>
                  <a:pt x="335661" y="196265"/>
                </a:lnTo>
                <a:lnTo>
                  <a:pt x="406768" y="196265"/>
                </a:lnTo>
                <a:lnTo>
                  <a:pt x="411636" y="190245"/>
                </a:lnTo>
                <a:lnTo>
                  <a:pt x="418704" y="175382"/>
                </a:lnTo>
                <a:lnTo>
                  <a:pt x="422960" y="157902"/>
                </a:lnTo>
                <a:lnTo>
                  <a:pt x="424383" y="137858"/>
                </a:lnTo>
                <a:lnTo>
                  <a:pt x="424383" y="7391"/>
                </a:lnTo>
                <a:lnTo>
                  <a:pt x="416979" y="0"/>
                </a:lnTo>
                <a:close/>
              </a:path>
              <a:path w="899160" h="224790">
                <a:moveTo>
                  <a:pt x="892759" y="2844"/>
                </a:moveTo>
                <a:lnTo>
                  <a:pt x="784758" y="2844"/>
                </a:lnTo>
                <a:lnTo>
                  <a:pt x="767641" y="6309"/>
                </a:lnTo>
                <a:lnTo>
                  <a:pt x="753648" y="15754"/>
                </a:lnTo>
                <a:lnTo>
                  <a:pt x="744205" y="29751"/>
                </a:lnTo>
                <a:lnTo>
                  <a:pt x="740740" y="46875"/>
                </a:lnTo>
                <a:lnTo>
                  <a:pt x="740740" y="177342"/>
                </a:lnTo>
                <a:lnTo>
                  <a:pt x="744205" y="194464"/>
                </a:lnTo>
                <a:lnTo>
                  <a:pt x="753648" y="208457"/>
                </a:lnTo>
                <a:lnTo>
                  <a:pt x="767641" y="217897"/>
                </a:lnTo>
                <a:lnTo>
                  <a:pt x="784758" y="221361"/>
                </a:lnTo>
                <a:lnTo>
                  <a:pt x="892759" y="221361"/>
                </a:lnTo>
                <a:lnTo>
                  <a:pt x="899134" y="214998"/>
                </a:lnTo>
                <a:lnTo>
                  <a:pt x="899134" y="199301"/>
                </a:lnTo>
                <a:lnTo>
                  <a:pt x="892759" y="192913"/>
                </a:lnTo>
                <a:lnTo>
                  <a:pt x="776173" y="192913"/>
                </a:lnTo>
                <a:lnTo>
                  <a:pt x="769188" y="185940"/>
                </a:lnTo>
                <a:lnTo>
                  <a:pt x="769188" y="125183"/>
                </a:lnTo>
                <a:lnTo>
                  <a:pt x="874852" y="125183"/>
                </a:lnTo>
                <a:lnTo>
                  <a:pt x="880897" y="119138"/>
                </a:lnTo>
                <a:lnTo>
                  <a:pt x="880897" y="104267"/>
                </a:lnTo>
                <a:lnTo>
                  <a:pt x="874852" y="98221"/>
                </a:lnTo>
                <a:lnTo>
                  <a:pt x="769188" y="98221"/>
                </a:lnTo>
                <a:lnTo>
                  <a:pt x="769188" y="38277"/>
                </a:lnTo>
                <a:lnTo>
                  <a:pt x="776173" y="31280"/>
                </a:lnTo>
                <a:lnTo>
                  <a:pt x="892759" y="31280"/>
                </a:lnTo>
                <a:lnTo>
                  <a:pt x="899134" y="24904"/>
                </a:lnTo>
                <a:lnTo>
                  <a:pt x="899134" y="9220"/>
                </a:lnTo>
                <a:lnTo>
                  <a:pt x="892759" y="2844"/>
                </a:lnTo>
                <a:close/>
              </a:path>
            </a:pathLst>
          </a:custGeom>
          <a:solidFill>
            <a:srgbClr val="FFFFFF"/>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sp>
        <p:nvSpPr>
          <p:cNvPr id="7" name="object 7"/>
          <p:cNvSpPr/>
          <p:nvPr/>
        </p:nvSpPr>
        <p:spPr>
          <a:xfrm>
            <a:off x="457363" y="478574"/>
            <a:ext cx="558800" cy="283210"/>
          </a:xfrm>
          <a:custGeom>
            <a:avLst/>
            <a:gdLst/>
            <a:ahLst/>
            <a:cxnLst/>
            <a:rect l="l" t="t" r="r" b="b"/>
            <a:pathLst>
              <a:path w="558800" h="283209">
                <a:moveTo>
                  <a:pt x="247049" y="1586"/>
                </a:moveTo>
                <a:lnTo>
                  <a:pt x="200786" y="3894"/>
                </a:lnTo>
                <a:lnTo>
                  <a:pt x="140883" y="17957"/>
                </a:lnTo>
                <a:lnTo>
                  <a:pt x="105187" y="33093"/>
                </a:lnTo>
                <a:lnTo>
                  <a:pt x="71863" y="52862"/>
                </a:lnTo>
                <a:lnTo>
                  <a:pt x="41935" y="77025"/>
                </a:lnTo>
                <a:lnTo>
                  <a:pt x="12861" y="115001"/>
                </a:lnTo>
                <a:lnTo>
                  <a:pt x="0" y="160121"/>
                </a:lnTo>
                <a:lnTo>
                  <a:pt x="1275" y="189568"/>
                </a:lnTo>
                <a:lnTo>
                  <a:pt x="18214" y="233487"/>
                </a:lnTo>
                <a:lnTo>
                  <a:pt x="66645" y="274427"/>
                </a:lnTo>
                <a:lnTo>
                  <a:pt x="107461" y="282768"/>
                </a:lnTo>
                <a:lnTo>
                  <a:pt x="147410" y="275235"/>
                </a:lnTo>
                <a:lnTo>
                  <a:pt x="178269" y="250139"/>
                </a:lnTo>
                <a:lnTo>
                  <a:pt x="180925" y="244919"/>
                </a:lnTo>
                <a:lnTo>
                  <a:pt x="112483" y="244919"/>
                </a:lnTo>
                <a:lnTo>
                  <a:pt x="100300" y="244643"/>
                </a:lnTo>
                <a:lnTo>
                  <a:pt x="47740" y="207732"/>
                </a:lnTo>
                <a:lnTo>
                  <a:pt x="39511" y="178798"/>
                </a:lnTo>
                <a:lnTo>
                  <a:pt x="44200" y="149419"/>
                </a:lnTo>
                <a:lnTo>
                  <a:pt x="63715" y="124434"/>
                </a:lnTo>
                <a:lnTo>
                  <a:pt x="91162" y="110252"/>
                </a:lnTo>
                <a:lnTo>
                  <a:pt x="119491" y="106198"/>
                </a:lnTo>
                <a:lnTo>
                  <a:pt x="480619" y="106198"/>
                </a:lnTo>
                <a:lnTo>
                  <a:pt x="479712" y="105005"/>
                </a:lnTo>
                <a:lnTo>
                  <a:pt x="476313" y="96291"/>
                </a:lnTo>
                <a:lnTo>
                  <a:pt x="476808" y="78949"/>
                </a:lnTo>
                <a:lnTo>
                  <a:pt x="485265" y="64874"/>
                </a:lnTo>
                <a:lnTo>
                  <a:pt x="499339" y="56414"/>
                </a:lnTo>
                <a:lnTo>
                  <a:pt x="516686" y="55918"/>
                </a:lnTo>
                <a:lnTo>
                  <a:pt x="534736" y="55918"/>
                </a:lnTo>
                <a:lnTo>
                  <a:pt x="529865" y="52222"/>
                </a:lnTo>
                <a:lnTo>
                  <a:pt x="421678" y="52222"/>
                </a:lnTo>
                <a:lnTo>
                  <a:pt x="414403" y="46324"/>
                </a:lnTo>
                <a:lnTo>
                  <a:pt x="405822" y="41359"/>
                </a:lnTo>
                <a:lnTo>
                  <a:pt x="369435" y="25374"/>
                </a:lnTo>
                <a:lnTo>
                  <a:pt x="330544" y="13277"/>
                </a:lnTo>
                <a:lnTo>
                  <a:pt x="290443" y="5493"/>
                </a:lnTo>
                <a:lnTo>
                  <a:pt x="270167" y="3035"/>
                </a:lnTo>
                <a:lnTo>
                  <a:pt x="247049" y="1586"/>
                </a:lnTo>
                <a:close/>
              </a:path>
              <a:path w="558800" h="283209">
                <a:moveTo>
                  <a:pt x="174596" y="162217"/>
                </a:moveTo>
                <a:lnTo>
                  <a:pt x="118186" y="162217"/>
                </a:lnTo>
                <a:lnTo>
                  <a:pt x="132676" y="162255"/>
                </a:lnTo>
                <a:lnTo>
                  <a:pt x="139814" y="163512"/>
                </a:lnTo>
                <a:lnTo>
                  <a:pt x="161912" y="190804"/>
                </a:lnTo>
                <a:lnTo>
                  <a:pt x="161114" y="211161"/>
                </a:lnTo>
                <a:lnTo>
                  <a:pt x="151304" y="227977"/>
                </a:lnTo>
                <a:lnTo>
                  <a:pt x="134441" y="239735"/>
                </a:lnTo>
                <a:lnTo>
                  <a:pt x="112483" y="244919"/>
                </a:lnTo>
                <a:lnTo>
                  <a:pt x="180925" y="244919"/>
                </a:lnTo>
                <a:lnTo>
                  <a:pt x="186761" y="233445"/>
                </a:lnTo>
                <a:lnTo>
                  <a:pt x="190832" y="215430"/>
                </a:lnTo>
                <a:lnTo>
                  <a:pt x="190715" y="207732"/>
                </a:lnTo>
                <a:lnTo>
                  <a:pt x="190448" y="196477"/>
                </a:lnTo>
                <a:lnTo>
                  <a:pt x="185216" y="178561"/>
                </a:lnTo>
                <a:lnTo>
                  <a:pt x="175208" y="162769"/>
                </a:lnTo>
                <a:lnTo>
                  <a:pt x="174596" y="162217"/>
                </a:lnTo>
                <a:close/>
              </a:path>
              <a:path w="558800" h="283209">
                <a:moveTo>
                  <a:pt x="409412" y="187865"/>
                </a:moveTo>
                <a:lnTo>
                  <a:pt x="327240" y="187865"/>
                </a:lnTo>
                <a:lnTo>
                  <a:pt x="337072" y="188017"/>
                </a:lnTo>
                <a:lnTo>
                  <a:pt x="346077" y="189321"/>
                </a:lnTo>
                <a:lnTo>
                  <a:pt x="378358" y="211442"/>
                </a:lnTo>
                <a:lnTo>
                  <a:pt x="386829" y="229476"/>
                </a:lnTo>
                <a:lnTo>
                  <a:pt x="389813" y="231076"/>
                </a:lnTo>
                <a:lnTo>
                  <a:pt x="394919" y="232917"/>
                </a:lnTo>
                <a:lnTo>
                  <a:pt x="407644" y="232613"/>
                </a:lnTo>
                <a:lnTo>
                  <a:pt x="450659" y="232600"/>
                </a:lnTo>
                <a:lnTo>
                  <a:pt x="450215" y="230631"/>
                </a:lnTo>
                <a:lnTo>
                  <a:pt x="447159" y="224852"/>
                </a:lnTo>
                <a:lnTo>
                  <a:pt x="441883" y="220945"/>
                </a:lnTo>
                <a:lnTo>
                  <a:pt x="435456" y="217880"/>
                </a:lnTo>
                <a:lnTo>
                  <a:pt x="428942" y="214629"/>
                </a:lnTo>
                <a:lnTo>
                  <a:pt x="409116" y="191595"/>
                </a:lnTo>
                <a:lnTo>
                  <a:pt x="409130" y="190804"/>
                </a:lnTo>
                <a:lnTo>
                  <a:pt x="409412" y="187865"/>
                </a:lnTo>
                <a:close/>
              </a:path>
              <a:path w="558800" h="283209">
                <a:moveTo>
                  <a:pt x="480619" y="106198"/>
                </a:moveTo>
                <a:lnTo>
                  <a:pt x="119491" y="106198"/>
                </a:lnTo>
                <a:lnTo>
                  <a:pt x="146147" y="109777"/>
                </a:lnTo>
                <a:lnTo>
                  <a:pt x="168579" y="118490"/>
                </a:lnTo>
                <a:lnTo>
                  <a:pt x="207052" y="153316"/>
                </a:lnTo>
                <a:lnTo>
                  <a:pt x="228652" y="191595"/>
                </a:lnTo>
                <a:lnTo>
                  <a:pt x="235528" y="207170"/>
                </a:lnTo>
                <a:lnTo>
                  <a:pt x="239275" y="214650"/>
                </a:lnTo>
                <a:lnTo>
                  <a:pt x="243864" y="221609"/>
                </a:lnTo>
                <a:lnTo>
                  <a:pt x="249770" y="227774"/>
                </a:lnTo>
                <a:lnTo>
                  <a:pt x="255701" y="232803"/>
                </a:lnTo>
                <a:lnTo>
                  <a:pt x="263029" y="232613"/>
                </a:lnTo>
                <a:lnTo>
                  <a:pt x="321195" y="232613"/>
                </a:lnTo>
                <a:lnTo>
                  <a:pt x="319735" y="228599"/>
                </a:lnTo>
                <a:lnTo>
                  <a:pt x="311238" y="219925"/>
                </a:lnTo>
                <a:lnTo>
                  <a:pt x="302780" y="218566"/>
                </a:lnTo>
                <a:lnTo>
                  <a:pt x="294957" y="216407"/>
                </a:lnTo>
                <a:lnTo>
                  <a:pt x="284988" y="209867"/>
                </a:lnTo>
                <a:lnTo>
                  <a:pt x="280872" y="200328"/>
                </a:lnTo>
                <a:lnTo>
                  <a:pt x="280984" y="191595"/>
                </a:lnTo>
                <a:lnTo>
                  <a:pt x="283845" y="187820"/>
                </a:lnTo>
                <a:lnTo>
                  <a:pt x="409417" y="187820"/>
                </a:lnTo>
                <a:lnTo>
                  <a:pt x="410083" y="180886"/>
                </a:lnTo>
                <a:lnTo>
                  <a:pt x="415188" y="174269"/>
                </a:lnTo>
                <a:lnTo>
                  <a:pt x="418350" y="172415"/>
                </a:lnTo>
                <a:lnTo>
                  <a:pt x="425526" y="170853"/>
                </a:lnTo>
                <a:lnTo>
                  <a:pt x="507013" y="170853"/>
                </a:lnTo>
                <a:lnTo>
                  <a:pt x="507378" y="170776"/>
                </a:lnTo>
                <a:lnTo>
                  <a:pt x="546074" y="153606"/>
                </a:lnTo>
                <a:lnTo>
                  <a:pt x="551995" y="149207"/>
                </a:lnTo>
                <a:lnTo>
                  <a:pt x="517301" y="149190"/>
                </a:lnTo>
                <a:lnTo>
                  <a:pt x="508584" y="148843"/>
                </a:lnTo>
                <a:lnTo>
                  <a:pt x="469503" y="137881"/>
                </a:lnTo>
                <a:lnTo>
                  <a:pt x="455333" y="124104"/>
                </a:lnTo>
                <a:lnTo>
                  <a:pt x="458635" y="120688"/>
                </a:lnTo>
                <a:lnTo>
                  <a:pt x="499719" y="120688"/>
                </a:lnTo>
                <a:lnTo>
                  <a:pt x="492654" y="117936"/>
                </a:lnTo>
                <a:lnTo>
                  <a:pt x="485295" y="112356"/>
                </a:lnTo>
                <a:lnTo>
                  <a:pt x="480619" y="106198"/>
                </a:lnTo>
                <a:close/>
              </a:path>
              <a:path w="558800" h="283209">
                <a:moveTo>
                  <a:pt x="446258" y="232613"/>
                </a:moveTo>
                <a:lnTo>
                  <a:pt x="431063" y="232613"/>
                </a:lnTo>
                <a:lnTo>
                  <a:pt x="433057" y="232651"/>
                </a:lnTo>
                <a:lnTo>
                  <a:pt x="446258" y="232613"/>
                </a:lnTo>
                <a:close/>
              </a:path>
              <a:path w="558800" h="283209">
                <a:moveTo>
                  <a:pt x="126339" y="138379"/>
                </a:moveTo>
                <a:lnTo>
                  <a:pt x="86657" y="153650"/>
                </a:lnTo>
                <a:lnTo>
                  <a:pt x="76320" y="178561"/>
                </a:lnTo>
                <a:lnTo>
                  <a:pt x="76769" y="187367"/>
                </a:lnTo>
                <a:lnTo>
                  <a:pt x="80316" y="197823"/>
                </a:lnTo>
                <a:lnTo>
                  <a:pt x="86702" y="206844"/>
                </a:lnTo>
                <a:lnTo>
                  <a:pt x="90728" y="210997"/>
                </a:lnTo>
                <a:lnTo>
                  <a:pt x="96189" y="214375"/>
                </a:lnTo>
                <a:lnTo>
                  <a:pt x="105651" y="212280"/>
                </a:lnTo>
                <a:lnTo>
                  <a:pt x="108584" y="209626"/>
                </a:lnTo>
                <a:lnTo>
                  <a:pt x="109905" y="200825"/>
                </a:lnTo>
                <a:lnTo>
                  <a:pt x="105308" y="197408"/>
                </a:lnTo>
                <a:lnTo>
                  <a:pt x="102476" y="193382"/>
                </a:lnTo>
                <a:lnTo>
                  <a:pt x="99783" y="187339"/>
                </a:lnTo>
                <a:lnTo>
                  <a:pt x="99323" y="180776"/>
                </a:lnTo>
                <a:lnTo>
                  <a:pt x="101018" y="174393"/>
                </a:lnTo>
                <a:lnTo>
                  <a:pt x="104800" y="168998"/>
                </a:lnTo>
                <a:lnTo>
                  <a:pt x="110185" y="163766"/>
                </a:lnTo>
                <a:lnTo>
                  <a:pt x="118186" y="162217"/>
                </a:lnTo>
                <a:lnTo>
                  <a:pt x="174596" y="162217"/>
                </a:lnTo>
                <a:lnTo>
                  <a:pt x="161316" y="150226"/>
                </a:lnTo>
                <a:lnTo>
                  <a:pt x="144656" y="141805"/>
                </a:lnTo>
                <a:lnTo>
                  <a:pt x="126339" y="138379"/>
                </a:lnTo>
                <a:close/>
              </a:path>
              <a:path w="558800" h="283209">
                <a:moveTo>
                  <a:pt x="409417" y="187820"/>
                </a:moveTo>
                <a:lnTo>
                  <a:pt x="283845" y="187820"/>
                </a:lnTo>
                <a:lnTo>
                  <a:pt x="293387" y="187891"/>
                </a:lnTo>
                <a:lnTo>
                  <a:pt x="305922" y="188147"/>
                </a:lnTo>
                <a:lnTo>
                  <a:pt x="314350" y="188125"/>
                </a:lnTo>
                <a:lnTo>
                  <a:pt x="327240" y="187865"/>
                </a:lnTo>
                <a:lnTo>
                  <a:pt x="409412" y="187865"/>
                </a:lnTo>
                <a:close/>
              </a:path>
              <a:path w="558800" h="283209">
                <a:moveTo>
                  <a:pt x="507013" y="170853"/>
                </a:moveTo>
                <a:lnTo>
                  <a:pt x="425526" y="170853"/>
                </a:lnTo>
                <a:lnTo>
                  <a:pt x="429437" y="171564"/>
                </a:lnTo>
                <a:lnTo>
                  <a:pt x="437870" y="172415"/>
                </a:lnTo>
                <a:lnTo>
                  <a:pt x="442480" y="173253"/>
                </a:lnTo>
                <a:lnTo>
                  <a:pt x="447116" y="173837"/>
                </a:lnTo>
                <a:lnTo>
                  <a:pt x="453846" y="174575"/>
                </a:lnTo>
                <a:lnTo>
                  <a:pt x="460600" y="175053"/>
                </a:lnTo>
                <a:lnTo>
                  <a:pt x="467368" y="175269"/>
                </a:lnTo>
                <a:lnTo>
                  <a:pt x="474141" y="175221"/>
                </a:lnTo>
                <a:lnTo>
                  <a:pt x="485314" y="174538"/>
                </a:lnTo>
                <a:lnTo>
                  <a:pt x="496417" y="173070"/>
                </a:lnTo>
                <a:lnTo>
                  <a:pt x="507013" y="170853"/>
                </a:lnTo>
                <a:close/>
              </a:path>
              <a:path w="558800" h="283209">
                <a:moveTo>
                  <a:pt x="555612" y="146519"/>
                </a:moveTo>
                <a:lnTo>
                  <a:pt x="553110" y="147180"/>
                </a:lnTo>
                <a:lnTo>
                  <a:pt x="543445" y="148170"/>
                </a:lnTo>
                <a:lnTo>
                  <a:pt x="534749" y="148874"/>
                </a:lnTo>
                <a:lnTo>
                  <a:pt x="526029" y="149207"/>
                </a:lnTo>
                <a:lnTo>
                  <a:pt x="551995" y="149207"/>
                </a:lnTo>
                <a:lnTo>
                  <a:pt x="555612" y="146519"/>
                </a:lnTo>
                <a:close/>
              </a:path>
              <a:path w="558800" h="283209">
                <a:moveTo>
                  <a:pt x="557252" y="139598"/>
                </a:moveTo>
                <a:lnTo>
                  <a:pt x="550646" y="139598"/>
                </a:lnTo>
                <a:lnTo>
                  <a:pt x="556933" y="140258"/>
                </a:lnTo>
                <a:lnTo>
                  <a:pt x="557252" y="139598"/>
                </a:lnTo>
                <a:close/>
              </a:path>
              <a:path w="558800" h="283209">
                <a:moveTo>
                  <a:pt x="499719" y="120688"/>
                </a:moveTo>
                <a:lnTo>
                  <a:pt x="458635" y="120688"/>
                </a:lnTo>
                <a:lnTo>
                  <a:pt x="462076" y="121665"/>
                </a:lnTo>
                <a:lnTo>
                  <a:pt x="463130" y="122554"/>
                </a:lnTo>
                <a:lnTo>
                  <a:pt x="506183" y="139636"/>
                </a:lnTo>
                <a:lnTo>
                  <a:pt x="519436" y="140052"/>
                </a:lnTo>
                <a:lnTo>
                  <a:pt x="526039" y="140040"/>
                </a:lnTo>
                <a:lnTo>
                  <a:pt x="532813" y="139834"/>
                </a:lnTo>
                <a:lnTo>
                  <a:pt x="537133" y="139649"/>
                </a:lnTo>
                <a:lnTo>
                  <a:pt x="546133" y="139649"/>
                </a:lnTo>
                <a:lnTo>
                  <a:pt x="550646" y="139598"/>
                </a:lnTo>
                <a:lnTo>
                  <a:pt x="557252" y="139598"/>
                </a:lnTo>
                <a:lnTo>
                  <a:pt x="558457" y="137109"/>
                </a:lnTo>
                <a:lnTo>
                  <a:pt x="558393" y="135496"/>
                </a:lnTo>
                <a:lnTo>
                  <a:pt x="557484" y="121335"/>
                </a:lnTo>
                <a:lnTo>
                  <a:pt x="501383" y="121335"/>
                </a:lnTo>
                <a:lnTo>
                  <a:pt x="499719" y="120688"/>
                </a:lnTo>
                <a:close/>
              </a:path>
              <a:path w="558800" h="283209">
                <a:moveTo>
                  <a:pt x="546133" y="139649"/>
                </a:moveTo>
                <a:lnTo>
                  <a:pt x="537133" y="139649"/>
                </a:lnTo>
                <a:lnTo>
                  <a:pt x="543877" y="139674"/>
                </a:lnTo>
                <a:lnTo>
                  <a:pt x="546133" y="139649"/>
                </a:lnTo>
                <a:close/>
              </a:path>
              <a:path w="558800" h="283209">
                <a:moveTo>
                  <a:pt x="534736" y="55918"/>
                </a:moveTo>
                <a:lnTo>
                  <a:pt x="516686" y="55918"/>
                </a:lnTo>
                <a:lnTo>
                  <a:pt x="525400" y="59315"/>
                </a:lnTo>
                <a:lnTo>
                  <a:pt x="532753" y="64892"/>
                </a:lnTo>
                <a:lnTo>
                  <a:pt x="538337" y="72243"/>
                </a:lnTo>
                <a:lnTo>
                  <a:pt x="541743" y="80962"/>
                </a:lnTo>
                <a:lnTo>
                  <a:pt x="541259" y="98306"/>
                </a:lnTo>
                <a:lnTo>
                  <a:pt x="532803" y="112383"/>
                </a:lnTo>
                <a:lnTo>
                  <a:pt x="518726" y="120844"/>
                </a:lnTo>
                <a:lnTo>
                  <a:pt x="501383" y="121335"/>
                </a:lnTo>
                <a:lnTo>
                  <a:pt x="557484" y="121335"/>
                </a:lnTo>
                <a:lnTo>
                  <a:pt x="556648" y="108328"/>
                </a:lnTo>
                <a:lnTo>
                  <a:pt x="551275" y="82051"/>
                </a:lnTo>
                <a:lnTo>
                  <a:pt x="539148" y="59265"/>
                </a:lnTo>
                <a:lnTo>
                  <a:pt x="534736" y="55918"/>
                </a:lnTo>
                <a:close/>
              </a:path>
              <a:path w="558800" h="283209">
                <a:moveTo>
                  <a:pt x="508965" y="63792"/>
                </a:moveTo>
                <a:lnTo>
                  <a:pt x="499299" y="65742"/>
                </a:lnTo>
                <a:lnTo>
                  <a:pt x="491407" y="71061"/>
                </a:lnTo>
                <a:lnTo>
                  <a:pt x="486087" y="78949"/>
                </a:lnTo>
                <a:lnTo>
                  <a:pt x="484136" y="88607"/>
                </a:lnTo>
                <a:lnTo>
                  <a:pt x="486104" y="98306"/>
                </a:lnTo>
                <a:lnTo>
                  <a:pt x="491407" y="106176"/>
                </a:lnTo>
                <a:lnTo>
                  <a:pt x="499299" y="111498"/>
                </a:lnTo>
                <a:lnTo>
                  <a:pt x="508965" y="113449"/>
                </a:lnTo>
                <a:lnTo>
                  <a:pt x="518631" y="111498"/>
                </a:lnTo>
                <a:lnTo>
                  <a:pt x="526522" y="106176"/>
                </a:lnTo>
                <a:lnTo>
                  <a:pt x="528793" y="102806"/>
                </a:lnTo>
                <a:lnTo>
                  <a:pt x="520001" y="102806"/>
                </a:lnTo>
                <a:lnTo>
                  <a:pt x="512089" y="97548"/>
                </a:lnTo>
                <a:lnTo>
                  <a:pt x="511619" y="90741"/>
                </a:lnTo>
                <a:lnTo>
                  <a:pt x="515581" y="86791"/>
                </a:lnTo>
                <a:lnTo>
                  <a:pt x="519099" y="83146"/>
                </a:lnTo>
                <a:lnTo>
                  <a:pt x="532690" y="83146"/>
                </a:lnTo>
                <a:lnTo>
                  <a:pt x="531843" y="78949"/>
                </a:lnTo>
                <a:lnTo>
                  <a:pt x="526522" y="71061"/>
                </a:lnTo>
                <a:lnTo>
                  <a:pt x="518631" y="65742"/>
                </a:lnTo>
                <a:lnTo>
                  <a:pt x="508965" y="63792"/>
                </a:lnTo>
                <a:close/>
              </a:path>
              <a:path w="558800" h="283209">
                <a:moveTo>
                  <a:pt x="532690" y="83146"/>
                </a:moveTo>
                <a:lnTo>
                  <a:pt x="524903" y="83146"/>
                </a:lnTo>
                <a:lnTo>
                  <a:pt x="528421" y="86791"/>
                </a:lnTo>
                <a:lnTo>
                  <a:pt x="532371" y="90741"/>
                </a:lnTo>
                <a:lnTo>
                  <a:pt x="531888" y="97548"/>
                </a:lnTo>
                <a:lnTo>
                  <a:pt x="524002" y="102806"/>
                </a:lnTo>
                <a:lnTo>
                  <a:pt x="528793" y="102806"/>
                </a:lnTo>
                <a:lnTo>
                  <a:pt x="531843" y="98281"/>
                </a:lnTo>
                <a:lnTo>
                  <a:pt x="533793" y="88607"/>
                </a:lnTo>
                <a:lnTo>
                  <a:pt x="532690" y="83146"/>
                </a:lnTo>
                <a:close/>
              </a:path>
              <a:path w="558800" h="283209">
                <a:moveTo>
                  <a:pt x="425856" y="0"/>
                </a:moveTo>
                <a:lnTo>
                  <a:pt x="421127" y="3035"/>
                </a:lnTo>
                <a:lnTo>
                  <a:pt x="421188" y="18757"/>
                </a:lnTo>
                <a:lnTo>
                  <a:pt x="421582" y="40359"/>
                </a:lnTo>
                <a:lnTo>
                  <a:pt x="421678" y="52222"/>
                </a:lnTo>
                <a:lnTo>
                  <a:pt x="529865" y="52222"/>
                </a:lnTo>
                <a:lnTo>
                  <a:pt x="517144" y="42570"/>
                </a:lnTo>
                <a:lnTo>
                  <a:pt x="432306" y="3035"/>
                </a:lnTo>
                <a:lnTo>
                  <a:pt x="425856" y="0"/>
                </a:lnTo>
                <a:close/>
              </a:path>
            </a:pathLst>
          </a:custGeom>
          <a:solidFill>
            <a:srgbClr val="42BA84"/>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sp>
        <p:nvSpPr>
          <p:cNvPr id="8" name="object 8"/>
          <p:cNvSpPr/>
          <p:nvPr/>
        </p:nvSpPr>
        <p:spPr>
          <a:xfrm>
            <a:off x="459359" y="5697740"/>
            <a:ext cx="539750" cy="440055"/>
          </a:xfrm>
          <a:custGeom>
            <a:avLst/>
            <a:gdLst/>
            <a:ahLst/>
            <a:cxnLst/>
            <a:rect l="l" t="t" r="r" b="b"/>
            <a:pathLst>
              <a:path w="539750" h="440054">
                <a:moveTo>
                  <a:pt x="396735" y="302285"/>
                </a:moveTo>
                <a:lnTo>
                  <a:pt x="390004" y="259765"/>
                </a:lnTo>
                <a:lnTo>
                  <a:pt x="371233" y="222986"/>
                </a:lnTo>
                <a:lnTo>
                  <a:pt x="342531" y="193916"/>
                </a:lnTo>
                <a:lnTo>
                  <a:pt x="305993" y="174561"/>
                </a:lnTo>
                <a:lnTo>
                  <a:pt x="263766" y="166878"/>
                </a:lnTo>
                <a:lnTo>
                  <a:pt x="128943" y="166878"/>
                </a:lnTo>
                <a:lnTo>
                  <a:pt x="108877" y="155206"/>
                </a:lnTo>
                <a:lnTo>
                  <a:pt x="102590" y="134975"/>
                </a:lnTo>
                <a:lnTo>
                  <a:pt x="109486" y="114935"/>
                </a:lnTo>
                <a:lnTo>
                  <a:pt x="128943" y="103873"/>
                </a:lnTo>
                <a:lnTo>
                  <a:pt x="382130" y="103873"/>
                </a:lnTo>
                <a:lnTo>
                  <a:pt x="374345" y="63144"/>
                </a:lnTo>
                <a:lnTo>
                  <a:pt x="352640" y="30175"/>
                </a:lnTo>
                <a:lnTo>
                  <a:pt x="319468" y="8089"/>
                </a:lnTo>
                <a:lnTo>
                  <a:pt x="277304" y="38"/>
                </a:lnTo>
                <a:lnTo>
                  <a:pt x="128943" y="38"/>
                </a:lnTo>
                <a:lnTo>
                  <a:pt x="86233" y="7442"/>
                </a:lnTo>
                <a:lnTo>
                  <a:pt x="50584" y="27724"/>
                </a:lnTo>
                <a:lnTo>
                  <a:pt x="23406" y="57924"/>
                </a:lnTo>
                <a:lnTo>
                  <a:pt x="6083" y="95097"/>
                </a:lnTo>
                <a:lnTo>
                  <a:pt x="0" y="136296"/>
                </a:lnTo>
                <a:lnTo>
                  <a:pt x="6502" y="178384"/>
                </a:lnTo>
                <a:lnTo>
                  <a:pt x="24650" y="215290"/>
                </a:lnTo>
                <a:lnTo>
                  <a:pt x="52451" y="244602"/>
                </a:lnTo>
                <a:lnTo>
                  <a:pt x="87884" y="263931"/>
                </a:lnTo>
                <a:lnTo>
                  <a:pt x="128943" y="270916"/>
                </a:lnTo>
                <a:lnTo>
                  <a:pt x="264134" y="270916"/>
                </a:lnTo>
                <a:lnTo>
                  <a:pt x="283984" y="282511"/>
                </a:lnTo>
                <a:lnTo>
                  <a:pt x="291401" y="302044"/>
                </a:lnTo>
                <a:lnTo>
                  <a:pt x="285191" y="321767"/>
                </a:lnTo>
                <a:lnTo>
                  <a:pt x="264134" y="333908"/>
                </a:lnTo>
                <a:lnTo>
                  <a:pt x="749" y="333908"/>
                </a:lnTo>
                <a:lnTo>
                  <a:pt x="11861" y="381762"/>
                </a:lnTo>
                <a:lnTo>
                  <a:pt x="40741" y="414756"/>
                </a:lnTo>
                <a:lnTo>
                  <a:pt x="80708" y="433844"/>
                </a:lnTo>
                <a:lnTo>
                  <a:pt x="125095" y="440004"/>
                </a:lnTo>
                <a:lnTo>
                  <a:pt x="264134" y="440004"/>
                </a:lnTo>
                <a:lnTo>
                  <a:pt x="306451" y="432269"/>
                </a:lnTo>
                <a:lnTo>
                  <a:pt x="342900" y="411314"/>
                </a:lnTo>
                <a:lnTo>
                  <a:pt x="371449" y="380441"/>
                </a:lnTo>
                <a:lnTo>
                  <a:pt x="390080" y="342988"/>
                </a:lnTo>
                <a:lnTo>
                  <a:pt x="396735" y="302285"/>
                </a:lnTo>
                <a:close/>
              </a:path>
              <a:path w="539750" h="440054">
                <a:moveTo>
                  <a:pt x="539673" y="0"/>
                </a:moveTo>
                <a:lnTo>
                  <a:pt x="435775" y="0"/>
                </a:lnTo>
                <a:lnTo>
                  <a:pt x="435775" y="440016"/>
                </a:lnTo>
                <a:lnTo>
                  <a:pt x="539673" y="440016"/>
                </a:lnTo>
                <a:lnTo>
                  <a:pt x="539673" y="0"/>
                </a:lnTo>
                <a:close/>
              </a:path>
            </a:pathLst>
          </a:custGeom>
          <a:solidFill>
            <a:srgbClr val="0A7CBC"/>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sp>
        <p:nvSpPr>
          <p:cNvPr id="9" name="object 9"/>
          <p:cNvSpPr/>
          <p:nvPr/>
        </p:nvSpPr>
        <p:spPr>
          <a:xfrm>
            <a:off x="1043825" y="5689612"/>
            <a:ext cx="851535" cy="459105"/>
          </a:xfrm>
          <a:custGeom>
            <a:avLst/>
            <a:gdLst/>
            <a:ahLst/>
            <a:cxnLst/>
            <a:rect l="l" t="t" r="r" b="b"/>
            <a:pathLst>
              <a:path w="851535" h="459104">
                <a:moveTo>
                  <a:pt x="427786" y="336880"/>
                </a:moveTo>
                <a:lnTo>
                  <a:pt x="334873" y="286423"/>
                </a:lnTo>
                <a:lnTo>
                  <a:pt x="315912" y="313524"/>
                </a:lnTo>
                <a:lnTo>
                  <a:pt x="290639" y="334454"/>
                </a:lnTo>
                <a:lnTo>
                  <a:pt x="260527" y="347941"/>
                </a:lnTo>
                <a:lnTo>
                  <a:pt x="227037" y="352729"/>
                </a:lnTo>
                <a:lnTo>
                  <a:pt x="180225" y="343154"/>
                </a:lnTo>
                <a:lnTo>
                  <a:pt x="141617" y="316903"/>
                </a:lnTo>
                <a:lnTo>
                  <a:pt x="115392" y="277685"/>
                </a:lnTo>
                <a:lnTo>
                  <a:pt x="105727" y="229222"/>
                </a:lnTo>
                <a:lnTo>
                  <a:pt x="115392" y="180759"/>
                </a:lnTo>
                <a:lnTo>
                  <a:pt x="141617" y="141554"/>
                </a:lnTo>
                <a:lnTo>
                  <a:pt x="180225" y="115303"/>
                </a:lnTo>
                <a:lnTo>
                  <a:pt x="227037" y="105740"/>
                </a:lnTo>
                <a:lnTo>
                  <a:pt x="259842" y="110324"/>
                </a:lnTo>
                <a:lnTo>
                  <a:pt x="289394" y="123304"/>
                </a:lnTo>
                <a:lnTo>
                  <a:pt x="314350" y="143484"/>
                </a:lnTo>
                <a:lnTo>
                  <a:pt x="333375" y="169659"/>
                </a:lnTo>
                <a:lnTo>
                  <a:pt x="426415" y="119456"/>
                </a:lnTo>
                <a:lnTo>
                  <a:pt x="399135" y="79692"/>
                </a:lnTo>
                <a:lnTo>
                  <a:pt x="364350" y="46647"/>
                </a:lnTo>
                <a:lnTo>
                  <a:pt x="323278" y="21539"/>
                </a:lnTo>
                <a:lnTo>
                  <a:pt x="277101" y="5588"/>
                </a:lnTo>
                <a:lnTo>
                  <a:pt x="227037" y="0"/>
                </a:lnTo>
                <a:lnTo>
                  <a:pt x="181279" y="4648"/>
                </a:lnTo>
                <a:lnTo>
                  <a:pt x="138658" y="18008"/>
                </a:lnTo>
                <a:lnTo>
                  <a:pt x="100101" y="39141"/>
                </a:lnTo>
                <a:lnTo>
                  <a:pt x="66497" y="67132"/>
                </a:lnTo>
                <a:lnTo>
                  <a:pt x="38773" y="101053"/>
                </a:lnTo>
                <a:lnTo>
                  <a:pt x="17843" y="139992"/>
                </a:lnTo>
                <a:lnTo>
                  <a:pt x="4610" y="183019"/>
                </a:lnTo>
                <a:lnTo>
                  <a:pt x="0" y="229222"/>
                </a:lnTo>
                <a:lnTo>
                  <a:pt x="4610" y="275424"/>
                </a:lnTo>
                <a:lnTo>
                  <a:pt x="17843" y="318452"/>
                </a:lnTo>
                <a:lnTo>
                  <a:pt x="38773" y="357390"/>
                </a:lnTo>
                <a:lnTo>
                  <a:pt x="66497" y="391325"/>
                </a:lnTo>
                <a:lnTo>
                  <a:pt x="100101" y="419315"/>
                </a:lnTo>
                <a:lnTo>
                  <a:pt x="138658" y="440461"/>
                </a:lnTo>
                <a:lnTo>
                  <a:pt x="181279" y="453821"/>
                </a:lnTo>
                <a:lnTo>
                  <a:pt x="227037" y="458482"/>
                </a:lnTo>
                <a:lnTo>
                  <a:pt x="277596" y="452780"/>
                </a:lnTo>
                <a:lnTo>
                  <a:pt x="324218" y="436511"/>
                </a:lnTo>
                <a:lnTo>
                  <a:pt x="365633" y="410933"/>
                </a:lnTo>
                <a:lnTo>
                  <a:pt x="400583" y="377304"/>
                </a:lnTo>
                <a:lnTo>
                  <a:pt x="427786" y="336880"/>
                </a:lnTo>
                <a:close/>
              </a:path>
              <a:path w="851535" h="459104">
                <a:moveTo>
                  <a:pt x="850988" y="8128"/>
                </a:moveTo>
                <a:lnTo>
                  <a:pt x="721766" y="8128"/>
                </a:lnTo>
                <a:lnTo>
                  <a:pt x="612521" y="184594"/>
                </a:lnTo>
                <a:lnTo>
                  <a:pt x="572046" y="184594"/>
                </a:lnTo>
                <a:lnTo>
                  <a:pt x="572046" y="8128"/>
                </a:lnTo>
                <a:lnTo>
                  <a:pt x="466991" y="8128"/>
                </a:lnTo>
                <a:lnTo>
                  <a:pt x="466991" y="448144"/>
                </a:lnTo>
                <a:lnTo>
                  <a:pt x="572046" y="448144"/>
                </a:lnTo>
                <a:lnTo>
                  <a:pt x="572046" y="277647"/>
                </a:lnTo>
                <a:lnTo>
                  <a:pt x="608977" y="277647"/>
                </a:lnTo>
                <a:lnTo>
                  <a:pt x="719556" y="448119"/>
                </a:lnTo>
                <a:lnTo>
                  <a:pt x="848817" y="448119"/>
                </a:lnTo>
                <a:lnTo>
                  <a:pt x="702144" y="230911"/>
                </a:lnTo>
                <a:lnTo>
                  <a:pt x="850988" y="8128"/>
                </a:lnTo>
                <a:close/>
              </a:path>
            </a:pathLst>
          </a:custGeom>
          <a:solidFill>
            <a:srgbClr val="0A7CBC"/>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grpSp>
        <p:nvGrpSpPr>
          <p:cNvPr id="10" name="object 10"/>
          <p:cNvGrpSpPr/>
          <p:nvPr/>
        </p:nvGrpSpPr>
        <p:grpSpPr>
          <a:xfrm>
            <a:off x="457200" y="6288256"/>
            <a:ext cx="695325" cy="164465"/>
            <a:chOff x="457200" y="6288256"/>
            <a:chExt cx="695325" cy="164465"/>
          </a:xfrm>
        </p:grpSpPr>
        <p:pic>
          <p:nvPicPr>
            <p:cNvPr id="11" name="object 11"/>
            <p:cNvPicPr/>
            <p:nvPr/>
          </p:nvPicPr>
          <p:blipFill>
            <a:blip r:embed="rId3" cstate="print"/>
            <a:stretch>
              <a:fillRect/>
            </a:stretch>
          </p:blipFill>
          <p:spPr>
            <a:xfrm>
              <a:off x="457200" y="6288256"/>
              <a:ext cx="248410" cy="164299"/>
            </a:xfrm>
            <a:prstGeom prst="rect">
              <a:avLst/>
            </a:prstGeom>
          </p:spPr>
        </p:pic>
        <p:pic>
          <p:nvPicPr>
            <p:cNvPr id="12" name="object 12"/>
            <p:cNvPicPr/>
            <p:nvPr/>
          </p:nvPicPr>
          <p:blipFill>
            <a:blip r:embed="rId4" cstate="print"/>
            <a:stretch>
              <a:fillRect/>
            </a:stretch>
          </p:blipFill>
          <p:spPr>
            <a:xfrm>
              <a:off x="728614" y="6329644"/>
              <a:ext cx="95669" cy="120180"/>
            </a:xfrm>
            <a:prstGeom prst="rect">
              <a:avLst/>
            </a:prstGeom>
          </p:spPr>
        </p:pic>
        <p:pic>
          <p:nvPicPr>
            <p:cNvPr id="13" name="object 13"/>
            <p:cNvPicPr/>
            <p:nvPr/>
          </p:nvPicPr>
          <p:blipFill>
            <a:blip r:embed="rId5" cstate="print"/>
            <a:stretch>
              <a:fillRect/>
            </a:stretch>
          </p:blipFill>
          <p:spPr>
            <a:xfrm>
              <a:off x="845240" y="6329194"/>
              <a:ext cx="222284" cy="122891"/>
            </a:xfrm>
            <a:prstGeom prst="rect">
              <a:avLst/>
            </a:prstGeom>
          </p:spPr>
        </p:pic>
        <p:sp>
          <p:nvSpPr>
            <p:cNvPr id="14" name="object 14"/>
            <p:cNvSpPr/>
            <p:nvPr/>
          </p:nvSpPr>
          <p:spPr>
            <a:xfrm>
              <a:off x="1092564" y="6329885"/>
              <a:ext cx="60325" cy="120014"/>
            </a:xfrm>
            <a:custGeom>
              <a:avLst/>
              <a:gdLst/>
              <a:ahLst/>
              <a:cxnLst/>
              <a:rect l="l" t="t" r="r" b="b"/>
              <a:pathLst>
                <a:path w="60325" h="120014">
                  <a:moveTo>
                    <a:pt x="59867" y="0"/>
                  </a:moveTo>
                  <a:lnTo>
                    <a:pt x="56692" y="177"/>
                  </a:lnTo>
                  <a:lnTo>
                    <a:pt x="49479" y="0"/>
                  </a:lnTo>
                  <a:lnTo>
                    <a:pt x="42062" y="4470"/>
                  </a:lnTo>
                  <a:lnTo>
                    <a:pt x="35516" y="9739"/>
                  </a:lnTo>
                  <a:lnTo>
                    <a:pt x="30651" y="16213"/>
                  </a:lnTo>
                  <a:lnTo>
                    <a:pt x="26881" y="23574"/>
                  </a:lnTo>
                  <a:lnTo>
                    <a:pt x="23622" y="31508"/>
                  </a:lnTo>
                  <a:lnTo>
                    <a:pt x="23622" y="2476"/>
                  </a:lnTo>
                  <a:lnTo>
                    <a:pt x="0" y="2476"/>
                  </a:lnTo>
                  <a:lnTo>
                    <a:pt x="0" y="119938"/>
                  </a:lnTo>
                  <a:lnTo>
                    <a:pt x="14846" y="119062"/>
                  </a:lnTo>
                  <a:lnTo>
                    <a:pt x="25857" y="119506"/>
                  </a:lnTo>
                  <a:lnTo>
                    <a:pt x="25857" y="71119"/>
                  </a:lnTo>
                  <a:lnTo>
                    <a:pt x="26006" y="65218"/>
                  </a:lnTo>
                  <a:lnTo>
                    <a:pt x="43637" y="29476"/>
                  </a:lnTo>
                  <a:lnTo>
                    <a:pt x="55575" y="28574"/>
                  </a:lnTo>
                  <a:lnTo>
                    <a:pt x="59626" y="28574"/>
                  </a:lnTo>
                  <a:lnTo>
                    <a:pt x="59867" y="0"/>
                  </a:lnTo>
                  <a:close/>
                </a:path>
              </a:pathLst>
            </a:custGeom>
            <a:solidFill>
              <a:srgbClr val="727F87"/>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grpSp>
      <p:grpSp>
        <p:nvGrpSpPr>
          <p:cNvPr id="15" name="object 15"/>
          <p:cNvGrpSpPr/>
          <p:nvPr/>
        </p:nvGrpSpPr>
        <p:grpSpPr>
          <a:xfrm>
            <a:off x="1233845" y="6291389"/>
            <a:ext cx="1181100" cy="198755"/>
            <a:chOff x="1233845" y="6291389"/>
            <a:chExt cx="1181100" cy="198755"/>
          </a:xfrm>
        </p:grpSpPr>
        <p:sp>
          <p:nvSpPr>
            <p:cNvPr id="16" name="object 16"/>
            <p:cNvSpPr/>
            <p:nvPr/>
          </p:nvSpPr>
          <p:spPr>
            <a:xfrm>
              <a:off x="1233843" y="6292024"/>
              <a:ext cx="29845" cy="157480"/>
            </a:xfrm>
            <a:custGeom>
              <a:avLst/>
              <a:gdLst/>
              <a:ahLst/>
              <a:cxnLst/>
              <a:rect l="l" t="t" r="r" b="b"/>
              <a:pathLst>
                <a:path w="29844" h="157479">
                  <a:moveTo>
                    <a:pt x="29248" y="0"/>
                  </a:moveTo>
                  <a:lnTo>
                    <a:pt x="101" y="0"/>
                  </a:lnTo>
                  <a:lnTo>
                    <a:pt x="101" y="144780"/>
                  </a:lnTo>
                  <a:lnTo>
                    <a:pt x="0" y="157480"/>
                  </a:lnTo>
                  <a:lnTo>
                    <a:pt x="29248" y="157480"/>
                  </a:lnTo>
                  <a:lnTo>
                    <a:pt x="29248" y="144780"/>
                  </a:lnTo>
                  <a:lnTo>
                    <a:pt x="29248" y="0"/>
                  </a:lnTo>
                  <a:close/>
                </a:path>
              </a:pathLst>
            </a:custGeom>
            <a:solidFill>
              <a:srgbClr val="727F87"/>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pic>
          <p:nvPicPr>
            <p:cNvPr id="17" name="object 17"/>
            <p:cNvPicPr/>
            <p:nvPr/>
          </p:nvPicPr>
          <p:blipFill>
            <a:blip r:embed="rId6" cstate="print"/>
            <a:stretch>
              <a:fillRect/>
            </a:stretch>
          </p:blipFill>
          <p:spPr>
            <a:xfrm>
              <a:off x="1295933" y="6299266"/>
              <a:ext cx="293535" cy="152825"/>
            </a:xfrm>
            <a:prstGeom prst="rect">
              <a:avLst/>
            </a:prstGeom>
          </p:spPr>
        </p:pic>
        <p:sp>
          <p:nvSpPr>
            <p:cNvPr id="18" name="object 18"/>
            <p:cNvSpPr/>
            <p:nvPr/>
          </p:nvSpPr>
          <p:spPr>
            <a:xfrm>
              <a:off x="1611998" y="6291389"/>
              <a:ext cx="137795" cy="158750"/>
            </a:xfrm>
            <a:custGeom>
              <a:avLst/>
              <a:gdLst/>
              <a:ahLst/>
              <a:cxnLst/>
              <a:rect l="l" t="t" r="r" b="b"/>
              <a:pathLst>
                <a:path w="137794" h="158750">
                  <a:moveTo>
                    <a:pt x="27216" y="0"/>
                  </a:moveTo>
                  <a:lnTo>
                    <a:pt x="0" y="0"/>
                  </a:lnTo>
                  <a:lnTo>
                    <a:pt x="0" y="158242"/>
                  </a:lnTo>
                  <a:lnTo>
                    <a:pt x="27216" y="158242"/>
                  </a:lnTo>
                  <a:lnTo>
                    <a:pt x="27216" y="0"/>
                  </a:lnTo>
                  <a:close/>
                </a:path>
                <a:path w="137794" h="158750">
                  <a:moveTo>
                    <a:pt x="82689" y="0"/>
                  </a:moveTo>
                  <a:lnTo>
                    <a:pt x="55448" y="0"/>
                  </a:lnTo>
                  <a:lnTo>
                    <a:pt x="55448" y="158242"/>
                  </a:lnTo>
                  <a:lnTo>
                    <a:pt x="82689" y="158242"/>
                  </a:lnTo>
                  <a:lnTo>
                    <a:pt x="82689" y="0"/>
                  </a:lnTo>
                  <a:close/>
                </a:path>
                <a:path w="137794" h="158750">
                  <a:moveTo>
                    <a:pt x="136994" y="228"/>
                  </a:moveTo>
                  <a:lnTo>
                    <a:pt x="111150" y="228"/>
                  </a:lnTo>
                  <a:lnTo>
                    <a:pt x="111150" y="28130"/>
                  </a:lnTo>
                  <a:lnTo>
                    <a:pt x="136994" y="28130"/>
                  </a:lnTo>
                  <a:lnTo>
                    <a:pt x="136994" y="228"/>
                  </a:lnTo>
                  <a:close/>
                </a:path>
                <a:path w="137794" h="158750">
                  <a:moveTo>
                    <a:pt x="137236" y="40982"/>
                  </a:moveTo>
                  <a:lnTo>
                    <a:pt x="110451" y="40982"/>
                  </a:lnTo>
                  <a:lnTo>
                    <a:pt x="110451" y="158000"/>
                  </a:lnTo>
                  <a:lnTo>
                    <a:pt x="137236" y="158000"/>
                  </a:lnTo>
                  <a:lnTo>
                    <a:pt x="137236" y="40982"/>
                  </a:lnTo>
                  <a:close/>
                </a:path>
              </a:pathLst>
            </a:custGeom>
            <a:solidFill>
              <a:srgbClr val="727F87"/>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pic>
          <p:nvPicPr>
            <p:cNvPr id="19" name="object 19"/>
            <p:cNvPicPr/>
            <p:nvPr/>
          </p:nvPicPr>
          <p:blipFill>
            <a:blip r:embed="rId7" cstate="print"/>
            <a:stretch>
              <a:fillRect/>
            </a:stretch>
          </p:blipFill>
          <p:spPr>
            <a:xfrm>
              <a:off x="1769138" y="6309611"/>
              <a:ext cx="233623" cy="180094"/>
            </a:xfrm>
            <a:prstGeom prst="rect">
              <a:avLst/>
            </a:prstGeom>
          </p:spPr>
        </p:pic>
        <p:pic>
          <p:nvPicPr>
            <p:cNvPr id="20" name="object 20"/>
            <p:cNvPicPr/>
            <p:nvPr/>
          </p:nvPicPr>
          <p:blipFill>
            <a:blip r:embed="rId8" cstate="print"/>
            <a:stretch>
              <a:fillRect/>
            </a:stretch>
          </p:blipFill>
          <p:spPr>
            <a:xfrm>
              <a:off x="2025765" y="6329644"/>
              <a:ext cx="95681" cy="120180"/>
            </a:xfrm>
            <a:prstGeom prst="rect">
              <a:avLst/>
            </a:prstGeom>
          </p:spPr>
        </p:pic>
        <p:pic>
          <p:nvPicPr>
            <p:cNvPr id="21" name="object 21"/>
            <p:cNvPicPr/>
            <p:nvPr/>
          </p:nvPicPr>
          <p:blipFill>
            <a:blip r:embed="rId9" cstate="print"/>
            <a:stretch>
              <a:fillRect/>
            </a:stretch>
          </p:blipFill>
          <p:spPr>
            <a:xfrm>
              <a:off x="2145079" y="6329879"/>
              <a:ext cx="216444" cy="122212"/>
            </a:xfrm>
            <a:prstGeom prst="rect">
              <a:avLst/>
            </a:prstGeom>
          </p:spPr>
        </p:pic>
        <p:sp>
          <p:nvSpPr>
            <p:cNvPr id="22" name="object 22"/>
            <p:cNvSpPr/>
            <p:nvPr/>
          </p:nvSpPr>
          <p:spPr>
            <a:xfrm>
              <a:off x="2385631" y="6419227"/>
              <a:ext cx="29209" cy="30480"/>
            </a:xfrm>
            <a:custGeom>
              <a:avLst/>
              <a:gdLst/>
              <a:ahLst/>
              <a:cxnLst/>
              <a:rect l="l" t="t" r="r" b="b"/>
              <a:pathLst>
                <a:path w="29210" h="30479">
                  <a:moveTo>
                    <a:pt x="28790" y="0"/>
                  </a:moveTo>
                  <a:lnTo>
                    <a:pt x="0" y="0"/>
                  </a:lnTo>
                  <a:lnTo>
                    <a:pt x="0" y="30149"/>
                  </a:lnTo>
                  <a:lnTo>
                    <a:pt x="28790" y="30149"/>
                  </a:lnTo>
                  <a:lnTo>
                    <a:pt x="28790" y="0"/>
                  </a:lnTo>
                  <a:close/>
                </a:path>
              </a:pathLst>
            </a:custGeom>
            <a:solidFill>
              <a:srgbClr val="727F87"/>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grpSp>
      <p:sp>
        <p:nvSpPr>
          <p:cNvPr id="23" name="object 23"/>
          <p:cNvSpPr txBox="1"/>
          <p:nvPr/>
        </p:nvSpPr>
        <p:spPr>
          <a:xfrm>
            <a:off x="3021213" y="5575300"/>
            <a:ext cx="3776345" cy="948978"/>
          </a:xfrm>
          <a:prstGeom prst="rect">
            <a:avLst/>
          </a:prstGeom>
        </p:spPr>
        <p:txBody>
          <a:bodyPr vert="horz" wrap="square" lIns="0" tIns="12700" rIns="0" bIns="0" rtlCol="0">
            <a:spAutoFit/>
          </a:bodyPr>
          <a:lstStyle/>
          <a:p>
            <a:pPr marL="12700" marR="5080" algn="l">
              <a:spcBef>
                <a:spcPts val="100"/>
              </a:spcBef>
            </a:pPr>
            <a:r>
              <a:rPr sz="2000" dirty="0">
                <a:solidFill>
                  <a:srgbClr val="FFFFFF"/>
                </a:solidFill>
                <a:latin typeface="Source Han Sans CN" panose="020B0500000000000000" pitchFamily="34" charset="-128"/>
                <a:ea typeface="Source Han Sans CN" panose="020B0500000000000000" pitchFamily="34" charset="-128"/>
                <a:cs typeface="Lucida Sans Unicode"/>
              </a:rPr>
              <a:t>SUSE 助力 SICK AG 实现工厂不间断生产</a:t>
            </a:r>
            <a:r>
              <a:rPr lang="zh-CN" altLang="en-US" sz="2000" dirty="0">
                <a:solidFill>
                  <a:srgbClr val="FFFFFF"/>
                </a:solidFill>
                <a:latin typeface="Source Han Sans CN" panose="020B0500000000000000" pitchFamily="34" charset="-128"/>
                <a:ea typeface="Source Han Sans CN" panose="020B0500000000000000" pitchFamily="34" charset="-128"/>
                <a:cs typeface="Lucida Sans Unicode"/>
              </a:rPr>
              <a:t/>
            </a:r>
            <a:r>
              <a:rPr sz="2000" dirty="0">
                <a:solidFill>
                  <a:srgbClr val="FFFFFF"/>
                </a:solidFill>
                <a:latin typeface="Source Han Sans CN" panose="020B0500000000000000" pitchFamily="34" charset="-128"/>
                <a:ea typeface="Source Han Sans CN" panose="020B0500000000000000" pitchFamily="34" charset="-128"/>
                <a:cs typeface="Lucida Sans Unicode"/>
              </a:rPr>
              <a:t/>
            </a:r>
            <a:r>
              <a:rPr lang="zh-CN" altLang="en-US" sz="2000" dirty="0">
                <a:solidFill>
                  <a:srgbClr val="FFFFFF"/>
                </a:solidFill>
                <a:latin typeface="Source Han Sans CN" panose="020B0500000000000000" pitchFamily="34" charset="-128"/>
                <a:ea typeface="Source Han Sans CN" panose="020B0500000000000000" pitchFamily="34" charset="-128"/>
                <a:cs typeface="Lucida Sans Unicode"/>
              </a:rPr>
              <a:t/>
            </a:r>
            <a:r>
              <a:rPr sz="2000" dirty="0">
                <a:solidFill>
                  <a:srgbClr val="FFFFFF"/>
                </a:solidFill>
                <a:latin typeface="Source Han Sans CN" panose="020B0500000000000000" pitchFamily="34" charset="-128"/>
                <a:ea typeface="Source Han Sans CN" panose="020B0500000000000000" pitchFamily="34" charset="-128"/>
                <a:cs typeface="Lucida Sans Unicode"/>
              </a:rPr>
              <a:t/>
            </a:r>
            <a:endParaRPr sz="2000" dirty="0">
              <a:latin typeface="Source Han Sans CN" panose="020B0500000000000000" pitchFamily="34" charset="-128"/>
              <a:ea typeface="Source Han Sans CN" panose="020B0500000000000000" pitchFamily="34" charset="-128"/>
              <a:cs typeface="Lucida Sans Unicode"/>
            </a:endParaRPr>
          </a:p>
        </p:txBody>
      </p:sp>
      <p:sp>
        <p:nvSpPr>
          <p:cNvPr id="24" name="object 24"/>
          <p:cNvSpPr txBox="1"/>
          <p:nvPr/>
        </p:nvSpPr>
        <p:spPr>
          <a:xfrm>
            <a:off x="444500" y="6726171"/>
            <a:ext cx="1689735" cy="1183657"/>
          </a:xfrm>
          <a:prstGeom prst="rect">
            <a:avLst/>
          </a:prstGeom>
        </p:spPr>
        <p:txBody>
          <a:bodyPr vert="horz" wrap="square" lIns="0" tIns="135890" rIns="0" bIns="0" rtlCol="0">
            <a:spAutoFit/>
          </a:bodyPr>
          <a:lstStyle/>
          <a:p>
            <a:pPr marL="12700" algn="l">
              <a:spcBef>
                <a:spcPts val="1070"/>
              </a:spcBef>
            </a:pPr>
            <a:r>
              <a:rPr sz="1800" dirty="0">
                <a:solidFill>
                  <a:srgbClr val="FFFFFF"/>
                </a:solidFill>
                <a:latin typeface="Source Han Sans CN" panose="020B0500000000000000" pitchFamily="34" charset="-128"/>
                <a:ea typeface="Source Han Sans CN" panose="020B0500000000000000" pitchFamily="34" charset="-128"/>
                <a:cs typeface="Lucida Sans Unicode"/>
              </a:rPr>
              <a:t>SICK AG</a:t>
            </a:r>
            <a:endParaRPr sz="1800" dirty="0">
              <a:latin typeface="Source Han Sans CN" panose="020B0500000000000000" pitchFamily="34" charset="-128"/>
              <a:ea typeface="Source Han Sans CN" panose="020B0500000000000000" pitchFamily="34" charset="-128"/>
              <a:cs typeface="Lucida Sans Unicode"/>
            </a:endParaRPr>
          </a:p>
          <a:p>
            <a:pPr marL="12700" algn="l">
              <a:spcBef>
                <a:spcPts val="540"/>
              </a:spcBef>
            </a:pPr>
            <a:r>
              <a:rPr sz="1000" b="1" dirty="0">
                <a:solidFill>
                  <a:srgbClr val="FFFFFF"/>
                </a:solidFill>
                <a:latin typeface="Source Han Sans CN" panose="020B0500000000000000" pitchFamily="34" charset="-128"/>
                <a:ea typeface="Source Han Sans CN" panose="020B0500000000000000" pitchFamily="34" charset="-128"/>
                <a:cs typeface="Lucida Sans"/>
              </a:rPr>
              <a:t>行业与位置</a:t>
            </a:r>
            <a:endParaRPr sz="1000" dirty="0">
              <a:latin typeface="Source Han Sans CN" panose="020B0500000000000000" pitchFamily="34" charset="-128"/>
              <a:ea typeface="Source Han Sans CN" panose="020B0500000000000000" pitchFamily="34" charset="-128"/>
              <a:cs typeface="Lucida Sans"/>
            </a:endParaRPr>
          </a:p>
          <a:p>
            <a:pPr marL="12700" algn="l"/>
            <a:r>
              <a:rPr sz="1000" dirty="0">
                <a:solidFill>
                  <a:srgbClr val="FFFFFF"/>
                </a:solidFill>
                <a:latin typeface="Source Han Sans CN" panose="020B0500000000000000" pitchFamily="34" charset="-128"/>
                <a:ea typeface="Source Han Sans CN" panose="020B0500000000000000" pitchFamily="34" charset="-128"/>
                <a:cs typeface="Lucida Sans Unicode"/>
              </a:rPr>
              <a:t>制造业 | 德国</a:t>
            </a:r>
            <a:endParaRPr sz="1000" dirty="0">
              <a:latin typeface="Source Han Sans CN" panose="020B0500000000000000" pitchFamily="34" charset="-128"/>
              <a:ea typeface="Source Han Sans CN" panose="020B0500000000000000" pitchFamily="34" charset="-128"/>
              <a:cs typeface="Lucida Sans Unicode"/>
            </a:endParaRPr>
          </a:p>
          <a:p>
            <a:pPr marL="12700" algn="l">
              <a:spcBef>
                <a:spcPts val="700"/>
              </a:spcBef>
            </a:pPr>
            <a:r>
              <a:rPr sz="1000" b="1" dirty="0">
                <a:solidFill>
                  <a:srgbClr val="FFFFFF"/>
                </a:solidFill>
                <a:latin typeface="Source Han Sans CN" panose="020B0500000000000000" pitchFamily="34" charset="-128"/>
                <a:ea typeface="Source Han Sans CN" panose="020B0500000000000000" pitchFamily="34" charset="-128"/>
                <a:cs typeface="Lucida Sans"/>
              </a:rPr>
              <a:t>产品与服务</a:t>
            </a:r>
            <a:endParaRPr sz="1000" dirty="0">
              <a:latin typeface="Source Han Sans CN" panose="020B0500000000000000" pitchFamily="34" charset="-128"/>
              <a:ea typeface="Source Han Sans CN" panose="020B0500000000000000" pitchFamily="34" charset="-128"/>
              <a:cs typeface="Lucida Sans"/>
            </a:endParaRPr>
          </a:p>
          <a:p>
            <a:pPr marL="12700" algn="l"/>
            <a:r>
              <a:rPr sz="1000" dirty="0">
                <a:solidFill>
                  <a:srgbClr val="FFFFFF"/>
                </a:solidFill>
                <a:latin typeface="Source Han Sans CN" panose="020B0500000000000000" pitchFamily="34" charset="-128"/>
                <a:ea typeface="Source Han Sans CN" panose="020B0500000000000000" pitchFamily="34" charset="-128"/>
                <a:cs typeface="Lucida Sans Unicode"/>
              </a:rPr>
              <a:t>Rancher Prime</a:t>
            </a:r>
            <a:endParaRPr sz="1000" dirty="0">
              <a:latin typeface="Source Han Sans CN" panose="020B0500000000000000" pitchFamily="34" charset="-128"/>
              <a:ea typeface="Source Han Sans CN" panose="020B0500000000000000" pitchFamily="34" charset="-128"/>
              <a:cs typeface="Lucida Sans Unicod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6420" y="4639537"/>
            <a:ext cx="3110236" cy="2228815"/>
          </a:xfrm>
          <a:prstGeom prst="rect">
            <a:avLst/>
          </a:prstGeom>
        </p:spPr>
        <p:txBody>
          <a:bodyPr vert="horz" wrap="square" lIns="0" tIns="12700" rIns="0" bIns="0" rtlCol="0">
            <a:spAutoFit/>
          </a:bodyPr>
          <a:lstStyle/>
          <a:p>
            <a:pPr marL="12700" algn="l">
              <a:spcBef>
                <a:spcPts val="100"/>
              </a:spcBef>
            </a:pPr>
            <a:r>
              <a:rPr b="1" dirty="0">
                <a:solidFill>
                  <a:srgbClr val="003A36"/>
                </a:solidFill>
                <a:latin typeface="Source Han Sans CN" panose="020B0500000000000000" pitchFamily="34" charset="-128"/>
                <a:ea typeface="Source Han Sans CN" panose="020B0500000000000000" pitchFamily="34" charset="-128"/>
                <a:cs typeface="Lucida Sans Unicode"/>
              </a:rPr>
              <a:t>SICK AG 介绍</a:t>
            </a:r>
            <a:endParaRPr b="1" dirty="0">
              <a:latin typeface="Source Han Sans CN" panose="020B0500000000000000" pitchFamily="34" charset="-128"/>
              <a:ea typeface="Source Han Sans CN" panose="020B0500000000000000" pitchFamily="34" charset="-128"/>
              <a:cs typeface="Lucida Sans Unicode"/>
            </a:endParaRPr>
          </a:p>
          <a:p>
            <a:pPr marL="12700" marR="5080" algn="l">
              <a:spcBef>
                <a:spcPts val="58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从工厂自动化到物流自动化再到流程自动化，该公司的智能传感器和应用程序可用于制造厂、物流中心、回收厂、发电厂和炼油厂。SICK AG 传感器还能用于确保人和机器人在生产设施中安全地协同工作，将机场上的行李箱装载到正确的飞机上，以及确保发电机不会超过允许的排放水平。</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3" name="object 3"/>
          <p:cNvSpPr txBox="1"/>
          <p:nvPr/>
        </p:nvSpPr>
        <p:spPr>
          <a:xfrm>
            <a:off x="566420" y="7041449"/>
            <a:ext cx="3110236" cy="2130070"/>
          </a:xfrm>
          <a:prstGeom prst="rect">
            <a:avLst/>
          </a:prstGeom>
        </p:spPr>
        <p:txBody>
          <a:bodyPr vert="horz" wrap="square" lIns="0" tIns="36830" rIns="0" bIns="0" rtlCol="0">
            <a:spAutoFit/>
          </a:bodyPr>
          <a:lstStyle/>
          <a:p>
            <a:pPr marL="12700" marR="113030" algn="l">
              <a:spcBef>
                <a:spcPts val="290"/>
              </a:spcBef>
            </a:pPr>
            <a:r>
              <a:rPr b="1" dirty="0">
                <a:solidFill>
                  <a:srgbClr val="003A36"/>
                </a:solidFill>
                <a:latin typeface="Source Han Sans CN" panose="020B0500000000000000" pitchFamily="34" charset="-128"/>
                <a:ea typeface="Source Han Sans CN" panose="020B0500000000000000" pitchFamily="34" charset="-128"/>
                <a:cs typeface="Lucida Sans Unicode"/>
              </a:rPr>
              <a:t>机遇：为制造商提供实时洞察</a:t>
            </a:r>
            <a:r>
              <a:rPr lang="zh-CN" altLang="en-US" b="1" dirty="0">
                <a:solidFill>
                  <a:srgbClr val="003A36"/>
                </a:solidFill>
                <a:latin typeface="Source Han Sans CN" panose="020B0500000000000000" pitchFamily="34" charset="-128"/>
                <a:ea typeface="Source Han Sans CN" panose="020B0500000000000000" pitchFamily="34" charset="-128"/>
                <a:cs typeface="Lucida Sans Unicode"/>
              </a:rPr>
              <a:t/>
            </a:r>
            <a:r>
              <a:rPr b="1"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b="1" dirty="0">
                <a:latin typeface="Source Han Sans CN" panose="020B0500000000000000" pitchFamily="34" charset="-128"/>
                <a:ea typeface="Source Han Sans CN" panose="020B0500000000000000" pitchFamily="34" charset="-128"/>
                <a:cs typeface="Lucida Sans Unicode"/>
              </a:rPr>
              <a:t/>
            </a:r>
            <a:r>
              <a:rPr b="1" dirty="0">
                <a:solidFill>
                  <a:srgbClr val="003A36"/>
                </a:solidFill>
                <a:latin typeface="Source Han Sans CN" panose="020B0500000000000000" pitchFamily="34" charset="-128"/>
                <a:ea typeface="Source Han Sans CN" panose="020B0500000000000000" pitchFamily="34" charset="-128"/>
                <a:cs typeface="Lucida Sans Unicode"/>
              </a:rPr>
              <a:t/>
            </a:r>
            <a:endParaRPr b="1" dirty="0">
              <a:latin typeface="Source Han Sans CN" panose="020B0500000000000000" pitchFamily="34" charset="-128"/>
              <a:ea typeface="Source Han Sans CN" panose="020B0500000000000000" pitchFamily="34" charset="-128"/>
              <a:cs typeface="Lucida Sans Unicode"/>
            </a:endParaRPr>
          </a:p>
          <a:p>
            <a:pPr marL="12700" marR="5080" algn="l">
              <a:spcBef>
                <a:spcPts val="56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随着工业 4.0（工业革命的最新阶段，主要关注互连性、自动化、机器学习和实时数据）开始对制造流程进行数字化转型，SICK AG 发现他们需要进行自我转型才能帮助其制造商客户引领行业发展新时代。</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t>
            </a:r>
            <a:endParaRPr sz="1100" dirty="0">
              <a:latin typeface="Source Han Sans CN" panose="020B0500000000000000" pitchFamily="34" charset="-128"/>
              <a:ea typeface="Source Han Sans CN" panose="020B0500000000000000" pitchFamily="34" charset="-128"/>
              <a:cs typeface="Lucida Sans Unicode"/>
            </a:endParaRPr>
          </a:p>
        </p:txBody>
      </p:sp>
      <p:pic>
        <p:nvPicPr>
          <p:cNvPr id="4" name="object 4"/>
          <p:cNvPicPr/>
          <p:nvPr/>
        </p:nvPicPr>
        <p:blipFill>
          <a:blip r:embed="rId2" cstate="print"/>
          <a:stretch>
            <a:fillRect/>
          </a:stretch>
        </p:blipFill>
        <p:spPr>
          <a:xfrm>
            <a:off x="4108450" y="1511287"/>
            <a:ext cx="3663950" cy="2667012"/>
          </a:xfrm>
          <a:prstGeom prst="rect">
            <a:avLst/>
          </a:prstGeom>
        </p:spPr>
      </p:pic>
      <p:sp>
        <p:nvSpPr>
          <p:cNvPr id="5" name="object 5"/>
          <p:cNvSpPr txBox="1"/>
          <p:nvPr/>
        </p:nvSpPr>
        <p:spPr>
          <a:xfrm>
            <a:off x="4095744" y="4368800"/>
            <a:ext cx="3110236" cy="4255011"/>
          </a:xfrm>
          <a:prstGeom prst="rect">
            <a:avLst/>
          </a:prstGeom>
        </p:spPr>
        <p:txBody>
          <a:bodyPr vert="horz" wrap="square" lIns="0" tIns="12700" rIns="0" bIns="0" rtlCol="0">
            <a:spAutoFit/>
          </a:bodyPr>
          <a:lstStyle/>
          <a:p>
            <a:pPr marL="12700" marR="200025" algn="l">
              <a:spcBef>
                <a:spcPts val="1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通过提供依赖于深度学习、自动化、分析工具甚至增强现实的数字服务，SICK AG 将帮助客户的工厂规避停机时间，促进维护间隔的规划，并提高安全性。因此，该公司开始研究容器技术、敏捷流程以及 DevOps 方法。</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sz="1100" dirty="0" err="1">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sz="1100" dirty="0">
              <a:latin typeface="Source Han Sans CN" panose="020B0500000000000000" pitchFamily="34" charset="-128"/>
              <a:ea typeface="Source Han Sans CN" panose="020B0500000000000000" pitchFamily="34" charset="-128"/>
              <a:cs typeface="Lucida Sans Unicode"/>
            </a:endParaRPr>
          </a:p>
          <a:p>
            <a:pPr marL="12700" marR="12700" algn="l">
              <a:spcBef>
                <a:spcPts val="695"/>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2018 年，SICK AG 正在为表面贴装器件 (SMD) 生产线开发一款基于容器的新应用程序。该应用程序将监控电子元件在印刷电路板上的放置，并利用各种数据源为制造商提供生产和质量相关的实时洞察。该应用程序必须易于连接其他服务。此外，SICK AG 希望能够在不停机的情况下快速提供新功能和版本。</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lang="en-US" sz="1100" dirty="0">
              <a:solidFill>
                <a:srgbClr val="003A36"/>
              </a:solidFill>
              <a:latin typeface="Source Han Sans CN" panose="020B0500000000000000" pitchFamily="34" charset="-128"/>
              <a:ea typeface="Source Han Sans CN" panose="020B0500000000000000" pitchFamily="34" charset="-128"/>
              <a:cs typeface="Lucida Sans Unicode"/>
            </a:endParaRPr>
          </a:p>
          <a:p>
            <a:pPr marL="12700" marR="12700" algn="l">
              <a:spcBef>
                <a:spcPts val="695"/>
              </a:spcBef>
            </a:pP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为开发和运行此应用程序和其他基于容器的应用程序，SICK AG 需要寻找功能强大的容器管理平台。</a:t>
            </a:r>
            <a:endParaRPr lang="en" altLang="zh-CN" sz="1100" dirty="0">
              <a:latin typeface="Source Han Sans CN" panose="020B0500000000000000" pitchFamily="34" charset="-128"/>
              <a:ea typeface="Source Han Sans CN" panose="020B0500000000000000" pitchFamily="34" charset="-128"/>
              <a:cs typeface="Lucida Sans Unicode"/>
            </a:endParaRPr>
          </a:p>
        </p:txBody>
      </p:sp>
      <p:sp>
        <p:nvSpPr>
          <p:cNvPr id="6" name="object 6"/>
          <p:cNvSpPr/>
          <p:nvPr/>
        </p:nvSpPr>
        <p:spPr>
          <a:xfrm>
            <a:off x="0" y="1511300"/>
            <a:ext cx="3663950" cy="3022600"/>
          </a:xfrm>
          <a:custGeom>
            <a:avLst/>
            <a:gdLst/>
            <a:ahLst/>
            <a:cxnLst/>
            <a:rect l="l" t="t" r="r" b="b"/>
            <a:pathLst>
              <a:path w="3663950" h="3022600">
                <a:moveTo>
                  <a:pt x="3663950" y="0"/>
                </a:moveTo>
                <a:lnTo>
                  <a:pt x="0" y="0"/>
                </a:lnTo>
                <a:lnTo>
                  <a:pt x="0" y="3022600"/>
                </a:lnTo>
                <a:lnTo>
                  <a:pt x="3663950" y="3022600"/>
                </a:lnTo>
                <a:lnTo>
                  <a:pt x="3663950" y="0"/>
                </a:lnTo>
                <a:close/>
              </a:path>
            </a:pathLst>
          </a:custGeom>
          <a:solidFill>
            <a:srgbClr val="F1F3F4"/>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7" name="object 7"/>
          <p:cNvSpPr txBox="1"/>
          <p:nvPr/>
        </p:nvSpPr>
        <p:spPr>
          <a:xfrm>
            <a:off x="566421" y="1651000"/>
            <a:ext cx="3015614" cy="2305759"/>
          </a:xfrm>
          <a:prstGeom prst="rect">
            <a:avLst/>
          </a:prstGeom>
        </p:spPr>
        <p:txBody>
          <a:bodyPr vert="horz" wrap="square" lIns="0" tIns="12700" rIns="0" bIns="0" rtlCol="0">
            <a:spAutoFit/>
          </a:bodyPr>
          <a:lstStyle/>
          <a:p>
            <a:pPr marL="12700" algn="l">
              <a:spcBef>
                <a:spcPts val="100"/>
              </a:spcBef>
            </a:pPr>
            <a:r>
              <a:rPr b="1" dirty="0">
                <a:solidFill>
                  <a:srgbClr val="003A36"/>
                </a:solidFill>
                <a:latin typeface="Source Han Sans CN" panose="020B0500000000000000" pitchFamily="34" charset="-128"/>
                <a:ea typeface="Source Han Sans CN" panose="020B0500000000000000" pitchFamily="34" charset="-128"/>
                <a:cs typeface="Lucida Sans Unicode"/>
              </a:rPr>
              <a:t>概览</a:t>
            </a:r>
            <a:endParaRPr b="1" dirty="0">
              <a:latin typeface="Source Han Sans CN" panose="020B0500000000000000" pitchFamily="34" charset="-128"/>
              <a:ea typeface="Source Han Sans CN" panose="020B0500000000000000" pitchFamily="34" charset="-128"/>
              <a:cs typeface="Lucida Sans Unicode"/>
            </a:endParaRPr>
          </a:p>
          <a:p>
            <a:pPr marL="12700" marR="187960" algn="l">
              <a:spcBef>
                <a:spcPts val="620"/>
              </a:spcBef>
            </a:pPr>
            <a:r>
              <a:rPr sz="1400" dirty="0">
                <a:solidFill>
                  <a:srgbClr val="003A36"/>
                </a:solidFill>
                <a:latin typeface="Source Han Sans CN" panose="020B0500000000000000" pitchFamily="34" charset="-128"/>
                <a:ea typeface="Source Han Sans CN" panose="020B0500000000000000" pitchFamily="34" charset="-128"/>
                <a:cs typeface="Lucida Sans Unicode"/>
              </a:rPr>
              <a:t>SICK AG 是一家针对制造业的传感器和应用程序解决方案提供商，他们正在战略性扩展其产品组合，从而帮助工业部门实现流程数字化。为此，该公司正转向容器架构来开发和运营现代应用程序。</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r>
            <a:r>
              <a:rPr sz="14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r>
            <a:r>
              <a:rPr sz="14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r>
            <a:r>
              <a:rPr sz="14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r>
            <a:r>
              <a:rPr sz="14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r>
            <a:r>
              <a:rPr sz="14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r>
            <a:r>
              <a:rPr sz="14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r>
            <a:r>
              <a:rPr sz="14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r>
            <a:r>
              <a:rPr sz="14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r>
            <a:r>
              <a:rPr sz="14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400" dirty="0">
                <a:latin typeface="Source Han Sans CN" panose="020B0500000000000000" pitchFamily="34" charset="-128"/>
                <a:ea typeface="Source Han Sans CN" panose="020B0500000000000000" pitchFamily="34" charset="-128"/>
                <a:cs typeface="Lucida Sans Unicode"/>
              </a:rPr>
              <a:t/>
            </a:r>
            <a:r>
              <a:rPr sz="14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r>
            <a:r>
              <a:rPr sz="1400" dirty="0">
                <a:solidFill>
                  <a:srgbClr val="003A36"/>
                </a:solidFill>
                <a:latin typeface="Source Han Sans CN" panose="020B0500000000000000" pitchFamily="34" charset="-128"/>
                <a:ea typeface="Source Han Sans CN" panose="020B0500000000000000" pitchFamily="34" charset="-128"/>
                <a:cs typeface="Lucida Sans Unicode"/>
              </a:rPr>
              <a:t/>
            </a:r>
            <a:endParaRPr sz="1400" dirty="0">
              <a:latin typeface="Source Han Sans CN" panose="020B0500000000000000" pitchFamily="34" charset="-128"/>
              <a:ea typeface="Source Han Sans CN" panose="020B0500000000000000" pitchFamily="34" charset="-128"/>
              <a:cs typeface="Lucida Sans Unicode"/>
            </a:endParaRPr>
          </a:p>
        </p:txBody>
      </p:sp>
      <p:sp>
        <p:nvSpPr>
          <p:cNvPr id="8" name="object 8"/>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gn="l">
              <a:spcBef>
                <a:spcPts val="140"/>
              </a:spcBef>
            </a:pPr>
            <a:fld id="{81D60167-4931-47E6-BA6A-407CBD079E47}" type="slidenum">
              <a:rPr dirty="0">
                <a:latin typeface="Source Han Sans CN" panose="020B0500000000000000" pitchFamily="34" charset="-128"/>
                <a:ea typeface="Source Han Sans CN" panose="020B0500000000000000" pitchFamily="34" charset="-128"/>
              </a:rPr>
              <a:pPr marL="38100" algn="l">
                <a:spcBef>
                  <a:spcPts val="140"/>
                </a:spcBef>
              </a:pPr>
              <a:t>2</a:t>
            </a:fld>
            <a:endParaRPr dirty="0">
              <a:latin typeface="Source Han Sans CN" panose="020B0500000000000000" pitchFamily="34" charset="-128"/>
              <a:ea typeface="Source Han Sans CN" panose="020B0500000000000000" pitchFamily="34" charset="-128"/>
            </a:endParaRPr>
          </a:p>
        </p:txBody>
      </p:sp>
      <p:sp>
        <p:nvSpPr>
          <p:cNvPr id="9" name="object 9"/>
          <p:cNvSpPr txBox="1">
            <a:spLocks noGrp="1"/>
          </p:cNvSpPr>
          <p:nvPr>
            <p:ph type="ftr" sz="quarter" idx="5"/>
          </p:nvPr>
        </p:nvSpPr>
        <p:spPr>
          <a:xfrm>
            <a:off x="974852" y="9481819"/>
            <a:ext cx="4253865" cy="141064"/>
          </a:xfrm>
          <a:prstGeom prst="rect">
            <a:avLst/>
          </a:prstGeom>
        </p:spPr>
        <p:txBody>
          <a:bodyPr vert="horz" wrap="square" lIns="0" tIns="17780" rIns="0" bIns="0" rtlCol="0">
            <a:spAutoFit/>
          </a:bodyPr>
          <a:lstStyle/>
          <a:p>
            <a:pPr marL="12700" algn="l">
              <a:spcBef>
                <a:spcPts val="140"/>
              </a:spcBef>
            </a:pPr>
            <a:r>
              <a:rPr dirty="0">
                <a:latin typeface="Source Han Sans CN" panose="020B0500000000000000" pitchFamily="34" charset="-128"/>
                <a:ea typeface="Source Han Sans CN" panose="020B0500000000000000" pitchFamily="34" charset="-128"/>
              </a:rPr>
              <a:t>SUSE 助力 SICK AG 实现工厂不间断生产</a:t>
            </a:r>
          </a:p>
        </p:txBody>
      </p:sp>
      <p:sp>
        <p:nvSpPr>
          <p:cNvPr id="10" name="object 10"/>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gn="l">
              <a:spcBef>
                <a:spcPts val="140"/>
              </a:spcBef>
            </a:pPr>
            <a:r>
              <a:rPr dirty="0">
                <a:latin typeface="Source Han Sans CN" panose="020B0500000000000000" pitchFamily="34" charset="-128"/>
                <a:ea typeface="Source Han Sans CN" panose="020B0500000000000000" pitchFamily="34" charset="-128"/>
              </a:rPr>
              <a:t>SUSE.com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914400"/>
            <a:ext cx="7315200" cy="1916403"/>
          </a:xfrm>
          <a:custGeom>
            <a:avLst/>
            <a:gdLst/>
            <a:ahLst/>
            <a:cxnLst/>
            <a:rect l="l" t="t" r="r" b="b"/>
            <a:pathLst>
              <a:path w="7315200" h="2044700">
                <a:moveTo>
                  <a:pt x="7315200" y="0"/>
                </a:moveTo>
                <a:lnTo>
                  <a:pt x="0" y="0"/>
                </a:lnTo>
                <a:lnTo>
                  <a:pt x="0" y="2044700"/>
                </a:lnTo>
                <a:lnTo>
                  <a:pt x="7315200" y="2044700"/>
                </a:lnTo>
                <a:lnTo>
                  <a:pt x="7315200" y="0"/>
                </a:lnTo>
                <a:close/>
              </a:path>
            </a:pathLst>
          </a:custGeom>
          <a:solidFill>
            <a:srgbClr val="F1F3F4"/>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sp>
        <p:nvSpPr>
          <p:cNvPr id="3" name="object 3"/>
          <p:cNvSpPr txBox="1"/>
          <p:nvPr/>
        </p:nvSpPr>
        <p:spPr>
          <a:xfrm>
            <a:off x="748030" y="1003479"/>
            <a:ext cx="6276340" cy="854016"/>
          </a:xfrm>
          <a:prstGeom prst="rect">
            <a:avLst/>
          </a:prstGeom>
        </p:spPr>
        <p:txBody>
          <a:bodyPr vert="horz" wrap="square" lIns="0" tIns="12700" rIns="0" bIns="0" rtlCol="0">
            <a:spAutoFit/>
          </a:bodyPr>
          <a:lstStyle/>
          <a:p>
            <a:pPr marL="12700" marR="5080" algn="l">
              <a:lnSpc>
                <a:spcPct val="116700"/>
              </a:lnSpc>
              <a:spcBef>
                <a:spcPts val="100"/>
              </a:spcBef>
            </a:pPr>
            <a:r>
              <a:rPr lang="en-US" altLang="zh-CN" sz="1600" dirty="0">
                <a:solidFill>
                  <a:srgbClr val="003A36"/>
                </a:solidFill>
                <a:latin typeface="Source Han Sans CN" panose="020B0500000000000000" pitchFamily="34" charset="-128"/>
                <a:ea typeface="Source Han Sans CN" panose="020B0500000000000000" pitchFamily="34" charset="-128"/>
                <a:cs typeface="Lucida Sans Unicode"/>
              </a:rPr>
              <a:t>“无论集群运行在我们自己的数据中心还是云提供商上，Rancher Prime 都大大简化了 Kubernetes 集群的管理和保护。”</a:t>
            </a:r>
            <a:r>
              <a:rPr sz="16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r>
            <a:r>
              <a:rPr sz="16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600" dirty="0">
                <a:solidFill>
                  <a:srgbClr val="003A36"/>
                </a:solidFill>
                <a:latin typeface="Source Han Sans CN" panose="020B0500000000000000" pitchFamily="34" charset="-128"/>
                <a:ea typeface="Source Han Sans CN" panose="020B0500000000000000" pitchFamily="34" charset="-128"/>
                <a:cs typeface="Lucida Sans Unicode"/>
              </a:rPr>
              <a:t/>
            </a:r>
            <a:endParaRPr sz="1600" dirty="0">
              <a:latin typeface="Source Han Sans CN" panose="020B0500000000000000" pitchFamily="34" charset="-128"/>
              <a:ea typeface="Source Han Sans CN" panose="020B0500000000000000" pitchFamily="34" charset="-128"/>
              <a:cs typeface="Lucida Sans Unicode"/>
            </a:endParaRPr>
          </a:p>
        </p:txBody>
      </p:sp>
      <p:sp>
        <p:nvSpPr>
          <p:cNvPr id="5" name="object 5"/>
          <p:cNvSpPr txBox="1"/>
          <p:nvPr/>
        </p:nvSpPr>
        <p:spPr>
          <a:xfrm>
            <a:off x="492760" y="3184790"/>
            <a:ext cx="3208945" cy="5761834"/>
          </a:xfrm>
          <a:prstGeom prst="rect">
            <a:avLst/>
          </a:prstGeom>
        </p:spPr>
        <p:txBody>
          <a:bodyPr vert="horz" wrap="square" lIns="0" tIns="36830" rIns="0" bIns="0" rtlCol="0">
            <a:spAutoFit/>
          </a:bodyPr>
          <a:lstStyle/>
          <a:p>
            <a:pPr marL="12700" marR="334645" algn="l">
              <a:spcBef>
                <a:spcPts val="290"/>
              </a:spcBef>
            </a:pPr>
            <a:r>
              <a:rPr b="1" dirty="0">
                <a:solidFill>
                  <a:srgbClr val="003A36"/>
                </a:solidFill>
                <a:latin typeface="Source Han Sans CN" panose="020B0500000000000000" pitchFamily="34" charset="-128"/>
                <a:ea typeface="Source Han Sans CN" panose="020B0500000000000000" pitchFamily="34" charset="-128"/>
                <a:cs typeface="Lucida Sans Unicode"/>
              </a:rPr>
              <a:t>Rancher Prime 脱颖而出，成为最灵活、最强大的容器管理解决方案</a:t>
            </a:r>
            <a:r>
              <a:rPr lang="zh-CN" altLang="en-US" b="1" dirty="0">
                <a:solidFill>
                  <a:srgbClr val="003A36"/>
                </a:solidFill>
                <a:latin typeface="Source Han Sans CN" panose="020B0500000000000000" pitchFamily="34" charset="-128"/>
                <a:ea typeface="Source Han Sans CN" panose="020B0500000000000000" pitchFamily="34" charset="-128"/>
                <a:cs typeface="Lucida Sans Unicode"/>
              </a:rPr>
              <a:t/>
            </a:r>
            <a:r>
              <a:rPr b="1"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b="1" dirty="0">
                <a:solidFill>
                  <a:srgbClr val="003A36"/>
                </a:solidFill>
                <a:latin typeface="Source Han Sans CN" panose="020B0500000000000000" pitchFamily="34" charset="-128"/>
                <a:ea typeface="Source Han Sans CN" panose="020B0500000000000000" pitchFamily="34" charset="-128"/>
                <a:cs typeface="Lucida Sans Unicode"/>
              </a:rPr>
              <a:t/>
            </a:r>
            <a:r>
              <a:rPr b="1"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b="1" dirty="0">
                <a:solidFill>
                  <a:srgbClr val="003A36"/>
                </a:solidFill>
                <a:latin typeface="Source Han Sans CN" panose="020B0500000000000000" pitchFamily="34" charset="-128"/>
                <a:ea typeface="Source Han Sans CN" panose="020B0500000000000000" pitchFamily="34" charset="-128"/>
                <a:cs typeface="Lucida Sans Unicode"/>
              </a:rPr>
              <a:t/>
            </a:r>
            <a:r>
              <a:rPr b="1"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b="1" dirty="0">
                <a:solidFill>
                  <a:srgbClr val="003A36"/>
                </a:solidFill>
                <a:latin typeface="Source Han Sans CN" panose="020B0500000000000000" pitchFamily="34" charset="-128"/>
                <a:ea typeface="Source Han Sans CN" panose="020B0500000000000000" pitchFamily="34" charset="-128"/>
                <a:cs typeface="Lucida Sans Unicode"/>
              </a:rPr>
              <a:t/>
            </a:r>
            <a:r>
              <a:rPr b="1"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b="1" dirty="0">
                <a:solidFill>
                  <a:srgbClr val="003A36"/>
                </a:solidFill>
                <a:latin typeface="Source Han Sans CN" panose="020B0500000000000000" pitchFamily="34" charset="-128"/>
                <a:ea typeface="Source Han Sans CN" panose="020B0500000000000000" pitchFamily="34" charset="-128"/>
                <a:cs typeface="Lucida Sans Unicode"/>
              </a:rPr>
              <a:t/>
            </a:r>
            <a:r>
              <a:rPr b="1" dirty="0">
                <a:solidFill>
                  <a:srgbClr val="003A36"/>
                </a:solidFill>
                <a:latin typeface="Source Han Sans CN" panose="020B0500000000000000" pitchFamily="34" charset="-128"/>
                <a:ea typeface="Source Han Sans CN" panose="020B0500000000000000" pitchFamily="34" charset="-128"/>
                <a:cs typeface="Lucida Sans Unicode"/>
              </a:rPr>
              <a:t/>
            </a:r>
            <a:endParaRPr b="1" dirty="0">
              <a:latin typeface="Source Han Sans CN" panose="020B0500000000000000" pitchFamily="34" charset="-128"/>
              <a:ea typeface="Source Han Sans CN" panose="020B0500000000000000" pitchFamily="34" charset="-128"/>
              <a:cs typeface="Lucida Sans Unicode"/>
            </a:endParaRPr>
          </a:p>
          <a:p>
            <a:pPr marL="12700" marR="162560" algn="l">
              <a:spcBef>
                <a:spcPts val="87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初步体验 Docker Swarm 后，IT 团队很快决定使用 Kubernetes 作为其容器编排工具。凭借开箱即用的自动化和自我修复功能，Kubernetes 是安全高效地运行大型容器环境的最佳技术。</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sz="1100" dirty="0">
              <a:latin typeface="Source Han Sans CN" panose="020B0500000000000000" pitchFamily="34" charset="-128"/>
              <a:ea typeface="Source Han Sans CN" panose="020B0500000000000000" pitchFamily="34" charset="-128"/>
              <a:cs typeface="Lucida Sans Unicode"/>
            </a:endParaRPr>
          </a:p>
          <a:p>
            <a:pPr marL="12700" marR="5080" algn="l">
              <a:spcBef>
                <a:spcPts val="7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为了让 Kubernetes 集群更易于部署、管理和监控，SICK AG 在概念验证时测试了不同的管理解决方案。最终，团队决定了使用 Rancher Prime。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sz="1100" dirty="0">
              <a:latin typeface="Source Han Sans CN" panose="020B0500000000000000" pitchFamily="34" charset="-128"/>
              <a:ea typeface="Source Han Sans CN" panose="020B0500000000000000" pitchFamily="34" charset="-128"/>
              <a:cs typeface="Lucida Sans Unicode"/>
            </a:endParaRPr>
          </a:p>
          <a:p>
            <a:pPr marL="12700" marR="8890" algn="l">
              <a:spcBef>
                <a:spcPts val="695"/>
              </a:spcBef>
            </a:pP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“我们希望工业环境能够可靠和灵活，Rancher Prime 是最能够满足我们要求的解决方案，”SICK AG 的 IT 顾问 Roman Hess 表示。“无论集群运行在我们自己的数据中心还是云提供商上，该解决方案都大大简化了 Kubernetes 集群的管理和保护。我们可以使用 Rancher Prime 在整个环境中应用一致的安全策略和访问权限，以及安全地隔离不同的软件开发项目。与标准 Kubernetes 相比，这是一个巨大的附加价值。”</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 </a:t>
            </a:r>
          </a:p>
        </p:txBody>
      </p:sp>
      <p:sp>
        <p:nvSpPr>
          <p:cNvPr id="6" name="object 6"/>
          <p:cNvSpPr txBox="1"/>
          <p:nvPr/>
        </p:nvSpPr>
        <p:spPr>
          <a:xfrm>
            <a:off x="4197985" y="4221435"/>
            <a:ext cx="3208945" cy="1977657"/>
          </a:xfrm>
          <a:prstGeom prst="rect">
            <a:avLst/>
          </a:prstGeom>
        </p:spPr>
        <p:txBody>
          <a:bodyPr vert="horz" wrap="square" lIns="0" tIns="12700" rIns="0" bIns="0" rtlCol="0">
            <a:spAutoFit/>
          </a:bodyPr>
          <a:lstStyle/>
          <a:p>
            <a:pPr marL="12700" marR="15240" algn="l">
              <a:lnSpc>
                <a:spcPct val="116700"/>
              </a:lnSpc>
              <a:spcBef>
                <a:spcPts val="7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SICK AG 从 IT 服务提供商 Erik Sterck 那里了解了 Rancher Prime，Sterck 开发了完整的解决方案架构 FramES，可帮助客户一键快速安全地实现 Rancher Prime 集群。此外，该架构还包括了 SUSE NeuVector 容器安全解决方案，可以为不同的虚拟机监控程序、云平台和超融合基础设施提供支持。</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err="1">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7" name="object 7"/>
          <p:cNvSpPr txBox="1"/>
          <p:nvPr/>
        </p:nvSpPr>
        <p:spPr>
          <a:xfrm>
            <a:off x="4197985" y="6565984"/>
            <a:ext cx="3208945" cy="2350259"/>
          </a:xfrm>
          <a:prstGeom prst="rect">
            <a:avLst/>
          </a:prstGeom>
        </p:spPr>
        <p:txBody>
          <a:bodyPr vert="horz" wrap="square" lIns="0" tIns="39370" rIns="0" bIns="0" rtlCol="0">
            <a:spAutoFit/>
          </a:bodyPr>
          <a:lstStyle/>
          <a:p>
            <a:pPr marL="12700" algn="l">
              <a:lnSpc>
                <a:spcPct val="100000"/>
              </a:lnSpc>
              <a:spcBef>
                <a:spcPts val="310"/>
              </a:spcBef>
            </a:pPr>
            <a:r>
              <a:rPr lang="en" b="1" dirty="0">
                <a:solidFill>
                  <a:srgbClr val="003A36"/>
                </a:solidFill>
                <a:latin typeface="Source Han Sans CN" panose="020B0500000000000000" pitchFamily="34" charset="-128"/>
                <a:ea typeface="Source Han Sans CN" panose="020B0500000000000000" pitchFamily="34" charset="-128"/>
                <a:cs typeface="Lucida Sans Unicode"/>
              </a:rPr>
              <a:t>效果</a:t>
            </a:r>
            <a:endParaRPr lang="en" b="1" dirty="0">
              <a:latin typeface="Source Han Sans CN" panose="020B0500000000000000" pitchFamily="34" charset="-128"/>
              <a:ea typeface="Source Han Sans CN" panose="020B0500000000000000" pitchFamily="34" charset="-128"/>
              <a:cs typeface="Lucida Sans Unicode"/>
            </a:endParaRPr>
          </a:p>
          <a:p>
            <a:pPr marL="12700" algn="l">
              <a:lnSpc>
                <a:spcPct val="100000"/>
              </a:lnSpc>
              <a:spcBef>
                <a:spcPts val="160"/>
              </a:spcBef>
            </a:pPr>
            <a:r>
              <a:rPr lang="en" sz="1400" dirty="0">
                <a:solidFill>
                  <a:srgbClr val="42BA84"/>
                </a:solidFill>
                <a:latin typeface="Source Han Sans CN" panose="020B0500000000000000" pitchFamily="34" charset="-128"/>
                <a:ea typeface="Source Han Sans CN" panose="020B0500000000000000" pitchFamily="34" charset="-128"/>
                <a:cs typeface="Lucida Sans Unicode"/>
              </a:rPr>
              <a:t>加速转型</a:t>
            </a:r>
            <a:endParaRPr lang="en" sz="1400" dirty="0">
              <a:latin typeface="Source Han Sans CN" panose="020B0500000000000000" pitchFamily="34" charset="-128"/>
              <a:ea typeface="Source Han Sans CN" panose="020B0500000000000000" pitchFamily="34" charset="-128"/>
              <a:cs typeface="Lucida Sans Unicode"/>
            </a:endParaRPr>
          </a:p>
          <a:p>
            <a:pPr marL="12700" marR="130175">
              <a:lnSpc>
                <a:spcPct val="116700"/>
              </a:lnSpc>
              <a:spcBef>
                <a:spcPts val="100"/>
              </a:spcBef>
            </a:pPr>
            <a:r>
              <a:rPr lang="en" sz="1100" dirty="0">
                <a:solidFill>
                  <a:srgbClr val="003A36"/>
                </a:solidFill>
                <a:latin typeface="Source Han Sans CN" panose="020B0500000000000000" pitchFamily="34" charset="-128"/>
                <a:ea typeface="Source Han Sans CN" panose="020B0500000000000000" pitchFamily="34" charset="-128"/>
                <a:cs typeface="Lucida Sans Unicode"/>
              </a:rPr>
              <a:t>通过使用该解决方案架构，SICK AG 能够非常快速地转为使用 Rancher Prime 的生产运营，并加速了应用程序的转型。自 2018 年项目启动以来，团队每年容器化应用程序的数量翻了一番，许多关键业务应用程序都运行在各种 Kubernetes 集群上。</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lang="en" altLang="zh-CN" sz="1100" dirty="0">
              <a:latin typeface="Source Han Sans CN" panose="020B0500000000000000" pitchFamily="34" charset="-128"/>
              <a:ea typeface="Source Han Sans CN" panose="020B0500000000000000" pitchFamily="34" charset="-128"/>
              <a:cs typeface="Lucida Sans Unicode"/>
            </a:endParaRPr>
          </a:p>
        </p:txBody>
      </p:sp>
      <p:pic>
        <p:nvPicPr>
          <p:cNvPr id="8" name="object 8"/>
          <p:cNvPicPr/>
          <p:nvPr/>
        </p:nvPicPr>
        <p:blipFill>
          <a:blip r:embed="rId2" cstate="print"/>
          <a:stretch>
            <a:fillRect/>
          </a:stretch>
        </p:blipFill>
        <p:spPr>
          <a:xfrm>
            <a:off x="4199835" y="3178592"/>
            <a:ext cx="2597495" cy="783771"/>
          </a:xfrm>
          <a:prstGeom prst="rect">
            <a:avLst/>
          </a:prstGeom>
        </p:spPr>
      </p:pic>
      <p:sp>
        <p:nvSpPr>
          <p:cNvPr id="9" name="object 9"/>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gn="dist">
              <a:lnSpc>
                <a:spcPct val="100000"/>
              </a:lnSpc>
              <a:spcBef>
                <a:spcPts val="140"/>
              </a:spcBef>
            </a:pPr>
            <a:fld id="{81D60167-4931-47E6-BA6A-407CBD079E47}" type="slidenum">
              <a:rPr dirty="0">
                <a:latin typeface="Source Han Sans CN" panose="020B0500000000000000" pitchFamily="34" charset="-128"/>
                <a:ea typeface="Source Han Sans CN" panose="020B0500000000000000" pitchFamily="34" charset="-128"/>
              </a:rPr>
              <a:pPr marL="38100" algn="dist">
                <a:lnSpc>
                  <a:spcPct val="100000"/>
                </a:lnSpc>
                <a:spcBef>
                  <a:spcPts val="140"/>
                </a:spcBef>
              </a:pPr>
              <a:t>3</a:t>
            </a:fld>
            <a:endParaRPr dirty="0">
              <a:latin typeface="Source Han Sans CN" panose="020B0500000000000000" pitchFamily="34" charset="-128"/>
              <a:ea typeface="Source Han Sans CN" panose="020B0500000000000000" pitchFamily="34" charset="-128"/>
            </a:endParaRPr>
          </a:p>
        </p:txBody>
      </p:sp>
      <p:sp>
        <p:nvSpPr>
          <p:cNvPr id="10" name="object 10"/>
          <p:cNvSpPr txBox="1">
            <a:spLocks noGrp="1"/>
          </p:cNvSpPr>
          <p:nvPr>
            <p:ph type="ftr" sz="quarter" idx="5"/>
          </p:nvPr>
        </p:nvSpPr>
        <p:spPr>
          <a:xfrm>
            <a:off x="974852" y="9481819"/>
            <a:ext cx="4253865" cy="141064"/>
          </a:xfrm>
          <a:prstGeom prst="rect">
            <a:avLst/>
          </a:prstGeom>
        </p:spPr>
        <p:txBody>
          <a:bodyPr vert="horz" wrap="square" lIns="0" tIns="17780" rIns="0" bIns="0" rtlCol="0">
            <a:spAutoFit/>
          </a:bodyPr>
          <a:lstStyle/>
          <a:p>
            <a:pPr marL="12700" algn="dist">
              <a:lnSpc>
                <a:spcPct val="100000"/>
              </a:lnSpc>
              <a:spcBef>
                <a:spcPts val="140"/>
              </a:spcBef>
            </a:pPr>
            <a:r>
              <a:rPr dirty="0">
                <a:latin typeface="Source Han Sans CN" panose="020B0500000000000000" pitchFamily="34" charset="-128"/>
                <a:ea typeface="Source Han Sans CN" panose="020B0500000000000000" pitchFamily="34" charset="-128"/>
              </a:rPr>
              <a:t>SUSE 助力 SICK AG 实现工厂不间断生产</a:t>
            </a:r>
          </a:p>
        </p:txBody>
      </p:sp>
      <p:sp>
        <p:nvSpPr>
          <p:cNvPr id="11" name="object 11"/>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gn="dist">
              <a:lnSpc>
                <a:spcPct val="100000"/>
              </a:lnSpc>
              <a:spcBef>
                <a:spcPts val="140"/>
              </a:spcBef>
            </a:pPr>
            <a:r>
              <a:rPr dirty="0">
                <a:latin typeface="Source Han Sans CN" panose="020B0500000000000000" pitchFamily="34" charset="-128"/>
                <a:ea typeface="Source Han Sans CN" panose="020B0500000000000000" pitchFamily="34" charset="-128"/>
              </a:rPr>
              <a:t>SUSE.com</a:t>
            </a:r>
          </a:p>
        </p:txBody>
      </p:sp>
      <p:sp>
        <p:nvSpPr>
          <p:cNvPr id="12" name="文本框 11">
            <a:extLst>
              <a:ext uri="{FF2B5EF4-FFF2-40B4-BE49-F238E27FC236}">
                <a16:creationId xmlns:a16="http://schemas.microsoft.com/office/drawing/2014/main" id="{4CDE0D62-B3C7-E894-B37B-ED67044F9E04}"/>
              </a:ext>
            </a:extLst>
          </p:cNvPr>
          <p:cNvSpPr txBox="1"/>
          <p:nvPr/>
        </p:nvSpPr>
        <p:spPr>
          <a:xfrm>
            <a:off x="4114800" y="1857283"/>
            <a:ext cx="1127470" cy="824265"/>
          </a:xfrm>
          <a:prstGeom prst="rect">
            <a:avLst/>
          </a:prstGeom>
          <a:noFill/>
        </p:spPr>
        <p:txBody>
          <a:bodyPr wrap="square" rtlCol="0">
            <a:spAutoFit/>
          </a:bodyPr>
          <a:lstStyle/>
          <a:p>
            <a:pPr algn="just">
              <a:lnSpc>
                <a:spcPct val="150000"/>
              </a:lnSpc>
            </a:pPr>
            <a:r>
              <a:rPr lang="en" altLang="zh-CN" sz="1100" b="1" dirty="0">
                <a:solidFill>
                  <a:srgbClr val="003A36"/>
                </a:solidFill>
                <a:latin typeface="Source Han Sans CN" panose="020B0500000000000000" pitchFamily="34" charset="-128"/>
                <a:ea typeface="Source Han Sans CN" panose="020B0500000000000000" pitchFamily="34" charset="-128"/>
                <a:cs typeface="Lucida Sans"/>
              </a:rPr>
              <a:t>Roman Hess
IT 顾问
SICK AG</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lang="en" altLang="zh-CN" sz="1100" dirty="0">
              <a:latin typeface="Source Han Sans CN" panose="020B0500000000000000" pitchFamily="34" charset="-128"/>
              <a:ea typeface="Source Han Sans CN" panose="020B0500000000000000" pitchFamily="34" charset="-128"/>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2648" y="4064879"/>
            <a:ext cx="3123914" cy="151111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2BA84"/>
                </a:solidFill>
                <a:latin typeface="Source Han Sans CN" panose="020B0500000000000000" pitchFamily="34" charset="-128"/>
                <a:ea typeface="Source Han Sans CN" panose="020B0500000000000000" pitchFamily="34" charset="-128"/>
                <a:cs typeface="Lucida Sans Unicode"/>
              </a:rPr>
              <a:t>更快的洞察力</a:t>
            </a:r>
            <a:endParaRPr sz="12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108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IT 团队现在可以在配备了强大显卡的集群节点上运行资源密集型工作负载（例如深度学习分析），因此开发产品和服务时可以更快地获取洞察数据。</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4" name="object 4"/>
          <p:cNvSpPr txBox="1"/>
          <p:nvPr/>
        </p:nvSpPr>
        <p:spPr>
          <a:xfrm>
            <a:off x="462647" y="6173040"/>
            <a:ext cx="3162127" cy="2427844"/>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2BA84"/>
                </a:solidFill>
                <a:latin typeface="Source Han Sans CN" panose="020B0500000000000000" pitchFamily="34" charset="-128"/>
                <a:ea typeface="Source Han Sans CN" panose="020B0500000000000000" pitchFamily="34" charset="-128"/>
                <a:cs typeface="Lucida Sans Unicode"/>
              </a:rPr>
              <a:t>集中管理</a:t>
            </a:r>
            <a:endParaRPr sz="12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1080"/>
              </a:spcBef>
            </a:pP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“对我们来说，最大的附加价值是我们可以轻松地管理我们的环境，”Hess 说。“无论是想部署新的集群，还是扩展一个现有的集群，我们都可以通过 Rancher Prime 轻点几下来控制所有流程。我们的员工不需要处理 Kubernetes 的细节和复杂性，他们能够通过直观的 UI 执行所有任务。”</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lang="en" altLang="zh-CN" sz="11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1080"/>
              </a:spcBef>
            </a:pPr>
            <a:endParaRPr sz="1000" dirty="0">
              <a:latin typeface="Source Han Sans CN" panose="020B0500000000000000" pitchFamily="34" charset="-128"/>
              <a:ea typeface="Source Han Sans CN" panose="020B0500000000000000" pitchFamily="34" charset="-128"/>
              <a:cs typeface="Lucida Sans Unicode"/>
            </a:endParaRPr>
          </a:p>
        </p:txBody>
      </p:sp>
      <p:sp>
        <p:nvSpPr>
          <p:cNvPr id="6" name="object 6"/>
          <p:cNvSpPr txBox="1"/>
          <p:nvPr/>
        </p:nvSpPr>
        <p:spPr>
          <a:xfrm>
            <a:off x="4114800" y="6489700"/>
            <a:ext cx="3162127" cy="2642518"/>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2BA84"/>
                </a:solidFill>
                <a:latin typeface="Source Han Sans CN" panose="020B0500000000000000" pitchFamily="34" charset="-128"/>
                <a:ea typeface="Source Han Sans CN" panose="020B0500000000000000" pitchFamily="34" charset="-128"/>
                <a:cs typeface="Lucida Sans Unicode"/>
              </a:rPr>
              <a:t>24/7 不间断生产</a:t>
            </a:r>
            <a:endParaRPr sz="12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108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Rancher Prime 还使软件更新变得非常简单直接。
如今，部署新版本的操作系统、Kubernetes 或单个应用程序时，这些更新很大程度上是自动化并在后台运行的。操作系统迁移只需要花费几个小时而不是几周，新的应用程序版本立即可用，不会中断生产人员的工作日，因此可以实现 24/7 生产。</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lang="en" altLang="zh-CN" sz="1100" dirty="0">
              <a:latin typeface="Source Han Sans CN" panose="020B0500000000000000" pitchFamily="34" charset="-128"/>
              <a:ea typeface="Source Han Sans CN" panose="020B0500000000000000" pitchFamily="34" charset="-128"/>
              <a:cs typeface="Lucida Sans Unicode"/>
            </a:endParaRPr>
          </a:p>
        </p:txBody>
      </p:sp>
      <p:sp>
        <p:nvSpPr>
          <p:cNvPr id="7" name="object 7"/>
          <p:cNvSpPr/>
          <p:nvPr/>
        </p:nvSpPr>
        <p:spPr>
          <a:xfrm>
            <a:off x="457200" y="1066800"/>
            <a:ext cx="7315200" cy="2489200"/>
          </a:xfrm>
          <a:custGeom>
            <a:avLst/>
            <a:gdLst/>
            <a:ahLst/>
            <a:cxnLst/>
            <a:rect l="l" t="t" r="r" b="b"/>
            <a:pathLst>
              <a:path w="7315200" h="2489200">
                <a:moveTo>
                  <a:pt x="7315200" y="0"/>
                </a:moveTo>
                <a:lnTo>
                  <a:pt x="0" y="0"/>
                </a:lnTo>
                <a:lnTo>
                  <a:pt x="0" y="2489200"/>
                </a:lnTo>
                <a:lnTo>
                  <a:pt x="7315200" y="2489200"/>
                </a:lnTo>
                <a:lnTo>
                  <a:pt x="7315200" y="0"/>
                </a:lnTo>
                <a:close/>
              </a:path>
            </a:pathLst>
          </a:custGeom>
          <a:solidFill>
            <a:srgbClr val="F1F3F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8" name="object 8"/>
          <p:cNvSpPr txBox="1"/>
          <p:nvPr/>
        </p:nvSpPr>
        <p:spPr>
          <a:xfrm>
            <a:off x="942339" y="1254759"/>
            <a:ext cx="6253480" cy="1142108"/>
          </a:xfrm>
          <a:prstGeom prst="rect">
            <a:avLst/>
          </a:prstGeom>
        </p:spPr>
        <p:txBody>
          <a:bodyPr vert="horz" wrap="square" lIns="0" tIns="12700" rIns="0" bIns="0" rtlCol="0">
            <a:spAutoFit/>
          </a:bodyPr>
          <a:lstStyle/>
          <a:p>
            <a:pPr marL="12700" marR="5080">
              <a:lnSpc>
                <a:spcPct val="116700"/>
              </a:lnSpc>
              <a:spcBef>
                <a:spcPts val="100"/>
              </a:spcBef>
            </a:pPr>
            <a:r>
              <a:rPr lang="en-US" altLang="zh-CN" sz="1600" dirty="0">
                <a:solidFill>
                  <a:srgbClr val="003A36"/>
                </a:solidFill>
                <a:latin typeface="Source Han Sans CN" panose="020B0500000000000000" pitchFamily="34" charset="-128"/>
                <a:ea typeface="Source Han Sans CN" panose="020B0500000000000000" pitchFamily="34" charset="-128"/>
                <a:cs typeface="Lucida Sans Unicode"/>
              </a:rPr>
              <a:t>“我们可以使用 Rancher Prime 在整个环境中应用一致的安全策略和访问权限，以及安全地隔离不同的软件开发项目。与标准 Kubernetes 相比，这是一个巨大的附加价值。”</a:t>
            </a:r>
            <a:r>
              <a:rPr sz="16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r>
            <a:r>
              <a:rPr sz="16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r>
            <a:r>
              <a:rPr sz="16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600" dirty="0">
                <a:solidFill>
                  <a:srgbClr val="003A36"/>
                </a:solidFill>
                <a:latin typeface="Source Han Sans CN" panose="020B0500000000000000" pitchFamily="34" charset="-128"/>
                <a:ea typeface="Source Han Sans CN" panose="020B0500000000000000" pitchFamily="34" charset="-128"/>
                <a:cs typeface="Lucida Sans Unicode"/>
              </a:rPr>
              <a:t/>
            </a:r>
            <a:endParaRPr sz="1600" dirty="0">
              <a:latin typeface="Source Han Sans CN" panose="020B0500000000000000" pitchFamily="34" charset="-128"/>
              <a:ea typeface="Source Han Sans CN" panose="020B0500000000000000" pitchFamily="34" charset="-128"/>
              <a:cs typeface="Lucida Sans Unicode"/>
            </a:endParaRPr>
          </a:p>
        </p:txBody>
      </p:sp>
      <p:pic>
        <p:nvPicPr>
          <p:cNvPr id="9" name="object 9"/>
          <p:cNvPicPr/>
          <p:nvPr/>
        </p:nvPicPr>
        <p:blipFill>
          <a:blip r:embed="rId2" cstate="print"/>
          <a:stretch>
            <a:fillRect/>
          </a:stretch>
        </p:blipFill>
        <p:spPr>
          <a:xfrm>
            <a:off x="4108450" y="3822700"/>
            <a:ext cx="3663950" cy="2400300"/>
          </a:xfrm>
          <a:prstGeom prst="rect">
            <a:avLst/>
          </a:prstGeom>
        </p:spPr>
      </p:pic>
      <p:sp>
        <p:nvSpPr>
          <p:cNvPr id="10" name="object 10"/>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nSpc>
                <a:spcPct val="100000"/>
              </a:lnSpc>
              <a:spcBef>
                <a:spcPts val="140"/>
              </a:spcBef>
            </a:pPr>
            <a:fld id="{81D60167-4931-47E6-BA6A-407CBD079E47}" type="slidenum">
              <a:rPr spc="-50" dirty="0">
                <a:latin typeface="Source Han Sans CN" panose="020B0500000000000000" pitchFamily="34" charset="-128"/>
                <a:ea typeface="Source Han Sans CN" panose="020B0500000000000000" pitchFamily="34" charset="-128"/>
              </a:rPr>
              <a:t>4</a:t>
            </a:fld>
            <a:endParaRPr spc="-50" dirty="0">
              <a:latin typeface="Source Han Sans CN" panose="020B0500000000000000" pitchFamily="34" charset="-128"/>
              <a:ea typeface="Source Han Sans CN" panose="020B0500000000000000" pitchFamily="34" charset="-128"/>
            </a:endParaRPr>
          </a:p>
        </p:txBody>
      </p:sp>
      <p:sp>
        <p:nvSpPr>
          <p:cNvPr id="11" name="object 11"/>
          <p:cNvSpPr txBox="1">
            <a:spLocks noGrp="1"/>
          </p:cNvSpPr>
          <p:nvPr>
            <p:ph type="ftr" sz="quarter" idx="5"/>
          </p:nvPr>
        </p:nvSpPr>
        <p:spPr>
          <a:xfrm>
            <a:off x="974852" y="9481819"/>
            <a:ext cx="425386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 助力 SICK AG 实现工厂不间断生产</a:t>
            </a:r>
            <a:r>
              <a:rPr spc="105" dirty="0">
                <a:latin typeface="Source Han Sans CN" panose="020B0500000000000000" pitchFamily="34" charset="-128"/>
                <a:ea typeface="Source Han Sans CN" panose="020B0500000000000000" pitchFamily="34" charset="-128"/>
              </a:rPr>
              <a:t/>
            </a:r>
            <a:r>
              <a:rPr dirty="0">
                <a:latin typeface="Source Han Sans CN" panose="020B0500000000000000" pitchFamily="34" charset="-128"/>
                <a:ea typeface="Source Han Sans CN" panose="020B0500000000000000" pitchFamily="34" charset="-128"/>
              </a:rPr>
              <a:t/>
            </a:r>
            <a:r>
              <a:rPr spc="110" dirty="0">
                <a:latin typeface="Source Han Sans CN" panose="020B0500000000000000" pitchFamily="34" charset="-128"/>
                <a:ea typeface="Source Han Sans CN" panose="020B0500000000000000" pitchFamily="34" charset="-128"/>
              </a:rPr>
              <a:t/>
            </a:r>
            <a:r>
              <a:rPr dirty="0">
                <a:latin typeface="Source Han Sans CN" panose="020B0500000000000000" pitchFamily="34" charset="-128"/>
                <a:ea typeface="Source Han Sans CN" panose="020B0500000000000000" pitchFamily="34" charset="-128"/>
              </a:rPr>
              <a:t/>
            </a:r>
            <a:r>
              <a:rPr spc="105" dirty="0">
                <a:latin typeface="Source Han Sans CN" panose="020B0500000000000000" pitchFamily="34" charset="-128"/>
                <a:ea typeface="Source Han Sans CN" panose="020B0500000000000000" pitchFamily="34" charset="-128"/>
              </a:rPr>
              <a:t/>
            </a:r>
            <a:r>
              <a:rPr dirty="0">
                <a:latin typeface="Source Han Sans CN" panose="020B0500000000000000" pitchFamily="34" charset="-128"/>
                <a:ea typeface="Source Han Sans CN" panose="020B0500000000000000" pitchFamily="34" charset="-128"/>
              </a:rPr>
              <a:t/>
            </a:r>
            <a:r>
              <a:rPr spc="110" dirty="0">
                <a:latin typeface="Source Han Sans CN" panose="020B0500000000000000" pitchFamily="34" charset="-128"/>
                <a:ea typeface="Source Han Sans CN" panose="020B0500000000000000" pitchFamily="34" charset="-128"/>
              </a:rPr>
              <a:t/>
            </a:r>
            <a:r>
              <a:rPr dirty="0">
                <a:latin typeface="Source Han Sans CN" panose="020B0500000000000000" pitchFamily="34" charset="-128"/>
                <a:ea typeface="Source Han Sans CN" panose="020B0500000000000000" pitchFamily="34" charset="-128"/>
              </a:rPr>
              <a:t/>
            </a:r>
            <a:r>
              <a:rPr spc="105" dirty="0">
                <a:latin typeface="Source Han Sans CN" panose="020B0500000000000000" pitchFamily="34" charset="-128"/>
                <a:ea typeface="Source Han Sans CN" panose="020B0500000000000000" pitchFamily="34" charset="-128"/>
              </a:rPr>
              <a:t/>
            </a:r>
            <a:r>
              <a:rPr dirty="0">
                <a:latin typeface="Source Han Sans CN" panose="020B0500000000000000" pitchFamily="34" charset="-128"/>
                <a:ea typeface="Source Han Sans CN" panose="020B0500000000000000" pitchFamily="34" charset="-128"/>
              </a:rPr>
              <a:t/>
            </a:r>
            <a:r>
              <a:rPr spc="110" dirty="0">
                <a:latin typeface="Source Han Sans CN" panose="020B0500000000000000" pitchFamily="34" charset="-128"/>
                <a:ea typeface="Source Han Sans CN" panose="020B0500000000000000" pitchFamily="34" charset="-128"/>
              </a:rPr>
              <a:t/>
            </a:r>
            <a:r>
              <a:rPr dirty="0">
                <a:latin typeface="Source Han Sans CN" panose="020B0500000000000000" pitchFamily="34" charset="-128"/>
                <a:ea typeface="Source Han Sans CN" panose="020B0500000000000000" pitchFamily="34" charset="-128"/>
              </a:rPr>
              <a:t/>
            </a:r>
            <a:r>
              <a:rPr spc="105" dirty="0">
                <a:latin typeface="Source Han Sans CN" panose="020B0500000000000000" pitchFamily="34" charset="-128"/>
                <a:ea typeface="Source Han Sans CN" panose="020B0500000000000000" pitchFamily="34" charset="-128"/>
              </a:rPr>
              <a:t/>
            </a:r>
            <a:r>
              <a:rPr dirty="0">
                <a:latin typeface="Source Han Sans CN" panose="020B0500000000000000" pitchFamily="34" charset="-128"/>
                <a:ea typeface="Source Han Sans CN" panose="020B0500000000000000" pitchFamily="34" charset="-128"/>
              </a:rPr>
              <a:t/>
            </a:r>
            <a:r>
              <a:rPr spc="110" dirty="0">
                <a:latin typeface="Source Han Sans CN" panose="020B0500000000000000" pitchFamily="34" charset="-128"/>
                <a:ea typeface="Source Han Sans CN" panose="020B0500000000000000" pitchFamily="34" charset="-128"/>
              </a:rPr>
              <a:t/>
            </a:r>
            <a:r>
              <a:rPr spc="-10" dirty="0">
                <a:latin typeface="Source Han Sans CN" panose="020B0500000000000000" pitchFamily="34" charset="-128"/>
                <a:ea typeface="Source Han Sans CN" panose="020B0500000000000000" pitchFamily="34" charset="-128"/>
              </a:rPr>
              <a:t/>
            </a:r>
          </a:p>
        </p:txBody>
      </p:sp>
      <p:sp>
        <p:nvSpPr>
          <p:cNvPr id="12" name="object 12"/>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nSpc>
                <a:spcPct val="100000"/>
              </a:lnSpc>
              <a:spcBef>
                <a:spcPts val="140"/>
              </a:spcBef>
            </a:pPr>
            <a:r>
              <a:rPr spc="-10" dirty="0">
                <a:latin typeface="Source Han Sans CN" panose="020B0500000000000000" pitchFamily="34" charset="-128"/>
                <a:ea typeface="Source Han Sans CN" panose="020B0500000000000000" pitchFamily="34" charset="-128"/>
              </a:rPr>
              <a:t>SUSE.com</a:t>
            </a:r>
          </a:p>
        </p:txBody>
      </p:sp>
      <p:sp>
        <p:nvSpPr>
          <p:cNvPr id="2" name="文本框 1">
            <a:extLst>
              <a:ext uri="{FF2B5EF4-FFF2-40B4-BE49-F238E27FC236}">
                <a16:creationId xmlns:a16="http://schemas.microsoft.com/office/drawing/2014/main" id="{A4D13B0A-1730-FE33-C74A-C4575A638803}"/>
              </a:ext>
            </a:extLst>
          </p:cNvPr>
          <p:cNvSpPr txBox="1"/>
          <p:nvPr/>
        </p:nvSpPr>
        <p:spPr>
          <a:xfrm>
            <a:off x="4114800" y="2584826"/>
            <a:ext cx="1127470" cy="824265"/>
          </a:xfrm>
          <a:prstGeom prst="rect">
            <a:avLst/>
          </a:prstGeom>
          <a:noFill/>
        </p:spPr>
        <p:txBody>
          <a:bodyPr wrap="square" rtlCol="0">
            <a:spAutoFit/>
          </a:bodyPr>
          <a:lstStyle/>
          <a:p>
            <a:pPr algn="just">
              <a:lnSpc>
                <a:spcPct val="150000"/>
              </a:lnSpc>
            </a:pPr>
            <a:r>
              <a:rPr lang="en" altLang="zh-CN" sz="1100" b="1" dirty="0">
                <a:solidFill>
                  <a:srgbClr val="003A36"/>
                </a:solidFill>
                <a:latin typeface="Source Han Sans CN" panose="020B0500000000000000" pitchFamily="34" charset="-128"/>
                <a:ea typeface="Source Han Sans CN" panose="020B0500000000000000" pitchFamily="34" charset="-128"/>
                <a:cs typeface="Lucida Sans"/>
              </a:rPr>
              <a:t>Roman Hess
IT 顾问
SICK AG</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lang="en" altLang="zh-CN" sz="1100" dirty="0">
              <a:latin typeface="Source Han Sans CN" panose="020B0500000000000000" pitchFamily="34" charset="-128"/>
              <a:ea typeface="Source Han Sans CN" panose="020B0500000000000000" pitchFamily="34" charset="-128"/>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199" y="4021034"/>
            <a:ext cx="3205939" cy="2710486"/>
          </a:xfrm>
          <a:prstGeom prst="rect">
            <a:avLst/>
          </a:prstGeom>
        </p:spPr>
        <p:txBody>
          <a:bodyPr vert="horz" wrap="square" lIns="0" tIns="12700" rIns="0" bIns="0" rtlCol="0">
            <a:spAutoFit/>
          </a:bodyPr>
          <a:lstStyle/>
          <a:p>
            <a:pPr marL="12700" marR="454659">
              <a:lnSpc>
                <a:spcPct val="116700"/>
              </a:lnSpc>
              <a:spcBef>
                <a:spcPts val="100"/>
              </a:spcBef>
            </a:pPr>
            <a:r>
              <a:rPr sz="1200" dirty="0">
                <a:solidFill>
                  <a:srgbClr val="42BA84"/>
                </a:solidFill>
                <a:latin typeface="Source Han Sans CN" panose="020B0500000000000000" pitchFamily="34" charset="-128"/>
                <a:ea typeface="Source Han Sans CN" panose="020B0500000000000000" pitchFamily="34" charset="-128"/>
                <a:cs typeface="Lucida Sans Unicode"/>
              </a:rPr>
              <a:t>加快上市时间的自助服务模式</a:t>
            </a:r>
            <a:r>
              <a:rPr lang="zh-CN" altLang="en-US" sz="1200" dirty="0">
                <a:solidFill>
                  <a:srgbClr val="42BA84"/>
                </a:solidFill>
                <a:latin typeface="Source Han Sans CN" panose="020B0500000000000000" pitchFamily="34" charset="-128"/>
                <a:ea typeface="Source Han Sans CN" panose="020B0500000000000000" pitchFamily="34" charset="-128"/>
                <a:cs typeface="Lucida Sans Unicode"/>
              </a:rPr>
              <a:t/>
            </a:r>
            <a:r>
              <a:rPr sz="1200" dirty="0">
                <a:solidFill>
                  <a:srgbClr val="42BA84"/>
                </a:solidFill>
                <a:latin typeface="Source Han Sans CN" panose="020B0500000000000000" pitchFamily="34" charset="-128"/>
                <a:ea typeface="Source Han Sans CN" panose="020B0500000000000000" pitchFamily="34" charset="-128"/>
                <a:cs typeface="Lucida Sans Unicode"/>
              </a:rPr>
              <a:t/>
            </a:r>
            <a:endParaRPr sz="12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8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有了 Rancher Prime，SICK AG 可以将 Kubernetes 作为可靠服务提供给其开发人员。只需极少的人工操作，IT 团队就可以为不同的项目提供所需的资源，包括持久存储。因此开发团队可以立即开始上手，并根据需要自行添加新人员或分配额外资源。这种自助服务模式加快了开发流程，并缩短了新数字服务的上市时间。</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4" name="object 4"/>
          <p:cNvSpPr txBox="1"/>
          <p:nvPr/>
        </p:nvSpPr>
        <p:spPr>
          <a:xfrm>
            <a:off x="445136" y="7396304"/>
            <a:ext cx="3228002" cy="1635576"/>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2BA84"/>
                </a:solidFill>
                <a:latin typeface="Source Han Sans CN" panose="020B0500000000000000" pitchFamily="34" charset="-128"/>
                <a:ea typeface="Source Han Sans CN" panose="020B0500000000000000" pitchFamily="34" charset="-128"/>
                <a:cs typeface="Lucida Sans Unicode"/>
              </a:rPr>
              <a:t>全面的安全控制</a:t>
            </a:r>
            <a:endParaRPr sz="12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108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该团队仍能完全控制环境安全，而且可以集中管理整个环境的用户权限和安全策略，确保员工只能访问他们有授权的项目。</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lang="en" altLang="zh-CN" sz="11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1080"/>
              </a:spcBef>
            </a:pPr>
            <a:endParaRPr sz="1000" dirty="0">
              <a:latin typeface="Source Han Sans CN" panose="020B0500000000000000" pitchFamily="34" charset="-128"/>
              <a:ea typeface="Source Han Sans CN" panose="020B0500000000000000" pitchFamily="34" charset="-128"/>
              <a:cs typeface="Lucida Sans Unicode"/>
            </a:endParaRPr>
          </a:p>
        </p:txBody>
      </p:sp>
      <p:sp>
        <p:nvSpPr>
          <p:cNvPr id="6" name="object 6"/>
          <p:cNvSpPr txBox="1"/>
          <p:nvPr/>
        </p:nvSpPr>
        <p:spPr>
          <a:xfrm>
            <a:off x="4095743" y="6871347"/>
            <a:ext cx="3228002" cy="1504066"/>
          </a:xfrm>
          <a:prstGeom prst="rect">
            <a:avLst/>
          </a:prstGeom>
        </p:spPr>
        <p:txBody>
          <a:bodyPr vert="horz" wrap="square" lIns="0" tIns="12700" rIns="0" bIns="0" rtlCol="0">
            <a:spAutoFit/>
          </a:bodyPr>
          <a:lstStyle/>
          <a:p>
            <a:pPr marL="12700" marR="574675">
              <a:lnSpc>
                <a:spcPct val="116700"/>
              </a:lnSpc>
              <a:spcBef>
                <a:spcPts val="100"/>
              </a:spcBef>
            </a:pPr>
            <a:r>
              <a:rPr sz="1200" dirty="0">
                <a:solidFill>
                  <a:srgbClr val="42BA84"/>
                </a:solidFill>
                <a:latin typeface="Source Han Sans CN" panose="020B0500000000000000" pitchFamily="34" charset="-128"/>
                <a:ea typeface="Source Han Sans CN" panose="020B0500000000000000" pitchFamily="34" charset="-128"/>
                <a:cs typeface="Lucida Sans Unicode"/>
              </a:rPr>
              <a:t>高可用性和可靠支持</a:t>
            </a:r>
            <a:r>
              <a:rPr lang="zh-CN" altLang="en-US" sz="1200" dirty="0">
                <a:solidFill>
                  <a:srgbClr val="42BA84"/>
                </a:solidFill>
                <a:latin typeface="Source Han Sans CN" panose="020B0500000000000000" pitchFamily="34" charset="-128"/>
                <a:ea typeface="Source Han Sans CN" panose="020B0500000000000000" pitchFamily="34" charset="-128"/>
                <a:cs typeface="Lucida Sans Unicode"/>
              </a:rPr>
              <a:t/>
            </a:r>
            <a:r>
              <a:rPr sz="1200" dirty="0">
                <a:solidFill>
                  <a:srgbClr val="42BA84"/>
                </a:solidFill>
                <a:latin typeface="Source Han Sans CN" panose="020B0500000000000000" pitchFamily="34" charset="-128"/>
                <a:ea typeface="Source Han Sans CN" panose="020B0500000000000000" pitchFamily="34" charset="-128"/>
                <a:cs typeface="Lucida Sans Unicode"/>
              </a:rPr>
              <a:t/>
            </a:r>
            <a:endParaRPr sz="1200" dirty="0">
              <a:latin typeface="Source Han Sans CN" panose="020B0500000000000000" pitchFamily="34" charset="-128"/>
              <a:ea typeface="Source Han Sans CN" panose="020B0500000000000000" pitchFamily="34" charset="-128"/>
              <a:cs typeface="Lucida Sans Unicode"/>
            </a:endParaRPr>
          </a:p>
          <a:p>
            <a:pPr marL="12700" marR="40640">
              <a:lnSpc>
                <a:spcPct val="116700"/>
              </a:lnSpc>
              <a:spcBef>
                <a:spcPts val="8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Rancher Prime 确保集群在所有级别都一致运行，并帮助 SICK AG 可靠且高性能地运行现代工业应用程序。在使用 Rancher Prime 后的四年里，SICK AG 没有出现中断或故障的情况。</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7" name="object 7"/>
          <p:cNvSpPr/>
          <p:nvPr/>
        </p:nvSpPr>
        <p:spPr>
          <a:xfrm>
            <a:off x="457200" y="1066800"/>
            <a:ext cx="7315200" cy="2755900"/>
          </a:xfrm>
          <a:custGeom>
            <a:avLst/>
            <a:gdLst/>
            <a:ahLst/>
            <a:cxnLst/>
            <a:rect l="l" t="t" r="r" b="b"/>
            <a:pathLst>
              <a:path w="7315200" h="2755900">
                <a:moveTo>
                  <a:pt x="7315200" y="0"/>
                </a:moveTo>
                <a:lnTo>
                  <a:pt x="0" y="0"/>
                </a:lnTo>
                <a:lnTo>
                  <a:pt x="0" y="2755900"/>
                </a:lnTo>
                <a:lnTo>
                  <a:pt x="7315200" y="2755900"/>
                </a:lnTo>
                <a:lnTo>
                  <a:pt x="7315200" y="0"/>
                </a:lnTo>
                <a:close/>
              </a:path>
            </a:pathLst>
          </a:custGeom>
          <a:solidFill>
            <a:srgbClr val="F1F3F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8" name="object 8"/>
          <p:cNvSpPr txBox="1"/>
          <p:nvPr/>
        </p:nvSpPr>
        <p:spPr>
          <a:xfrm>
            <a:off x="942339" y="1254759"/>
            <a:ext cx="6231890" cy="1430200"/>
          </a:xfrm>
          <a:prstGeom prst="rect">
            <a:avLst/>
          </a:prstGeom>
        </p:spPr>
        <p:txBody>
          <a:bodyPr vert="horz" wrap="square" lIns="0" tIns="12700" rIns="0" bIns="0" rtlCol="0">
            <a:spAutoFit/>
          </a:bodyPr>
          <a:lstStyle/>
          <a:p>
            <a:pPr marL="12700" marR="5080">
              <a:lnSpc>
                <a:spcPct val="116700"/>
              </a:lnSpc>
              <a:spcBef>
                <a:spcPts val="100"/>
              </a:spcBef>
            </a:pPr>
            <a:r>
              <a:rPr lang="en-US" altLang="zh-CN" sz="1600" dirty="0">
                <a:solidFill>
                  <a:srgbClr val="003A36"/>
                </a:solidFill>
                <a:latin typeface="Source Han Sans CN" panose="020B0500000000000000" pitchFamily="34" charset="-128"/>
                <a:ea typeface="Source Han Sans CN" panose="020B0500000000000000" pitchFamily="34" charset="-128"/>
                <a:cs typeface="Lucida Sans Unicode"/>
              </a:rPr>
              <a:t>“以前，操作系统迁移需要花费数天甚至数周的时间，而现在可以在系统运行的同时在数小时内完成。生产人员也可以立即使用新版本的应用程序，无需中断他们的工作。因此，我们有能力进行 24/7 生产。”</a:t>
            </a:r>
            <a:r>
              <a:rPr sz="16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r>
            <a:r>
              <a:rPr sz="16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r>
            <a:r>
              <a:rPr sz="16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r>
            <a:r>
              <a:rPr sz="16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r>
            <a:r>
              <a:rPr sz="16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r>
            <a:r>
              <a:rPr sz="16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600" dirty="0">
                <a:solidFill>
                  <a:srgbClr val="003A36"/>
                </a:solidFill>
                <a:latin typeface="Source Han Sans CN" panose="020B0500000000000000" pitchFamily="34" charset="-128"/>
                <a:ea typeface="Source Han Sans CN" panose="020B0500000000000000" pitchFamily="34" charset="-128"/>
                <a:cs typeface="Lucida Sans Unicode"/>
              </a:rPr>
              <a:t/>
            </a:r>
            <a:endParaRPr sz="1600" dirty="0">
              <a:latin typeface="Source Han Sans CN" panose="020B0500000000000000" pitchFamily="34" charset="-128"/>
              <a:ea typeface="Source Han Sans CN" panose="020B0500000000000000" pitchFamily="34" charset="-128"/>
              <a:cs typeface="Lucida Sans Unicode"/>
            </a:endParaRPr>
          </a:p>
        </p:txBody>
      </p:sp>
      <p:pic>
        <p:nvPicPr>
          <p:cNvPr id="9" name="object 9"/>
          <p:cNvPicPr/>
          <p:nvPr/>
        </p:nvPicPr>
        <p:blipFill>
          <a:blip r:embed="rId2" cstate="print"/>
          <a:stretch>
            <a:fillRect/>
          </a:stretch>
        </p:blipFill>
        <p:spPr>
          <a:xfrm>
            <a:off x="4109262" y="4089400"/>
            <a:ext cx="3663137" cy="2222500"/>
          </a:xfrm>
          <a:prstGeom prst="rect">
            <a:avLst/>
          </a:prstGeom>
        </p:spPr>
      </p:pic>
      <p:sp>
        <p:nvSpPr>
          <p:cNvPr id="10" name="object 10"/>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nSpc>
                <a:spcPct val="100000"/>
              </a:lnSpc>
              <a:spcBef>
                <a:spcPts val="140"/>
              </a:spcBef>
            </a:pPr>
            <a:fld id="{81D60167-4931-47E6-BA6A-407CBD079E47}" type="slidenum">
              <a:rPr dirty="0">
                <a:latin typeface="Source Han Sans CN" panose="020B0500000000000000" pitchFamily="34" charset="-128"/>
                <a:ea typeface="Source Han Sans CN" panose="020B0500000000000000" pitchFamily="34" charset="-128"/>
              </a:rPr>
              <a:t>5</a:t>
            </a:fld>
            <a:endParaRPr dirty="0">
              <a:latin typeface="Source Han Sans CN" panose="020B0500000000000000" pitchFamily="34" charset="-128"/>
              <a:ea typeface="Source Han Sans CN" panose="020B0500000000000000" pitchFamily="34" charset="-128"/>
            </a:endParaRPr>
          </a:p>
        </p:txBody>
      </p:sp>
      <p:sp>
        <p:nvSpPr>
          <p:cNvPr id="11" name="object 11"/>
          <p:cNvSpPr txBox="1">
            <a:spLocks noGrp="1"/>
          </p:cNvSpPr>
          <p:nvPr>
            <p:ph type="ftr" sz="quarter" idx="5"/>
          </p:nvPr>
        </p:nvSpPr>
        <p:spPr>
          <a:xfrm>
            <a:off x="974852" y="9481819"/>
            <a:ext cx="425386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 助力 SICK AG 实现工厂不间断生产</a:t>
            </a:r>
          </a:p>
        </p:txBody>
      </p:sp>
      <p:sp>
        <p:nvSpPr>
          <p:cNvPr id="12" name="object 12"/>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SUSE.com</a:t>
            </a:r>
          </a:p>
        </p:txBody>
      </p:sp>
      <p:sp>
        <p:nvSpPr>
          <p:cNvPr id="2" name="文本框 1">
            <a:extLst>
              <a:ext uri="{FF2B5EF4-FFF2-40B4-BE49-F238E27FC236}">
                <a16:creationId xmlns:a16="http://schemas.microsoft.com/office/drawing/2014/main" id="{A848A5E6-8013-08CC-70C7-5E72C7FCC7A8}"/>
              </a:ext>
            </a:extLst>
          </p:cNvPr>
          <p:cNvSpPr txBox="1"/>
          <p:nvPr/>
        </p:nvSpPr>
        <p:spPr>
          <a:xfrm>
            <a:off x="4058284" y="2936655"/>
            <a:ext cx="1127470" cy="824265"/>
          </a:xfrm>
          <a:prstGeom prst="rect">
            <a:avLst/>
          </a:prstGeom>
          <a:noFill/>
        </p:spPr>
        <p:txBody>
          <a:bodyPr wrap="square" rtlCol="0">
            <a:spAutoFit/>
          </a:bodyPr>
          <a:lstStyle/>
          <a:p>
            <a:pPr algn="just">
              <a:lnSpc>
                <a:spcPct val="150000"/>
              </a:lnSpc>
            </a:pPr>
            <a:r>
              <a:rPr lang="en" altLang="zh-CN" sz="1100" b="1" dirty="0">
                <a:solidFill>
                  <a:srgbClr val="003A36"/>
                </a:solidFill>
                <a:latin typeface="Source Han Sans CN" panose="020B0500000000000000" pitchFamily="34" charset="-128"/>
                <a:ea typeface="Source Han Sans CN" panose="020B0500000000000000" pitchFamily="34" charset="-128"/>
                <a:cs typeface="Lucida Sans"/>
              </a:rPr>
              <a:t>Roman Hess
IT 顾问
SICK AG</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lang="en" altLang="zh-CN" sz="1100" dirty="0">
              <a:latin typeface="Source Han Sans CN" panose="020B0500000000000000" pitchFamily="34" charset="-128"/>
              <a:ea typeface="Source Han Sans CN" panose="020B0500000000000000" pitchFamily="34" charset="-128"/>
              <a:cs typeface="Lucida Sans Unicod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08450" y="3291446"/>
            <a:ext cx="3663950" cy="3018308"/>
          </a:xfrm>
          <a:prstGeom prst="rect">
            <a:avLst/>
          </a:prstGeom>
        </p:spPr>
      </p:pic>
      <p:sp>
        <p:nvSpPr>
          <p:cNvPr id="3" name="object 3"/>
          <p:cNvSpPr/>
          <p:nvPr/>
        </p:nvSpPr>
        <p:spPr>
          <a:xfrm>
            <a:off x="457200" y="1066800"/>
            <a:ext cx="7315200" cy="1955800"/>
          </a:xfrm>
          <a:custGeom>
            <a:avLst/>
            <a:gdLst/>
            <a:ahLst/>
            <a:cxnLst/>
            <a:rect l="l" t="t" r="r" b="b"/>
            <a:pathLst>
              <a:path w="7315200" h="1955800">
                <a:moveTo>
                  <a:pt x="7315200" y="0"/>
                </a:moveTo>
                <a:lnTo>
                  <a:pt x="0" y="0"/>
                </a:lnTo>
                <a:lnTo>
                  <a:pt x="0" y="1955800"/>
                </a:lnTo>
                <a:lnTo>
                  <a:pt x="7315200" y="1955800"/>
                </a:lnTo>
                <a:lnTo>
                  <a:pt x="7315200" y="0"/>
                </a:lnTo>
                <a:close/>
              </a:path>
            </a:pathLst>
          </a:custGeom>
          <a:solidFill>
            <a:srgbClr val="F1F3F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 name="object 4"/>
          <p:cNvSpPr txBox="1"/>
          <p:nvPr/>
        </p:nvSpPr>
        <p:spPr>
          <a:xfrm>
            <a:off x="801662" y="1184421"/>
            <a:ext cx="6188710" cy="854016"/>
          </a:xfrm>
          <a:prstGeom prst="rect">
            <a:avLst/>
          </a:prstGeom>
        </p:spPr>
        <p:txBody>
          <a:bodyPr vert="horz" wrap="square" lIns="0" tIns="12700" rIns="0" bIns="0" rtlCol="0">
            <a:spAutoFit/>
          </a:bodyPr>
          <a:lstStyle/>
          <a:p>
            <a:pPr marL="12700" marR="5080">
              <a:lnSpc>
                <a:spcPct val="116700"/>
              </a:lnSpc>
              <a:spcBef>
                <a:spcPts val="100"/>
              </a:spcBef>
            </a:pPr>
            <a:r>
              <a:rPr lang="en-US" altLang="zh-CN" sz="1600" dirty="0">
                <a:solidFill>
                  <a:srgbClr val="003A36"/>
                </a:solidFill>
                <a:latin typeface="Source Han Sans CN" panose="020B0500000000000000" pitchFamily="34" charset="-128"/>
                <a:ea typeface="Source Han Sans CN" panose="020B0500000000000000" pitchFamily="34" charset="-128"/>
                <a:cs typeface="Lucida Sans Unicode"/>
              </a:rPr>
              <a:t>“自使用 Rancher Prime 以来的四年里，几乎没有出现过任何影响到我们工作的中断或故障。”</a:t>
            </a:r>
            <a:r>
              <a:rPr sz="16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r>
            <a:r>
              <a:rPr sz="16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r>
            <a:r>
              <a:rPr sz="16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600" dirty="0">
                <a:solidFill>
                  <a:srgbClr val="003A36"/>
                </a:solidFill>
                <a:latin typeface="Source Han Sans CN" panose="020B0500000000000000" pitchFamily="34" charset="-128"/>
                <a:ea typeface="Source Han Sans CN" panose="020B0500000000000000" pitchFamily="34" charset="-128"/>
                <a:cs typeface="Lucida Sans Unicode"/>
              </a:rPr>
              <a:t/>
            </a:r>
            <a:endParaRPr sz="1600" dirty="0">
              <a:latin typeface="Source Han Sans CN" panose="020B0500000000000000" pitchFamily="34" charset="-128"/>
              <a:ea typeface="Source Han Sans CN" panose="020B0500000000000000" pitchFamily="34" charset="-128"/>
              <a:cs typeface="Lucida Sans Unicode"/>
            </a:endParaRPr>
          </a:p>
        </p:txBody>
      </p:sp>
      <p:sp>
        <p:nvSpPr>
          <p:cNvPr id="8" name="object 8"/>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nSpc>
                <a:spcPct val="100000"/>
              </a:lnSpc>
              <a:spcBef>
                <a:spcPts val="140"/>
              </a:spcBef>
            </a:pPr>
            <a:fld id="{81D60167-4931-47E6-BA6A-407CBD079E47}" type="slidenum">
              <a:rPr dirty="0">
                <a:latin typeface="Source Han Sans CN" panose="020B0500000000000000" pitchFamily="34" charset="-128"/>
                <a:ea typeface="Source Han Sans CN" panose="020B0500000000000000" pitchFamily="34" charset="-128"/>
              </a:rPr>
              <a:t>6</a:t>
            </a:fld>
            <a:endParaRPr dirty="0">
              <a:latin typeface="Source Han Sans CN" panose="020B0500000000000000" pitchFamily="34" charset="-128"/>
              <a:ea typeface="Source Han Sans CN" panose="020B0500000000000000" pitchFamily="34" charset="-128"/>
            </a:endParaRPr>
          </a:p>
        </p:txBody>
      </p:sp>
      <p:sp>
        <p:nvSpPr>
          <p:cNvPr id="9" name="object 9"/>
          <p:cNvSpPr txBox="1">
            <a:spLocks noGrp="1"/>
          </p:cNvSpPr>
          <p:nvPr>
            <p:ph type="ftr" sz="quarter" idx="5"/>
          </p:nvPr>
        </p:nvSpPr>
        <p:spPr>
          <a:xfrm>
            <a:off x="974852" y="9481819"/>
            <a:ext cx="425386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 助力 SICK AG 实现工厂不间断生产</a:t>
            </a:r>
          </a:p>
        </p:txBody>
      </p:sp>
      <p:sp>
        <p:nvSpPr>
          <p:cNvPr id="10" name="object 10"/>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SUSE.com</a:t>
            </a:r>
          </a:p>
        </p:txBody>
      </p:sp>
      <p:sp>
        <p:nvSpPr>
          <p:cNvPr id="5" name="object 5"/>
          <p:cNvSpPr txBox="1"/>
          <p:nvPr/>
        </p:nvSpPr>
        <p:spPr>
          <a:xfrm>
            <a:off x="566419" y="3386876"/>
            <a:ext cx="3084445" cy="2175724"/>
          </a:xfrm>
          <a:prstGeom prst="rect">
            <a:avLst/>
          </a:prstGeom>
        </p:spPr>
        <p:txBody>
          <a:bodyPr vert="horz" wrap="square" lIns="0" tIns="12700" rIns="0" bIns="0" rtlCol="0">
            <a:spAutoFit/>
          </a:bodyPr>
          <a:lstStyle/>
          <a:p>
            <a:pPr marL="12700" marR="5080">
              <a:lnSpc>
                <a:spcPct val="116700"/>
              </a:lnSpc>
              <a:spcBef>
                <a:spcPts val="1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该团队还称赞了 SUSE 产品支持的质量，Hess 说：“他们非常专业而且高效地处理了我们的请求”。“专家总能在电话中立即知道问题出在哪里，并且能够非常迅速地为我们提供解决方案。从我们的角度来看，SUSE 对整个技术堆栈的支持是一个巨大的优势，SUSE 还可以帮我们解决组件（监控和服务网格）相关的问题。”</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6" name="object 6"/>
          <p:cNvSpPr txBox="1"/>
          <p:nvPr/>
        </p:nvSpPr>
        <p:spPr>
          <a:xfrm>
            <a:off x="592210" y="6119292"/>
            <a:ext cx="3084445" cy="2485489"/>
          </a:xfrm>
          <a:prstGeom prst="rect">
            <a:avLst/>
          </a:prstGeom>
        </p:spPr>
        <p:txBody>
          <a:bodyPr vert="horz" wrap="square" lIns="0" tIns="12700" rIns="0" bIns="0" rtlCol="0">
            <a:spAutoFit/>
          </a:bodyPr>
          <a:lstStyle/>
          <a:p>
            <a:pPr marL="12700">
              <a:lnSpc>
                <a:spcPct val="100000"/>
              </a:lnSpc>
              <a:spcBef>
                <a:spcPts val="100"/>
              </a:spcBef>
            </a:pPr>
            <a:r>
              <a:rPr b="1" dirty="0">
                <a:solidFill>
                  <a:srgbClr val="003A36"/>
                </a:solidFill>
                <a:latin typeface="Source Han Sans CN" panose="020B0500000000000000" pitchFamily="34" charset="-128"/>
                <a:ea typeface="Source Han Sans CN" panose="020B0500000000000000" pitchFamily="34" charset="-128"/>
                <a:cs typeface="Lucida Sans Unicode"/>
              </a:rPr>
              <a:t>SICK AG 的下一步是什么？</a:t>
            </a:r>
            <a:r>
              <a:rPr lang="en-US" altLang="zh-CN" b="1" dirty="0">
                <a:solidFill>
                  <a:srgbClr val="003A36"/>
                </a:solidFill>
                <a:latin typeface="Source Han Sans CN" panose="020B0500000000000000" pitchFamily="34" charset="-128"/>
                <a:ea typeface="Source Han Sans CN" panose="020B0500000000000000" pitchFamily="34" charset="-128"/>
                <a:cs typeface="Lucida Sans Unicode"/>
              </a:rPr>
              <a:t/>
            </a:r>
            <a:r>
              <a:rPr b="1" dirty="0">
                <a:solidFill>
                  <a:srgbClr val="003A36"/>
                </a:solidFill>
                <a:latin typeface="Source Han Sans CN" panose="020B0500000000000000" pitchFamily="34" charset="-128"/>
                <a:ea typeface="Source Han Sans CN" panose="020B0500000000000000" pitchFamily="34" charset="-128"/>
                <a:cs typeface="Lucida Sans Unicode"/>
              </a:rPr>
              <a:t/>
            </a:r>
            <a:endParaRPr b="1" dirty="0">
              <a:latin typeface="Source Han Sans CN" panose="020B0500000000000000" pitchFamily="34" charset="-128"/>
              <a:ea typeface="Source Han Sans CN" panose="020B0500000000000000" pitchFamily="34" charset="-128"/>
              <a:cs typeface="Lucida Sans Unicode"/>
            </a:endParaRPr>
          </a:p>
          <a:p>
            <a:pPr marL="12700" marR="34290">
              <a:lnSpc>
                <a:spcPct val="116700"/>
              </a:lnSpc>
              <a:spcBef>
                <a:spcPts val="58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SICK AG 正在继续请求 Erik Sterck 提供技术支持，SICK AG 的下一步是讨论容器安全并仔细研究 SUSE NeuVector 的可能性。</a:t>
            </a:r>
            <a:r>
              <a:rPr sz="1100" dirty="0" err="1">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err="1">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latin typeface="Source Han Sans CN" panose="020B0500000000000000" pitchFamily="34" charset="-128"/>
                <a:ea typeface="Source Han Sans CN" panose="020B0500000000000000" pitchFamily="34" charset="-128"/>
                <a:cs typeface="Lucida Sans Unicode"/>
              </a:rPr>
              <a:t> </a:t>
            </a:r>
            <a:endParaRPr lang="en-US" altLang="zh-CN" sz="1100" dirty="0">
              <a:latin typeface="Source Han Sans CN" panose="020B0500000000000000" pitchFamily="34" charset="-128"/>
              <a:ea typeface="Source Han Sans CN" panose="020B0500000000000000" pitchFamily="34" charset="-128"/>
              <a:cs typeface="Lucida Sans Unicode"/>
            </a:endParaRPr>
          </a:p>
          <a:p>
            <a:pPr marL="12700" marR="34290">
              <a:lnSpc>
                <a:spcPct val="116700"/>
              </a:lnSpc>
              <a:spcBef>
                <a:spcPts val="580"/>
              </a:spcBef>
            </a:pPr>
            <a:endParaRPr lang="en-US" sz="1100" dirty="0">
              <a:solidFill>
                <a:srgbClr val="003A36"/>
              </a:solidFill>
              <a:latin typeface="Source Han Sans CN" panose="020B0500000000000000" pitchFamily="34" charset="-128"/>
              <a:ea typeface="Source Han Sans CN" panose="020B0500000000000000" pitchFamily="34" charset="-128"/>
              <a:cs typeface="Lucida Sans Unicode"/>
            </a:endParaRPr>
          </a:p>
          <a:p>
            <a:pPr marL="12700" marR="34290">
              <a:lnSpc>
                <a:spcPct val="116700"/>
              </a:lnSpc>
              <a:spcBef>
                <a:spcPts val="58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凭借基于容器的环境的特性，SICK AG 已经准备好为边缘场景解决智能传感器解决方案。</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7" name="object 7"/>
          <p:cNvSpPr txBox="1"/>
          <p:nvPr/>
        </p:nvSpPr>
        <p:spPr>
          <a:xfrm>
            <a:off x="4095743" y="6708878"/>
            <a:ext cx="3084445" cy="987322"/>
          </a:xfrm>
          <a:prstGeom prst="rect">
            <a:avLst/>
          </a:prstGeom>
        </p:spPr>
        <p:txBody>
          <a:bodyPr vert="horz" wrap="square" lIns="0" tIns="12700" rIns="0" bIns="0" rtlCol="0">
            <a:spAutoFit/>
          </a:bodyPr>
          <a:lstStyle/>
          <a:p>
            <a:pPr marL="12700" marR="5080">
              <a:lnSpc>
                <a:spcPct val="116700"/>
              </a:lnSpc>
              <a:spcBef>
                <a:spcPts val="1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因此，SICK AG 也对 K3s 等创新产品感兴趣。“我们肯定会调研在边缘场景使用 Kubernetes 和 Rancher Prime 的好处，”Hess 说。</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12" name="文本框 11">
            <a:extLst>
              <a:ext uri="{FF2B5EF4-FFF2-40B4-BE49-F238E27FC236}">
                <a16:creationId xmlns:a16="http://schemas.microsoft.com/office/drawing/2014/main" id="{ADFD348D-12BA-5D21-51B9-C05AF3B57767}"/>
              </a:ext>
            </a:extLst>
          </p:cNvPr>
          <p:cNvSpPr txBox="1"/>
          <p:nvPr/>
        </p:nvSpPr>
        <p:spPr>
          <a:xfrm>
            <a:off x="4095744" y="2118386"/>
            <a:ext cx="1127470" cy="824265"/>
          </a:xfrm>
          <a:prstGeom prst="rect">
            <a:avLst/>
          </a:prstGeom>
          <a:noFill/>
        </p:spPr>
        <p:txBody>
          <a:bodyPr wrap="square" rtlCol="0">
            <a:spAutoFit/>
          </a:bodyPr>
          <a:lstStyle/>
          <a:p>
            <a:pPr algn="just">
              <a:lnSpc>
                <a:spcPct val="150000"/>
              </a:lnSpc>
            </a:pPr>
            <a:r>
              <a:rPr lang="en" altLang="zh-CN" sz="1100" b="1" dirty="0">
                <a:solidFill>
                  <a:srgbClr val="003A36"/>
                </a:solidFill>
                <a:latin typeface="Source Han Sans CN" panose="020B0500000000000000" pitchFamily="34" charset="-128"/>
                <a:ea typeface="Source Han Sans CN" panose="020B0500000000000000" pitchFamily="34" charset="-128"/>
                <a:cs typeface="Lucida Sans"/>
              </a:rPr>
              <a:t>Roman Hess
IT 顾问
SICK AG</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lang="en" altLang="zh-CN" sz="1100" dirty="0">
              <a:latin typeface="Source Han Sans CN" panose="020B0500000000000000" pitchFamily="34" charset="-128"/>
              <a:ea typeface="Source Han Sans CN" panose="020B0500000000000000" pitchFamily="34" charset="-128"/>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1627875"/>
            <a:ext cx="1343661" cy="289823"/>
          </a:xfrm>
          <a:prstGeom prst="rect">
            <a:avLst/>
          </a:prstGeom>
        </p:spPr>
        <p:txBody>
          <a:bodyPr vert="horz" wrap="square" lIns="0" tIns="12700" rIns="0" bIns="0" rtlCol="0">
            <a:spAutoFit/>
          </a:bodyPr>
          <a:lstStyle/>
          <a:p>
            <a:pPr marL="12700">
              <a:lnSpc>
                <a:spcPct val="100000"/>
              </a:lnSpc>
              <a:spcBef>
                <a:spcPts val="100"/>
              </a:spcBef>
            </a:pPr>
            <a:r>
              <a:rPr b="1" dirty="0">
                <a:solidFill>
                  <a:srgbClr val="003A36"/>
                </a:solidFill>
                <a:latin typeface="Source Han Sans CN" panose="020B0500000000000000" pitchFamily="34" charset="-128"/>
                <a:ea typeface="Source Han Sans CN" panose="020B0500000000000000" pitchFamily="34" charset="-128"/>
                <a:cs typeface="Lucida Sans Unicode"/>
              </a:rPr>
              <a:t>优势</a:t>
            </a:r>
            <a:endParaRPr b="1" dirty="0">
              <a:latin typeface="Source Han Sans CN" panose="020B0500000000000000" pitchFamily="34" charset="-128"/>
              <a:ea typeface="Source Han Sans CN" panose="020B0500000000000000" pitchFamily="34" charset="-128"/>
              <a:cs typeface="Lucida Sans Unicode"/>
            </a:endParaRPr>
          </a:p>
        </p:txBody>
      </p:sp>
      <p:sp>
        <p:nvSpPr>
          <p:cNvPr id="3" name="object 3"/>
          <p:cNvSpPr txBox="1"/>
          <p:nvPr/>
        </p:nvSpPr>
        <p:spPr>
          <a:xfrm>
            <a:off x="685799" y="1945375"/>
            <a:ext cx="2978151" cy="2348272"/>
          </a:xfrm>
          <a:prstGeom prst="rect">
            <a:avLst/>
          </a:prstGeom>
        </p:spPr>
        <p:txBody>
          <a:bodyPr vert="horz" wrap="square" lIns="0" tIns="12700" rIns="0" bIns="0" rtlCol="0">
            <a:spAutoFit/>
          </a:bodyPr>
          <a:lstStyle/>
          <a:p>
            <a:pPr marL="241300" marR="192405" indent="-228600">
              <a:lnSpc>
                <a:spcPct val="116700"/>
              </a:lnSpc>
              <a:spcBef>
                <a:spcPts val="100"/>
              </a:spcBef>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rPr>
              <a:t>应用格局加速转型。</a:t>
            </a:r>
            <a:endParaRPr sz="1100" dirty="0">
              <a:latin typeface="Source Han Sans CN" panose="020B0500000000000000" pitchFamily="34" charset="-128"/>
              <a:ea typeface="Source Han Sans CN" panose="020B0500000000000000" pitchFamily="34" charset="-128"/>
              <a:cs typeface="Lucida Sans Unicode"/>
            </a:endParaRPr>
          </a:p>
          <a:p>
            <a:pPr marL="241300" indent="-228600">
              <a:lnSpc>
                <a:spcPct val="100000"/>
              </a:lnSpc>
              <a:spcBef>
                <a:spcPts val="200"/>
              </a:spcBef>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rPr>
              <a:t>在开发产品和服务时更快地获得洞察力。</a:t>
            </a:r>
            <a:r>
              <a:rPr lang="zh-CN" altLang="en-US" sz="1100" dirty="0">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sz="1100" dirty="0">
              <a:latin typeface="Source Han Sans CN" panose="020B0500000000000000" pitchFamily="34" charset="-128"/>
              <a:ea typeface="Source Han Sans CN" panose="020B0500000000000000" pitchFamily="34" charset="-128"/>
              <a:cs typeface="Lucida Sans Unicode"/>
            </a:endParaRPr>
          </a:p>
          <a:p>
            <a:pPr marL="241300" marR="5080" indent="-228600">
              <a:lnSpc>
                <a:spcPct val="116700"/>
              </a:lnSpc>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rPr>
              <a:t>简化 Kubernetes 集群部署、扩展和管理。</a:t>
            </a:r>
            <a:endParaRPr sz="1100" dirty="0">
              <a:latin typeface="Source Han Sans CN" panose="020B0500000000000000" pitchFamily="34" charset="-128"/>
              <a:ea typeface="Source Han Sans CN" panose="020B0500000000000000" pitchFamily="34" charset="-128"/>
              <a:cs typeface="Lucida Sans Unicode"/>
            </a:endParaRPr>
          </a:p>
          <a:p>
            <a:pPr marL="241300" indent="-228600">
              <a:lnSpc>
                <a:spcPct val="100000"/>
              </a:lnSpc>
              <a:spcBef>
                <a:spcPts val="200"/>
              </a:spcBef>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rPr>
              <a:t>24/7 不间断生产。</a:t>
            </a:r>
            <a:endParaRPr sz="1100" dirty="0">
              <a:latin typeface="Source Han Sans CN" panose="020B0500000000000000" pitchFamily="34" charset="-128"/>
              <a:ea typeface="Source Han Sans CN" panose="020B0500000000000000" pitchFamily="34" charset="-128"/>
              <a:cs typeface="Lucida Sans Unicode"/>
            </a:endParaRPr>
          </a:p>
          <a:p>
            <a:pPr marL="241300" marR="45720" indent="-228600">
              <a:lnSpc>
                <a:spcPct val="116700"/>
              </a:lnSpc>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rPr>
              <a:t>加快新数字服务的开发流程和上市时间。</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sz="1100" dirty="0">
              <a:latin typeface="Source Han Sans CN" panose="020B0500000000000000" pitchFamily="34" charset="-128"/>
              <a:ea typeface="Source Han Sans CN" panose="020B0500000000000000" pitchFamily="34" charset="-128"/>
              <a:cs typeface="Lucida Sans Unicode"/>
            </a:endParaRPr>
          </a:p>
          <a:p>
            <a:pPr marL="241300" indent="-228600">
              <a:lnSpc>
                <a:spcPct val="100000"/>
              </a:lnSpc>
              <a:spcBef>
                <a:spcPts val="195"/>
              </a:spcBef>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rPr>
              <a:t>实施后四年内零中断或零故障。</a:t>
            </a:r>
            <a:r>
              <a:rPr lang="zh-CN" altLang="en-US" sz="1100" dirty="0">
                <a:latin typeface="Source Han Sans CN" panose="020B0500000000000000" pitchFamily="34" charset="-128"/>
                <a:ea typeface="Source Han Sans CN" panose="020B0500000000000000" pitchFamily="34" charset="-128"/>
                <a:cs typeface="Lucida Sans Unicode"/>
              </a:rPr>
              <a:t/>
            </a:r>
            <a:r>
              <a:rPr sz="1100">
                <a:solidFill>
                  <a:srgbClr val="003A36"/>
                </a:solidFill>
                <a:latin typeface="Source Han Sans CN" panose="020B0500000000000000" pitchFamily="34" charset="-128"/>
                <a:ea typeface="Source Han Sans CN" panose="020B0500000000000000" pitchFamily="34" charset="-128"/>
                <a:cs typeface="Lucida Sans Unicode"/>
              </a:rPr>
              <a:t/>
            </a:r>
            <a:r>
              <a:rPr sz="1100" dirty="0">
                <a:solidFill>
                  <a:srgbClr val="003A36"/>
                </a:solidFill>
                <a:latin typeface="Source Han Sans CN" panose="020B0500000000000000" pitchFamily="34" charset="-128"/>
                <a:ea typeface="Source Han Sans CN" panose="020B0500000000000000" pitchFamily="34" charset="-128"/>
                <a:cs typeface="Lucida Sans Unicode"/>
              </a:rPr>
              <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4" name="object 4"/>
          <p:cNvSpPr/>
          <p:nvPr/>
        </p:nvSpPr>
        <p:spPr>
          <a:xfrm>
            <a:off x="4108450" y="1772786"/>
            <a:ext cx="3663950" cy="2133600"/>
          </a:xfrm>
          <a:custGeom>
            <a:avLst/>
            <a:gdLst/>
            <a:ahLst/>
            <a:cxnLst/>
            <a:rect l="l" t="t" r="r" b="b"/>
            <a:pathLst>
              <a:path w="3663950" h="2133600">
                <a:moveTo>
                  <a:pt x="3663950" y="0"/>
                </a:moveTo>
                <a:lnTo>
                  <a:pt x="0" y="0"/>
                </a:lnTo>
                <a:lnTo>
                  <a:pt x="0" y="2133587"/>
                </a:lnTo>
                <a:lnTo>
                  <a:pt x="3663950" y="2133587"/>
                </a:lnTo>
                <a:lnTo>
                  <a:pt x="3663950" y="0"/>
                </a:lnTo>
                <a:close/>
              </a:path>
            </a:pathLst>
          </a:custGeom>
          <a:solidFill>
            <a:srgbClr val="F1F3F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5" name="object 5"/>
          <p:cNvSpPr txBox="1"/>
          <p:nvPr/>
        </p:nvSpPr>
        <p:spPr>
          <a:xfrm>
            <a:off x="4422140" y="1917698"/>
            <a:ext cx="2664460" cy="868186"/>
          </a:xfrm>
          <a:prstGeom prst="rect">
            <a:avLst/>
          </a:prstGeom>
        </p:spPr>
        <p:txBody>
          <a:bodyPr vert="horz" wrap="square" lIns="0" tIns="36830" rIns="0" bIns="0" rtlCol="0">
            <a:spAutoFit/>
          </a:bodyPr>
          <a:lstStyle/>
          <a:p>
            <a:pPr marL="12700" marR="5080">
              <a:spcBef>
                <a:spcPts val="290"/>
              </a:spcBef>
            </a:pPr>
            <a:r>
              <a:rPr b="1" dirty="0">
                <a:solidFill>
                  <a:srgbClr val="003A36"/>
                </a:solidFill>
                <a:latin typeface="Source Han Sans CN" panose="020B0500000000000000" pitchFamily="34" charset="-128"/>
                <a:ea typeface="Source Han Sans CN" panose="020B0500000000000000" pitchFamily="34" charset="-128"/>
                <a:cs typeface="Lucida Sans Unicode"/>
              </a:rPr>
              <a:t>了解 SUSE 如何助你成为创新英雄！</a:t>
            </a:r>
            <a:r>
              <a:rPr lang="zh-CN" altLang="en-US" b="1" dirty="0">
                <a:solidFill>
                  <a:srgbClr val="003A36"/>
                </a:solidFill>
                <a:latin typeface="Source Han Sans CN" panose="020B0500000000000000" pitchFamily="34" charset="-128"/>
                <a:ea typeface="Source Han Sans CN" panose="020B0500000000000000" pitchFamily="34" charset="-128"/>
                <a:cs typeface="Lucida Sans Unicode"/>
              </a:rPr>
              <a:t/>
            </a:r>
            <a:r>
              <a:rPr b="1" dirty="0">
                <a:solidFill>
                  <a:srgbClr val="003A36"/>
                </a:solidFill>
                <a:latin typeface="Source Han Sans CN" panose="020B0500000000000000" pitchFamily="34" charset="-128"/>
                <a:ea typeface="Source Han Sans CN" panose="020B0500000000000000" pitchFamily="34" charset="-128"/>
                <a:cs typeface="Lucida Sans Unicode"/>
              </a:rPr>
              <a:t/>
            </a:r>
            <a:r>
              <a:rPr lang="zh-CN" altLang="en-US" b="1" dirty="0">
                <a:solidFill>
                  <a:srgbClr val="003A36"/>
                </a:solidFill>
                <a:latin typeface="Source Han Sans CN" panose="020B0500000000000000" pitchFamily="34" charset="-128"/>
                <a:ea typeface="Source Han Sans CN" panose="020B0500000000000000" pitchFamily="34" charset="-128"/>
                <a:cs typeface="Lucida Sans Unicode"/>
              </a:rPr>
              <a:t/>
            </a:r>
            <a:r>
              <a:rPr b="1" dirty="0">
                <a:solidFill>
                  <a:srgbClr val="003A36"/>
                </a:solidFill>
                <a:latin typeface="Source Han Sans CN" panose="020B0500000000000000" pitchFamily="34" charset="-128"/>
                <a:ea typeface="Source Han Sans CN" panose="020B0500000000000000" pitchFamily="34" charset="-128"/>
                <a:cs typeface="Lucida Sans Unicode"/>
              </a:rPr>
              <a:t/>
            </a:r>
            <a:endParaRPr b="1" dirty="0">
              <a:latin typeface="Source Han Sans CN" panose="020B0500000000000000" pitchFamily="34" charset="-128"/>
              <a:ea typeface="Source Han Sans CN" panose="020B0500000000000000" pitchFamily="34" charset="-128"/>
              <a:cs typeface="Lucida Sans Unicode"/>
            </a:endParaRPr>
          </a:p>
        </p:txBody>
      </p:sp>
      <p:sp>
        <p:nvSpPr>
          <p:cNvPr id="7" name="object 7"/>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nSpc>
                <a:spcPct val="100000"/>
              </a:lnSpc>
              <a:spcBef>
                <a:spcPts val="140"/>
              </a:spcBef>
            </a:pPr>
            <a:fld id="{81D60167-4931-47E6-BA6A-407CBD079E47}" type="slidenum">
              <a:rPr dirty="0">
                <a:latin typeface="Source Han Sans CN" panose="020B0500000000000000" pitchFamily="34" charset="-128"/>
                <a:ea typeface="Source Han Sans CN" panose="020B0500000000000000" pitchFamily="34" charset="-128"/>
              </a:rPr>
              <a:t>7</a:t>
            </a:fld>
            <a:endParaRPr dirty="0">
              <a:latin typeface="Source Han Sans CN" panose="020B0500000000000000" pitchFamily="34" charset="-128"/>
              <a:ea typeface="Source Han Sans CN" panose="020B0500000000000000" pitchFamily="34" charset="-128"/>
            </a:endParaRPr>
          </a:p>
        </p:txBody>
      </p:sp>
      <p:sp>
        <p:nvSpPr>
          <p:cNvPr id="8" name="object 8"/>
          <p:cNvSpPr txBox="1">
            <a:spLocks noGrp="1"/>
          </p:cNvSpPr>
          <p:nvPr>
            <p:ph type="ftr" sz="quarter" idx="5"/>
          </p:nvPr>
        </p:nvSpPr>
        <p:spPr>
          <a:xfrm>
            <a:off x="974852" y="9481819"/>
            <a:ext cx="425386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 助力 SICK AG 实现工厂不间断生产</a:t>
            </a:r>
          </a:p>
        </p:txBody>
      </p:sp>
      <p:sp>
        <p:nvSpPr>
          <p:cNvPr id="9" name="object 9"/>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SUSE.com</a:t>
            </a:r>
          </a:p>
        </p:txBody>
      </p:sp>
      <p:sp>
        <p:nvSpPr>
          <p:cNvPr id="6" name="object 6"/>
          <p:cNvSpPr txBox="1"/>
          <p:nvPr/>
        </p:nvSpPr>
        <p:spPr>
          <a:xfrm>
            <a:off x="4422140" y="2768598"/>
            <a:ext cx="2406650" cy="961802"/>
          </a:xfrm>
          <a:prstGeom prst="rect">
            <a:avLst/>
          </a:prstGeom>
        </p:spPr>
        <p:txBody>
          <a:bodyPr vert="horz" wrap="square" lIns="0" tIns="38100" rIns="0" bIns="0" rtlCol="0">
            <a:spAutoFit/>
          </a:bodyPr>
          <a:lstStyle/>
          <a:p>
            <a:pPr marL="241300" indent="-228600">
              <a:lnSpc>
                <a:spcPct val="100000"/>
              </a:lnSpc>
              <a:spcBef>
                <a:spcPts val="300"/>
              </a:spcBef>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hlinkClick r:id="rId2"/>
              </a:rPr>
              <a:t>Sales-Inquiries-APAC@suse.com</a:t>
            </a:r>
            <a:endParaRPr sz="1100" dirty="0">
              <a:latin typeface="Source Han Sans CN" panose="020B0500000000000000" pitchFamily="34" charset="-128"/>
              <a:ea typeface="Source Han Sans CN" panose="020B0500000000000000" pitchFamily="34" charset="-128"/>
              <a:cs typeface="Lucida Sans Unicode"/>
            </a:endParaRPr>
          </a:p>
          <a:p>
            <a:pPr marL="241300" indent="-228600">
              <a:lnSpc>
                <a:spcPct val="100000"/>
              </a:lnSpc>
              <a:spcBef>
                <a:spcPts val="200"/>
              </a:spcBef>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hlinkClick r:id="rId3"/>
              </a:rPr>
              <a:t>Sales-Inquiries-EMEA@suse.com</a:t>
            </a:r>
            <a:endParaRPr sz="1100" dirty="0">
              <a:latin typeface="Source Han Sans CN" panose="020B0500000000000000" pitchFamily="34" charset="-128"/>
              <a:ea typeface="Source Han Sans CN" panose="020B0500000000000000" pitchFamily="34" charset="-128"/>
              <a:cs typeface="Lucida Sans Unicode"/>
            </a:endParaRPr>
          </a:p>
          <a:p>
            <a:pPr marL="241300" indent="-228600">
              <a:lnSpc>
                <a:spcPct val="100000"/>
              </a:lnSpc>
              <a:spcBef>
                <a:spcPts val="200"/>
              </a:spcBef>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hlinkClick r:id="rId4"/>
              </a:rPr>
              <a:t>Sales-Inquiries-LATAM@suse.com</a:t>
            </a:r>
            <a:endParaRPr sz="1100" dirty="0">
              <a:latin typeface="Source Han Sans CN" panose="020B0500000000000000" pitchFamily="34" charset="-128"/>
              <a:ea typeface="Source Han Sans CN" panose="020B0500000000000000" pitchFamily="34" charset="-128"/>
              <a:cs typeface="Lucida Sans Unicode"/>
            </a:endParaRPr>
          </a:p>
          <a:p>
            <a:pPr marL="241300" indent="-228600">
              <a:lnSpc>
                <a:spcPct val="100000"/>
              </a:lnSpc>
              <a:spcBef>
                <a:spcPts val="200"/>
              </a:spcBef>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hlinkClick r:id="rId5"/>
              </a:rPr>
              <a:t>Sales-Inquiries-NA@suse.com</a:t>
            </a:r>
            <a:endParaRPr sz="1100" dirty="0">
              <a:latin typeface="Source Han Sans CN" panose="020B0500000000000000" pitchFamily="34" charset="-128"/>
              <a:ea typeface="Source Han Sans CN" panose="020B0500000000000000" pitchFamily="34" charset="-128"/>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772400" cy="1092835"/>
          </a:xfrm>
          <a:custGeom>
            <a:avLst/>
            <a:gdLst/>
            <a:ahLst/>
            <a:cxnLst/>
            <a:rect l="l" t="t" r="r" b="b"/>
            <a:pathLst>
              <a:path w="7772400" h="1092835">
                <a:moveTo>
                  <a:pt x="0" y="1092492"/>
                </a:moveTo>
                <a:lnTo>
                  <a:pt x="7772400" y="1092492"/>
                </a:lnTo>
                <a:lnTo>
                  <a:pt x="7772400" y="0"/>
                </a:lnTo>
                <a:lnTo>
                  <a:pt x="0" y="0"/>
                </a:lnTo>
                <a:lnTo>
                  <a:pt x="0" y="1092492"/>
                </a:lnTo>
                <a:close/>
              </a:path>
            </a:pathLst>
          </a:custGeom>
          <a:solidFill>
            <a:srgbClr val="003A36"/>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3" name="object 3"/>
          <p:cNvSpPr/>
          <p:nvPr/>
        </p:nvSpPr>
        <p:spPr>
          <a:xfrm>
            <a:off x="0" y="5286222"/>
            <a:ext cx="7772400" cy="4772660"/>
          </a:xfrm>
          <a:custGeom>
            <a:avLst/>
            <a:gdLst/>
            <a:ahLst/>
            <a:cxnLst/>
            <a:rect l="l" t="t" r="r" b="b"/>
            <a:pathLst>
              <a:path w="7772400" h="4772659">
                <a:moveTo>
                  <a:pt x="0" y="4772177"/>
                </a:moveTo>
                <a:lnTo>
                  <a:pt x="7772400" y="4772177"/>
                </a:lnTo>
                <a:lnTo>
                  <a:pt x="7772400" y="0"/>
                </a:lnTo>
                <a:lnTo>
                  <a:pt x="0" y="0"/>
                </a:lnTo>
                <a:lnTo>
                  <a:pt x="0" y="4772177"/>
                </a:lnTo>
                <a:close/>
              </a:path>
            </a:pathLst>
          </a:custGeom>
          <a:solidFill>
            <a:srgbClr val="003A36"/>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4" name="object 4"/>
          <p:cNvSpPr txBox="1"/>
          <p:nvPr/>
        </p:nvSpPr>
        <p:spPr>
          <a:xfrm>
            <a:off x="4550155" y="8666480"/>
            <a:ext cx="2693035" cy="736600"/>
          </a:xfrm>
          <a:prstGeom prst="rect">
            <a:avLst/>
          </a:prstGeom>
        </p:spPr>
        <p:txBody>
          <a:bodyPr vert="horz" wrap="square" lIns="0" tIns="33019" rIns="0" bIns="0" rtlCol="0">
            <a:spAutoFit/>
          </a:bodyPr>
          <a:lstStyle/>
          <a:p>
            <a:pPr marL="12700" algn="l">
              <a:lnSpc>
                <a:spcPct val="100000"/>
              </a:lnSpc>
              <a:spcBef>
                <a:spcPts val="259"/>
              </a:spcBef>
            </a:pPr>
            <a:r>
              <a:rPr sz="800" dirty="0">
                <a:solidFill>
                  <a:srgbClr val="FFFFFF"/>
                </a:solidFill>
                <a:latin typeface="Source Han Sans CN" panose="020B0500000000000000" pitchFamily="34" charset="-128"/>
                <a:ea typeface="Source Han Sans CN" panose="020B0500000000000000" pitchFamily="34" charset="-128"/>
                <a:cs typeface="Lucida Sans Unicode"/>
              </a:rPr>
              <a:t>SC000017 | © 2023 SUSE LLC. 保留所有权利。</a:t>
            </a:r>
            <a:endParaRPr sz="800" dirty="0">
              <a:latin typeface="Source Han Sans CN" panose="020B0500000000000000" pitchFamily="34" charset="-128"/>
              <a:ea typeface="Source Han Sans CN" panose="020B0500000000000000" pitchFamily="34" charset="-128"/>
              <a:cs typeface="Lucida Sans Unicode"/>
            </a:endParaRPr>
          </a:p>
          <a:p>
            <a:pPr marL="12700" marR="5080" algn="l">
              <a:lnSpc>
                <a:spcPct val="116700"/>
              </a:lnSpc>
            </a:pPr>
            <a:r>
              <a:rPr sz="800" dirty="0">
                <a:solidFill>
                  <a:srgbClr val="FFFFFF"/>
                </a:solidFill>
                <a:latin typeface="Source Han Sans CN" panose="020B0500000000000000" pitchFamily="34" charset="-128"/>
                <a:ea typeface="Source Han Sans CN" panose="020B0500000000000000" pitchFamily="34" charset="-128"/>
                <a:cs typeface="Lucida Sans Unicode"/>
              </a:rPr>
              <a:t>SUSE 和 SUSE 徽标是 SUSE LLC 在美国和其他国家的注册商标。
文中所有第三方商标归其各自企业所有。</a:t>
            </a:r>
            <a:r>
              <a:rPr lang="zh-CN" altLang="en-US" sz="800" dirty="0">
                <a:solidFill>
                  <a:srgbClr val="FFFFFF"/>
                </a:solidFill>
                <a:latin typeface="Source Han Sans CN" panose="020B0500000000000000" pitchFamily="34" charset="-128"/>
                <a:ea typeface="Source Han Sans CN" panose="020B0500000000000000" pitchFamily="34" charset="-128"/>
                <a:cs typeface="Lucida Sans Unicode"/>
              </a:rPr>
              <a:t/>
            </a:r>
            <a:r>
              <a:rPr sz="800" dirty="0">
                <a:solidFill>
                  <a:srgbClr val="FFFFFF"/>
                </a:solidFill>
                <a:latin typeface="Source Han Sans CN" panose="020B0500000000000000" pitchFamily="34" charset="-128"/>
                <a:ea typeface="Source Han Sans CN" panose="020B0500000000000000" pitchFamily="34" charset="-128"/>
                <a:cs typeface="Lucida Sans Unicode"/>
              </a:rPr>
              <a:t/>
            </a:r>
            <a:r>
              <a:rPr lang="zh-CN" altLang="en-US" sz="800" dirty="0">
                <a:solidFill>
                  <a:srgbClr val="FFFFFF"/>
                </a:solidFill>
                <a:latin typeface="Source Han Sans CN" panose="020B0500000000000000" pitchFamily="34" charset="-128"/>
                <a:ea typeface="Source Han Sans CN" panose="020B0500000000000000" pitchFamily="34" charset="-128"/>
                <a:cs typeface="Lucida Sans Unicode"/>
              </a:rPr>
              <a:t/>
            </a:r>
            <a:r>
              <a:rPr sz="800" dirty="0">
                <a:solidFill>
                  <a:srgbClr val="FFFFFF"/>
                </a:solidFill>
                <a:latin typeface="Source Han Sans CN" panose="020B0500000000000000" pitchFamily="34" charset="-128"/>
                <a:ea typeface="Source Han Sans CN" panose="020B0500000000000000" pitchFamily="34" charset="-128"/>
                <a:cs typeface="Lucida Sans Unicode"/>
              </a:rPr>
              <a:t/>
            </a:r>
            <a:endParaRPr sz="800" dirty="0">
              <a:latin typeface="Source Han Sans CN" panose="020B0500000000000000" pitchFamily="34" charset="-128"/>
              <a:ea typeface="Source Han Sans CN" panose="020B0500000000000000" pitchFamily="34" charset="-128"/>
              <a:cs typeface="Lucida Sans Unicode"/>
            </a:endParaRPr>
          </a:p>
        </p:txBody>
      </p:sp>
      <p:sp>
        <p:nvSpPr>
          <p:cNvPr id="5" name="object 5"/>
          <p:cNvSpPr txBox="1"/>
          <p:nvPr/>
        </p:nvSpPr>
        <p:spPr>
          <a:xfrm>
            <a:off x="355011" y="5596443"/>
            <a:ext cx="2576717" cy="228268"/>
          </a:xfrm>
          <a:prstGeom prst="rect">
            <a:avLst/>
          </a:prstGeom>
        </p:spPr>
        <p:txBody>
          <a:bodyPr vert="horz" wrap="square" lIns="0" tIns="12700" rIns="0" bIns="0" rtlCol="0">
            <a:spAutoFit/>
          </a:bodyPr>
          <a:lstStyle/>
          <a:p>
            <a:pPr marL="12700" algn="l">
              <a:lnSpc>
                <a:spcPct val="100000"/>
              </a:lnSpc>
              <a:spcBef>
                <a:spcPts val="100"/>
              </a:spcBef>
            </a:pPr>
            <a:r>
              <a:rPr lang="en-US" altLang="zh-CN" sz="1400" dirty="0">
                <a:solidFill>
                  <a:schemeClr val="bg1"/>
                </a:solidFill>
                <a:latin typeface="Source Han Sans CN" panose="020B0500000000000000" pitchFamily="34" charset="-128"/>
                <a:ea typeface="Source Han Sans CN" panose="020B0500000000000000" pitchFamily="34" charset="-128"/>
                <a:cs typeface="Lucida Sans Unicode"/>
              </a:rPr>
              <a:t>了解更多</a:t>
            </a:r>
            <a:r>
              <a:rPr lang="zh-CN" altLang="en-US" sz="1400" dirty="0">
                <a:solidFill>
                  <a:schemeClr val="bg1"/>
                </a:solidFill>
                <a:latin typeface="Source Han Sans CN" panose="020B0500000000000000" pitchFamily="34" charset="-128"/>
                <a:ea typeface="Source Han Sans CN" panose="020B0500000000000000" pitchFamily="34" charset="-128"/>
                <a:cs typeface="Lucida Sans Unicode"/>
              </a:rPr>
              <a:t/>
            </a:r>
            <a:r>
              <a:rPr lang="en-US" altLang="zh-CN" sz="1400" dirty="0">
                <a:solidFill>
                  <a:schemeClr val="bg1"/>
                </a:solidFill>
                <a:latin typeface="Source Han Sans CN" panose="020B0500000000000000" pitchFamily="34" charset="-128"/>
                <a:ea typeface="Source Han Sans CN" panose="020B0500000000000000" pitchFamily="34" charset="-128"/>
                <a:cs typeface="Lucida Sans Unicode"/>
              </a:rPr>
              <a:t/>
            </a:r>
          </a:p>
        </p:txBody>
      </p:sp>
      <p:sp>
        <p:nvSpPr>
          <p:cNvPr id="7" name="object 7"/>
          <p:cNvSpPr txBox="1"/>
          <p:nvPr/>
        </p:nvSpPr>
        <p:spPr>
          <a:xfrm>
            <a:off x="340360" y="8166420"/>
            <a:ext cx="3545840" cy="1400382"/>
          </a:xfrm>
          <a:prstGeom prst="rect">
            <a:avLst/>
          </a:prstGeom>
        </p:spPr>
        <p:txBody>
          <a:bodyPr vert="horz" wrap="square" lIns="0" tIns="45719" rIns="0" bIns="0" rtlCol="0">
            <a:spAutoFit/>
          </a:bodyPr>
          <a:lstStyle/>
          <a:p>
            <a:pPr marL="12700" marR="5080" algn="l">
              <a:spcBef>
                <a:spcPts val="359"/>
              </a:spcBef>
            </a:pPr>
            <a:r>
              <a:rPr sz="4400" dirty="0">
                <a:solidFill>
                  <a:srgbClr val="FFFFFF"/>
                </a:solidFill>
                <a:latin typeface="Poppins Medium" pitchFamily="2" charset="0"/>
                <a:ea typeface="Source Han Sans CN" panose="020B0500000000000000" pitchFamily="34" charset="-128"/>
                <a:cs typeface="Poppins Medium" pitchFamily="2" charset="0"/>
              </a:rPr>
              <a:t>Innovate Everywhere</a:t>
            </a:r>
            <a:r>
              <a:rPr lang="zh-CN" altLang="en-US" sz="4400" dirty="0">
                <a:solidFill>
                  <a:srgbClr val="FFFFFF"/>
                </a:solidFill>
                <a:latin typeface="Poppins Medium" pitchFamily="2" charset="0"/>
                <a:ea typeface="Source Han Sans CN" panose="020B0500000000000000" pitchFamily="34" charset="-128"/>
                <a:cs typeface="Poppins Medium" pitchFamily="2" charset="0"/>
              </a:rPr>
              <a:t/>
            </a:r>
            <a:r>
              <a:rPr sz="4400" dirty="0">
                <a:solidFill>
                  <a:srgbClr val="FFFFFF"/>
                </a:solidFill>
                <a:latin typeface="Poppins Medium" pitchFamily="2" charset="0"/>
                <a:ea typeface="Source Han Sans CN" panose="020B0500000000000000" pitchFamily="34" charset="-128"/>
                <a:cs typeface="Poppins Medium" pitchFamily="2" charset="0"/>
              </a:rPr>
              <a:t/>
            </a:r>
            <a:endParaRPr sz="4400" dirty="0">
              <a:latin typeface="Poppins Medium" pitchFamily="2" charset="0"/>
              <a:ea typeface="Source Han Sans CN" panose="020B0500000000000000" pitchFamily="34" charset="-128"/>
              <a:cs typeface="Poppins Medium" pitchFamily="2" charset="0"/>
            </a:endParaRPr>
          </a:p>
        </p:txBody>
      </p:sp>
      <p:sp>
        <p:nvSpPr>
          <p:cNvPr id="8" name="object 8"/>
          <p:cNvSpPr/>
          <p:nvPr/>
        </p:nvSpPr>
        <p:spPr>
          <a:xfrm>
            <a:off x="1111637" y="488081"/>
            <a:ext cx="900430" cy="224790"/>
          </a:xfrm>
          <a:custGeom>
            <a:avLst/>
            <a:gdLst/>
            <a:ahLst/>
            <a:cxnLst/>
            <a:rect l="l" t="t" r="r" b="b"/>
            <a:pathLst>
              <a:path w="900430" h="224790">
                <a:moveTo>
                  <a:pt x="893648" y="2857"/>
                </a:moveTo>
                <a:lnTo>
                  <a:pt x="785545" y="2857"/>
                </a:lnTo>
                <a:lnTo>
                  <a:pt x="768410" y="6326"/>
                </a:lnTo>
                <a:lnTo>
                  <a:pt x="754400" y="15781"/>
                </a:lnTo>
                <a:lnTo>
                  <a:pt x="744946" y="29791"/>
                </a:lnTo>
                <a:lnTo>
                  <a:pt x="741476" y="46926"/>
                </a:lnTo>
                <a:lnTo>
                  <a:pt x="741476" y="177533"/>
                </a:lnTo>
                <a:lnTo>
                  <a:pt x="744946" y="194666"/>
                </a:lnTo>
                <a:lnTo>
                  <a:pt x="754400" y="208672"/>
                </a:lnTo>
                <a:lnTo>
                  <a:pt x="768410" y="218122"/>
                </a:lnTo>
                <a:lnTo>
                  <a:pt x="785545" y="221589"/>
                </a:lnTo>
                <a:lnTo>
                  <a:pt x="893648" y="221589"/>
                </a:lnTo>
                <a:lnTo>
                  <a:pt x="900049" y="215214"/>
                </a:lnTo>
                <a:lnTo>
                  <a:pt x="900049" y="199516"/>
                </a:lnTo>
                <a:lnTo>
                  <a:pt x="893648" y="193116"/>
                </a:lnTo>
                <a:lnTo>
                  <a:pt x="776947" y="193116"/>
                </a:lnTo>
                <a:lnTo>
                  <a:pt x="769962" y="186131"/>
                </a:lnTo>
                <a:lnTo>
                  <a:pt x="769962" y="125310"/>
                </a:lnTo>
                <a:lnTo>
                  <a:pt x="875728" y="125310"/>
                </a:lnTo>
                <a:lnTo>
                  <a:pt x="881773" y="119265"/>
                </a:lnTo>
                <a:lnTo>
                  <a:pt x="881773" y="104381"/>
                </a:lnTo>
                <a:lnTo>
                  <a:pt x="875728" y="98323"/>
                </a:lnTo>
                <a:lnTo>
                  <a:pt x="769962" y="98323"/>
                </a:lnTo>
                <a:lnTo>
                  <a:pt x="769962" y="38328"/>
                </a:lnTo>
                <a:lnTo>
                  <a:pt x="776947" y="31318"/>
                </a:lnTo>
                <a:lnTo>
                  <a:pt x="893648" y="31318"/>
                </a:lnTo>
                <a:lnTo>
                  <a:pt x="900049" y="24942"/>
                </a:lnTo>
                <a:lnTo>
                  <a:pt x="900049" y="9245"/>
                </a:lnTo>
                <a:lnTo>
                  <a:pt x="893648" y="2857"/>
                </a:lnTo>
                <a:close/>
              </a:path>
              <a:path w="900430" h="224790">
                <a:moveTo>
                  <a:pt x="272808" y="0"/>
                </a:moveTo>
                <a:lnTo>
                  <a:pt x="254596" y="0"/>
                </a:lnTo>
                <a:lnTo>
                  <a:pt x="247205" y="7404"/>
                </a:lnTo>
                <a:lnTo>
                  <a:pt x="247205" y="138010"/>
                </a:lnTo>
                <a:lnTo>
                  <a:pt x="248628" y="158075"/>
                </a:lnTo>
                <a:lnTo>
                  <a:pt x="269811" y="202653"/>
                </a:lnTo>
                <a:lnTo>
                  <a:pt x="315572" y="223099"/>
                </a:lnTo>
                <a:lnTo>
                  <a:pt x="336003" y="224472"/>
                </a:lnTo>
                <a:lnTo>
                  <a:pt x="356427" y="223099"/>
                </a:lnTo>
                <a:lnTo>
                  <a:pt x="374303" y="218992"/>
                </a:lnTo>
                <a:lnTo>
                  <a:pt x="389574" y="212170"/>
                </a:lnTo>
                <a:lnTo>
                  <a:pt x="402183" y="202653"/>
                </a:lnTo>
                <a:lnTo>
                  <a:pt x="407181" y="196468"/>
                </a:lnTo>
                <a:lnTo>
                  <a:pt x="336003" y="196468"/>
                </a:lnTo>
                <a:lnTo>
                  <a:pt x="322722" y="195499"/>
                </a:lnTo>
                <a:lnTo>
                  <a:pt x="287893" y="172347"/>
                </a:lnTo>
                <a:lnTo>
                  <a:pt x="280212" y="133654"/>
                </a:lnTo>
                <a:lnTo>
                  <a:pt x="280212" y="7404"/>
                </a:lnTo>
                <a:lnTo>
                  <a:pt x="272808" y="0"/>
                </a:lnTo>
                <a:close/>
              </a:path>
              <a:path w="900430" h="224790">
                <a:moveTo>
                  <a:pt x="417398" y="0"/>
                </a:moveTo>
                <a:lnTo>
                  <a:pt x="399199" y="0"/>
                </a:lnTo>
                <a:lnTo>
                  <a:pt x="391782" y="7404"/>
                </a:lnTo>
                <a:lnTo>
                  <a:pt x="391782" y="133654"/>
                </a:lnTo>
                <a:lnTo>
                  <a:pt x="390926" y="148611"/>
                </a:lnTo>
                <a:lnTo>
                  <a:pt x="370399" y="187778"/>
                </a:lnTo>
                <a:lnTo>
                  <a:pt x="336003" y="196468"/>
                </a:lnTo>
                <a:lnTo>
                  <a:pt x="407181" y="196468"/>
                </a:lnTo>
                <a:lnTo>
                  <a:pt x="412050" y="190442"/>
                </a:lnTo>
                <a:lnTo>
                  <a:pt x="419122" y="175561"/>
                </a:lnTo>
                <a:lnTo>
                  <a:pt x="423379" y="158066"/>
                </a:lnTo>
                <a:lnTo>
                  <a:pt x="424802" y="138010"/>
                </a:lnTo>
                <a:lnTo>
                  <a:pt x="424802" y="7404"/>
                </a:lnTo>
                <a:lnTo>
                  <a:pt x="417398" y="0"/>
                </a:lnTo>
                <a:close/>
              </a:path>
              <a:path w="900430" h="224790">
                <a:moveTo>
                  <a:pt x="516115" y="167157"/>
                </a:moveTo>
                <a:lnTo>
                  <a:pt x="507492" y="167157"/>
                </a:lnTo>
                <a:lnTo>
                  <a:pt x="503555" y="168770"/>
                </a:lnTo>
                <a:lnTo>
                  <a:pt x="494626" y="177685"/>
                </a:lnTo>
                <a:lnTo>
                  <a:pt x="494284" y="186994"/>
                </a:lnTo>
                <a:lnTo>
                  <a:pt x="499694" y="193027"/>
                </a:lnTo>
                <a:lnTo>
                  <a:pt x="515507" y="206743"/>
                </a:lnTo>
                <a:lnTo>
                  <a:pt x="534873" y="216574"/>
                </a:lnTo>
                <a:lnTo>
                  <a:pt x="557715" y="222493"/>
                </a:lnTo>
                <a:lnTo>
                  <a:pt x="583958" y="224472"/>
                </a:lnTo>
                <a:lnTo>
                  <a:pt x="596463" y="223983"/>
                </a:lnTo>
                <a:lnTo>
                  <a:pt x="638589" y="212458"/>
                </a:lnTo>
                <a:lnTo>
                  <a:pt x="658094" y="196468"/>
                </a:lnTo>
                <a:lnTo>
                  <a:pt x="583641" y="196468"/>
                </a:lnTo>
                <a:lnTo>
                  <a:pt x="571419" y="195867"/>
                </a:lnTo>
                <a:lnTo>
                  <a:pt x="534285" y="183260"/>
                </a:lnTo>
                <a:lnTo>
                  <a:pt x="520280" y="169049"/>
                </a:lnTo>
                <a:lnTo>
                  <a:pt x="516115" y="167157"/>
                </a:lnTo>
                <a:close/>
              </a:path>
              <a:path w="900430" h="224790">
                <a:moveTo>
                  <a:pt x="582625" y="0"/>
                </a:moveTo>
                <a:lnTo>
                  <a:pt x="537591" y="8889"/>
                </a:lnTo>
                <a:lnTo>
                  <a:pt x="503870" y="40467"/>
                </a:lnTo>
                <a:lnTo>
                  <a:pt x="498170" y="66039"/>
                </a:lnTo>
                <a:lnTo>
                  <a:pt x="498671" y="74346"/>
                </a:lnTo>
                <a:lnTo>
                  <a:pt x="523524" y="111179"/>
                </a:lnTo>
                <a:lnTo>
                  <a:pt x="565567" y="126454"/>
                </a:lnTo>
                <a:lnTo>
                  <a:pt x="594207" y="132440"/>
                </a:lnTo>
                <a:lnTo>
                  <a:pt x="606123" y="135632"/>
                </a:lnTo>
                <a:lnTo>
                  <a:pt x="615729" y="139039"/>
                </a:lnTo>
                <a:lnTo>
                  <a:pt x="623100" y="142684"/>
                </a:lnTo>
                <a:lnTo>
                  <a:pt x="631710" y="147878"/>
                </a:lnTo>
                <a:lnTo>
                  <a:pt x="636066" y="154863"/>
                </a:lnTo>
                <a:lnTo>
                  <a:pt x="636066" y="163436"/>
                </a:lnTo>
                <a:lnTo>
                  <a:pt x="605264" y="194352"/>
                </a:lnTo>
                <a:lnTo>
                  <a:pt x="583641" y="196468"/>
                </a:lnTo>
                <a:lnTo>
                  <a:pt x="658094" y="196468"/>
                </a:lnTo>
                <a:lnTo>
                  <a:pt x="670420" y="161429"/>
                </a:lnTo>
                <a:lnTo>
                  <a:pt x="669930" y="153013"/>
                </a:lnTo>
                <a:lnTo>
                  <a:pt x="645660" y="116384"/>
                </a:lnTo>
                <a:lnTo>
                  <a:pt x="604722" y="101548"/>
                </a:lnTo>
                <a:lnTo>
                  <a:pt x="575778" y="95681"/>
                </a:lnTo>
                <a:lnTo>
                  <a:pt x="563395" y="92389"/>
                </a:lnTo>
                <a:lnTo>
                  <a:pt x="532866" y="62369"/>
                </a:lnTo>
                <a:lnTo>
                  <a:pt x="533707" y="55132"/>
                </a:lnTo>
                <a:lnTo>
                  <a:pt x="571848" y="28601"/>
                </a:lnTo>
                <a:lnTo>
                  <a:pt x="582968" y="28003"/>
                </a:lnTo>
                <a:lnTo>
                  <a:pt x="656820" y="28003"/>
                </a:lnTo>
                <a:lnTo>
                  <a:pt x="653655" y="24774"/>
                </a:lnTo>
                <a:lnTo>
                  <a:pt x="610487" y="2732"/>
                </a:lnTo>
                <a:lnTo>
                  <a:pt x="597084" y="684"/>
                </a:lnTo>
                <a:lnTo>
                  <a:pt x="582625" y="0"/>
                </a:lnTo>
                <a:close/>
              </a:path>
              <a:path w="900430" h="224790">
                <a:moveTo>
                  <a:pt x="656820" y="28003"/>
                </a:moveTo>
                <a:lnTo>
                  <a:pt x="582968" y="28003"/>
                </a:lnTo>
                <a:lnTo>
                  <a:pt x="594377" y="28601"/>
                </a:lnTo>
                <a:lnTo>
                  <a:pt x="604480" y="30335"/>
                </a:lnTo>
                <a:lnTo>
                  <a:pt x="638441" y="54457"/>
                </a:lnTo>
                <a:lnTo>
                  <a:pt x="642962" y="56667"/>
                </a:lnTo>
                <a:lnTo>
                  <a:pt x="651675" y="56667"/>
                </a:lnTo>
                <a:lnTo>
                  <a:pt x="655383" y="55257"/>
                </a:lnTo>
                <a:lnTo>
                  <a:pt x="664616" y="46926"/>
                </a:lnTo>
                <a:lnTo>
                  <a:pt x="665149" y="37071"/>
                </a:lnTo>
                <a:lnTo>
                  <a:pt x="659460" y="30695"/>
                </a:lnTo>
                <a:lnTo>
                  <a:pt x="656820" y="28003"/>
                </a:lnTo>
                <a:close/>
              </a:path>
              <a:path w="900430" h="224790">
                <a:moveTo>
                  <a:pt x="21843" y="167220"/>
                </a:moveTo>
                <a:lnTo>
                  <a:pt x="13207" y="167220"/>
                </a:lnTo>
                <a:lnTo>
                  <a:pt x="9258" y="168846"/>
                </a:lnTo>
                <a:lnTo>
                  <a:pt x="355" y="177749"/>
                </a:lnTo>
                <a:lnTo>
                  <a:pt x="0" y="187058"/>
                </a:lnTo>
                <a:lnTo>
                  <a:pt x="5410" y="193090"/>
                </a:lnTo>
                <a:lnTo>
                  <a:pt x="21228" y="206799"/>
                </a:lnTo>
                <a:lnTo>
                  <a:pt x="40595" y="216627"/>
                </a:lnTo>
                <a:lnTo>
                  <a:pt x="63438" y="222544"/>
                </a:lnTo>
                <a:lnTo>
                  <a:pt x="89687" y="224523"/>
                </a:lnTo>
                <a:lnTo>
                  <a:pt x="102182" y="224036"/>
                </a:lnTo>
                <a:lnTo>
                  <a:pt x="144298" y="212521"/>
                </a:lnTo>
                <a:lnTo>
                  <a:pt x="163786" y="196545"/>
                </a:lnTo>
                <a:lnTo>
                  <a:pt x="89357" y="196545"/>
                </a:lnTo>
                <a:lnTo>
                  <a:pt x="77135" y="195941"/>
                </a:lnTo>
                <a:lnTo>
                  <a:pt x="40004" y="183324"/>
                </a:lnTo>
                <a:lnTo>
                  <a:pt x="26022" y="169113"/>
                </a:lnTo>
                <a:lnTo>
                  <a:pt x="21843" y="167220"/>
                </a:lnTo>
                <a:close/>
              </a:path>
              <a:path w="900430" h="224790">
                <a:moveTo>
                  <a:pt x="88341" y="76"/>
                </a:moveTo>
                <a:lnTo>
                  <a:pt x="43319" y="8966"/>
                </a:lnTo>
                <a:lnTo>
                  <a:pt x="9588" y="40539"/>
                </a:lnTo>
                <a:lnTo>
                  <a:pt x="3898" y="66116"/>
                </a:lnTo>
                <a:lnTo>
                  <a:pt x="4397" y="74409"/>
                </a:lnTo>
                <a:lnTo>
                  <a:pt x="29243" y="111241"/>
                </a:lnTo>
                <a:lnTo>
                  <a:pt x="71283" y="126510"/>
                </a:lnTo>
                <a:lnTo>
                  <a:pt x="99921" y="132491"/>
                </a:lnTo>
                <a:lnTo>
                  <a:pt x="111834" y="135686"/>
                </a:lnTo>
                <a:lnTo>
                  <a:pt x="121440" y="139101"/>
                </a:lnTo>
                <a:lnTo>
                  <a:pt x="128816" y="142760"/>
                </a:lnTo>
                <a:lnTo>
                  <a:pt x="137426" y="147954"/>
                </a:lnTo>
                <a:lnTo>
                  <a:pt x="141795" y="154927"/>
                </a:lnTo>
                <a:lnTo>
                  <a:pt x="141795" y="163512"/>
                </a:lnTo>
                <a:lnTo>
                  <a:pt x="110977" y="194424"/>
                </a:lnTo>
                <a:lnTo>
                  <a:pt x="89357" y="196545"/>
                </a:lnTo>
                <a:lnTo>
                  <a:pt x="163786" y="196545"/>
                </a:lnTo>
                <a:lnTo>
                  <a:pt x="176148" y="161493"/>
                </a:lnTo>
                <a:lnTo>
                  <a:pt x="175659" y="153068"/>
                </a:lnTo>
                <a:lnTo>
                  <a:pt x="151384" y="116454"/>
                </a:lnTo>
                <a:lnTo>
                  <a:pt x="110436" y="101604"/>
                </a:lnTo>
                <a:lnTo>
                  <a:pt x="81499" y="95745"/>
                </a:lnTo>
                <a:lnTo>
                  <a:pt x="69113" y="92452"/>
                </a:lnTo>
                <a:lnTo>
                  <a:pt x="38582" y="62433"/>
                </a:lnTo>
                <a:lnTo>
                  <a:pt x="39423" y="55202"/>
                </a:lnTo>
                <a:lnTo>
                  <a:pt x="77564" y="28652"/>
                </a:lnTo>
                <a:lnTo>
                  <a:pt x="88684" y="28054"/>
                </a:lnTo>
                <a:lnTo>
                  <a:pt x="162517" y="28054"/>
                </a:lnTo>
                <a:lnTo>
                  <a:pt x="159373" y="24840"/>
                </a:lnTo>
                <a:lnTo>
                  <a:pt x="116212" y="2806"/>
                </a:lnTo>
                <a:lnTo>
                  <a:pt x="102803" y="760"/>
                </a:lnTo>
                <a:lnTo>
                  <a:pt x="88341" y="76"/>
                </a:lnTo>
                <a:close/>
              </a:path>
              <a:path w="900430" h="224790">
                <a:moveTo>
                  <a:pt x="162517" y="28054"/>
                </a:moveTo>
                <a:lnTo>
                  <a:pt x="88684" y="28054"/>
                </a:lnTo>
                <a:lnTo>
                  <a:pt x="100093" y="28652"/>
                </a:lnTo>
                <a:lnTo>
                  <a:pt x="110196" y="30387"/>
                </a:lnTo>
                <a:lnTo>
                  <a:pt x="144170" y="54521"/>
                </a:lnTo>
                <a:lnTo>
                  <a:pt x="148666" y="56730"/>
                </a:lnTo>
                <a:lnTo>
                  <a:pt x="157391" y="56730"/>
                </a:lnTo>
                <a:lnTo>
                  <a:pt x="161099" y="55308"/>
                </a:lnTo>
                <a:lnTo>
                  <a:pt x="170319" y="46977"/>
                </a:lnTo>
                <a:lnTo>
                  <a:pt x="170878" y="37134"/>
                </a:lnTo>
                <a:lnTo>
                  <a:pt x="165163" y="30759"/>
                </a:lnTo>
                <a:lnTo>
                  <a:pt x="162517" y="28054"/>
                </a:lnTo>
                <a:close/>
              </a:path>
            </a:pathLst>
          </a:custGeom>
          <a:solidFill>
            <a:srgbClr val="FFFFFF"/>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9" name="object 9"/>
          <p:cNvSpPr/>
          <p:nvPr/>
        </p:nvSpPr>
        <p:spPr>
          <a:xfrm>
            <a:off x="457475" y="481790"/>
            <a:ext cx="556260" cy="278130"/>
          </a:xfrm>
          <a:custGeom>
            <a:avLst/>
            <a:gdLst/>
            <a:ahLst/>
            <a:cxnLst/>
            <a:rect l="l" t="t" r="r" b="b"/>
            <a:pathLst>
              <a:path w="556260" h="278130">
                <a:moveTo>
                  <a:pt x="268600" y="1270"/>
                </a:moveTo>
                <a:lnTo>
                  <a:pt x="206939" y="1270"/>
                </a:lnTo>
                <a:lnTo>
                  <a:pt x="176767" y="6350"/>
                </a:lnTo>
                <a:lnTo>
                  <a:pt x="138986" y="16510"/>
                </a:lnTo>
                <a:lnTo>
                  <a:pt x="103276" y="31750"/>
                </a:lnTo>
                <a:lnTo>
                  <a:pt x="70469" y="52070"/>
                </a:lnTo>
                <a:lnTo>
                  <a:pt x="24557" y="93980"/>
                </a:lnTo>
                <a:lnTo>
                  <a:pt x="3326" y="135890"/>
                </a:lnTo>
                <a:lnTo>
                  <a:pt x="0" y="160020"/>
                </a:lnTo>
                <a:lnTo>
                  <a:pt x="1244" y="186690"/>
                </a:lnTo>
                <a:lnTo>
                  <a:pt x="18228" y="231140"/>
                </a:lnTo>
                <a:lnTo>
                  <a:pt x="47721" y="261620"/>
                </a:lnTo>
                <a:lnTo>
                  <a:pt x="86276" y="276860"/>
                </a:lnTo>
                <a:lnTo>
                  <a:pt x="107691" y="278130"/>
                </a:lnTo>
                <a:lnTo>
                  <a:pt x="128628" y="276860"/>
                </a:lnTo>
                <a:lnTo>
                  <a:pt x="163114" y="260350"/>
                </a:lnTo>
                <a:lnTo>
                  <a:pt x="94758" y="243840"/>
                </a:lnTo>
                <a:lnTo>
                  <a:pt x="83674" y="240030"/>
                </a:lnTo>
                <a:lnTo>
                  <a:pt x="43537" y="203200"/>
                </a:lnTo>
                <a:lnTo>
                  <a:pt x="36140" y="170180"/>
                </a:lnTo>
                <a:lnTo>
                  <a:pt x="37905" y="156210"/>
                </a:lnTo>
                <a:lnTo>
                  <a:pt x="61146" y="120650"/>
                </a:lnTo>
                <a:lnTo>
                  <a:pt x="101921" y="102870"/>
                </a:lnTo>
                <a:lnTo>
                  <a:pt x="117280" y="101600"/>
                </a:lnTo>
                <a:lnTo>
                  <a:pt x="475617" y="101600"/>
                </a:lnTo>
                <a:lnTo>
                  <a:pt x="472702" y="93980"/>
                </a:lnTo>
                <a:lnTo>
                  <a:pt x="473199" y="76200"/>
                </a:lnTo>
                <a:lnTo>
                  <a:pt x="481662" y="62230"/>
                </a:lnTo>
                <a:lnTo>
                  <a:pt x="495744" y="53340"/>
                </a:lnTo>
                <a:lnTo>
                  <a:pt x="421991" y="53340"/>
                </a:lnTo>
                <a:lnTo>
                  <a:pt x="387891" y="33020"/>
                </a:lnTo>
                <a:lnTo>
                  <a:pt x="386228" y="31750"/>
                </a:lnTo>
                <a:lnTo>
                  <a:pt x="377191" y="27940"/>
                </a:lnTo>
                <a:lnTo>
                  <a:pt x="367859" y="24130"/>
                </a:lnTo>
                <a:lnTo>
                  <a:pt x="358262" y="20320"/>
                </a:lnTo>
                <a:lnTo>
                  <a:pt x="348433" y="17780"/>
                </a:lnTo>
                <a:lnTo>
                  <a:pt x="329672" y="12700"/>
                </a:lnTo>
                <a:lnTo>
                  <a:pt x="310069" y="7620"/>
                </a:lnTo>
                <a:lnTo>
                  <a:pt x="289689" y="5080"/>
                </a:lnTo>
                <a:lnTo>
                  <a:pt x="268600" y="1270"/>
                </a:lnTo>
                <a:close/>
              </a:path>
              <a:path w="556260" h="278130">
                <a:moveTo>
                  <a:pt x="168325" y="157480"/>
                </a:moveTo>
                <a:lnTo>
                  <a:pt x="132406" y="157480"/>
                </a:lnTo>
                <a:lnTo>
                  <a:pt x="139454" y="160020"/>
                </a:lnTo>
                <a:lnTo>
                  <a:pt x="145118" y="162560"/>
                </a:lnTo>
                <a:lnTo>
                  <a:pt x="162827" y="196850"/>
                </a:lnTo>
                <a:lnTo>
                  <a:pt x="161752" y="207010"/>
                </a:lnTo>
                <a:lnTo>
                  <a:pt x="135569" y="237490"/>
                </a:lnTo>
                <a:lnTo>
                  <a:pt x="111031" y="243840"/>
                </a:lnTo>
                <a:lnTo>
                  <a:pt x="176762" y="243840"/>
                </a:lnTo>
                <a:lnTo>
                  <a:pt x="183863" y="229870"/>
                </a:lnTo>
                <a:lnTo>
                  <a:pt x="187874" y="212090"/>
                </a:lnTo>
                <a:lnTo>
                  <a:pt x="187392" y="194310"/>
                </a:lnTo>
                <a:lnTo>
                  <a:pt x="182304" y="176530"/>
                </a:lnTo>
                <a:lnTo>
                  <a:pt x="172414" y="161290"/>
                </a:lnTo>
                <a:lnTo>
                  <a:pt x="168325" y="157480"/>
                </a:lnTo>
                <a:close/>
              </a:path>
              <a:path w="556260" h="278130">
                <a:moveTo>
                  <a:pt x="475617" y="101600"/>
                </a:moveTo>
                <a:lnTo>
                  <a:pt x="117280" y="101600"/>
                </a:lnTo>
                <a:lnTo>
                  <a:pt x="130403" y="102870"/>
                </a:lnTo>
                <a:lnTo>
                  <a:pt x="143494" y="105410"/>
                </a:lnTo>
                <a:lnTo>
                  <a:pt x="181434" y="123190"/>
                </a:lnTo>
                <a:lnTo>
                  <a:pt x="216467" y="165100"/>
                </a:lnTo>
                <a:lnTo>
                  <a:pt x="224198" y="179070"/>
                </a:lnTo>
                <a:lnTo>
                  <a:pt x="228108" y="186690"/>
                </a:lnTo>
                <a:lnTo>
                  <a:pt x="232139" y="196850"/>
                </a:lnTo>
                <a:lnTo>
                  <a:pt x="232824" y="198120"/>
                </a:lnTo>
                <a:lnTo>
                  <a:pt x="236049" y="205740"/>
                </a:lnTo>
                <a:lnTo>
                  <a:pt x="239603" y="212090"/>
                </a:lnTo>
                <a:lnTo>
                  <a:pt x="243904" y="218440"/>
                </a:lnTo>
                <a:lnTo>
                  <a:pt x="249373" y="223520"/>
                </a:lnTo>
                <a:lnTo>
                  <a:pt x="254262" y="228600"/>
                </a:lnTo>
                <a:lnTo>
                  <a:pt x="316327" y="228600"/>
                </a:lnTo>
                <a:lnTo>
                  <a:pt x="316606" y="227330"/>
                </a:lnTo>
                <a:lnTo>
                  <a:pt x="316175" y="226060"/>
                </a:lnTo>
                <a:lnTo>
                  <a:pt x="309964" y="219710"/>
                </a:lnTo>
                <a:lnTo>
                  <a:pt x="294369" y="215900"/>
                </a:lnTo>
                <a:lnTo>
                  <a:pt x="293162" y="215900"/>
                </a:lnTo>
                <a:lnTo>
                  <a:pt x="284980" y="210820"/>
                </a:lnTo>
                <a:lnTo>
                  <a:pt x="280038" y="204470"/>
                </a:lnTo>
                <a:lnTo>
                  <a:pt x="277794" y="196850"/>
                </a:lnTo>
                <a:lnTo>
                  <a:pt x="277706" y="190500"/>
                </a:lnTo>
                <a:lnTo>
                  <a:pt x="278278" y="186690"/>
                </a:lnTo>
                <a:lnTo>
                  <a:pt x="280056" y="184150"/>
                </a:lnTo>
                <a:lnTo>
                  <a:pt x="406637" y="184150"/>
                </a:lnTo>
                <a:lnTo>
                  <a:pt x="407145" y="177800"/>
                </a:lnTo>
                <a:lnTo>
                  <a:pt x="412834" y="170180"/>
                </a:lnTo>
                <a:lnTo>
                  <a:pt x="416251" y="168910"/>
                </a:lnTo>
                <a:lnTo>
                  <a:pt x="421445" y="167640"/>
                </a:lnTo>
                <a:lnTo>
                  <a:pt x="500803" y="167640"/>
                </a:lnTo>
                <a:lnTo>
                  <a:pt x="516454" y="163830"/>
                </a:lnTo>
                <a:lnTo>
                  <a:pt x="524303" y="160020"/>
                </a:lnTo>
                <a:lnTo>
                  <a:pt x="531527" y="157480"/>
                </a:lnTo>
                <a:lnTo>
                  <a:pt x="538101" y="153670"/>
                </a:lnTo>
                <a:lnTo>
                  <a:pt x="544000" y="149860"/>
                </a:lnTo>
                <a:lnTo>
                  <a:pt x="545803" y="148590"/>
                </a:lnTo>
                <a:lnTo>
                  <a:pt x="511894" y="148590"/>
                </a:lnTo>
                <a:lnTo>
                  <a:pt x="507322" y="147320"/>
                </a:lnTo>
                <a:lnTo>
                  <a:pt x="498502" y="147320"/>
                </a:lnTo>
                <a:lnTo>
                  <a:pt x="490330" y="146050"/>
                </a:lnTo>
                <a:lnTo>
                  <a:pt x="453004" y="124460"/>
                </a:lnTo>
                <a:lnTo>
                  <a:pt x="452344" y="120650"/>
                </a:lnTo>
                <a:lnTo>
                  <a:pt x="455544" y="118110"/>
                </a:lnTo>
                <a:lnTo>
                  <a:pt x="456814" y="116840"/>
                </a:lnTo>
                <a:lnTo>
                  <a:pt x="491964" y="116840"/>
                </a:lnTo>
                <a:lnTo>
                  <a:pt x="489054" y="115570"/>
                </a:lnTo>
                <a:lnTo>
                  <a:pt x="481690" y="110490"/>
                </a:lnTo>
                <a:lnTo>
                  <a:pt x="476103" y="102870"/>
                </a:lnTo>
                <a:lnTo>
                  <a:pt x="475617" y="101600"/>
                </a:lnTo>
                <a:close/>
              </a:path>
              <a:path w="556260" h="278130">
                <a:moveTo>
                  <a:pt x="406637" y="184150"/>
                </a:moveTo>
                <a:lnTo>
                  <a:pt x="341781" y="184150"/>
                </a:lnTo>
                <a:lnTo>
                  <a:pt x="348238" y="186690"/>
                </a:lnTo>
                <a:lnTo>
                  <a:pt x="355710" y="187960"/>
                </a:lnTo>
                <a:lnTo>
                  <a:pt x="367387" y="195580"/>
                </a:lnTo>
                <a:lnTo>
                  <a:pt x="386863" y="226060"/>
                </a:lnTo>
                <a:lnTo>
                  <a:pt x="388996" y="227330"/>
                </a:lnTo>
                <a:lnTo>
                  <a:pt x="391701" y="228600"/>
                </a:lnTo>
                <a:lnTo>
                  <a:pt x="444965" y="228600"/>
                </a:lnTo>
                <a:lnTo>
                  <a:pt x="447213" y="227330"/>
                </a:lnTo>
                <a:lnTo>
                  <a:pt x="445499" y="222250"/>
                </a:lnTo>
                <a:lnTo>
                  <a:pt x="429243" y="214630"/>
                </a:lnTo>
                <a:lnTo>
                  <a:pt x="426893" y="213360"/>
                </a:lnTo>
                <a:lnTo>
                  <a:pt x="406230" y="189230"/>
                </a:lnTo>
                <a:lnTo>
                  <a:pt x="406637" y="184150"/>
                </a:lnTo>
                <a:close/>
              </a:path>
              <a:path w="556260" h="278130">
                <a:moveTo>
                  <a:pt x="124747" y="137160"/>
                </a:moveTo>
                <a:lnTo>
                  <a:pt x="123020" y="137160"/>
                </a:lnTo>
                <a:lnTo>
                  <a:pt x="110124" y="138430"/>
                </a:lnTo>
                <a:lnTo>
                  <a:pt x="97422" y="143510"/>
                </a:lnTo>
                <a:lnTo>
                  <a:pt x="86432" y="152400"/>
                </a:lnTo>
                <a:lnTo>
                  <a:pt x="78672" y="163830"/>
                </a:lnTo>
                <a:lnTo>
                  <a:pt x="76163" y="173990"/>
                </a:lnTo>
                <a:lnTo>
                  <a:pt x="76699" y="184150"/>
                </a:lnTo>
                <a:lnTo>
                  <a:pt x="80113" y="194310"/>
                </a:lnTo>
                <a:lnTo>
                  <a:pt x="86241" y="203200"/>
                </a:lnTo>
                <a:lnTo>
                  <a:pt x="88908" y="205740"/>
                </a:lnTo>
                <a:lnTo>
                  <a:pt x="93099" y="209550"/>
                </a:lnTo>
                <a:lnTo>
                  <a:pt x="99474" y="209550"/>
                </a:lnTo>
                <a:lnTo>
                  <a:pt x="103272" y="208280"/>
                </a:lnTo>
                <a:lnTo>
                  <a:pt x="105596" y="205740"/>
                </a:lnTo>
                <a:lnTo>
                  <a:pt x="106485" y="200660"/>
                </a:lnTo>
                <a:lnTo>
                  <a:pt x="104427" y="198120"/>
                </a:lnTo>
                <a:lnTo>
                  <a:pt x="100363" y="193040"/>
                </a:lnTo>
                <a:lnTo>
                  <a:pt x="99627" y="191770"/>
                </a:lnTo>
                <a:lnTo>
                  <a:pt x="96716" y="185420"/>
                </a:lnTo>
                <a:lnTo>
                  <a:pt x="96215" y="177800"/>
                </a:lnTo>
                <a:lnTo>
                  <a:pt x="98046" y="171450"/>
                </a:lnTo>
                <a:lnTo>
                  <a:pt x="102129" y="165100"/>
                </a:lnTo>
                <a:lnTo>
                  <a:pt x="107069" y="160020"/>
                </a:lnTo>
                <a:lnTo>
                  <a:pt x="114422" y="157480"/>
                </a:lnTo>
                <a:lnTo>
                  <a:pt x="168325" y="157480"/>
                </a:lnTo>
                <a:lnTo>
                  <a:pt x="158783" y="148590"/>
                </a:lnTo>
                <a:lnTo>
                  <a:pt x="142524" y="140970"/>
                </a:lnTo>
                <a:lnTo>
                  <a:pt x="124747" y="137160"/>
                </a:lnTo>
                <a:close/>
              </a:path>
              <a:path w="556260" h="278130">
                <a:moveTo>
                  <a:pt x="500803" y="167640"/>
                </a:moveTo>
                <a:lnTo>
                  <a:pt x="434894" y="167640"/>
                </a:lnTo>
                <a:lnTo>
                  <a:pt x="453487" y="170180"/>
                </a:lnTo>
                <a:lnTo>
                  <a:pt x="460967" y="171450"/>
                </a:lnTo>
                <a:lnTo>
                  <a:pt x="472893" y="171450"/>
                </a:lnTo>
                <a:lnTo>
                  <a:pt x="495445" y="168910"/>
                </a:lnTo>
                <a:lnTo>
                  <a:pt x="500803" y="167640"/>
                </a:lnTo>
                <a:close/>
              </a:path>
              <a:path w="556260" h="278130">
                <a:moveTo>
                  <a:pt x="548089" y="146050"/>
                </a:moveTo>
                <a:lnTo>
                  <a:pt x="547048" y="146050"/>
                </a:lnTo>
                <a:lnTo>
                  <a:pt x="535491" y="147320"/>
                </a:lnTo>
                <a:lnTo>
                  <a:pt x="528252" y="148590"/>
                </a:lnTo>
                <a:lnTo>
                  <a:pt x="545803" y="148590"/>
                </a:lnTo>
                <a:lnTo>
                  <a:pt x="547162" y="147320"/>
                </a:lnTo>
                <a:lnTo>
                  <a:pt x="548089" y="146050"/>
                </a:lnTo>
                <a:close/>
              </a:path>
              <a:path w="556260" h="278130">
                <a:moveTo>
                  <a:pt x="491964" y="116840"/>
                </a:moveTo>
                <a:lnTo>
                  <a:pt x="460002" y="116840"/>
                </a:lnTo>
                <a:lnTo>
                  <a:pt x="461894" y="118110"/>
                </a:lnTo>
                <a:lnTo>
                  <a:pt x="462923" y="119380"/>
                </a:lnTo>
                <a:lnTo>
                  <a:pt x="472351" y="125730"/>
                </a:lnTo>
                <a:lnTo>
                  <a:pt x="482845" y="130810"/>
                </a:lnTo>
                <a:lnTo>
                  <a:pt x="505100" y="135890"/>
                </a:lnTo>
                <a:lnTo>
                  <a:pt x="554884" y="135890"/>
                </a:lnTo>
                <a:lnTo>
                  <a:pt x="555493" y="134620"/>
                </a:lnTo>
                <a:lnTo>
                  <a:pt x="555760" y="134620"/>
                </a:lnTo>
                <a:lnTo>
                  <a:pt x="555070" y="119380"/>
                </a:lnTo>
                <a:lnTo>
                  <a:pt x="497785" y="119380"/>
                </a:lnTo>
                <a:lnTo>
                  <a:pt x="491964" y="116840"/>
                </a:lnTo>
                <a:close/>
              </a:path>
              <a:path w="556260" h="278130">
                <a:moveTo>
                  <a:pt x="428023" y="0"/>
                </a:moveTo>
                <a:lnTo>
                  <a:pt x="423820" y="0"/>
                </a:lnTo>
                <a:lnTo>
                  <a:pt x="421394" y="2540"/>
                </a:lnTo>
                <a:lnTo>
                  <a:pt x="421418" y="11430"/>
                </a:lnTo>
                <a:lnTo>
                  <a:pt x="421978" y="40640"/>
                </a:lnTo>
                <a:lnTo>
                  <a:pt x="421991" y="53340"/>
                </a:lnTo>
                <a:lnTo>
                  <a:pt x="513101" y="53340"/>
                </a:lnTo>
                <a:lnTo>
                  <a:pt x="521824" y="57150"/>
                </a:lnTo>
                <a:lnTo>
                  <a:pt x="529185" y="62230"/>
                </a:lnTo>
                <a:lnTo>
                  <a:pt x="534775" y="69850"/>
                </a:lnTo>
                <a:lnTo>
                  <a:pt x="538183" y="78740"/>
                </a:lnTo>
                <a:lnTo>
                  <a:pt x="537776" y="92710"/>
                </a:lnTo>
                <a:lnTo>
                  <a:pt x="537667" y="95313"/>
                </a:lnTo>
                <a:lnTo>
                  <a:pt x="529238" y="110490"/>
                </a:lnTo>
                <a:lnTo>
                  <a:pt x="515146" y="118110"/>
                </a:lnTo>
                <a:lnTo>
                  <a:pt x="497785" y="119380"/>
                </a:lnTo>
                <a:lnTo>
                  <a:pt x="555070" y="119380"/>
                </a:lnTo>
                <a:lnTo>
                  <a:pt x="548648" y="80010"/>
                </a:lnTo>
                <a:lnTo>
                  <a:pt x="526570" y="48260"/>
                </a:lnTo>
                <a:lnTo>
                  <a:pt x="451214" y="11430"/>
                </a:lnTo>
                <a:lnTo>
                  <a:pt x="428023" y="0"/>
                </a:lnTo>
                <a:close/>
              </a:path>
              <a:path w="556260" h="278130">
                <a:moveTo>
                  <a:pt x="505379" y="62230"/>
                </a:moveTo>
                <a:lnTo>
                  <a:pt x="495875" y="63500"/>
                </a:lnTo>
                <a:lnTo>
                  <a:pt x="488117" y="68580"/>
                </a:lnTo>
                <a:lnTo>
                  <a:pt x="482887" y="76200"/>
                </a:lnTo>
                <a:lnTo>
                  <a:pt x="480970" y="86360"/>
                </a:lnTo>
                <a:lnTo>
                  <a:pt x="482887" y="95250"/>
                </a:lnTo>
                <a:lnTo>
                  <a:pt x="488117" y="102870"/>
                </a:lnTo>
                <a:lnTo>
                  <a:pt x="495875" y="109220"/>
                </a:lnTo>
                <a:lnTo>
                  <a:pt x="505379" y="110490"/>
                </a:lnTo>
                <a:lnTo>
                  <a:pt x="514881" y="109220"/>
                </a:lnTo>
                <a:lnTo>
                  <a:pt x="522635" y="102870"/>
                </a:lnTo>
                <a:lnTo>
                  <a:pt x="524377" y="100330"/>
                </a:lnTo>
                <a:lnTo>
                  <a:pt x="516454" y="100330"/>
                </a:lnTo>
                <a:lnTo>
                  <a:pt x="508916" y="95313"/>
                </a:lnTo>
                <a:lnTo>
                  <a:pt x="508793" y="94769"/>
                </a:lnTo>
                <a:lnTo>
                  <a:pt x="508376" y="87630"/>
                </a:lnTo>
                <a:lnTo>
                  <a:pt x="512186" y="83820"/>
                </a:lnTo>
                <a:lnTo>
                  <a:pt x="515590" y="81280"/>
                </a:lnTo>
                <a:lnTo>
                  <a:pt x="528818" y="81280"/>
                </a:lnTo>
                <a:lnTo>
                  <a:pt x="527860" y="76200"/>
                </a:lnTo>
                <a:lnTo>
                  <a:pt x="522635" y="68580"/>
                </a:lnTo>
                <a:lnTo>
                  <a:pt x="514881" y="63500"/>
                </a:lnTo>
                <a:lnTo>
                  <a:pt x="505379" y="62230"/>
                </a:lnTo>
                <a:close/>
              </a:path>
              <a:path w="556260" h="278130">
                <a:moveTo>
                  <a:pt x="527817" y="95313"/>
                </a:moveTo>
                <a:lnTo>
                  <a:pt x="523223" y="97790"/>
                </a:lnTo>
                <a:lnTo>
                  <a:pt x="520314" y="100330"/>
                </a:lnTo>
                <a:lnTo>
                  <a:pt x="524377" y="100330"/>
                </a:lnTo>
                <a:lnTo>
                  <a:pt x="527817" y="95313"/>
                </a:lnTo>
                <a:close/>
              </a:path>
              <a:path w="556260" h="278130">
                <a:moveTo>
                  <a:pt x="527964" y="94769"/>
                </a:moveTo>
                <a:lnTo>
                  <a:pt x="527860" y="95250"/>
                </a:lnTo>
                <a:lnTo>
                  <a:pt x="527964" y="94769"/>
                </a:lnTo>
                <a:close/>
              </a:path>
              <a:path w="556260" h="278130">
                <a:moveTo>
                  <a:pt x="528818" y="81280"/>
                </a:moveTo>
                <a:lnTo>
                  <a:pt x="521191" y="81280"/>
                </a:lnTo>
                <a:lnTo>
                  <a:pt x="524594" y="83820"/>
                </a:lnTo>
                <a:lnTo>
                  <a:pt x="528404" y="87630"/>
                </a:lnTo>
                <a:lnTo>
                  <a:pt x="527964" y="94769"/>
                </a:lnTo>
                <a:lnTo>
                  <a:pt x="529776" y="86360"/>
                </a:lnTo>
                <a:lnTo>
                  <a:pt x="528818" y="81280"/>
                </a:lnTo>
                <a:close/>
              </a:path>
              <a:path w="556260" h="278130">
                <a:moveTo>
                  <a:pt x="245446" y="0"/>
                </a:moveTo>
                <a:lnTo>
                  <a:pt x="237739" y="0"/>
                </a:lnTo>
                <a:lnTo>
                  <a:pt x="222287" y="1270"/>
                </a:lnTo>
                <a:lnTo>
                  <a:pt x="253175" y="1270"/>
                </a:lnTo>
                <a:lnTo>
                  <a:pt x="245446" y="0"/>
                </a:lnTo>
                <a:close/>
              </a:path>
            </a:pathLst>
          </a:custGeom>
          <a:solidFill>
            <a:srgbClr val="FFFFFF"/>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pic>
        <p:nvPicPr>
          <p:cNvPr id="10" name="object 10"/>
          <p:cNvPicPr/>
          <p:nvPr/>
        </p:nvPicPr>
        <p:blipFill>
          <a:blip r:embed="rId2" cstate="print"/>
          <a:stretch>
            <a:fillRect/>
          </a:stretch>
        </p:blipFill>
        <p:spPr>
          <a:xfrm>
            <a:off x="0" y="1092492"/>
            <a:ext cx="7773136" cy="4193730"/>
          </a:xfrm>
          <a:prstGeom prst="rect">
            <a:avLst/>
          </a:prstGeom>
        </p:spPr>
      </p:pic>
      <p:grpSp>
        <p:nvGrpSpPr>
          <p:cNvPr id="11" name="组合 10">
            <a:extLst>
              <a:ext uri="{FF2B5EF4-FFF2-40B4-BE49-F238E27FC236}">
                <a16:creationId xmlns:a16="http://schemas.microsoft.com/office/drawing/2014/main" id="{5BE834A1-BC74-308F-38B6-193F61C9BC98}"/>
              </a:ext>
            </a:extLst>
          </p:cNvPr>
          <p:cNvGrpSpPr/>
          <p:nvPr/>
        </p:nvGrpSpPr>
        <p:grpSpPr>
          <a:xfrm>
            <a:off x="4527954" y="5916304"/>
            <a:ext cx="3278131" cy="1282258"/>
            <a:chOff x="519214" y="7030009"/>
            <a:chExt cx="3278131" cy="1282258"/>
          </a:xfrm>
        </p:grpSpPr>
        <p:pic>
          <p:nvPicPr>
            <p:cNvPr id="12" name="图片 11">
              <a:extLst>
                <a:ext uri="{FF2B5EF4-FFF2-40B4-BE49-F238E27FC236}">
                  <a16:creationId xmlns:a16="http://schemas.microsoft.com/office/drawing/2014/main" id="{54E87D83-F11F-5ADC-AB73-FB0705FC026E}"/>
                </a:ext>
              </a:extLst>
            </p:cNvPr>
            <p:cNvPicPr>
              <a:picLocks noChangeAspect="1"/>
            </p:cNvPicPr>
            <p:nvPr/>
          </p:nvPicPr>
          <p:blipFill>
            <a:blip r:embed="rId3"/>
            <a:stretch>
              <a:fillRect/>
            </a:stretch>
          </p:blipFill>
          <p:spPr>
            <a:xfrm>
              <a:off x="519214" y="7030009"/>
              <a:ext cx="997009" cy="997009"/>
            </a:xfrm>
            <a:prstGeom prst="rect">
              <a:avLst/>
            </a:prstGeom>
          </p:spPr>
        </p:pic>
        <p:pic>
          <p:nvPicPr>
            <p:cNvPr id="13" name="图片 12">
              <a:extLst>
                <a:ext uri="{FF2B5EF4-FFF2-40B4-BE49-F238E27FC236}">
                  <a16:creationId xmlns:a16="http://schemas.microsoft.com/office/drawing/2014/main" id="{B7935AC2-14A6-3695-DBE9-912DD8547A02}"/>
                </a:ext>
              </a:extLst>
            </p:cNvPr>
            <p:cNvPicPr>
              <a:picLocks noChangeAspect="1"/>
            </p:cNvPicPr>
            <p:nvPr/>
          </p:nvPicPr>
          <p:blipFill>
            <a:blip r:embed="rId4"/>
            <a:stretch>
              <a:fillRect/>
            </a:stretch>
          </p:blipFill>
          <p:spPr>
            <a:xfrm>
              <a:off x="2119654" y="7030010"/>
              <a:ext cx="997009" cy="997009"/>
            </a:xfrm>
            <a:prstGeom prst="rect">
              <a:avLst/>
            </a:prstGeom>
          </p:spPr>
        </p:pic>
        <p:sp>
          <p:nvSpPr>
            <p:cNvPr id="14" name="object 5">
              <a:extLst>
                <a:ext uri="{FF2B5EF4-FFF2-40B4-BE49-F238E27FC236}">
                  <a16:creationId xmlns:a16="http://schemas.microsoft.com/office/drawing/2014/main" id="{8FB91983-9F80-5D2E-A5BB-E0C288F24B9A}"/>
                </a:ext>
              </a:extLst>
            </p:cNvPr>
            <p:cNvSpPr txBox="1"/>
            <p:nvPr/>
          </p:nvSpPr>
          <p:spPr>
            <a:xfrm>
              <a:off x="519214" y="8145555"/>
              <a:ext cx="1681882" cy="166712"/>
            </a:xfrm>
            <a:prstGeom prst="rect">
              <a:avLst/>
            </a:prstGeom>
          </p:spPr>
          <p:txBody>
            <a:bodyPr vert="horz" wrap="square" lIns="0" tIns="12700" rIns="0" bIns="0" rtlCol="0">
              <a:spAutoFit/>
            </a:bodyPr>
            <a:lstStyle/>
            <a:p>
              <a:pPr marL="12700" algn="l">
                <a:spcBef>
                  <a:spcPts val="100"/>
                </a:spcBef>
              </a:pP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SUSE 微信公众号</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
              </a:r>
              <a:endParaRPr sz="600" dirty="0">
                <a:latin typeface="Source Han Sans CN" panose="020B0500000000000000" pitchFamily="34" charset="-128"/>
                <a:ea typeface="Source Han Sans CN" panose="020B0500000000000000" pitchFamily="34" charset="-128"/>
                <a:cs typeface="Lucida Sans Unicode"/>
              </a:endParaRPr>
            </a:p>
          </p:txBody>
        </p:sp>
        <p:sp>
          <p:nvSpPr>
            <p:cNvPr id="15" name="object 5">
              <a:extLst>
                <a:ext uri="{FF2B5EF4-FFF2-40B4-BE49-F238E27FC236}">
                  <a16:creationId xmlns:a16="http://schemas.microsoft.com/office/drawing/2014/main" id="{4FFA5556-38F3-9B4B-A87D-73A5158D803F}"/>
                </a:ext>
              </a:extLst>
            </p:cNvPr>
            <p:cNvSpPr txBox="1"/>
            <p:nvPr/>
          </p:nvSpPr>
          <p:spPr>
            <a:xfrm>
              <a:off x="2113485" y="8145555"/>
              <a:ext cx="1683860" cy="166712"/>
            </a:xfrm>
            <a:prstGeom prst="rect">
              <a:avLst/>
            </a:prstGeom>
          </p:spPr>
          <p:txBody>
            <a:bodyPr vert="horz" wrap="square" lIns="0" tIns="12700" rIns="0" bIns="0" rtlCol="0">
              <a:spAutoFit/>
            </a:bodyPr>
            <a:lstStyle/>
            <a:p>
              <a:pPr marL="12700" algn="l">
                <a:spcBef>
                  <a:spcPts val="100"/>
                </a:spcBef>
              </a:pP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Rancher 微信公众号</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
              </a:r>
              <a:endParaRPr sz="600" dirty="0">
                <a:latin typeface="Source Han Sans CN" panose="020B0500000000000000" pitchFamily="34" charset="-128"/>
                <a:ea typeface="Source Han Sans CN" panose="020B0500000000000000" pitchFamily="34" charset="-128"/>
                <a:cs typeface="Lucida Sans Unicode"/>
              </a:endParaRPr>
            </a:p>
          </p:txBody>
        </p:sp>
      </p:grpSp>
      <p:sp>
        <p:nvSpPr>
          <p:cNvPr id="21" name="object 5">
            <a:extLst>
              <a:ext uri="{FF2B5EF4-FFF2-40B4-BE49-F238E27FC236}">
                <a16:creationId xmlns:a16="http://schemas.microsoft.com/office/drawing/2014/main" id="{4607AF34-C258-EDA1-DC67-972F5562BC88}"/>
              </a:ext>
            </a:extLst>
          </p:cNvPr>
          <p:cNvSpPr txBox="1"/>
          <p:nvPr/>
        </p:nvSpPr>
        <p:spPr>
          <a:xfrm>
            <a:off x="340360" y="5942963"/>
            <a:ext cx="3605095" cy="889795"/>
          </a:xfrm>
          <a:prstGeom prst="rect">
            <a:avLst/>
          </a:prstGeom>
        </p:spPr>
        <p:txBody>
          <a:bodyPr vert="horz" wrap="square" lIns="0" tIns="12700" rIns="0" bIns="0" rtlCol="0">
            <a:spAutoFit/>
          </a:bodyPr>
          <a:lstStyle/>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请访问 SUSE 中国官网：https://www.suse.com/zh-cn/</a:t>
            </a:r>
            <a:r>
              <a:rPr lang="zh-CN" altLang="en-US" sz="1000" dirty="0">
                <a:solidFill>
                  <a:srgbClr val="FFFFFE"/>
                </a:solidFill>
                <a:effectLst/>
                <a:latin typeface="Source Han Sans CN" panose="020B0500000000000000" pitchFamily="34" charset="-128"/>
                <a:ea typeface="Source Han Sans CN" panose="020B0500000000000000" pitchFamily="34" charset="-128"/>
              </a:rPr>
              <a:t/>
            </a:r>
            <a:r>
              <a:rPr lang="en" altLang="zh-CN" sz="1000" dirty="0">
                <a:solidFill>
                  <a:srgbClr val="FFFFFE"/>
                </a:solidFill>
                <a:effectLst/>
                <a:latin typeface="Source Han Sans CN" panose="020B0500000000000000" pitchFamily="34" charset="-128"/>
                <a:ea typeface="Source Han Sans CN" panose="020B0500000000000000" pitchFamily="34" charset="-128"/>
              </a:rPr>
              <a:t/>
            </a:r>
            <a:r>
              <a:rPr lang="en-US" altLang="zh-CN" sz="1000" dirty="0">
                <a:solidFill>
                  <a:srgbClr val="FFFFFE"/>
                </a:solidFill>
                <a:effectLst/>
                <a:latin typeface="Source Han Sans CN" panose="020B0500000000000000" pitchFamily="34" charset="-128"/>
                <a:ea typeface="Source Han Sans CN" panose="020B0500000000000000" pitchFamily="34" charset="-128"/>
              </a:rPr>
              <a:t/>
            </a:r>
            <a:r>
              <a:rPr lang="zh-CN" altLang="en-US" sz="1000" dirty="0">
                <a:solidFill>
                  <a:srgbClr val="FFFFFE"/>
                </a:solidFill>
                <a:effectLst/>
                <a:latin typeface="Source Han Sans CN" panose="020B0500000000000000" pitchFamily="34" charset="-128"/>
                <a:ea typeface="Source Han Sans CN" panose="020B0500000000000000" pitchFamily="34" charset="-128"/>
              </a:rPr>
              <a:t/>
            </a:r>
            <a:r>
              <a:rPr lang="en-US" altLang="zh-CN" sz="1000" dirty="0">
                <a:solidFill>
                  <a:srgbClr val="FFFFFE"/>
                </a:solidFill>
                <a:effectLst/>
                <a:latin typeface="Source Han Sans CN" panose="020B0500000000000000" pitchFamily="34" charset="-128"/>
                <a:ea typeface="Source Han Sans CN" panose="020B0500000000000000" pitchFamily="34" charset="-128"/>
              </a:rPr>
              <a:t/>
            </a:r>
            <a:r>
              <a:rPr lang="zh-CN" altLang="en-US" sz="1000" dirty="0">
                <a:solidFill>
                  <a:srgbClr val="FFFFFE"/>
                </a:solidFill>
                <a:effectLst/>
                <a:latin typeface="Source Han Sans CN" panose="020B0500000000000000" pitchFamily="34" charset="-128"/>
                <a:ea typeface="Source Han Sans CN" panose="020B0500000000000000" pitchFamily="34" charset="-128"/>
              </a:rPr>
              <a:t/>
            </a:r>
            <a:r>
              <a:rPr lang="en" altLang="zh-CN" sz="1000" dirty="0">
                <a:solidFill>
                  <a:srgbClr val="FFFFFE"/>
                </a:solidFill>
                <a:effectLst/>
                <a:latin typeface="Source Han Sans CN" panose="020B0500000000000000" pitchFamily="34" charset="-128"/>
                <a:ea typeface="Source Han Sans CN" panose="020B0500000000000000" pitchFamily="34" charset="-128"/>
              </a:rPr>
              <a:t/>
            </a:r>
            <a:r>
              <a:rPr lang="en" altLang="zh-CN" sz="1000" dirty="0" err="1">
                <a:solidFill>
                  <a:srgbClr val="FFFFFE"/>
                </a:solidFill>
                <a:effectLst/>
                <a:latin typeface="Source Han Sans CN" panose="020B0500000000000000" pitchFamily="34" charset="-128"/>
                <a:ea typeface="Source Han Sans CN" panose="020B0500000000000000" pitchFamily="34" charset="-128"/>
              </a:rPr>
              <a:t/>
            </a:r>
            <a:r>
              <a:rPr lang="en" altLang="zh-CN" sz="1000" dirty="0">
                <a:solidFill>
                  <a:srgbClr val="FFFFFE"/>
                </a:solidFill>
                <a:effectLst/>
                <a:latin typeface="Source Han Sans CN" panose="020B0500000000000000" pitchFamily="34" charset="-128"/>
                <a:ea typeface="Source Han Sans CN" panose="020B0500000000000000" pitchFamily="34" charset="-128"/>
              </a:rPr>
              <a:t/>
            </a:r>
            <a:r>
              <a:rPr lang="en" altLang="zh-CN" sz="1000" dirty="0" err="1">
                <a:solidFill>
                  <a:srgbClr val="FFFFFE"/>
                </a:solidFill>
                <a:effectLst/>
                <a:latin typeface="Source Han Sans CN" panose="020B0500000000000000" pitchFamily="34" charset="-128"/>
                <a:ea typeface="Source Han Sans CN" panose="020B0500000000000000" pitchFamily="34" charset="-128"/>
              </a:rPr>
              <a:t/>
            </a:r>
            <a:r>
              <a:rPr lang="en" altLang="zh-CN" sz="1000" dirty="0">
                <a:solidFill>
                  <a:srgbClr val="FFFFFE"/>
                </a:solidFill>
                <a:effectLst/>
                <a:latin typeface="Source Han Sans CN" panose="020B0500000000000000" pitchFamily="34" charset="-128"/>
                <a:ea typeface="Source Han Sans CN" panose="020B0500000000000000" pitchFamily="34" charset="-128"/>
              </a:rPr>
              <a:t> </a:t>
            </a:r>
          </a:p>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拨打 SUSE 服务热线 010-65339000</a:t>
            </a:r>
            <a:r>
              <a:rPr lang="zh-CN" altLang="en-US" sz="1000" dirty="0">
                <a:solidFill>
                  <a:srgbClr val="FFFFFE"/>
                </a:solidFill>
                <a:effectLst/>
                <a:latin typeface="Source Han Sans CN" panose="020B0500000000000000" pitchFamily="34" charset="-128"/>
                <a:ea typeface="Source Han Sans CN" panose="020B0500000000000000" pitchFamily="34" charset="-128"/>
              </a:rPr>
              <a:t/>
            </a:r>
            <a:r>
              <a:rPr lang="en" altLang="zh-CN" sz="1000" dirty="0">
                <a:solidFill>
                  <a:srgbClr val="FFFFFE"/>
                </a:solidFill>
                <a:effectLst/>
                <a:latin typeface="Source Han Sans CN" panose="020B0500000000000000" pitchFamily="34" charset="-128"/>
                <a:ea typeface="Source Han Sans CN" panose="020B0500000000000000" pitchFamily="34" charset="-128"/>
              </a:rPr>
              <a:t/>
            </a:r>
            <a:r>
              <a:rPr lang="en-US" altLang="zh-CN" sz="1000" dirty="0">
                <a:solidFill>
                  <a:srgbClr val="FFFFFE"/>
                </a:solidFill>
                <a:latin typeface="Source Han Sans CN" panose="020B0500000000000000" pitchFamily="34" charset="-128"/>
                <a:ea typeface="Source Han Sans CN" panose="020B0500000000000000" pitchFamily="34" charset="-128"/>
              </a:rPr>
              <a:t/>
            </a:r>
            <a:r>
              <a:rPr lang="zh-CN" altLang="en-US" sz="1000" dirty="0">
                <a:solidFill>
                  <a:srgbClr val="FFFFFE"/>
                </a:solidFill>
                <a:latin typeface="Source Han Sans CN" panose="020B0500000000000000" pitchFamily="34" charset="-128"/>
                <a:ea typeface="Source Han Sans CN" panose="020B0500000000000000" pitchFamily="34" charset="-128"/>
              </a:rPr>
              <a:t/>
            </a:r>
            <a:r>
              <a:rPr lang="en-US" altLang="zh-CN" sz="1000" dirty="0">
                <a:solidFill>
                  <a:srgbClr val="FFFFFE"/>
                </a:solidFill>
                <a:effectLst/>
                <a:latin typeface="Source Han Sans CN" panose="020B0500000000000000" pitchFamily="34" charset="-128"/>
                <a:ea typeface="Source Han Sans CN" panose="020B0500000000000000" pitchFamily="34" charset="-128"/>
              </a:rPr>
              <a:t/>
            </a:r>
          </a:p>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扫码关注 SUSE 官方微信公众号</a:t>
            </a:r>
            <a:r>
              <a:rPr lang="zh-CN" altLang="en-US" sz="1000" dirty="0">
                <a:solidFill>
                  <a:srgbClr val="FFFFFE"/>
                </a:solidFill>
                <a:effectLst/>
                <a:latin typeface="Source Han Sans CN" panose="020B0500000000000000" pitchFamily="34" charset="-128"/>
                <a:ea typeface="Source Han Sans CN" panose="020B0500000000000000" pitchFamily="34" charset="-128"/>
              </a:rPr>
              <a:t/>
            </a:r>
            <a:r>
              <a:rPr lang="en-US" altLang="zh-CN" sz="1000" dirty="0">
                <a:solidFill>
                  <a:srgbClr val="FFFFFE"/>
                </a:solidFill>
                <a:effectLst/>
                <a:latin typeface="Source Han Sans CN" panose="020B0500000000000000" pitchFamily="34" charset="-128"/>
                <a:ea typeface="Source Han Sans CN" panose="020B0500000000000000" pitchFamily="34" charset="-128"/>
              </a:rPr>
              <a:t/>
            </a:r>
            <a:r>
              <a:rPr lang="zh-CN" altLang="en-US" sz="1000" dirty="0">
                <a:solidFill>
                  <a:srgbClr val="FFFFFE"/>
                </a:solidFill>
                <a:effectLst/>
                <a:latin typeface="Source Han Sans CN" panose="020B0500000000000000" pitchFamily="34" charset="-128"/>
                <a:ea typeface="Source Han Sans CN" panose="020B0500000000000000" pitchFamily="34" charset="-128"/>
              </a:rPr>
              <a:t/>
            </a:r>
            <a:r>
              <a:rPr lang="en-US" altLang="zh-CN" sz="1000" dirty="0">
                <a:solidFill>
                  <a:srgbClr val="FFFFFE"/>
                </a:solidFill>
                <a:effectLst/>
                <a:latin typeface="Source Han Sans CN" panose="020B0500000000000000" pitchFamily="34" charset="-128"/>
                <a:ea typeface="Source Han Sans CN" panose="020B0500000000000000" pitchFamily="34" charset="-128"/>
              </a:rPr>
              <a:t/>
            </a:r>
            <a:r>
              <a:rPr lang="zh-CN" altLang="en-US" sz="1000" dirty="0">
                <a:solidFill>
                  <a:srgbClr val="FFFFFE"/>
                </a:solidFill>
                <a:effectLst/>
                <a:latin typeface="Source Han Sans CN" panose="020B0500000000000000" pitchFamily="34" charset="-128"/>
                <a:ea typeface="Source Han Sans CN" panose="020B0500000000000000" pitchFamily="34" charset="-128"/>
              </a:rPr>
              <a:t/>
            </a:r>
            <a:r>
              <a:rPr lang="en" altLang="zh-CN" sz="1000" dirty="0">
                <a:solidFill>
                  <a:srgbClr val="FFFFFE"/>
                </a:solidFill>
                <a:effectLst/>
                <a:latin typeface="Source Han Sans CN" panose="020B0500000000000000" pitchFamily="34" charset="-128"/>
                <a:ea typeface="Source Han Sans CN" panose="020B0500000000000000" pitchFamily="34" charset="-128"/>
              </a:rPr>
              <a:t/>
            </a:r>
            <a:r>
              <a:rPr lang="en-US" altLang="zh-CN" sz="1000" dirty="0">
                <a:solidFill>
                  <a:srgbClr val="FFFFFE"/>
                </a:solidFill>
                <a:latin typeface="Source Han Sans CN" panose="020B0500000000000000" pitchFamily="34" charset="-128"/>
                <a:ea typeface="Source Han Sans CN" panose="020B0500000000000000" pitchFamily="34" charset="-128"/>
              </a:rPr>
              <a:t/>
            </a:r>
            <a:r>
              <a:rPr lang="en-US" altLang="zh-CN" sz="1000" dirty="0">
                <a:solidFill>
                  <a:srgbClr val="FFFFFE"/>
                </a:solidFill>
                <a:effectLst/>
                <a:latin typeface="Source Han Sans CN" panose="020B0500000000000000" pitchFamily="34" charset="-128"/>
                <a:ea typeface="Source Han Sans CN" panose="020B0500000000000000" pitchFamily="34" charset="-128"/>
              </a:rPr>
              <a:t/>
            </a:r>
            <a:r>
              <a:rPr lang="zh-CN" altLang="en-US" sz="1000" dirty="0">
                <a:solidFill>
                  <a:srgbClr val="FFFFFE"/>
                </a:solidFill>
                <a:effectLst/>
                <a:latin typeface="Source Han Sans CN" panose="020B0500000000000000" pitchFamily="34" charset="-128"/>
                <a:ea typeface="Source Han Sans CN" panose="020B0500000000000000" pitchFamily="34" charset="-128"/>
              </a:rPr>
              <a:t/>
            </a:r>
            <a:r>
              <a:rPr lang="en-US" altLang="zh-CN" sz="1000" dirty="0">
                <a:solidFill>
                  <a:srgbClr val="FFFFFE"/>
                </a:solidFill>
                <a:effectLst/>
                <a:latin typeface="Source Han Sans CN" panose="020B0500000000000000" pitchFamily="34" charset="-128"/>
                <a:ea typeface="Source Han Sans CN" panose="020B0500000000000000" pitchFamily="34" charset="-128"/>
              </a:rPr>
              <a:t/>
            </a:r>
            <a:endParaRPr lang="zh-CN" altLang="en-US" sz="1000" dirty="0">
              <a:solidFill>
                <a:srgbClr val="FFFFFE"/>
              </a:solidFill>
              <a:effectLst/>
              <a:latin typeface="Source Han Sans CN" panose="020B0500000000000000" pitchFamily="34" charset="-128"/>
              <a:ea typeface="Source Han Sans CN" panose="020B0500000000000000" pitchFamily="34"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1656</Words>
  <Application>Microsoft Macintosh PowerPoint</Application>
  <PresentationFormat>自定义</PresentationFormat>
  <Paragraphs>89</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Source Han Sans CN</vt:lpstr>
      <vt:lpstr>Calibri</vt:lpstr>
      <vt:lpstr>Lucida Sans Unicode</vt:lpstr>
      <vt:lpstr>Poppins Medium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SICK AG makes uninterrupted production possible for manufacturing companies</dc:title>
  <dc:subject>Sensor and application solution provider for manufacturers, SICK AG, is strategically expanding its product portfolio to help the industrial sector digitize its processes. To do so, the company is leaning into container architectures to develop and operate modern applications.</dc:subject>
  <dc:creator>SUSE</dc:creator>
  <cp:lastModifiedBy>Vicky Wong</cp:lastModifiedBy>
  <cp:revision>231</cp:revision>
  <dcterms:created xsi:type="dcterms:W3CDTF">2023-05-22T03:36:54Z</dcterms:created>
  <dcterms:modified xsi:type="dcterms:W3CDTF">2023-05-24T06:54:10Z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2023-04-19T00:00:00Z</vt:filetime>
  </property>
  <property fmtid="{D5CDD505-2E9C-101B-9397-08002B2CF9AE}" pid="3" name="Creator">
    <vt:lpwstr>Adobe InDesign 18.2 (Windows)</vt:lpwstr>
  </property>
  <property fmtid="{D5CDD505-2E9C-101B-9397-08002B2CF9AE}" pid="4" name="LastSaved">
    <vt:filetime>2023-05-22T00:00:00Z</vt:filetime>
  </property>
</Properties>
</file>