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3"/>
    <p:restoredTop sz="94678"/>
  </p:normalViewPr>
  <p:slideViewPr>
    <p:cSldViewPr>
      <p:cViewPr varScale="1">
        <p:scale>
          <a:sx n="91" d="100"/>
          <a:sy n="91" d="100"/>
        </p:scale>
        <p:origin x="3784"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7CE069A-27FC-F245-915E-7319C1DBAA1E}" type="datetimeFigureOut">
              <a:rPr kumimoji="1" lang="zh-CN" altLang="en-US" smtClean="0"/>
              <a:t>2023/5/29</a:t>
            </a:fld>
            <a:endParaRPr kumimoji="1" lang="zh-CN" altLang="en-US"/>
          </a:p>
        </p:txBody>
      </p:sp>
      <p:sp>
        <p:nvSpPr>
          <p:cNvPr id="4" name="幻灯片图像占位符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169DFDEE-310D-4243-9A36-7FB1F7E908A2}" type="slidenum">
              <a:rPr kumimoji="1" lang="zh-CN" altLang="en-US" smtClean="0"/>
              <a:t>‹#›</a:t>
            </a:fld>
            <a:endParaRPr kumimoji="1" lang="zh-CN" altLang="en-US"/>
          </a:p>
        </p:txBody>
      </p:sp>
    </p:spTree>
    <p:extLst>
      <p:ext uri="{BB962C8B-B14F-4D97-AF65-F5344CB8AC3E}">
        <p14:creationId xmlns:p14="http://schemas.microsoft.com/office/powerpoint/2010/main" val="693970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69DFDEE-310D-4243-9A36-7FB1F7E908A2}" type="slidenum">
              <a:rPr kumimoji="1" lang="zh-CN" altLang="en-US" smtClean="0"/>
              <a:t>5</a:t>
            </a:fld>
            <a:endParaRPr kumimoji="1" lang="zh-CN" altLang="en-US"/>
          </a:p>
        </p:txBody>
      </p:sp>
    </p:spTree>
    <p:extLst>
      <p:ext uri="{BB962C8B-B14F-4D97-AF65-F5344CB8AC3E}">
        <p14:creationId xmlns:p14="http://schemas.microsoft.com/office/powerpoint/2010/main" val="181774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5" name="Holder 5"/>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5" name="Holder 5"/>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6" name="Holder 6"/>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7" name="Holder 7"/>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4" name="Holder 4"/>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5" name="Holder 5"/>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3" name="Holder 3"/>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4" name="Holder 4"/>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2352FF"/>
          </a:solidFill>
        </p:spPr>
        <p:txBody>
          <a:bodyPr wrap="square" lIns="0" tIns="0" rIns="0" bIns="0" rtlCol="0"/>
          <a:lstStyle/>
          <a:p>
            <a:endParaRPr/>
          </a:p>
        </p:txBody>
      </p:sp>
      <p:sp>
        <p:nvSpPr>
          <p:cNvPr id="17" name="bg object 17"/>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EEEEE"/>
          </a:solidFill>
        </p:spPr>
        <p:txBody>
          <a:bodyPr wrap="square" lIns="0" tIns="0" rIns="0" bIns="0" rtlCol="0"/>
          <a:lstStyle/>
          <a:p>
            <a:endParaRPr/>
          </a:p>
        </p:txBody>
      </p:sp>
      <p:sp>
        <p:nvSpPr>
          <p:cNvPr id="18" name="bg object 18"/>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2FB978"/>
          </a:solidFill>
        </p:spPr>
        <p:txBody>
          <a:bodyPr wrap="square" lIns="0" tIns="0" rIns="0" bIns="0" rtlCol="0"/>
          <a:lstStyle/>
          <a:p>
            <a:endParaRPr/>
          </a:p>
        </p:txBody>
      </p:sp>
      <p:sp>
        <p:nvSpPr>
          <p:cNvPr id="19" name="bg object 19"/>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D7B3E"/>
          </a:solidFill>
        </p:spPr>
        <p:txBody>
          <a:bodyPr wrap="square" lIns="0" tIns="0" rIns="0" bIns="0" rtlCol="0"/>
          <a:lstStyle/>
          <a:p>
            <a:endParaRPr/>
          </a:p>
        </p:txBody>
      </p:sp>
      <p:sp>
        <p:nvSpPr>
          <p:cNvPr id="20" name="bg object 20"/>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B312C"/>
          </a:solidFill>
        </p:spPr>
        <p:txBody>
          <a:bodyPr wrap="square" lIns="0" tIns="0" rIns="0" bIns="0" rtlCol="0"/>
          <a:lstStyle/>
          <a:p>
            <a:endParaRPr/>
          </a:p>
        </p:txBody>
      </p:sp>
      <p:sp>
        <p:nvSpPr>
          <p:cNvPr id="21" name="bg object 21"/>
          <p:cNvSpPr/>
          <p:nvPr/>
        </p:nvSpPr>
        <p:spPr>
          <a:xfrm>
            <a:off x="900484" y="466285"/>
            <a:ext cx="603885" cy="152400"/>
          </a:xfrm>
          <a:custGeom>
            <a:avLst/>
            <a:gdLst/>
            <a:ahLst/>
            <a:cxnLst/>
            <a:rect l="l" t="t" r="r" b="b"/>
            <a:pathLst>
              <a:path w="603885" h="152400">
                <a:moveTo>
                  <a:pt x="599147" y="1904"/>
                </a:moveTo>
                <a:lnTo>
                  <a:pt x="526300" y="1904"/>
                </a:lnTo>
                <a:lnTo>
                  <a:pt x="514440" y="4305"/>
                </a:lnTo>
                <a:lnTo>
                  <a:pt x="504742" y="10847"/>
                </a:lnTo>
                <a:lnTo>
                  <a:pt x="498197" y="20544"/>
                </a:lnTo>
                <a:lnTo>
                  <a:pt x="495795" y="32410"/>
                </a:lnTo>
                <a:lnTo>
                  <a:pt x="495795" y="119722"/>
                </a:lnTo>
                <a:lnTo>
                  <a:pt x="498197" y="131583"/>
                </a:lnTo>
                <a:lnTo>
                  <a:pt x="504742" y="141281"/>
                </a:lnTo>
                <a:lnTo>
                  <a:pt x="514440" y="147826"/>
                </a:lnTo>
                <a:lnTo>
                  <a:pt x="526300" y="150228"/>
                </a:lnTo>
                <a:lnTo>
                  <a:pt x="599147" y="150228"/>
                </a:lnTo>
                <a:lnTo>
                  <a:pt x="603885" y="145503"/>
                </a:lnTo>
                <a:lnTo>
                  <a:pt x="603885" y="133832"/>
                </a:lnTo>
                <a:lnTo>
                  <a:pt x="599147" y="129095"/>
                </a:lnTo>
                <a:lnTo>
                  <a:pt x="521131" y="129095"/>
                </a:lnTo>
                <a:lnTo>
                  <a:pt x="516928" y="124891"/>
                </a:lnTo>
                <a:lnTo>
                  <a:pt x="516928" y="85864"/>
                </a:lnTo>
                <a:lnTo>
                  <a:pt x="587171" y="85864"/>
                </a:lnTo>
                <a:lnTo>
                  <a:pt x="591680" y="81356"/>
                </a:lnTo>
                <a:lnTo>
                  <a:pt x="591680" y="70230"/>
                </a:lnTo>
                <a:lnTo>
                  <a:pt x="587171" y="65722"/>
                </a:lnTo>
                <a:lnTo>
                  <a:pt x="516928" y="65722"/>
                </a:lnTo>
                <a:lnTo>
                  <a:pt x="516928" y="27241"/>
                </a:lnTo>
                <a:lnTo>
                  <a:pt x="521131" y="23025"/>
                </a:lnTo>
                <a:lnTo>
                  <a:pt x="599147" y="23025"/>
                </a:lnTo>
                <a:lnTo>
                  <a:pt x="603885" y="18300"/>
                </a:lnTo>
                <a:lnTo>
                  <a:pt x="603885" y="6629"/>
                </a:lnTo>
                <a:lnTo>
                  <a:pt x="599147" y="1904"/>
                </a:lnTo>
                <a:close/>
              </a:path>
              <a:path w="603885" h="152400">
                <a:moveTo>
                  <a:pt x="339674" y="110477"/>
                </a:moveTo>
                <a:lnTo>
                  <a:pt x="330746" y="119418"/>
                </a:lnTo>
                <a:lnTo>
                  <a:pt x="330415" y="126301"/>
                </a:lnTo>
                <a:lnTo>
                  <a:pt x="334429" y="130771"/>
                </a:lnTo>
                <a:lnTo>
                  <a:pt x="345179" y="140123"/>
                </a:lnTo>
                <a:lnTo>
                  <a:pt x="358284" y="146802"/>
                </a:lnTo>
                <a:lnTo>
                  <a:pt x="373739" y="150810"/>
                </a:lnTo>
                <a:lnTo>
                  <a:pt x="391541" y="152145"/>
                </a:lnTo>
                <a:lnTo>
                  <a:pt x="400008" y="151817"/>
                </a:lnTo>
                <a:lnTo>
                  <a:pt x="438938" y="136424"/>
                </a:lnTo>
                <a:lnTo>
                  <a:pt x="443334" y="131343"/>
                </a:lnTo>
                <a:lnTo>
                  <a:pt x="391325" y="131343"/>
                </a:lnTo>
                <a:lnTo>
                  <a:pt x="383276" y="130950"/>
                </a:lnTo>
                <a:lnTo>
                  <a:pt x="347383" y="110604"/>
                </a:lnTo>
                <a:lnTo>
                  <a:pt x="339674" y="110477"/>
                </a:lnTo>
                <a:close/>
              </a:path>
              <a:path w="603885" h="152400">
                <a:moveTo>
                  <a:pt x="390652" y="0"/>
                </a:moveTo>
                <a:lnTo>
                  <a:pt x="348556" y="13147"/>
                </a:lnTo>
                <a:lnTo>
                  <a:pt x="333235" y="53428"/>
                </a:lnTo>
                <a:lnTo>
                  <a:pt x="334962" y="59816"/>
                </a:lnTo>
                <a:lnTo>
                  <a:pt x="338632" y="65328"/>
                </a:lnTo>
                <a:lnTo>
                  <a:pt x="342277" y="70853"/>
                </a:lnTo>
                <a:lnTo>
                  <a:pt x="378969" y="86591"/>
                </a:lnTo>
                <a:lnTo>
                  <a:pt x="398052" y="90580"/>
                </a:lnTo>
                <a:lnTo>
                  <a:pt x="405947" y="92689"/>
                </a:lnTo>
                <a:lnTo>
                  <a:pt x="412316" y="94939"/>
                </a:lnTo>
                <a:lnTo>
                  <a:pt x="417156" y="97332"/>
                </a:lnTo>
                <a:lnTo>
                  <a:pt x="422605" y="100609"/>
                </a:lnTo>
                <a:lnTo>
                  <a:pt x="425335" y="104927"/>
                </a:lnTo>
                <a:lnTo>
                  <a:pt x="425335" y="117017"/>
                </a:lnTo>
                <a:lnTo>
                  <a:pt x="391325" y="131343"/>
                </a:lnTo>
                <a:lnTo>
                  <a:pt x="443334" y="131343"/>
                </a:lnTo>
                <a:lnTo>
                  <a:pt x="447929" y="125221"/>
                </a:lnTo>
                <a:lnTo>
                  <a:pt x="450392" y="117614"/>
                </a:lnTo>
                <a:lnTo>
                  <a:pt x="450312" y="100609"/>
                </a:lnTo>
                <a:lnTo>
                  <a:pt x="421521" y="72445"/>
                </a:lnTo>
                <a:lnTo>
                  <a:pt x="386427" y="64008"/>
                </a:lnTo>
                <a:lnTo>
                  <a:pt x="378232" y="61836"/>
                </a:lnTo>
                <a:lnTo>
                  <a:pt x="371660" y="59483"/>
                </a:lnTo>
                <a:lnTo>
                  <a:pt x="366712" y="56946"/>
                </a:lnTo>
                <a:lnTo>
                  <a:pt x="361188" y="53428"/>
                </a:lnTo>
                <a:lnTo>
                  <a:pt x="358432" y="48704"/>
                </a:lnTo>
                <a:lnTo>
                  <a:pt x="358432" y="36321"/>
                </a:lnTo>
                <a:lnTo>
                  <a:pt x="361264" y="31064"/>
                </a:lnTo>
                <a:lnTo>
                  <a:pt x="372592" y="22859"/>
                </a:lnTo>
                <a:lnTo>
                  <a:pt x="380580" y="20815"/>
                </a:lnTo>
                <a:lnTo>
                  <a:pt x="442746" y="20815"/>
                </a:lnTo>
                <a:lnTo>
                  <a:pt x="437705" y="15189"/>
                </a:lnTo>
                <a:lnTo>
                  <a:pt x="400457" y="461"/>
                </a:lnTo>
                <a:lnTo>
                  <a:pt x="390652" y="0"/>
                </a:lnTo>
                <a:close/>
              </a:path>
              <a:path w="603885" h="152400">
                <a:moveTo>
                  <a:pt x="442746" y="20815"/>
                </a:moveTo>
                <a:lnTo>
                  <a:pt x="390880" y="20815"/>
                </a:lnTo>
                <a:lnTo>
                  <a:pt x="398317" y="21191"/>
                </a:lnTo>
                <a:lnTo>
                  <a:pt x="404971" y="22321"/>
                </a:lnTo>
                <a:lnTo>
                  <a:pt x="429234" y="40792"/>
                </a:lnTo>
                <a:lnTo>
                  <a:pt x="436943" y="41490"/>
                </a:lnTo>
                <a:lnTo>
                  <a:pt x="446582" y="32804"/>
                </a:lnTo>
                <a:lnTo>
                  <a:pt x="447001" y="25565"/>
                </a:lnTo>
                <a:lnTo>
                  <a:pt x="442746" y="20815"/>
                </a:lnTo>
                <a:close/>
              </a:path>
              <a:path w="603885" h="152400">
                <a:moveTo>
                  <a:pt x="9258" y="110528"/>
                </a:moveTo>
                <a:lnTo>
                  <a:pt x="317" y="119456"/>
                </a:lnTo>
                <a:lnTo>
                  <a:pt x="0" y="126352"/>
                </a:lnTo>
                <a:lnTo>
                  <a:pt x="4000" y="130809"/>
                </a:lnTo>
                <a:lnTo>
                  <a:pt x="14751" y="140166"/>
                </a:lnTo>
                <a:lnTo>
                  <a:pt x="27857" y="146845"/>
                </a:lnTo>
                <a:lnTo>
                  <a:pt x="43316" y="150850"/>
                </a:lnTo>
                <a:lnTo>
                  <a:pt x="61125" y="152184"/>
                </a:lnTo>
                <a:lnTo>
                  <a:pt x="69590" y="151855"/>
                </a:lnTo>
                <a:lnTo>
                  <a:pt x="108520" y="136464"/>
                </a:lnTo>
                <a:lnTo>
                  <a:pt x="112919" y="131381"/>
                </a:lnTo>
                <a:lnTo>
                  <a:pt x="60896" y="131381"/>
                </a:lnTo>
                <a:lnTo>
                  <a:pt x="52847" y="130990"/>
                </a:lnTo>
                <a:lnTo>
                  <a:pt x="16967" y="110642"/>
                </a:lnTo>
                <a:lnTo>
                  <a:pt x="9258" y="110528"/>
                </a:lnTo>
                <a:close/>
              </a:path>
              <a:path w="603885" h="152400">
                <a:moveTo>
                  <a:pt x="60223" y="38"/>
                </a:moveTo>
                <a:lnTo>
                  <a:pt x="18135" y="13187"/>
                </a:lnTo>
                <a:lnTo>
                  <a:pt x="2807" y="53479"/>
                </a:lnTo>
                <a:lnTo>
                  <a:pt x="4546" y="59867"/>
                </a:lnTo>
                <a:lnTo>
                  <a:pt x="39920" y="84394"/>
                </a:lnTo>
                <a:lnTo>
                  <a:pt x="67629" y="90620"/>
                </a:lnTo>
                <a:lnTo>
                  <a:pt x="75522" y="92732"/>
                </a:lnTo>
                <a:lnTo>
                  <a:pt x="81892" y="94982"/>
                </a:lnTo>
                <a:lnTo>
                  <a:pt x="86741" y="97370"/>
                </a:lnTo>
                <a:lnTo>
                  <a:pt x="92189" y="100647"/>
                </a:lnTo>
                <a:lnTo>
                  <a:pt x="94907" y="104978"/>
                </a:lnTo>
                <a:lnTo>
                  <a:pt x="94907" y="117055"/>
                </a:lnTo>
                <a:lnTo>
                  <a:pt x="60896" y="131381"/>
                </a:lnTo>
                <a:lnTo>
                  <a:pt x="112919" y="131381"/>
                </a:lnTo>
                <a:lnTo>
                  <a:pt x="117513" y="125272"/>
                </a:lnTo>
                <a:lnTo>
                  <a:pt x="119964" y="117652"/>
                </a:lnTo>
                <a:lnTo>
                  <a:pt x="119883" y="100647"/>
                </a:lnTo>
                <a:lnTo>
                  <a:pt x="91093" y="72485"/>
                </a:lnTo>
                <a:lnTo>
                  <a:pt x="56000" y="64051"/>
                </a:lnTo>
                <a:lnTo>
                  <a:pt x="47809" y="61875"/>
                </a:lnTo>
                <a:lnTo>
                  <a:pt x="41236" y="59521"/>
                </a:lnTo>
                <a:lnTo>
                  <a:pt x="36283" y="56984"/>
                </a:lnTo>
                <a:lnTo>
                  <a:pt x="30759" y="53479"/>
                </a:lnTo>
                <a:lnTo>
                  <a:pt x="28003" y="48742"/>
                </a:lnTo>
                <a:lnTo>
                  <a:pt x="28003" y="36360"/>
                </a:lnTo>
                <a:lnTo>
                  <a:pt x="30835" y="31102"/>
                </a:lnTo>
                <a:lnTo>
                  <a:pt x="42176" y="22910"/>
                </a:lnTo>
                <a:lnTo>
                  <a:pt x="50152" y="20853"/>
                </a:lnTo>
                <a:lnTo>
                  <a:pt x="112300" y="20853"/>
                </a:lnTo>
                <a:lnTo>
                  <a:pt x="107276" y="15227"/>
                </a:lnTo>
                <a:lnTo>
                  <a:pt x="70034" y="500"/>
                </a:lnTo>
                <a:lnTo>
                  <a:pt x="60223" y="38"/>
                </a:lnTo>
                <a:close/>
              </a:path>
              <a:path w="603885" h="152400">
                <a:moveTo>
                  <a:pt x="112300" y="20853"/>
                </a:moveTo>
                <a:lnTo>
                  <a:pt x="60452" y="20853"/>
                </a:lnTo>
                <a:lnTo>
                  <a:pt x="67885" y="21229"/>
                </a:lnTo>
                <a:lnTo>
                  <a:pt x="74542" y="22359"/>
                </a:lnTo>
                <a:lnTo>
                  <a:pt x="98806" y="40843"/>
                </a:lnTo>
                <a:lnTo>
                  <a:pt x="106514" y="41541"/>
                </a:lnTo>
                <a:lnTo>
                  <a:pt x="116166" y="32842"/>
                </a:lnTo>
                <a:lnTo>
                  <a:pt x="116573" y="25603"/>
                </a:lnTo>
                <a:lnTo>
                  <a:pt x="112300" y="20853"/>
                </a:lnTo>
                <a:close/>
              </a:path>
              <a:path w="603885" h="152400">
                <a:moveTo>
                  <a:pt x="184124" y="0"/>
                </a:moveTo>
                <a:lnTo>
                  <a:pt x="170776" y="0"/>
                </a:lnTo>
                <a:lnTo>
                  <a:pt x="165379" y="5410"/>
                </a:lnTo>
                <a:lnTo>
                  <a:pt x="165379" y="93306"/>
                </a:lnTo>
                <a:lnTo>
                  <a:pt x="166343" y="106956"/>
                </a:lnTo>
                <a:lnTo>
                  <a:pt x="189408" y="143782"/>
                </a:lnTo>
                <a:lnTo>
                  <a:pt x="225793" y="152145"/>
                </a:lnTo>
                <a:lnTo>
                  <a:pt x="239675" y="151217"/>
                </a:lnTo>
                <a:lnTo>
                  <a:pt x="251796" y="148429"/>
                </a:lnTo>
                <a:lnTo>
                  <a:pt x="262154" y="143782"/>
                </a:lnTo>
                <a:lnTo>
                  <a:pt x="270751" y="137274"/>
                </a:lnTo>
                <a:lnTo>
                  <a:pt x="275560" y="131343"/>
                </a:lnTo>
                <a:lnTo>
                  <a:pt x="225793" y="131343"/>
                </a:lnTo>
                <a:lnTo>
                  <a:pt x="217108" y="130719"/>
                </a:lnTo>
                <a:lnTo>
                  <a:pt x="190087" y="100221"/>
                </a:lnTo>
                <a:lnTo>
                  <a:pt x="189534" y="90398"/>
                </a:lnTo>
                <a:lnTo>
                  <a:pt x="189534" y="5410"/>
                </a:lnTo>
                <a:lnTo>
                  <a:pt x="184124" y="0"/>
                </a:lnTo>
                <a:close/>
              </a:path>
              <a:path w="603885" h="152400">
                <a:moveTo>
                  <a:pt x="280784" y="0"/>
                </a:moveTo>
                <a:lnTo>
                  <a:pt x="267449" y="0"/>
                </a:lnTo>
                <a:lnTo>
                  <a:pt x="262026" y="5410"/>
                </a:lnTo>
                <a:lnTo>
                  <a:pt x="262026" y="90398"/>
                </a:lnTo>
                <a:lnTo>
                  <a:pt x="261473" y="100221"/>
                </a:lnTo>
                <a:lnTo>
                  <a:pt x="234468" y="130719"/>
                </a:lnTo>
                <a:lnTo>
                  <a:pt x="225793" y="131343"/>
                </a:lnTo>
                <a:lnTo>
                  <a:pt x="275560" y="131343"/>
                </a:lnTo>
                <a:lnTo>
                  <a:pt x="277509" y="128939"/>
                </a:lnTo>
                <a:lnTo>
                  <a:pt x="282335" y="118833"/>
                </a:lnTo>
                <a:lnTo>
                  <a:pt x="285229" y="106956"/>
                </a:lnTo>
                <a:lnTo>
                  <a:pt x="286194" y="93306"/>
                </a:lnTo>
                <a:lnTo>
                  <a:pt x="286194" y="5410"/>
                </a:lnTo>
                <a:lnTo>
                  <a:pt x="280784" y="0"/>
                </a:lnTo>
                <a:close/>
              </a:path>
            </a:pathLst>
          </a:custGeom>
          <a:solidFill>
            <a:srgbClr val="0B312C"/>
          </a:solidFill>
        </p:spPr>
        <p:txBody>
          <a:bodyPr wrap="square" lIns="0" tIns="0" rIns="0" bIns="0" rtlCol="0"/>
          <a:lstStyle/>
          <a:p>
            <a:endParaRPr/>
          </a:p>
        </p:txBody>
      </p:sp>
      <p:sp>
        <p:nvSpPr>
          <p:cNvPr id="22" name="bg object 22"/>
          <p:cNvSpPr/>
          <p:nvPr/>
        </p:nvSpPr>
        <p:spPr>
          <a:xfrm>
            <a:off x="463272" y="460846"/>
            <a:ext cx="374015" cy="189230"/>
          </a:xfrm>
          <a:custGeom>
            <a:avLst/>
            <a:gdLst/>
            <a:ahLst/>
            <a:cxnLst/>
            <a:rect l="l" t="t" r="r" b="b"/>
            <a:pathLst>
              <a:path w="374015" h="189229">
                <a:moveTo>
                  <a:pt x="165282" y="1068"/>
                </a:moveTo>
                <a:lnTo>
                  <a:pt x="119030" y="5156"/>
                </a:lnTo>
                <a:lnTo>
                  <a:pt x="70361" y="22147"/>
                </a:lnTo>
                <a:lnTo>
                  <a:pt x="28035" y="51549"/>
                </a:lnTo>
                <a:lnTo>
                  <a:pt x="2549" y="91725"/>
                </a:lnTo>
                <a:lnTo>
                  <a:pt x="0" y="106959"/>
                </a:lnTo>
                <a:lnTo>
                  <a:pt x="45" y="108926"/>
                </a:lnTo>
                <a:lnTo>
                  <a:pt x="12160" y="156245"/>
                </a:lnTo>
                <a:lnTo>
                  <a:pt x="44565" y="183639"/>
                </a:lnTo>
                <a:lnTo>
                  <a:pt x="71877" y="189222"/>
                </a:lnTo>
                <a:lnTo>
                  <a:pt x="98609" y="184181"/>
                </a:lnTo>
                <a:lnTo>
                  <a:pt x="119259" y="167386"/>
                </a:lnTo>
                <a:lnTo>
                  <a:pt x="121036" y="163893"/>
                </a:lnTo>
                <a:lnTo>
                  <a:pt x="75241" y="163893"/>
                </a:lnTo>
                <a:lnTo>
                  <a:pt x="67085" y="163707"/>
                </a:lnTo>
                <a:lnTo>
                  <a:pt x="31922" y="139009"/>
                </a:lnTo>
                <a:lnTo>
                  <a:pt x="26412" y="119646"/>
                </a:lnTo>
                <a:lnTo>
                  <a:pt x="29460" y="100531"/>
                </a:lnTo>
                <a:lnTo>
                  <a:pt x="29578" y="99949"/>
                </a:lnTo>
                <a:lnTo>
                  <a:pt x="42602" y="83273"/>
                </a:lnTo>
                <a:lnTo>
                  <a:pt x="60972" y="73781"/>
                </a:lnTo>
                <a:lnTo>
                  <a:pt x="79930" y="71069"/>
                </a:lnTo>
                <a:lnTo>
                  <a:pt x="320260" y="71069"/>
                </a:lnTo>
                <a:lnTo>
                  <a:pt x="318700" y="64439"/>
                </a:lnTo>
                <a:lnTo>
                  <a:pt x="319031" y="52835"/>
                </a:lnTo>
                <a:lnTo>
                  <a:pt x="324691" y="43418"/>
                </a:lnTo>
                <a:lnTo>
                  <a:pt x="334109" y="37757"/>
                </a:lnTo>
                <a:lnTo>
                  <a:pt x="345712" y="37426"/>
                </a:lnTo>
                <a:lnTo>
                  <a:pt x="357794" y="37426"/>
                </a:lnTo>
                <a:lnTo>
                  <a:pt x="354532" y="34950"/>
                </a:lnTo>
                <a:lnTo>
                  <a:pt x="282149" y="34950"/>
                </a:lnTo>
                <a:lnTo>
                  <a:pt x="277280" y="31004"/>
                </a:lnTo>
                <a:lnTo>
                  <a:pt x="271535" y="27682"/>
                </a:lnTo>
                <a:lnTo>
                  <a:pt x="234333" y="12547"/>
                </a:lnTo>
                <a:lnTo>
                  <a:pt x="194325" y="3678"/>
                </a:lnTo>
                <a:lnTo>
                  <a:pt x="180752" y="2032"/>
                </a:lnTo>
                <a:lnTo>
                  <a:pt x="165282" y="1068"/>
                </a:lnTo>
                <a:close/>
              </a:path>
              <a:path w="374015" h="189229">
                <a:moveTo>
                  <a:pt x="116801" y="108559"/>
                </a:moveTo>
                <a:lnTo>
                  <a:pt x="79051" y="108559"/>
                </a:lnTo>
                <a:lnTo>
                  <a:pt x="88753" y="108585"/>
                </a:lnTo>
                <a:lnTo>
                  <a:pt x="93529" y="109423"/>
                </a:lnTo>
                <a:lnTo>
                  <a:pt x="103244" y="115112"/>
                </a:lnTo>
                <a:lnTo>
                  <a:pt x="107003" y="121221"/>
                </a:lnTo>
                <a:lnTo>
                  <a:pt x="108144" y="126858"/>
                </a:lnTo>
                <a:lnTo>
                  <a:pt x="108266" y="128828"/>
                </a:lnTo>
                <a:lnTo>
                  <a:pt x="107780" y="141185"/>
                </a:lnTo>
                <a:lnTo>
                  <a:pt x="107646" y="141528"/>
                </a:lnTo>
                <a:lnTo>
                  <a:pt x="101210" y="152561"/>
                </a:lnTo>
                <a:lnTo>
                  <a:pt x="89929" y="160429"/>
                </a:lnTo>
                <a:lnTo>
                  <a:pt x="75241" y="163893"/>
                </a:lnTo>
                <a:lnTo>
                  <a:pt x="121036" y="163893"/>
                </a:lnTo>
                <a:lnTo>
                  <a:pt x="124929" y="156245"/>
                </a:lnTo>
                <a:lnTo>
                  <a:pt x="127666" y="144170"/>
                </a:lnTo>
                <a:lnTo>
                  <a:pt x="127544" y="137121"/>
                </a:lnTo>
                <a:lnTo>
                  <a:pt x="127410" y="131483"/>
                </a:lnTo>
                <a:lnTo>
                  <a:pt x="123907" y="119494"/>
                </a:lnTo>
                <a:lnTo>
                  <a:pt x="117207" y="108926"/>
                </a:lnTo>
                <a:lnTo>
                  <a:pt x="116801" y="108559"/>
                </a:lnTo>
                <a:close/>
              </a:path>
              <a:path w="374015" h="189229">
                <a:moveTo>
                  <a:pt x="273932" y="125717"/>
                </a:moveTo>
                <a:lnTo>
                  <a:pt x="218949" y="125717"/>
                </a:lnTo>
                <a:lnTo>
                  <a:pt x="225531" y="125822"/>
                </a:lnTo>
                <a:lnTo>
                  <a:pt x="231558" y="126693"/>
                </a:lnTo>
                <a:lnTo>
                  <a:pt x="258819" y="153555"/>
                </a:lnTo>
                <a:lnTo>
                  <a:pt x="260813" y="154635"/>
                </a:lnTo>
                <a:lnTo>
                  <a:pt x="264229" y="155867"/>
                </a:lnTo>
                <a:lnTo>
                  <a:pt x="272751" y="155663"/>
                </a:lnTo>
                <a:lnTo>
                  <a:pt x="301529" y="155651"/>
                </a:lnTo>
                <a:lnTo>
                  <a:pt x="299815" y="148043"/>
                </a:lnTo>
                <a:lnTo>
                  <a:pt x="292538" y="146913"/>
                </a:lnTo>
                <a:lnTo>
                  <a:pt x="281895" y="140576"/>
                </a:lnTo>
                <a:lnTo>
                  <a:pt x="277044" y="137121"/>
                </a:lnTo>
                <a:lnTo>
                  <a:pt x="273703" y="128117"/>
                </a:lnTo>
                <a:lnTo>
                  <a:pt x="273932" y="125717"/>
                </a:lnTo>
                <a:close/>
              </a:path>
              <a:path w="374015" h="189229">
                <a:moveTo>
                  <a:pt x="320260" y="71069"/>
                </a:moveTo>
                <a:lnTo>
                  <a:pt x="79930" y="71069"/>
                </a:lnTo>
                <a:lnTo>
                  <a:pt x="97769" y="73461"/>
                </a:lnTo>
                <a:lnTo>
                  <a:pt x="112782" y="79286"/>
                </a:lnTo>
                <a:lnTo>
                  <a:pt x="144900" y="112407"/>
                </a:lnTo>
                <a:lnTo>
                  <a:pt x="161105" y="147358"/>
                </a:lnTo>
                <a:lnTo>
                  <a:pt x="171075" y="155790"/>
                </a:lnTo>
                <a:lnTo>
                  <a:pt x="175977" y="155663"/>
                </a:lnTo>
                <a:lnTo>
                  <a:pt x="214902" y="155663"/>
                </a:lnTo>
                <a:lnTo>
                  <a:pt x="213912" y="152971"/>
                </a:lnTo>
                <a:lnTo>
                  <a:pt x="208248" y="147167"/>
                </a:lnTo>
                <a:lnTo>
                  <a:pt x="202583" y="146265"/>
                </a:lnTo>
                <a:lnTo>
                  <a:pt x="185375" y="141528"/>
                </a:lnTo>
                <a:lnTo>
                  <a:pt x="186607" y="125679"/>
                </a:lnTo>
                <a:lnTo>
                  <a:pt x="273936" y="125679"/>
                </a:lnTo>
                <a:lnTo>
                  <a:pt x="274377" y="121056"/>
                </a:lnTo>
                <a:lnTo>
                  <a:pt x="277793" y="116611"/>
                </a:lnTo>
                <a:lnTo>
                  <a:pt x="279914" y="115379"/>
                </a:lnTo>
                <a:lnTo>
                  <a:pt x="282187" y="114871"/>
                </a:lnTo>
                <a:lnTo>
                  <a:pt x="284714" y="114338"/>
                </a:lnTo>
                <a:lnTo>
                  <a:pt x="339225" y="114338"/>
                </a:lnTo>
                <a:lnTo>
                  <a:pt x="339485" y="114283"/>
                </a:lnTo>
                <a:lnTo>
                  <a:pt x="346665" y="112166"/>
                </a:lnTo>
                <a:lnTo>
                  <a:pt x="353269" y="109956"/>
                </a:lnTo>
                <a:lnTo>
                  <a:pt x="359771" y="106959"/>
                </a:lnTo>
                <a:lnTo>
                  <a:pt x="369045" y="100063"/>
                </a:lnTo>
                <a:lnTo>
                  <a:pt x="348062" y="100063"/>
                </a:lnTo>
                <a:lnTo>
                  <a:pt x="333051" y="99187"/>
                </a:lnTo>
                <a:lnTo>
                  <a:pt x="304653" y="83058"/>
                </a:lnTo>
                <a:lnTo>
                  <a:pt x="306863" y="80772"/>
                </a:lnTo>
                <a:lnTo>
                  <a:pt x="333681" y="80772"/>
                </a:lnTo>
                <a:lnTo>
                  <a:pt x="327209" y="79260"/>
                </a:lnTo>
                <a:lnTo>
                  <a:pt x="320643" y="72694"/>
                </a:lnTo>
                <a:lnTo>
                  <a:pt x="320260" y="71069"/>
                </a:lnTo>
                <a:close/>
              </a:path>
              <a:path w="374015" h="189229">
                <a:moveTo>
                  <a:pt x="297605" y="155663"/>
                </a:moveTo>
                <a:lnTo>
                  <a:pt x="288423" y="155663"/>
                </a:lnTo>
                <a:lnTo>
                  <a:pt x="289756" y="155689"/>
                </a:lnTo>
                <a:lnTo>
                  <a:pt x="297605" y="155663"/>
                </a:lnTo>
                <a:close/>
              </a:path>
              <a:path w="374015" h="189229">
                <a:moveTo>
                  <a:pt x="84524" y="92608"/>
                </a:moveTo>
                <a:lnTo>
                  <a:pt x="51144" y="117221"/>
                </a:lnTo>
                <a:lnTo>
                  <a:pt x="51022" y="119189"/>
                </a:lnTo>
                <a:lnTo>
                  <a:pt x="51333" y="125369"/>
                </a:lnTo>
                <a:lnTo>
                  <a:pt x="53714" y="132379"/>
                </a:lnTo>
                <a:lnTo>
                  <a:pt x="57994" y="138404"/>
                </a:lnTo>
                <a:lnTo>
                  <a:pt x="60686" y="141185"/>
                </a:lnTo>
                <a:lnTo>
                  <a:pt x="64331" y="143459"/>
                </a:lnTo>
                <a:lnTo>
                  <a:pt x="70669" y="142049"/>
                </a:lnTo>
                <a:lnTo>
                  <a:pt x="72637" y="140284"/>
                </a:lnTo>
                <a:lnTo>
                  <a:pt x="73513" y="134391"/>
                </a:lnTo>
                <a:lnTo>
                  <a:pt x="70440" y="132105"/>
                </a:lnTo>
                <a:lnTo>
                  <a:pt x="65131" y="124536"/>
                </a:lnTo>
                <a:lnTo>
                  <a:pt x="65817" y="117221"/>
                </a:lnTo>
                <a:lnTo>
                  <a:pt x="73704" y="109588"/>
                </a:lnTo>
                <a:lnTo>
                  <a:pt x="79051" y="108559"/>
                </a:lnTo>
                <a:lnTo>
                  <a:pt x="116801" y="108559"/>
                </a:lnTo>
                <a:lnTo>
                  <a:pt x="107911" y="100531"/>
                </a:lnTo>
                <a:lnTo>
                  <a:pt x="96768" y="94896"/>
                </a:lnTo>
                <a:lnTo>
                  <a:pt x="84524" y="92608"/>
                </a:lnTo>
                <a:close/>
              </a:path>
              <a:path w="374015" h="189229">
                <a:moveTo>
                  <a:pt x="273936" y="125679"/>
                </a:moveTo>
                <a:lnTo>
                  <a:pt x="200615" y="125679"/>
                </a:lnTo>
                <a:lnTo>
                  <a:pt x="200945" y="126009"/>
                </a:lnTo>
                <a:lnTo>
                  <a:pt x="218949" y="125717"/>
                </a:lnTo>
                <a:lnTo>
                  <a:pt x="273932" y="125717"/>
                </a:lnTo>
                <a:close/>
              </a:path>
              <a:path w="374015" h="189229">
                <a:moveTo>
                  <a:pt x="339225" y="114338"/>
                </a:moveTo>
                <a:lnTo>
                  <a:pt x="284714" y="114338"/>
                </a:lnTo>
                <a:lnTo>
                  <a:pt x="287343" y="114808"/>
                </a:lnTo>
                <a:lnTo>
                  <a:pt x="292982" y="115379"/>
                </a:lnTo>
                <a:lnTo>
                  <a:pt x="296055" y="115938"/>
                </a:lnTo>
                <a:lnTo>
                  <a:pt x="305149" y="117106"/>
                </a:lnTo>
                <a:lnTo>
                  <a:pt x="311207" y="117411"/>
                </a:lnTo>
                <a:lnTo>
                  <a:pt x="317252" y="117259"/>
                </a:lnTo>
                <a:lnTo>
                  <a:pt x="324725" y="116799"/>
                </a:lnTo>
                <a:lnTo>
                  <a:pt x="332154" y="115817"/>
                </a:lnTo>
                <a:lnTo>
                  <a:pt x="339225" y="114338"/>
                </a:lnTo>
                <a:close/>
              </a:path>
              <a:path w="374015" h="189229">
                <a:moveTo>
                  <a:pt x="371760" y="98044"/>
                </a:moveTo>
                <a:lnTo>
                  <a:pt x="370084" y="98488"/>
                </a:lnTo>
                <a:lnTo>
                  <a:pt x="355872" y="99949"/>
                </a:lnTo>
                <a:lnTo>
                  <a:pt x="348062" y="100063"/>
                </a:lnTo>
                <a:lnTo>
                  <a:pt x="369045" y="100063"/>
                </a:lnTo>
                <a:lnTo>
                  <a:pt x="371760" y="98044"/>
                </a:lnTo>
                <a:close/>
              </a:path>
              <a:path w="374015" h="189229">
                <a:moveTo>
                  <a:pt x="372863" y="93421"/>
                </a:moveTo>
                <a:lnTo>
                  <a:pt x="368433" y="93421"/>
                </a:lnTo>
                <a:lnTo>
                  <a:pt x="372649" y="93865"/>
                </a:lnTo>
                <a:lnTo>
                  <a:pt x="372863" y="93421"/>
                </a:lnTo>
                <a:close/>
              </a:path>
              <a:path w="374015" h="189229">
                <a:moveTo>
                  <a:pt x="333681" y="80772"/>
                </a:moveTo>
                <a:lnTo>
                  <a:pt x="306863" y="80772"/>
                </a:lnTo>
                <a:lnTo>
                  <a:pt x="309175" y="81419"/>
                </a:lnTo>
                <a:lnTo>
                  <a:pt x="309873" y="82016"/>
                </a:lnTo>
                <a:lnTo>
                  <a:pt x="350462" y="93840"/>
                </a:lnTo>
                <a:lnTo>
                  <a:pt x="359403" y="93446"/>
                </a:lnTo>
                <a:lnTo>
                  <a:pt x="366166" y="93446"/>
                </a:lnTo>
                <a:lnTo>
                  <a:pt x="368433" y="93421"/>
                </a:lnTo>
                <a:lnTo>
                  <a:pt x="372863" y="93421"/>
                </a:lnTo>
                <a:lnTo>
                  <a:pt x="373665" y="91757"/>
                </a:lnTo>
                <a:lnTo>
                  <a:pt x="373560" y="89623"/>
                </a:lnTo>
                <a:lnTo>
                  <a:pt x="373016" y="81191"/>
                </a:lnTo>
                <a:lnTo>
                  <a:pt x="335476" y="81191"/>
                </a:lnTo>
                <a:lnTo>
                  <a:pt x="333681" y="80772"/>
                </a:lnTo>
                <a:close/>
              </a:path>
              <a:path w="374015" h="189229">
                <a:moveTo>
                  <a:pt x="366166" y="93446"/>
                </a:moveTo>
                <a:lnTo>
                  <a:pt x="359403" y="93446"/>
                </a:lnTo>
                <a:lnTo>
                  <a:pt x="363899" y="93472"/>
                </a:lnTo>
                <a:lnTo>
                  <a:pt x="366166" y="93446"/>
                </a:lnTo>
                <a:close/>
              </a:path>
              <a:path w="374015" h="189229">
                <a:moveTo>
                  <a:pt x="357794" y="37426"/>
                </a:moveTo>
                <a:lnTo>
                  <a:pt x="345712" y="37426"/>
                </a:lnTo>
                <a:lnTo>
                  <a:pt x="353980" y="39357"/>
                </a:lnTo>
                <a:lnTo>
                  <a:pt x="360546" y="45910"/>
                </a:lnTo>
                <a:lnTo>
                  <a:pt x="362489" y="54178"/>
                </a:lnTo>
                <a:lnTo>
                  <a:pt x="362158" y="65783"/>
                </a:lnTo>
                <a:lnTo>
                  <a:pt x="356498" y="75204"/>
                </a:lnTo>
                <a:lnTo>
                  <a:pt x="347080" y="80865"/>
                </a:lnTo>
                <a:lnTo>
                  <a:pt x="335476" y="81191"/>
                </a:lnTo>
                <a:lnTo>
                  <a:pt x="373016" y="81191"/>
                </a:lnTo>
                <a:lnTo>
                  <a:pt x="372454" y="72493"/>
                </a:lnTo>
                <a:lnTo>
                  <a:pt x="368857" y="54913"/>
                </a:lnTo>
                <a:lnTo>
                  <a:pt x="360741" y="39664"/>
                </a:lnTo>
                <a:lnTo>
                  <a:pt x="357794" y="37426"/>
                </a:lnTo>
                <a:close/>
              </a:path>
              <a:path w="374015" h="189229">
                <a:moveTo>
                  <a:pt x="351504" y="55651"/>
                </a:moveTo>
                <a:lnTo>
                  <a:pt x="347630" y="55651"/>
                </a:lnTo>
                <a:lnTo>
                  <a:pt x="345281" y="58089"/>
                </a:lnTo>
                <a:lnTo>
                  <a:pt x="342626" y="60718"/>
                </a:lnTo>
                <a:lnTo>
                  <a:pt x="342944" y="65278"/>
                </a:lnTo>
                <a:lnTo>
                  <a:pt x="348227" y="68795"/>
                </a:lnTo>
                <a:lnTo>
                  <a:pt x="350907" y="68795"/>
                </a:lnTo>
                <a:lnTo>
                  <a:pt x="356190" y="65278"/>
                </a:lnTo>
                <a:lnTo>
                  <a:pt x="356507" y="60718"/>
                </a:lnTo>
                <a:lnTo>
                  <a:pt x="353866" y="58077"/>
                </a:lnTo>
                <a:lnTo>
                  <a:pt x="351504" y="55651"/>
                </a:lnTo>
                <a:close/>
              </a:path>
              <a:path w="374015" h="189229">
                <a:moveTo>
                  <a:pt x="284930" y="0"/>
                </a:moveTo>
                <a:lnTo>
                  <a:pt x="281769" y="2032"/>
                </a:lnTo>
                <a:lnTo>
                  <a:pt x="281849" y="14670"/>
                </a:lnTo>
                <a:lnTo>
                  <a:pt x="282037" y="24813"/>
                </a:lnTo>
                <a:lnTo>
                  <a:pt x="282149" y="34950"/>
                </a:lnTo>
                <a:lnTo>
                  <a:pt x="354532" y="34950"/>
                </a:lnTo>
                <a:lnTo>
                  <a:pt x="346017" y="28486"/>
                </a:lnTo>
                <a:lnTo>
                  <a:pt x="287551" y="1255"/>
                </a:lnTo>
                <a:lnTo>
                  <a:pt x="284930" y="0"/>
                </a:lnTo>
                <a:close/>
              </a:path>
            </a:pathLst>
          </a:custGeom>
          <a:solidFill>
            <a:srgbClr val="2FB978"/>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4852" y="9458755"/>
            <a:ext cx="3556000" cy="194309"/>
          </a:xfrm>
          <a:prstGeom prst="rect">
            <a:avLst/>
          </a:prstGeom>
        </p:spPr>
        <p:txBody>
          <a:bodyPr wrap="square" lIns="0" tIns="0" rIns="0" bIns="0">
            <a:spAutoFit/>
          </a:bodyPr>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5" name="Holder 5"/>
          <p:cNvSpPr>
            <a:spLocks noGrp="1"/>
          </p:cNvSpPr>
          <p:nvPr>
            <p:ph type="dt" sz="half" idx="6"/>
          </p:nvPr>
        </p:nvSpPr>
        <p:spPr>
          <a:xfrm>
            <a:off x="6685338" y="9459593"/>
            <a:ext cx="641350" cy="233679"/>
          </a:xfrm>
          <a:prstGeom prst="rect">
            <a:avLst/>
          </a:prstGeom>
        </p:spPr>
        <p:txBody>
          <a:bodyPr wrap="square" lIns="0" tIns="0" rIns="0" bIns="0">
            <a:spAutoFit/>
          </a:bodyPr>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6" name="Holder 6"/>
          <p:cNvSpPr>
            <a:spLocks noGrp="1"/>
          </p:cNvSpPr>
          <p:nvPr>
            <p:ph type="sldNum" sz="quarter" idx="7"/>
          </p:nvPr>
        </p:nvSpPr>
        <p:spPr>
          <a:xfrm>
            <a:off x="419100" y="9459974"/>
            <a:ext cx="147320" cy="191770"/>
          </a:xfrm>
          <a:prstGeom prst="rect">
            <a:avLst/>
          </a:prstGeom>
        </p:spPr>
        <p:txBody>
          <a:bodyPr wrap="square" lIns="0" tIns="0" rIns="0" bIns="0">
            <a:spAutoFit/>
          </a:bodyPr>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mckinsey.com/industries/automotive-and-assembly/our-insights/the-future-of-mobility-is-at-our-doorstep" TargetMode="External"/><Relationship Id="rId2" Type="http://schemas.openxmlformats.org/officeDocument/2006/relationships/hyperlink" Target="https://www.mckinsey.com/industries/automotive-and-assembly/our-insights/how-china-will-help-fuel-the-revolution-in-autonomous-vehicles"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mailto:Sales-Inquiries-EMEA@suse.com" TargetMode="External"/><Relationship Id="rId2" Type="http://schemas.openxmlformats.org/officeDocument/2006/relationships/hyperlink" Target="mailto:Sales-Inquiries-APAC@suse.com" TargetMode="External"/><Relationship Id="rId1" Type="http://schemas.openxmlformats.org/officeDocument/2006/relationships/slideLayout" Target="../slideLayouts/slideLayout5.xml"/><Relationship Id="rId5" Type="http://schemas.openxmlformats.org/officeDocument/2006/relationships/hyperlink" Target="mailto:Sales-Inquiries-NA@suse.com" TargetMode="External"/><Relationship Id="rId4" Type="http://schemas.openxmlformats.org/officeDocument/2006/relationships/hyperlink" Target="mailto:Sales-Inquiries-LATAM@suse.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444500" y="8260116"/>
            <a:ext cx="2650124" cy="1428596"/>
          </a:xfrm>
          <a:prstGeom prst="rect">
            <a:avLst/>
          </a:prstGeom>
        </p:spPr>
        <p:txBody>
          <a:bodyPr vert="horz" wrap="square" lIns="0" tIns="93980" rIns="0" bIns="0" rtlCol="0">
            <a:spAutoFit/>
          </a:bodyPr>
          <a:lstStyle/>
          <a:p>
            <a:pPr marL="12700" marR="5080">
              <a:lnSpc>
                <a:spcPts val="5200"/>
              </a:lnSpc>
              <a:spcBef>
                <a:spcPts val="740"/>
              </a:spcBef>
            </a:pPr>
            <a:r>
              <a:rPr sz="4800" dirty="0">
                <a:solidFill>
                  <a:srgbClr val="FFFFFF"/>
                </a:solidFill>
                <a:latin typeface="Source Han Sans CN" panose="020B0500000000000000" pitchFamily="34" charset="-128"/>
                <a:ea typeface="Source Han Sans CN" panose="020B0500000000000000" pitchFamily="34" charset="-128"/>
                <a:cs typeface="Lucida Sans"/>
              </a:rPr>
              <a:t>Success</a:t>
            </a:r>
            <a:r>
              <a:rPr lang="zh-CN" altLang="en-US" sz="4800" dirty="0">
                <a:solidFill>
                  <a:srgbClr val="FFFFFF"/>
                </a:solidFill>
                <a:latin typeface="Source Han Sans CN" panose="020B0500000000000000" pitchFamily="34" charset="-128"/>
                <a:ea typeface="Source Han Sans CN" panose="020B0500000000000000" pitchFamily="34" charset="-128"/>
                <a:cs typeface="Lucida Sans"/>
              </a:rPr>
              <a:t> </a:t>
            </a:r>
            <a:r>
              <a:rPr sz="4800" dirty="0">
                <a:solidFill>
                  <a:srgbClr val="FFFFFF"/>
                </a:solidFill>
                <a:latin typeface="Source Han Sans CN" panose="020B0500000000000000" pitchFamily="34" charset="-128"/>
                <a:ea typeface="Source Han Sans CN" panose="020B0500000000000000" pitchFamily="34" charset="-128"/>
                <a:cs typeface="Lucida Sans"/>
              </a:rPr>
              <a:t>Story</a:t>
            </a:r>
            <a:endParaRPr sz="4800" dirty="0">
              <a:latin typeface="Source Han Sans CN" panose="020B0500000000000000" pitchFamily="34" charset="-128"/>
              <a:ea typeface="Source Han Sans CN" panose="020B0500000000000000" pitchFamily="34" charset="-128"/>
              <a:cs typeface="Lucida Sans"/>
            </a:endParaRPr>
          </a:p>
        </p:txBody>
      </p:sp>
      <p:pic>
        <p:nvPicPr>
          <p:cNvPr id="5" name="object 5"/>
          <p:cNvPicPr/>
          <p:nvPr/>
        </p:nvPicPr>
        <p:blipFill>
          <a:blip r:embed="rId2" cstate="print"/>
          <a:stretch>
            <a:fillRect/>
          </a:stretch>
        </p:blipFill>
        <p:spPr>
          <a:xfrm>
            <a:off x="0" y="1092492"/>
            <a:ext cx="7773136" cy="4193730"/>
          </a:xfrm>
          <a:prstGeom prst="rect">
            <a:avLst/>
          </a:prstGeom>
        </p:spPr>
      </p:pic>
      <p:sp>
        <p:nvSpPr>
          <p:cNvPr id="6" name="object 6"/>
          <p:cNvSpPr/>
          <p:nvPr/>
        </p:nvSpPr>
        <p:spPr>
          <a:xfrm>
            <a:off x="901955" y="462377"/>
            <a:ext cx="598170" cy="149225"/>
          </a:xfrm>
          <a:custGeom>
            <a:avLst/>
            <a:gdLst/>
            <a:ahLst/>
            <a:cxnLst/>
            <a:rect l="l" t="t" r="r" b="b"/>
            <a:pathLst>
              <a:path w="598169" h="149225">
                <a:moveTo>
                  <a:pt x="14503" y="111048"/>
                </a:moveTo>
                <a:lnTo>
                  <a:pt x="8762" y="111048"/>
                </a:lnTo>
                <a:lnTo>
                  <a:pt x="6134" y="112128"/>
                </a:lnTo>
                <a:lnTo>
                  <a:pt x="228" y="118033"/>
                </a:lnTo>
                <a:lnTo>
                  <a:pt x="0" y="124218"/>
                </a:lnTo>
                <a:lnTo>
                  <a:pt x="3594" y="128219"/>
                </a:lnTo>
                <a:lnTo>
                  <a:pt x="14089" y="137326"/>
                </a:lnTo>
                <a:lnTo>
                  <a:pt x="26947" y="143854"/>
                </a:lnTo>
                <a:lnTo>
                  <a:pt x="42118" y="147784"/>
                </a:lnTo>
                <a:lnTo>
                  <a:pt x="59550" y="149098"/>
                </a:lnTo>
                <a:lnTo>
                  <a:pt x="67849" y="148774"/>
                </a:lnTo>
                <a:lnTo>
                  <a:pt x="105067" y="135636"/>
                </a:lnTo>
                <a:lnTo>
                  <a:pt x="108920" y="130505"/>
                </a:lnTo>
                <a:lnTo>
                  <a:pt x="59321" y="130505"/>
                </a:lnTo>
                <a:lnTo>
                  <a:pt x="51212" y="130105"/>
                </a:lnTo>
                <a:lnTo>
                  <a:pt x="17271" y="112306"/>
                </a:lnTo>
                <a:lnTo>
                  <a:pt x="14503" y="111048"/>
                </a:lnTo>
                <a:close/>
              </a:path>
              <a:path w="598169" h="149225">
                <a:moveTo>
                  <a:pt x="58661" y="50"/>
                </a:moveTo>
                <a:lnTo>
                  <a:pt x="20307" y="9855"/>
                </a:lnTo>
                <a:lnTo>
                  <a:pt x="2578" y="35852"/>
                </a:lnTo>
                <a:lnTo>
                  <a:pt x="2578" y="51523"/>
                </a:lnTo>
                <a:lnTo>
                  <a:pt x="31309" y="79378"/>
                </a:lnTo>
                <a:lnTo>
                  <a:pt x="66342" y="87985"/>
                </a:lnTo>
                <a:lnTo>
                  <a:pt x="74256" y="90108"/>
                </a:lnTo>
                <a:lnTo>
                  <a:pt x="80637" y="92376"/>
                </a:lnTo>
                <a:lnTo>
                  <a:pt x="85534" y="94805"/>
                </a:lnTo>
                <a:lnTo>
                  <a:pt x="91249" y="98247"/>
                </a:lnTo>
                <a:lnTo>
                  <a:pt x="94145" y="102882"/>
                </a:lnTo>
                <a:lnTo>
                  <a:pt x="94145" y="115608"/>
                </a:lnTo>
                <a:lnTo>
                  <a:pt x="59321" y="130505"/>
                </a:lnTo>
                <a:lnTo>
                  <a:pt x="108920" y="130505"/>
                </a:lnTo>
                <a:lnTo>
                  <a:pt x="114566" y="122986"/>
                </a:lnTo>
                <a:lnTo>
                  <a:pt x="116942" y="115608"/>
                </a:lnTo>
                <a:lnTo>
                  <a:pt x="116954" y="99479"/>
                </a:lnTo>
                <a:lnTo>
                  <a:pt x="115227" y="92913"/>
                </a:lnTo>
                <a:lnTo>
                  <a:pt x="81638" y="69591"/>
                </a:lnTo>
                <a:lnTo>
                  <a:pt x="54114" y="63580"/>
                </a:lnTo>
                <a:lnTo>
                  <a:pt x="45888" y="61394"/>
                </a:lnTo>
                <a:lnTo>
                  <a:pt x="39305" y="59023"/>
                </a:lnTo>
                <a:lnTo>
                  <a:pt x="34315" y="56451"/>
                </a:lnTo>
                <a:lnTo>
                  <a:pt x="28536" y="52781"/>
                </a:lnTo>
                <a:lnTo>
                  <a:pt x="25615" y="47739"/>
                </a:lnTo>
                <a:lnTo>
                  <a:pt x="25615" y="34772"/>
                </a:lnTo>
                <a:lnTo>
                  <a:pt x="28600" y="29222"/>
                </a:lnTo>
                <a:lnTo>
                  <a:pt x="40284" y="20751"/>
                </a:lnTo>
                <a:lnTo>
                  <a:pt x="48488" y="18630"/>
                </a:lnTo>
                <a:lnTo>
                  <a:pt x="108055" y="18630"/>
                </a:lnTo>
                <a:lnTo>
                  <a:pt x="104736" y="14909"/>
                </a:lnTo>
                <a:lnTo>
                  <a:pt x="68264" y="504"/>
                </a:lnTo>
                <a:lnTo>
                  <a:pt x="58661" y="50"/>
                </a:lnTo>
                <a:close/>
              </a:path>
              <a:path w="598169" h="149225">
                <a:moveTo>
                  <a:pt x="108055" y="18630"/>
                </a:moveTo>
                <a:lnTo>
                  <a:pt x="58877" y="18630"/>
                </a:lnTo>
                <a:lnTo>
                  <a:pt x="66400" y="19020"/>
                </a:lnTo>
                <a:lnTo>
                  <a:pt x="73164" y="20183"/>
                </a:lnTo>
                <a:lnTo>
                  <a:pt x="95732" y="36207"/>
                </a:lnTo>
                <a:lnTo>
                  <a:pt x="98717" y="37680"/>
                </a:lnTo>
                <a:lnTo>
                  <a:pt x="104508" y="37680"/>
                </a:lnTo>
                <a:lnTo>
                  <a:pt x="106972" y="36728"/>
                </a:lnTo>
                <a:lnTo>
                  <a:pt x="113106" y="31203"/>
                </a:lnTo>
                <a:lnTo>
                  <a:pt x="113461" y="24650"/>
                </a:lnTo>
                <a:lnTo>
                  <a:pt x="108055" y="18630"/>
                </a:lnTo>
                <a:close/>
              </a:path>
              <a:path w="598169" h="149225">
                <a:moveTo>
                  <a:pt x="342722" y="110998"/>
                </a:moveTo>
                <a:lnTo>
                  <a:pt x="336994" y="110998"/>
                </a:lnTo>
                <a:lnTo>
                  <a:pt x="334378" y="112077"/>
                </a:lnTo>
                <a:lnTo>
                  <a:pt x="328447" y="117995"/>
                </a:lnTo>
                <a:lnTo>
                  <a:pt x="328218" y="124180"/>
                </a:lnTo>
                <a:lnTo>
                  <a:pt x="331812" y="128181"/>
                </a:lnTo>
                <a:lnTo>
                  <a:pt x="342315" y="137288"/>
                </a:lnTo>
                <a:lnTo>
                  <a:pt x="355176" y="143816"/>
                </a:lnTo>
                <a:lnTo>
                  <a:pt x="370344" y="147746"/>
                </a:lnTo>
                <a:lnTo>
                  <a:pt x="387769" y="149059"/>
                </a:lnTo>
                <a:lnTo>
                  <a:pt x="396070" y="148734"/>
                </a:lnTo>
                <a:lnTo>
                  <a:pt x="433298" y="135597"/>
                </a:lnTo>
                <a:lnTo>
                  <a:pt x="437146" y="130467"/>
                </a:lnTo>
                <a:lnTo>
                  <a:pt x="387553" y="130467"/>
                </a:lnTo>
                <a:lnTo>
                  <a:pt x="379442" y="130067"/>
                </a:lnTo>
                <a:lnTo>
                  <a:pt x="345490" y="112255"/>
                </a:lnTo>
                <a:lnTo>
                  <a:pt x="342722" y="110998"/>
                </a:lnTo>
                <a:close/>
              </a:path>
              <a:path w="598169" h="149225">
                <a:moveTo>
                  <a:pt x="386880" y="0"/>
                </a:moveTo>
                <a:lnTo>
                  <a:pt x="348526" y="9804"/>
                </a:lnTo>
                <a:lnTo>
                  <a:pt x="330809" y="35801"/>
                </a:lnTo>
                <a:lnTo>
                  <a:pt x="330809" y="51485"/>
                </a:lnTo>
                <a:lnTo>
                  <a:pt x="332574" y="58026"/>
                </a:lnTo>
                <a:lnTo>
                  <a:pt x="336080" y="63284"/>
                </a:lnTo>
                <a:lnTo>
                  <a:pt x="339585" y="68592"/>
                </a:lnTo>
                <a:lnTo>
                  <a:pt x="375556" y="83971"/>
                </a:lnTo>
                <a:lnTo>
                  <a:pt x="394574" y="87946"/>
                </a:lnTo>
                <a:lnTo>
                  <a:pt x="402486" y="90068"/>
                </a:lnTo>
                <a:lnTo>
                  <a:pt x="408863" y="92332"/>
                </a:lnTo>
                <a:lnTo>
                  <a:pt x="413753" y="94754"/>
                </a:lnTo>
                <a:lnTo>
                  <a:pt x="419468" y="98196"/>
                </a:lnTo>
                <a:lnTo>
                  <a:pt x="422376" y="102844"/>
                </a:lnTo>
                <a:lnTo>
                  <a:pt x="422376" y="115557"/>
                </a:lnTo>
                <a:lnTo>
                  <a:pt x="387553" y="130467"/>
                </a:lnTo>
                <a:lnTo>
                  <a:pt x="437146" y="130467"/>
                </a:lnTo>
                <a:lnTo>
                  <a:pt x="442785" y="122948"/>
                </a:lnTo>
                <a:lnTo>
                  <a:pt x="445177" y="115557"/>
                </a:lnTo>
                <a:lnTo>
                  <a:pt x="445185" y="99453"/>
                </a:lnTo>
                <a:lnTo>
                  <a:pt x="443445" y="92875"/>
                </a:lnTo>
                <a:lnTo>
                  <a:pt x="409867" y="69553"/>
                </a:lnTo>
                <a:lnTo>
                  <a:pt x="382335" y="63537"/>
                </a:lnTo>
                <a:lnTo>
                  <a:pt x="374113" y="61352"/>
                </a:lnTo>
                <a:lnTo>
                  <a:pt x="367534" y="58983"/>
                </a:lnTo>
                <a:lnTo>
                  <a:pt x="362546" y="56413"/>
                </a:lnTo>
                <a:lnTo>
                  <a:pt x="356768" y="52743"/>
                </a:lnTo>
                <a:lnTo>
                  <a:pt x="353834" y="47701"/>
                </a:lnTo>
                <a:lnTo>
                  <a:pt x="353834" y="34721"/>
                </a:lnTo>
                <a:lnTo>
                  <a:pt x="356831" y="29171"/>
                </a:lnTo>
                <a:lnTo>
                  <a:pt x="368503" y="20713"/>
                </a:lnTo>
                <a:lnTo>
                  <a:pt x="376720" y="18592"/>
                </a:lnTo>
                <a:lnTo>
                  <a:pt x="436293" y="18592"/>
                </a:lnTo>
                <a:lnTo>
                  <a:pt x="432955" y="14871"/>
                </a:lnTo>
                <a:lnTo>
                  <a:pt x="396483" y="455"/>
                </a:lnTo>
                <a:lnTo>
                  <a:pt x="386880" y="0"/>
                </a:lnTo>
                <a:close/>
              </a:path>
              <a:path w="598169" h="149225">
                <a:moveTo>
                  <a:pt x="436293" y="18592"/>
                </a:moveTo>
                <a:lnTo>
                  <a:pt x="387108" y="18592"/>
                </a:lnTo>
                <a:lnTo>
                  <a:pt x="394632" y="18982"/>
                </a:lnTo>
                <a:lnTo>
                  <a:pt x="401396" y="20145"/>
                </a:lnTo>
                <a:lnTo>
                  <a:pt x="423951" y="36156"/>
                </a:lnTo>
                <a:lnTo>
                  <a:pt x="426948" y="37630"/>
                </a:lnTo>
                <a:lnTo>
                  <a:pt x="432739" y="37630"/>
                </a:lnTo>
                <a:lnTo>
                  <a:pt x="435203" y="36690"/>
                </a:lnTo>
                <a:lnTo>
                  <a:pt x="441337" y="31153"/>
                </a:lnTo>
                <a:lnTo>
                  <a:pt x="441693" y="24612"/>
                </a:lnTo>
                <a:lnTo>
                  <a:pt x="436293" y="18592"/>
                </a:lnTo>
                <a:close/>
              </a:path>
              <a:path w="598169" h="149225">
                <a:moveTo>
                  <a:pt x="181152" y="0"/>
                </a:moveTo>
                <a:lnTo>
                  <a:pt x="169062" y="0"/>
                </a:lnTo>
                <a:lnTo>
                  <a:pt x="164147" y="4927"/>
                </a:lnTo>
                <a:lnTo>
                  <a:pt x="164147" y="91643"/>
                </a:lnTo>
                <a:lnTo>
                  <a:pt x="165092" y="104967"/>
                </a:lnTo>
                <a:lnTo>
                  <a:pt x="187532" y="140889"/>
                </a:lnTo>
                <a:lnTo>
                  <a:pt x="223113" y="149059"/>
                </a:lnTo>
                <a:lnTo>
                  <a:pt x="236675" y="148147"/>
                </a:lnTo>
                <a:lnTo>
                  <a:pt x="248548" y="145419"/>
                </a:lnTo>
                <a:lnTo>
                  <a:pt x="258693" y="140889"/>
                </a:lnTo>
                <a:lnTo>
                  <a:pt x="267068" y="134569"/>
                </a:lnTo>
                <a:lnTo>
                  <a:pt x="270382" y="130467"/>
                </a:lnTo>
                <a:lnTo>
                  <a:pt x="223113" y="130467"/>
                </a:lnTo>
                <a:lnTo>
                  <a:pt x="214292" y="129823"/>
                </a:lnTo>
                <a:lnTo>
                  <a:pt x="186637" y="98685"/>
                </a:lnTo>
                <a:lnTo>
                  <a:pt x="186067" y="88760"/>
                </a:lnTo>
                <a:lnTo>
                  <a:pt x="186067" y="4927"/>
                </a:lnTo>
                <a:lnTo>
                  <a:pt x="181152" y="0"/>
                </a:lnTo>
                <a:close/>
              </a:path>
              <a:path w="598169" h="149225">
                <a:moveTo>
                  <a:pt x="277164" y="0"/>
                </a:moveTo>
                <a:lnTo>
                  <a:pt x="265074" y="0"/>
                </a:lnTo>
                <a:lnTo>
                  <a:pt x="260159" y="4927"/>
                </a:lnTo>
                <a:lnTo>
                  <a:pt x="260159" y="88760"/>
                </a:lnTo>
                <a:lnTo>
                  <a:pt x="259589" y="98685"/>
                </a:lnTo>
                <a:lnTo>
                  <a:pt x="231932" y="129823"/>
                </a:lnTo>
                <a:lnTo>
                  <a:pt x="223113" y="130467"/>
                </a:lnTo>
                <a:lnTo>
                  <a:pt x="270382" y="130467"/>
                </a:lnTo>
                <a:lnTo>
                  <a:pt x="273614" y="126467"/>
                </a:lnTo>
                <a:lnTo>
                  <a:pt x="278307" y="116587"/>
                </a:lnTo>
                <a:lnTo>
                  <a:pt x="281134" y="104967"/>
                </a:lnTo>
                <a:lnTo>
                  <a:pt x="282079" y="91643"/>
                </a:lnTo>
                <a:lnTo>
                  <a:pt x="282079" y="4927"/>
                </a:lnTo>
                <a:lnTo>
                  <a:pt x="277164" y="0"/>
                </a:lnTo>
                <a:close/>
              </a:path>
              <a:path w="598169" h="149225">
                <a:moveTo>
                  <a:pt x="593420" y="1892"/>
                </a:moveTo>
                <a:lnTo>
                  <a:pt x="521627" y="1892"/>
                </a:lnTo>
                <a:lnTo>
                  <a:pt x="510250" y="4196"/>
                </a:lnTo>
                <a:lnTo>
                  <a:pt x="500948" y="10474"/>
                </a:lnTo>
                <a:lnTo>
                  <a:pt x="494670" y="19776"/>
                </a:lnTo>
                <a:lnTo>
                  <a:pt x="492366" y="31153"/>
                </a:lnTo>
                <a:lnTo>
                  <a:pt x="492366" y="117894"/>
                </a:lnTo>
                <a:lnTo>
                  <a:pt x="494670" y="129268"/>
                </a:lnTo>
                <a:lnTo>
                  <a:pt x="500948" y="138566"/>
                </a:lnTo>
                <a:lnTo>
                  <a:pt x="510250" y="144840"/>
                </a:lnTo>
                <a:lnTo>
                  <a:pt x="521627" y="147142"/>
                </a:lnTo>
                <a:lnTo>
                  <a:pt x="593420" y="147142"/>
                </a:lnTo>
                <a:lnTo>
                  <a:pt x="597661" y="142913"/>
                </a:lnTo>
                <a:lnTo>
                  <a:pt x="597661" y="132486"/>
                </a:lnTo>
                <a:lnTo>
                  <a:pt x="593420" y="128244"/>
                </a:lnTo>
                <a:lnTo>
                  <a:pt x="515924" y="128244"/>
                </a:lnTo>
                <a:lnTo>
                  <a:pt x="511276" y="123596"/>
                </a:lnTo>
                <a:lnTo>
                  <a:pt x="511276" y="83223"/>
                </a:lnTo>
                <a:lnTo>
                  <a:pt x="581507" y="83223"/>
                </a:lnTo>
                <a:lnTo>
                  <a:pt x="585533" y="79197"/>
                </a:lnTo>
                <a:lnTo>
                  <a:pt x="585533" y="69316"/>
                </a:lnTo>
                <a:lnTo>
                  <a:pt x="581507" y="65290"/>
                </a:lnTo>
                <a:lnTo>
                  <a:pt x="511276" y="65290"/>
                </a:lnTo>
                <a:lnTo>
                  <a:pt x="511276" y="25450"/>
                </a:lnTo>
                <a:lnTo>
                  <a:pt x="515924" y="20802"/>
                </a:lnTo>
                <a:lnTo>
                  <a:pt x="593420" y="20802"/>
                </a:lnTo>
                <a:lnTo>
                  <a:pt x="597661" y="16560"/>
                </a:lnTo>
                <a:lnTo>
                  <a:pt x="597661" y="6134"/>
                </a:lnTo>
                <a:lnTo>
                  <a:pt x="593420" y="1892"/>
                </a:lnTo>
                <a:close/>
              </a:path>
            </a:pathLst>
          </a:custGeom>
          <a:solidFill>
            <a:srgbClr val="FFFFFF"/>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466489" y="455973"/>
            <a:ext cx="371475" cy="187960"/>
          </a:xfrm>
          <a:custGeom>
            <a:avLst/>
            <a:gdLst/>
            <a:ahLst/>
            <a:cxnLst/>
            <a:rect l="l" t="t" r="r" b="b"/>
            <a:pathLst>
              <a:path w="371475" h="187959">
                <a:moveTo>
                  <a:pt x="164177" y="1060"/>
                </a:moveTo>
                <a:lnTo>
                  <a:pt x="118228" y="5105"/>
                </a:lnTo>
                <a:lnTo>
                  <a:pt x="69882" y="21996"/>
                </a:lnTo>
                <a:lnTo>
                  <a:pt x="27842" y="51193"/>
                </a:lnTo>
                <a:lnTo>
                  <a:pt x="2525" y="91116"/>
                </a:lnTo>
                <a:lnTo>
                  <a:pt x="0" y="106235"/>
                </a:lnTo>
                <a:lnTo>
                  <a:pt x="63" y="108686"/>
                </a:lnTo>
                <a:lnTo>
                  <a:pt x="12067" y="155205"/>
                </a:lnTo>
                <a:lnTo>
                  <a:pt x="44254" y="182418"/>
                </a:lnTo>
                <a:lnTo>
                  <a:pt x="71387" y="187961"/>
                </a:lnTo>
                <a:lnTo>
                  <a:pt x="97944" y="182953"/>
                </a:lnTo>
                <a:lnTo>
                  <a:pt x="118457" y="166268"/>
                </a:lnTo>
                <a:lnTo>
                  <a:pt x="120221" y="162801"/>
                </a:lnTo>
                <a:lnTo>
                  <a:pt x="74730" y="162801"/>
                </a:lnTo>
                <a:lnTo>
                  <a:pt x="66632" y="162617"/>
                </a:lnTo>
                <a:lnTo>
                  <a:pt x="31694" y="138079"/>
                </a:lnTo>
                <a:lnTo>
                  <a:pt x="26224" y="118846"/>
                </a:lnTo>
                <a:lnTo>
                  <a:pt x="29254" y="99858"/>
                </a:lnTo>
                <a:lnTo>
                  <a:pt x="29373" y="99275"/>
                </a:lnTo>
                <a:lnTo>
                  <a:pt x="42307" y="82715"/>
                </a:lnTo>
                <a:lnTo>
                  <a:pt x="60551" y="73289"/>
                </a:lnTo>
                <a:lnTo>
                  <a:pt x="79382" y="70594"/>
                </a:lnTo>
                <a:lnTo>
                  <a:pt x="318117" y="70594"/>
                </a:lnTo>
                <a:lnTo>
                  <a:pt x="316577" y="63995"/>
                </a:lnTo>
                <a:lnTo>
                  <a:pt x="316905" y="52473"/>
                </a:lnTo>
                <a:lnTo>
                  <a:pt x="322525" y="43121"/>
                </a:lnTo>
                <a:lnTo>
                  <a:pt x="331877" y="37500"/>
                </a:lnTo>
                <a:lnTo>
                  <a:pt x="343399" y="37172"/>
                </a:lnTo>
                <a:lnTo>
                  <a:pt x="355403" y="37172"/>
                </a:lnTo>
                <a:lnTo>
                  <a:pt x="352156" y="34709"/>
                </a:lnTo>
                <a:lnTo>
                  <a:pt x="280255" y="34709"/>
                </a:lnTo>
                <a:lnTo>
                  <a:pt x="275420" y="30789"/>
                </a:lnTo>
                <a:lnTo>
                  <a:pt x="269717" y="27492"/>
                </a:lnTo>
                <a:lnTo>
                  <a:pt x="232757" y="12471"/>
                </a:lnTo>
                <a:lnTo>
                  <a:pt x="193023" y="3654"/>
                </a:lnTo>
                <a:lnTo>
                  <a:pt x="179544" y="2019"/>
                </a:lnTo>
                <a:lnTo>
                  <a:pt x="164177" y="1060"/>
                </a:lnTo>
                <a:close/>
              </a:path>
              <a:path w="371475" h="187959">
                <a:moveTo>
                  <a:pt x="116026" y="107835"/>
                </a:moveTo>
                <a:lnTo>
                  <a:pt x="78515" y="107835"/>
                </a:lnTo>
                <a:lnTo>
                  <a:pt x="88154" y="107848"/>
                </a:lnTo>
                <a:lnTo>
                  <a:pt x="92904" y="108686"/>
                </a:lnTo>
                <a:lnTo>
                  <a:pt x="102543" y="114338"/>
                </a:lnTo>
                <a:lnTo>
                  <a:pt x="106290" y="120408"/>
                </a:lnTo>
                <a:lnTo>
                  <a:pt x="107420" y="126012"/>
                </a:lnTo>
                <a:lnTo>
                  <a:pt x="107541" y="127965"/>
                </a:lnTo>
                <a:lnTo>
                  <a:pt x="107052" y="140366"/>
                </a:lnTo>
                <a:lnTo>
                  <a:pt x="100531" y="151542"/>
                </a:lnTo>
                <a:lnTo>
                  <a:pt x="89322" y="159356"/>
                </a:lnTo>
                <a:lnTo>
                  <a:pt x="74730" y="162801"/>
                </a:lnTo>
                <a:lnTo>
                  <a:pt x="120221" y="162801"/>
                </a:lnTo>
                <a:lnTo>
                  <a:pt x="124087" y="155205"/>
                </a:lnTo>
                <a:lnTo>
                  <a:pt x="126809" y="143205"/>
                </a:lnTo>
                <a:lnTo>
                  <a:pt x="126688" y="136207"/>
                </a:lnTo>
                <a:lnTo>
                  <a:pt x="126556" y="130603"/>
                </a:lnTo>
                <a:lnTo>
                  <a:pt x="123079" y="118694"/>
                </a:lnTo>
                <a:lnTo>
                  <a:pt x="116426" y="108197"/>
                </a:lnTo>
                <a:lnTo>
                  <a:pt x="116026" y="107835"/>
                </a:lnTo>
                <a:close/>
              </a:path>
              <a:path w="371475" h="187959">
                <a:moveTo>
                  <a:pt x="272102" y="124873"/>
                </a:moveTo>
                <a:lnTo>
                  <a:pt x="217486" y="124873"/>
                </a:lnTo>
                <a:lnTo>
                  <a:pt x="224021" y="124975"/>
                </a:lnTo>
                <a:lnTo>
                  <a:pt x="230005" y="125842"/>
                </a:lnTo>
                <a:lnTo>
                  <a:pt x="257090" y="152527"/>
                </a:lnTo>
                <a:lnTo>
                  <a:pt x="259071" y="153593"/>
                </a:lnTo>
                <a:lnTo>
                  <a:pt x="262475" y="154825"/>
                </a:lnTo>
                <a:lnTo>
                  <a:pt x="270933" y="154622"/>
                </a:lnTo>
                <a:lnTo>
                  <a:pt x="299520" y="154609"/>
                </a:lnTo>
                <a:lnTo>
                  <a:pt x="297819" y="147053"/>
                </a:lnTo>
                <a:lnTo>
                  <a:pt x="290580" y="145935"/>
                </a:lnTo>
                <a:lnTo>
                  <a:pt x="280001" y="139636"/>
                </a:lnTo>
                <a:lnTo>
                  <a:pt x="275200" y="136207"/>
                </a:lnTo>
                <a:lnTo>
                  <a:pt x="271873" y="127266"/>
                </a:lnTo>
                <a:lnTo>
                  <a:pt x="272102" y="124873"/>
                </a:lnTo>
                <a:close/>
              </a:path>
              <a:path w="371475" h="187959">
                <a:moveTo>
                  <a:pt x="318117" y="70594"/>
                </a:moveTo>
                <a:lnTo>
                  <a:pt x="79382" y="70594"/>
                </a:lnTo>
                <a:lnTo>
                  <a:pt x="97103" y="72969"/>
                </a:lnTo>
                <a:lnTo>
                  <a:pt x="112018" y="78752"/>
                </a:lnTo>
                <a:lnTo>
                  <a:pt x="143920" y="111658"/>
                </a:lnTo>
                <a:lnTo>
                  <a:pt x="160024" y="146367"/>
                </a:lnTo>
                <a:lnTo>
                  <a:pt x="169930" y="154749"/>
                </a:lnTo>
                <a:lnTo>
                  <a:pt x="174794" y="154622"/>
                </a:lnTo>
                <a:lnTo>
                  <a:pt x="213465" y="154622"/>
                </a:lnTo>
                <a:lnTo>
                  <a:pt x="212487" y="151955"/>
                </a:lnTo>
                <a:lnTo>
                  <a:pt x="206849" y="146189"/>
                </a:lnTo>
                <a:lnTo>
                  <a:pt x="201222" y="145288"/>
                </a:lnTo>
                <a:lnTo>
                  <a:pt x="184141" y="140589"/>
                </a:lnTo>
                <a:lnTo>
                  <a:pt x="185347" y="124853"/>
                </a:lnTo>
                <a:lnTo>
                  <a:pt x="272104" y="124853"/>
                </a:lnTo>
                <a:lnTo>
                  <a:pt x="272546" y="120243"/>
                </a:lnTo>
                <a:lnTo>
                  <a:pt x="275937" y="115836"/>
                </a:lnTo>
                <a:lnTo>
                  <a:pt x="278045" y="114604"/>
                </a:lnTo>
                <a:lnTo>
                  <a:pt x="282807" y="113576"/>
                </a:lnTo>
                <a:lnTo>
                  <a:pt x="336944" y="113576"/>
                </a:lnTo>
                <a:lnTo>
                  <a:pt x="337214" y="113519"/>
                </a:lnTo>
                <a:lnTo>
                  <a:pt x="344351" y="111417"/>
                </a:lnTo>
                <a:lnTo>
                  <a:pt x="350905" y="109220"/>
                </a:lnTo>
                <a:lnTo>
                  <a:pt x="357369" y="106235"/>
                </a:lnTo>
                <a:lnTo>
                  <a:pt x="366594" y="99390"/>
                </a:lnTo>
                <a:lnTo>
                  <a:pt x="345736" y="99390"/>
                </a:lnTo>
                <a:lnTo>
                  <a:pt x="330826" y="98526"/>
                </a:lnTo>
                <a:lnTo>
                  <a:pt x="302619" y="82499"/>
                </a:lnTo>
                <a:lnTo>
                  <a:pt x="304816" y="80225"/>
                </a:lnTo>
                <a:lnTo>
                  <a:pt x="331391" y="80225"/>
                </a:lnTo>
                <a:lnTo>
                  <a:pt x="325022" y="78727"/>
                </a:lnTo>
                <a:lnTo>
                  <a:pt x="318494" y="72212"/>
                </a:lnTo>
                <a:lnTo>
                  <a:pt x="318117" y="70594"/>
                </a:lnTo>
                <a:close/>
              </a:path>
              <a:path w="371475" h="187959">
                <a:moveTo>
                  <a:pt x="295622" y="154622"/>
                </a:moveTo>
                <a:lnTo>
                  <a:pt x="286490" y="154622"/>
                </a:lnTo>
                <a:lnTo>
                  <a:pt x="287824" y="154647"/>
                </a:lnTo>
                <a:lnTo>
                  <a:pt x="295622" y="154622"/>
                </a:lnTo>
                <a:close/>
              </a:path>
              <a:path w="371475" h="187959">
                <a:moveTo>
                  <a:pt x="83938" y="91986"/>
                </a:moveTo>
                <a:lnTo>
                  <a:pt x="50794" y="116446"/>
                </a:lnTo>
                <a:lnTo>
                  <a:pt x="50676" y="118389"/>
                </a:lnTo>
                <a:lnTo>
                  <a:pt x="50985" y="124529"/>
                </a:lnTo>
                <a:lnTo>
                  <a:pt x="53350" y="131498"/>
                </a:lnTo>
                <a:lnTo>
                  <a:pt x="57598" y="137490"/>
                </a:lnTo>
                <a:lnTo>
                  <a:pt x="60278" y="140246"/>
                </a:lnTo>
                <a:lnTo>
                  <a:pt x="63897" y="142506"/>
                </a:lnTo>
                <a:lnTo>
                  <a:pt x="70197" y="141097"/>
                </a:lnTo>
                <a:lnTo>
                  <a:pt x="72140" y="139344"/>
                </a:lnTo>
                <a:lnTo>
                  <a:pt x="73016" y="133489"/>
                </a:lnTo>
                <a:lnTo>
                  <a:pt x="69955" y="131229"/>
                </a:lnTo>
                <a:lnTo>
                  <a:pt x="64685" y="123698"/>
                </a:lnTo>
                <a:lnTo>
                  <a:pt x="65371" y="116446"/>
                </a:lnTo>
                <a:lnTo>
                  <a:pt x="73206" y="108864"/>
                </a:lnTo>
                <a:lnTo>
                  <a:pt x="78515" y="107835"/>
                </a:lnTo>
                <a:lnTo>
                  <a:pt x="116026" y="107835"/>
                </a:lnTo>
                <a:lnTo>
                  <a:pt x="107190" y="99858"/>
                </a:lnTo>
                <a:lnTo>
                  <a:pt x="96113" y="94260"/>
                </a:lnTo>
                <a:lnTo>
                  <a:pt x="83938" y="91986"/>
                </a:lnTo>
                <a:close/>
              </a:path>
              <a:path w="371475" h="187959">
                <a:moveTo>
                  <a:pt x="272104" y="124853"/>
                </a:moveTo>
                <a:lnTo>
                  <a:pt x="199267" y="124853"/>
                </a:lnTo>
                <a:lnTo>
                  <a:pt x="199610" y="125158"/>
                </a:lnTo>
                <a:lnTo>
                  <a:pt x="217486" y="124873"/>
                </a:lnTo>
                <a:lnTo>
                  <a:pt x="272102" y="124873"/>
                </a:lnTo>
                <a:close/>
              </a:path>
              <a:path w="371475" h="187959">
                <a:moveTo>
                  <a:pt x="336944" y="113576"/>
                </a:moveTo>
                <a:lnTo>
                  <a:pt x="282807" y="113576"/>
                </a:lnTo>
                <a:lnTo>
                  <a:pt x="285411" y="114033"/>
                </a:lnTo>
                <a:lnTo>
                  <a:pt x="291024" y="114604"/>
                </a:lnTo>
                <a:lnTo>
                  <a:pt x="294072" y="115163"/>
                </a:lnTo>
                <a:lnTo>
                  <a:pt x="303115" y="116319"/>
                </a:lnTo>
                <a:lnTo>
                  <a:pt x="309122" y="116636"/>
                </a:lnTo>
                <a:lnTo>
                  <a:pt x="315129" y="116471"/>
                </a:lnTo>
                <a:lnTo>
                  <a:pt x="322552" y="116019"/>
                </a:lnTo>
                <a:lnTo>
                  <a:pt x="329931" y="115044"/>
                </a:lnTo>
                <a:lnTo>
                  <a:pt x="336944" y="113576"/>
                </a:lnTo>
                <a:close/>
              </a:path>
              <a:path w="371475" h="187959">
                <a:moveTo>
                  <a:pt x="369282" y="97396"/>
                </a:moveTo>
                <a:lnTo>
                  <a:pt x="367618" y="97840"/>
                </a:lnTo>
                <a:lnTo>
                  <a:pt x="353495" y="99275"/>
                </a:lnTo>
                <a:lnTo>
                  <a:pt x="345736" y="99390"/>
                </a:lnTo>
                <a:lnTo>
                  <a:pt x="366594" y="99390"/>
                </a:lnTo>
                <a:lnTo>
                  <a:pt x="369282" y="97396"/>
                </a:lnTo>
                <a:close/>
              </a:path>
              <a:path w="371475" h="187959">
                <a:moveTo>
                  <a:pt x="370367" y="92798"/>
                </a:moveTo>
                <a:lnTo>
                  <a:pt x="365980" y="92798"/>
                </a:lnTo>
                <a:lnTo>
                  <a:pt x="370158" y="93230"/>
                </a:lnTo>
                <a:lnTo>
                  <a:pt x="370367" y="92798"/>
                </a:lnTo>
                <a:close/>
              </a:path>
              <a:path w="371475" h="187959">
                <a:moveTo>
                  <a:pt x="331391" y="80225"/>
                </a:moveTo>
                <a:lnTo>
                  <a:pt x="304816" y="80225"/>
                </a:lnTo>
                <a:lnTo>
                  <a:pt x="307102" y="80873"/>
                </a:lnTo>
                <a:lnTo>
                  <a:pt x="307814" y="81470"/>
                </a:lnTo>
                <a:lnTo>
                  <a:pt x="348123" y="93218"/>
                </a:lnTo>
                <a:lnTo>
                  <a:pt x="357001" y="92824"/>
                </a:lnTo>
                <a:lnTo>
                  <a:pt x="363725" y="92824"/>
                </a:lnTo>
                <a:lnTo>
                  <a:pt x="365980" y="92798"/>
                </a:lnTo>
                <a:lnTo>
                  <a:pt x="370367" y="92798"/>
                </a:lnTo>
                <a:lnTo>
                  <a:pt x="371174" y="91135"/>
                </a:lnTo>
                <a:lnTo>
                  <a:pt x="371068" y="89027"/>
                </a:lnTo>
                <a:lnTo>
                  <a:pt x="370527" y="80657"/>
                </a:lnTo>
                <a:lnTo>
                  <a:pt x="333226" y="80657"/>
                </a:lnTo>
                <a:lnTo>
                  <a:pt x="331391" y="80225"/>
                </a:lnTo>
                <a:close/>
              </a:path>
              <a:path w="371475" h="187959">
                <a:moveTo>
                  <a:pt x="363725" y="92824"/>
                </a:moveTo>
                <a:lnTo>
                  <a:pt x="357001" y="92824"/>
                </a:lnTo>
                <a:lnTo>
                  <a:pt x="361471" y="92849"/>
                </a:lnTo>
                <a:lnTo>
                  <a:pt x="363725" y="92824"/>
                </a:lnTo>
                <a:close/>
              </a:path>
              <a:path w="371475" h="187959">
                <a:moveTo>
                  <a:pt x="355403" y="37172"/>
                </a:moveTo>
                <a:lnTo>
                  <a:pt x="343399" y="37172"/>
                </a:lnTo>
                <a:lnTo>
                  <a:pt x="351616" y="39090"/>
                </a:lnTo>
                <a:lnTo>
                  <a:pt x="358131" y="45605"/>
                </a:lnTo>
                <a:lnTo>
                  <a:pt x="360061" y="53809"/>
                </a:lnTo>
                <a:lnTo>
                  <a:pt x="359739" y="65341"/>
                </a:lnTo>
                <a:lnTo>
                  <a:pt x="354116" y="74701"/>
                </a:lnTo>
                <a:lnTo>
                  <a:pt x="344758" y="80327"/>
                </a:lnTo>
                <a:lnTo>
                  <a:pt x="333226" y="80657"/>
                </a:lnTo>
                <a:lnTo>
                  <a:pt x="370527" y="80657"/>
                </a:lnTo>
                <a:lnTo>
                  <a:pt x="369968" y="72011"/>
                </a:lnTo>
                <a:lnTo>
                  <a:pt x="366392" y="54543"/>
                </a:lnTo>
                <a:lnTo>
                  <a:pt x="358331" y="39394"/>
                </a:lnTo>
                <a:lnTo>
                  <a:pt x="355403" y="37172"/>
                </a:lnTo>
                <a:close/>
              </a:path>
              <a:path w="371475" h="187959">
                <a:moveTo>
                  <a:pt x="347387" y="42405"/>
                </a:moveTo>
                <a:lnTo>
                  <a:pt x="329162" y="42405"/>
                </a:lnTo>
                <a:lnTo>
                  <a:pt x="321771" y="49796"/>
                </a:lnTo>
                <a:lnTo>
                  <a:pt x="321771" y="68021"/>
                </a:lnTo>
                <a:lnTo>
                  <a:pt x="329162" y="75412"/>
                </a:lnTo>
                <a:lnTo>
                  <a:pt x="347387" y="75412"/>
                </a:lnTo>
                <a:lnTo>
                  <a:pt x="354461" y="68338"/>
                </a:lnTo>
                <a:lnTo>
                  <a:pt x="345590" y="68326"/>
                </a:lnTo>
                <a:lnTo>
                  <a:pt x="340351" y="64846"/>
                </a:lnTo>
                <a:lnTo>
                  <a:pt x="340046" y="60325"/>
                </a:lnTo>
                <a:lnTo>
                  <a:pt x="342675" y="57696"/>
                </a:lnTo>
                <a:lnTo>
                  <a:pt x="345012" y="55270"/>
                </a:lnTo>
                <a:lnTo>
                  <a:pt x="354778" y="55270"/>
                </a:lnTo>
                <a:lnTo>
                  <a:pt x="354778" y="49796"/>
                </a:lnTo>
                <a:lnTo>
                  <a:pt x="347387" y="42405"/>
                </a:lnTo>
                <a:close/>
              </a:path>
              <a:path w="371475" h="187959">
                <a:moveTo>
                  <a:pt x="354778" y="55270"/>
                </a:moveTo>
                <a:lnTo>
                  <a:pt x="348873" y="55270"/>
                </a:lnTo>
                <a:lnTo>
                  <a:pt x="351209" y="57696"/>
                </a:lnTo>
                <a:lnTo>
                  <a:pt x="353837" y="60325"/>
                </a:lnTo>
                <a:lnTo>
                  <a:pt x="353521" y="64846"/>
                </a:lnTo>
                <a:lnTo>
                  <a:pt x="348263" y="68326"/>
                </a:lnTo>
                <a:lnTo>
                  <a:pt x="345609" y="68338"/>
                </a:lnTo>
                <a:lnTo>
                  <a:pt x="354473" y="68326"/>
                </a:lnTo>
                <a:lnTo>
                  <a:pt x="354778" y="68021"/>
                </a:lnTo>
                <a:lnTo>
                  <a:pt x="354778" y="55270"/>
                </a:lnTo>
                <a:close/>
              </a:path>
              <a:path w="371475" h="187959">
                <a:moveTo>
                  <a:pt x="283023" y="0"/>
                </a:moveTo>
                <a:lnTo>
                  <a:pt x="279888" y="2019"/>
                </a:lnTo>
                <a:lnTo>
                  <a:pt x="279928" y="12471"/>
                </a:lnTo>
                <a:lnTo>
                  <a:pt x="280151" y="24647"/>
                </a:lnTo>
                <a:lnTo>
                  <a:pt x="280255" y="34709"/>
                </a:lnTo>
                <a:lnTo>
                  <a:pt x="352156" y="34709"/>
                </a:lnTo>
                <a:lnTo>
                  <a:pt x="343704" y="28295"/>
                </a:lnTo>
                <a:lnTo>
                  <a:pt x="285631" y="1243"/>
                </a:lnTo>
                <a:lnTo>
                  <a:pt x="283023" y="0"/>
                </a:lnTo>
                <a:close/>
              </a:path>
            </a:pathLst>
          </a:custGeom>
          <a:solidFill>
            <a:srgbClr val="30BA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txBox="1"/>
          <p:nvPr/>
        </p:nvSpPr>
        <p:spPr>
          <a:xfrm>
            <a:off x="3094624" y="5661457"/>
            <a:ext cx="3867150" cy="1369286"/>
          </a:xfrm>
          <a:prstGeom prst="rect">
            <a:avLst/>
          </a:prstGeom>
        </p:spPr>
        <p:txBody>
          <a:bodyPr vert="horz" wrap="square" lIns="0" tIns="12700" rIns="0" bIns="0" rtlCol="0">
            <a:spAutoFit/>
          </a:bodyPr>
          <a:lstStyle/>
          <a:p>
            <a:pPr marL="12700" marR="5080" algn="just">
              <a:lnSpc>
                <a:spcPct val="150000"/>
              </a:lnSpc>
              <a:spcBef>
                <a:spcPts val="100"/>
              </a:spcBef>
            </a:pPr>
            <a:r>
              <a:rPr sz="2000" dirty="0">
                <a:solidFill>
                  <a:srgbClr val="FFFFFF"/>
                </a:solidFill>
                <a:latin typeface="Source Han Sans CN" panose="020B0500000000000000" pitchFamily="34" charset="-128"/>
                <a:ea typeface="Source Han Sans CN" panose="020B0500000000000000" pitchFamily="34" charset="-128"/>
                <a:cs typeface="Century Gothic"/>
              </a:rPr>
              <a:t>Elektrobit: Driving the Future of
Automotive</a:t>
            </a:r>
            <a:r>
              <a:rPr lang="zh-CN" altLang="en-US" sz="2000" dirty="0">
                <a:solidFill>
                  <a:srgbClr val="FFFFFF"/>
                </a:solidFill>
                <a:latin typeface="Source Han Sans CN" panose="020B0500000000000000" pitchFamily="34" charset="-128"/>
                <a:ea typeface="Source Han Sans CN" panose="020B0500000000000000" pitchFamily="34" charset="-128"/>
                <a:cs typeface="Century Gothic"/>
              </a:rPr>
              <a:t> </a:t>
            </a:r>
            <a:r>
              <a:rPr sz="2000" dirty="0">
                <a:solidFill>
                  <a:srgbClr val="FFFFFF"/>
                </a:solidFill>
                <a:latin typeface="Source Han Sans CN" panose="020B0500000000000000" pitchFamily="34" charset="-128"/>
                <a:ea typeface="Source Han Sans CN" panose="020B0500000000000000" pitchFamily="34" charset="-128"/>
                <a:cs typeface="Century Gothic"/>
              </a:rPr>
              <a:t>with Open Source
and SUSE</a:t>
            </a:r>
            <a:endParaRPr sz="2000" dirty="0">
              <a:latin typeface="Source Han Sans CN" panose="020B0500000000000000" pitchFamily="34" charset="-128"/>
              <a:ea typeface="Source Han Sans CN" panose="020B0500000000000000" pitchFamily="34" charset="-128"/>
              <a:cs typeface="Century Gothic"/>
            </a:endParaRPr>
          </a:p>
        </p:txBody>
      </p:sp>
      <p:sp>
        <p:nvSpPr>
          <p:cNvPr id="9" name="object 9"/>
          <p:cNvSpPr txBox="1"/>
          <p:nvPr/>
        </p:nvSpPr>
        <p:spPr>
          <a:xfrm>
            <a:off x="444500" y="6536687"/>
            <a:ext cx="1379220" cy="12268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Source Han Sans CN" panose="020B0500000000000000" pitchFamily="34" charset="-128"/>
                <a:ea typeface="Source Han Sans CN" panose="020B0500000000000000" pitchFamily="34" charset="-128"/>
                <a:cs typeface="Century Gothic"/>
              </a:rPr>
              <a:t>Elektrobit</a:t>
            </a:r>
            <a:endParaRPr sz="1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1340"/>
              </a:spcBef>
            </a:pPr>
            <a:r>
              <a:rPr sz="800" b="1" dirty="0">
                <a:solidFill>
                  <a:srgbClr val="FFFFFF"/>
                </a:solidFill>
                <a:latin typeface="Source Han Sans CN" panose="020B0500000000000000" pitchFamily="34" charset="-128"/>
                <a:ea typeface="Source Han Sans CN" panose="020B0500000000000000" pitchFamily="34" charset="-128"/>
                <a:cs typeface="Century Gothic"/>
              </a:rPr>
              <a:t>Industry and Location</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4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Automotive | Germany</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1040"/>
              </a:spcBef>
            </a:pPr>
            <a:r>
              <a:rPr sz="800" b="1" dirty="0">
                <a:solidFill>
                  <a:srgbClr val="FFFFFF"/>
                </a:solidFill>
                <a:latin typeface="Source Han Sans CN" panose="020B0500000000000000" pitchFamily="34" charset="-128"/>
                <a:ea typeface="Source Han Sans CN" panose="020B0500000000000000" pitchFamily="34" charset="-128"/>
                <a:cs typeface="Century Gothic"/>
              </a:rPr>
              <a:t>Product(s) and Service(s)</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4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Safety Linux</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4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Long Term Service Support</a:t>
            </a:r>
            <a:endParaRPr sz="800" dirty="0">
              <a:latin typeface="Source Han Sans CN" panose="020B0500000000000000" pitchFamily="34" charset="-128"/>
              <a:ea typeface="Source Han Sans CN" panose="020B0500000000000000" pitchFamily="34" charset="-128"/>
              <a:cs typeface="Century Gothic"/>
            </a:endParaRPr>
          </a:p>
        </p:txBody>
      </p:sp>
      <p:pic>
        <p:nvPicPr>
          <p:cNvPr id="10" name="object 10"/>
          <p:cNvPicPr/>
          <p:nvPr/>
        </p:nvPicPr>
        <p:blipFill>
          <a:blip r:embed="rId3" cstate="print"/>
          <a:stretch>
            <a:fillRect/>
          </a:stretch>
        </p:blipFill>
        <p:spPr>
          <a:xfrm>
            <a:off x="457200" y="5661461"/>
            <a:ext cx="700024" cy="7231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9568" y="4107712"/>
            <a:ext cx="2806700" cy="4731488"/>
          </a:xfrm>
          <a:prstGeom prst="rect">
            <a:avLst/>
          </a:prstGeom>
        </p:spPr>
        <p:txBody>
          <a:bodyPr vert="horz" wrap="square" lIns="0" tIns="12700" rIns="0" bIns="0" rtlCol="0">
            <a:spAutoFit/>
          </a:bodyPr>
          <a:lstStyle/>
          <a:p>
            <a:pPr marL="38100" algn="l">
              <a:lnSpc>
                <a:spcPct val="100000"/>
              </a:lnSpc>
              <a:spcBef>
                <a:spcPts val="100"/>
              </a:spcBef>
            </a:pPr>
            <a:r>
              <a:rPr sz="1600" dirty="0">
                <a:solidFill>
                  <a:srgbClr val="231F20"/>
                </a:solidFill>
                <a:latin typeface="Source Han Sans CN" panose="020B0500000000000000" pitchFamily="34" charset="-128"/>
                <a:ea typeface="Source Han Sans CN" panose="020B0500000000000000" pitchFamily="34" charset="-128"/>
                <a:cs typeface="Century Gothic"/>
              </a:rPr>
              <a:t>Introducing Elektrobit</a:t>
            </a:r>
            <a:endParaRPr sz="1600"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28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Elektrobit (EB) is an award-winning and visionary global supplier of embedded 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connected software products and services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for the automotive industry, operating as a</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wholly owned subsidiary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 Continental AG.</a:t>
            </a:r>
            <a:endParaRPr sz="1000" dirty="0">
              <a:latin typeface="Source Han Sans CN" panose="020B0500000000000000" pitchFamily="34" charset="-128"/>
              <a:ea typeface="Source Han Sans CN" panose="020B0500000000000000" pitchFamily="34" charset="-128"/>
              <a:cs typeface="Century Gothic"/>
            </a:endParaRPr>
          </a:p>
          <a:p>
            <a:pPr marL="38100" marR="698500" algn="l">
              <a:lnSpc>
                <a:spcPct val="116700"/>
              </a:lnSpc>
              <a:spcBef>
                <a:spcPts val="14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The Digital Revolution Meets the</a:t>
            </a:r>
            <a:r>
              <a:rPr lang="zh-CN" altLang="en-US" sz="1000" b="1" dirty="0">
                <a:solidFill>
                  <a:srgbClr val="231F20"/>
                </a:solidFill>
                <a:latin typeface="Source Han Sans CN" panose="020B0500000000000000" pitchFamily="34" charset="-128"/>
                <a:ea typeface="Source Han Sans CN" panose="020B0500000000000000" pitchFamily="34" charset="-128"/>
                <a:cs typeface="Century Gothic"/>
              </a:rPr>
              <a:t> </a:t>
            </a:r>
            <a:r>
              <a:rPr sz="1000" b="1" dirty="0">
                <a:solidFill>
                  <a:srgbClr val="231F20"/>
                </a:solidFill>
                <a:latin typeface="Source Han Sans CN" panose="020B0500000000000000" pitchFamily="34" charset="-128"/>
                <a:ea typeface="Source Han Sans CN" panose="020B0500000000000000" pitchFamily="34" charset="-128"/>
                <a:cs typeface="Century Gothic"/>
              </a:rPr>
              <a:t>Automobile</a:t>
            </a:r>
            <a:endParaRPr sz="1000"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395"/>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Having transformed the way we learn, communicate and work, the digital revolution is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about to redefine the way we drive. Due 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technical maturity making advancements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possible, the automobile industry is poised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invest $52 billion in automotive software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for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autonomous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driving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connectivity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features by 2025. As a result, the autonomous driving software market is expected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increase at a compound annual growth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rate of 17 percent between 2019 and 2025,</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 30 percent of a car’s value will come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from</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software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by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2030.</a:t>
            </a:r>
            <a:r>
              <a:rPr sz="825" baseline="35353" dirty="0">
                <a:solidFill>
                  <a:srgbClr val="231F20"/>
                </a:solidFill>
                <a:latin typeface="Source Han Sans CN" panose="020B0500000000000000" pitchFamily="34" charset="-128"/>
                <a:ea typeface="Source Han Sans CN" panose="020B0500000000000000" pitchFamily="34" charset="-128"/>
                <a:cs typeface="Century Gothic"/>
              </a:rPr>
              <a:t>1</a:t>
            </a:r>
            <a:r>
              <a:rPr lang="zh-CN" altLang="en-US" sz="825" baseline="35353" dirty="0">
                <a:solidFill>
                  <a:srgbClr val="231F20"/>
                </a:solidFill>
                <a:latin typeface="Source Han Sans CN" panose="020B0500000000000000" pitchFamily="34" charset="-128"/>
                <a:ea typeface="Source Han Sans CN" panose="020B0500000000000000" pitchFamily="34" charset="-128"/>
                <a:cs typeface="Century Gothic"/>
              </a:rPr>
              <a:t> </a:t>
            </a:r>
            <a:r>
              <a:rPr sz="825" baseline="35353"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This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shift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has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captured the interest of vendors and manufacturers in the forefront of reinventing 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modern automobile.</a:t>
            </a:r>
            <a:endParaRPr sz="1000" dirty="0">
              <a:latin typeface="Source Han Sans CN" panose="020B0500000000000000" pitchFamily="34" charset="-128"/>
              <a:ea typeface="Source Han Sans CN" panose="020B0500000000000000" pitchFamily="34" charset="-128"/>
              <a:cs typeface="Century Gothic"/>
            </a:endParaRPr>
          </a:p>
        </p:txBody>
      </p:sp>
      <p:sp>
        <p:nvSpPr>
          <p:cNvPr id="3" name="object 3"/>
          <p:cNvSpPr txBox="1"/>
          <p:nvPr/>
        </p:nvSpPr>
        <p:spPr>
          <a:xfrm>
            <a:off x="4076134" y="4107712"/>
            <a:ext cx="2749550" cy="4691990"/>
          </a:xfrm>
          <a:prstGeom prst="rect">
            <a:avLst/>
          </a:prstGeom>
        </p:spPr>
        <p:txBody>
          <a:bodyPr vert="horz" wrap="square" lIns="0" tIns="12700" rIns="0" bIns="0" rtlCol="0">
            <a:spAutoFit/>
          </a:bodyPr>
          <a:lstStyle/>
          <a:p>
            <a:pPr marL="12700" marR="5080" algn="l">
              <a:lnSpc>
                <a:spcPct val="116700"/>
              </a:lnSpc>
              <a:spcBef>
                <a:spcPts val="100"/>
              </a:spcBef>
            </a:pPr>
            <a:r>
              <a:rPr lang="en" altLang="zh-CN" sz="1000" b="1"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b="1" dirty="0">
                <a:solidFill>
                  <a:srgbClr val="231F20"/>
                </a:solidFill>
                <a:latin typeface="Source Han Sans CN" panose="020B0500000000000000" pitchFamily="34" charset="-128"/>
                <a:ea typeface="Source Han Sans CN" panose="020B0500000000000000" pitchFamily="34" charset="-128"/>
                <a:cs typeface="Century Gothic"/>
              </a:rPr>
              <a:t>: Driving Solutions for the Future of Automotive</a:t>
            </a:r>
            <a:endParaRPr lang="en" altLang="zh-CN" sz="1000" b="1"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One such innovative vendor is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zh-CN" altLang="en-US" sz="1000" dirty="0">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Founded in 1988, and now a wholly owned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subsidiary of Continental AG (one of the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largest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multinational</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automotive parts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manufacturing</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companies), </a:t>
            </a:r>
            <a:r>
              <a:rPr lang="e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provides the automobile industry with embedded and connected software products and</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services. Already powering over 1 billion devices in more than 100 million vehicles, their</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pioneering</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solutions support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connected</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car infrastructures, human</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machine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interface technologies,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driver assistance,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electronic control units and software engineering services. Their customers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include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world-renowned brands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such</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as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Audi,</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BMW, Ford, Mercedes, Tesla and VW, helping these companies deliver compelling,</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software-based experiences for end-users.</a:t>
            </a:r>
            <a:endParaRPr lang="e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sz="1000" dirty="0">
                <a:solidFill>
                  <a:srgbClr val="231F20"/>
                </a:solidFill>
                <a:latin typeface="Source Han Sans CN" panose="020B0500000000000000" pitchFamily="34" charset="-128"/>
                <a:ea typeface="Source Han Sans CN" panose="020B0500000000000000" pitchFamily="34" charset="-128"/>
                <a:cs typeface="Century Gothic"/>
              </a:rPr>
              <a:t>As automotive manufacturers rely</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more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heavily on software to redefine the way</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we drive, </a:t>
            </a:r>
            <a:r>
              <a:rPr lang="e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sz="1000" dirty="0">
                <a:solidFill>
                  <a:srgbClr val="231F20"/>
                </a:solidFill>
                <a:latin typeface="Source Han Sans CN" panose="020B0500000000000000" pitchFamily="34" charset="-128"/>
                <a:ea typeface="Source Han Sans CN" panose="020B0500000000000000" pitchFamily="34" charset="-128"/>
                <a:cs typeface="Century Gothic"/>
              </a:rPr>
              <a:t> is well positioned to become an increasingly strategic vendor for</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organizations focused on automated driving.</a:t>
            </a:r>
            <a:endParaRPr lang="en" sz="1000" dirty="0">
              <a:latin typeface="Source Han Sans CN" panose="020B0500000000000000" pitchFamily="34" charset="-128"/>
              <a:ea typeface="Source Han Sans CN" panose="020B0500000000000000" pitchFamily="34" charset="-128"/>
              <a:cs typeface="Century Gothic"/>
            </a:endParaRPr>
          </a:p>
        </p:txBody>
      </p:sp>
      <p:pic>
        <p:nvPicPr>
          <p:cNvPr id="4" name="object 4"/>
          <p:cNvPicPr/>
          <p:nvPr/>
        </p:nvPicPr>
        <p:blipFill>
          <a:blip r:embed="rId2" cstate="print"/>
          <a:stretch>
            <a:fillRect/>
          </a:stretch>
        </p:blipFill>
        <p:spPr>
          <a:xfrm>
            <a:off x="4134116" y="1185989"/>
            <a:ext cx="3638283" cy="2325306"/>
          </a:xfrm>
          <a:prstGeom prst="rect">
            <a:avLst/>
          </a:prstGeom>
        </p:spPr>
      </p:pic>
      <p:sp>
        <p:nvSpPr>
          <p:cNvPr id="5" name="object 5"/>
          <p:cNvSpPr/>
          <p:nvPr/>
        </p:nvSpPr>
        <p:spPr>
          <a:xfrm>
            <a:off x="0" y="1185989"/>
            <a:ext cx="3657600" cy="1511935"/>
          </a:xfrm>
          <a:custGeom>
            <a:avLst/>
            <a:gdLst/>
            <a:ahLst/>
            <a:cxnLst/>
            <a:rect l="l" t="t" r="r" b="b"/>
            <a:pathLst>
              <a:path w="3657600" h="1511935">
                <a:moveTo>
                  <a:pt x="3657396" y="0"/>
                </a:moveTo>
                <a:lnTo>
                  <a:pt x="0" y="0"/>
                </a:lnTo>
                <a:lnTo>
                  <a:pt x="0" y="1511490"/>
                </a:lnTo>
                <a:lnTo>
                  <a:pt x="3657396" y="1511490"/>
                </a:lnTo>
                <a:lnTo>
                  <a:pt x="3657396"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6" name="object 6"/>
          <p:cNvSpPr txBox="1"/>
          <p:nvPr/>
        </p:nvSpPr>
        <p:spPr>
          <a:xfrm>
            <a:off x="914968" y="1400939"/>
            <a:ext cx="2490470" cy="1232069"/>
          </a:xfrm>
          <a:prstGeom prst="rect">
            <a:avLst/>
          </a:prstGeom>
        </p:spPr>
        <p:txBody>
          <a:bodyPr vert="horz" wrap="square" lIns="0" tIns="12700" rIns="0" bIns="0" rtlCol="0">
            <a:spAutoFit/>
          </a:bodyPr>
          <a:lstStyle/>
          <a:p>
            <a:pPr marL="127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At-a-Glance</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As a leader in automotive software solutions, Elektrobit looked to open source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SUSE to build a secure foundation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for the future of driving automation.</a:t>
            </a:r>
            <a:endParaRPr sz="1000" dirty="0">
              <a:latin typeface="Source Han Sans CN" panose="020B0500000000000000" pitchFamily="34" charset="-128"/>
              <a:ea typeface="Source Han Sans CN" panose="020B0500000000000000" pitchFamily="34" charset="-128"/>
              <a:cs typeface="Century Gothic"/>
            </a:endParaRPr>
          </a:p>
        </p:txBody>
      </p:sp>
      <p:sp>
        <p:nvSpPr>
          <p:cNvPr id="9" name="object 9"/>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2</a:t>
            </a:fld>
            <a:endParaRPr dirty="0">
              <a:latin typeface="Source Han Sans CN" panose="020B0500000000000000" pitchFamily="34" charset="-128"/>
              <a:ea typeface="Source Han Sans CN" panose="020B0500000000000000" pitchFamily="34" charset="-128"/>
            </a:endParaRPr>
          </a:p>
        </p:txBody>
      </p:sp>
      <p:sp>
        <p:nvSpPr>
          <p:cNvPr id="10" name="object 10"/>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11" name="object 11"/>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7" name="object 7"/>
          <p:cNvSpPr txBox="1"/>
          <p:nvPr/>
        </p:nvSpPr>
        <p:spPr>
          <a:xfrm>
            <a:off x="4121420" y="3629023"/>
            <a:ext cx="2750185" cy="258597"/>
          </a:xfrm>
          <a:prstGeom prst="rect">
            <a:avLst/>
          </a:prstGeom>
        </p:spPr>
        <p:txBody>
          <a:bodyPr vert="horz" wrap="square" lIns="0" tIns="12700" rIns="0" bIns="0" rtlCol="0">
            <a:spAutoFit/>
          </a:bodyPr>
          <a:lstStyle/>
          <a:p>
            <a:pPr marL="12700" marR="5080" algn="l">
              <a:lnSpc>
                <a:spcPct val="119000"/>
              </a:lnSpc>
              <a:spcBef>
                <a:spcPts val="100"/>
              </a:spcBef>
            </a:pPr>
            <a:r>
              <a:rPr sz="700" dirty="0">
                <a:solidFill>
                  <a:srgbClr val="0D322C"/>
                </a:solidFill>
                <a:latin typeface="Source Han Sans CN" panose="020B0500000000000000" pitchFamily="34" charset="-128"/>
                <a:ea typeface="Source Han Sans CN" panose="020B0500000000000000" pitchFamily="34" charset="-128"/>
                <a:cs typeface="Century Gothic"/>
              </a:rPr>
              <a:t>Figure 1: Alexander Kocher, President of Automotive</a:t>
            </a:r>
            <a:r>
              <a:rPr lang="zh-CN" altLang="en-US" sz="700" dirty="0">
                <a:solidFill>
                  <a:srgbClr val="0D322C"/>
                </a:solidFill>
                <a:latin typeface="Source Han Sans CN" panose="020B0500000000000000" pitchFamily="34" charset="-128"/>
                <a:ea typeface="Source Han Sans CN" panose="020B0500000000000000" pitchFamily="34" charset="-128"/>
                <a:cs typeface="Century Gothic"/>
              </a:rPr>
              <a:t> </a:t>
            </a:r>
            <a:r>
              <a:rPr sz="700" dirty="0">
                <a:solidFill>
                  <a:srgbClr val="0D322C"/>
                </a:solidFill>
                <a:latin typeface="Source Han Sans CN" panose="020B0500000000000000" pitchFamily="34" charset="-128"/>
                <a:ea typeface="Source Han Sans CN" panose="020B0500000000000000" pitchFamily="34" charset="-128"/>
                <a:cs typeface="Century Gothic"/>
              </a:rPr>
              <a:t>Business</a:t>
            </a:r>
            <a:r>
              <a:rPr lang="zh-CN" altLang="en-US" sz="700" dirty="0">
                <a:solidFill>
                  <a:srgbClr val="0D322C"/>
                </a:solidFill>
                <a:latin typeface="Source Han Sans CN" panose="020B0500000000000000" pitchFamily="34" charset="-128"/>
                <a:ea typeface="Source Han Sans CN" panose="020B0500000000000000" pitchFamily="34" charset="-128"/>
                <a:cs typeface="Century Gothic"/>
              </a:rPr>
              <a:t> </a:t>
            </a:r>
            <a:r>
              <a:rPr sz="700" dirty="0">
                <a:solidFill>
                  <a:srgbClr val="0D322C"/>
                </a:solidFill>
                <a:latin typeface="Source Han Sans CN" panose="020B0500000000000000" pitchFamily="34" charset="-128"/>
                <a:ea typeface="Source Han Sans CN" panose="020B0500000000000000" pitchFamily="34" charset="-128"/>
                <a:cs typeface="Century Gothic"/>
              </a:rPr>
              <a:t>Segment and Managing Director</a:t>
            </a:r>
            <a:endParaRPr sz="700" dirty="0">
              <a:latin typeface="Source Han Sans CN" panose="020B0500000000000000" pitchFamily="34" charset="-128"/>
              <a:ea typeface="Source Han Sans CN" panose="020B0500000000000000" pitchFamily="34" charset="-128"/>
              <a:cs typeface="Century Gothic"/>
            </a:endParaRPr>
          </a:p>
        </p:txBody>
      </p:sp>
      <p:sp>
        <p:nvSpPr>
          <p:cNvPr id="8" name="object 8"/>
          <p:cNvSpPr txBox="1"/>
          <p:nvPr/>
        </p:nvSpPr>
        <p:spPr>
          <a:xfrm>
            <a:off x="4121420" y="8947254"/>
            <a:ext cx="2185035" cy="120546"/>
          </a:xfrm>
          <a:prstGeom prst="rect">
            <a:avLst/>
          </a:prstGeom>
        </p:spPr>
        <p:txBody>
          <a:bodyPr vert="horz" wrap="square" lIns="0" tIns="12700" rIns="0" bIns="0" rtlCol="0">
            <a:spAutoFit/>
          </a:bodyPr>
          <a:lstStyle/>
          <a:p>
            <a:pPr marL="12700" algn="l">
              <a:lnSpc>
                <a:spcPct val="100000"/>
              </a:lnSpc>
              <a:spcBef>
                <a:spcPts val="100"/>
              </a:spcBef>
            </a:pPr>
            <a:r>
              <a:rPr sz="700" dirty="0">
                <a:solidFill>
                  <a:srgbClr val="0D322C"/>
                </a:solidFill>
                <a:latin typeface="Source Han Sans CN" panose="020B0500000000000000" pitchFamily="34" charset="-128"/>
                <a:ea typeface="Source Han Sans CN" panose="020B0500000000000000" pitchFamily="34" charset="-128"/>
                <a:cs typeface="Century Gothic"/>
              </a:rPr>
              <a:t>1 In 2010, software made up 10% of a car</a:t>
            </a:r>
            <a:r>
              <a:rPr lang="en-US" altLang="zh-CN" sz="700" dirty="0">
                <a:solidFill>
                  <a:srgbClr val="0D322C"/>
                </a:solidFill>
                <a:latin typeface="Source Han Sans CN" panose="020B0500000000000000" pitchFamily="34" charset="-128"/>
                <a:ea typeface="Source Han Sans CN" panose="020B0500000000000000" pitchFamily="34" charset="-128"/>
                <a:cs typeface="Century Gothic"/>
              </a:rPr>
              <a:t>'</a:t>
            </a:r>
            <a:r>
              <a:rPr sz="700" dirty="0">
                <a:solidFill>
                  <a:srgbClr val="0D322C"/>
                </a:solidFill>
                <a:latin typeface="Source Han Sans CN" panose="020B0500000000000000" pitchFamily="34" charset="-128"/>
                <a:ea typeface="Source Han Sans CN" panose="020B0500000000000000" pitchFamily="34" charset="-128"/>
                <a:cs typeface="Century Gothic"/>
              </a:rPr>
              <a:t>s value.</a:t>
            </a:r>
            <a:endParaRPr sz="7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6954" y="3290333"/>
            <a:ext cx="2828925" cy="5372176"/>
          </a:xfrm>
          <a:prstGeom prst="rect">
            <a:avLst/>
          </a:prstGeom>
        </p:spPr>
        <p:txBody>
          <a:bodyPr vert="horz" wrap="square" lIns="0" tIns="12700" rIns="0" bIns="0" rtlCol="0">
            <a:spAutoFit/>
          </a:bodyPr>
          <a:lstStyle/>
          <a:p>
            <a:pPr marL="381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Automation Speed Bumps</a:t>
            </a:r>
            <a:endParaRPr sz="1000"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Hands-free driving is not a pipedream. Experts predict out of all passenger-kilometers traveled in 2040, 66% will be facilitated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by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autonomous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vehicles.</a:t>
            </a:r>
            <a:r>
              <a:rPr sz="825" baseline="35353" dirty="0">
                <a:solidFill>
                  <a:srgbClr val="231F20"/>
                </a:solidFill>
                <a:latin typeface="Source Han Sans CN" panose="020B0500000000000000" pitchFamily="34" charset="-128"/>
                <a:ea typeface="Source Han Sans CN" panose="020B0500000000000000" pitchFamily="34" charset="-128"/>
                <a:cs typeface="Century Gothic"/>
              </a:rPr>
              <a:t>2</a:t>
            </a:r>
            <a:r>
              <a:rPr lang="zh-CN" altLang="en-US" sz="825" baseline="35353" dirty="0">
                <a:solidFill>
                  <a:srgbClr val="231F20"/>
                </a:solidFill>
                <a:latin typeface="Source Han Sans CN" panose="020B0500000000000000" pitchFamily="34" charset="-128"/>
                <a:ea typeface="Source Han Sans CN" panose="020B0500000000000000" pitchFamily="34" charset="-128"/>
                <a:cs typeface="Century Gothic"/>
              </a:rPr>
              <a:t> </a:t>
            </a:r>
            <a:r>
              <a:rPr sz="825" baseline="35353"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If</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fully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adopted,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autonomous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driving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will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have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dramatic</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impact on public benefit. Not only will cars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become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productive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living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spaces,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health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costs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will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decline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accidents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decrease, and road congestion will lessen as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demand for private vehicle ownership shifts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shared vehicle usage.</a:t>
            </a:r>
            <a:r>
              <a:rPr sz="825" baseline="35353" dirty="0">
                <a:solidFill>
                  <a:srgbClr val="231F20"/>
                </a:solidFill>
                <a:latin typeface="Source Han Sans CN" panose="020B0500000000000000" pitchFamily="34" charset="-128"/>
                <a:ea typeface="Source Han Sans CN" panose="020B0500000000000000" pitchFamily="34" charset="-128"/>
                <a:cs typeface="Century Gothic"/>
              </a:rPr>
              <a:t>3</a:t>
            </a:r>
            <a:endParaRPr sz="825" baseline="35353"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As the industry races toward these advancements, Elektrobit considered the best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way to stay competitive while tackling a robust set of accompanying challenges:</a:t>
            </a:r>
            <a:endParaRPr sz="1000" dirty="0">
              <a:latin typeface="Source Han Sans CN" panose="020B0500000000000000" pitchFamily="34" charset="-128"/>
              <a:ea typeface="Source Han Sans CN" panose="020B0500000000000000" pitchFamily="34" charset="-128"/>
              <a:cs typeface="Century Gothic"/>
            </a:endParaRPr>
          </a:p>
          <a:p>
            <a:pPr marL="152400" marR="73025" indent="-114300" algn="l">
              <a:lnSpc>
                <a:spcPct val="116700"/>
              </a:lnSpc>
              <a:spcBef>
                <a:spcPts val="1395"/>
              </a:spcBef>
              <a:buClr>
                <a:srgbClr val="F58344"/>
              </a:buClr>
              <a:buFont typeface="Century Gothic"/>
              <a:buChar char="•"/>
              <a:tabLst>
                <a:tab pos="152400" algn="l"/>
              </a:tabLst>
            </a:pPr>
            <a:r>
              <a:rPr sz="1000" b="1" dirty="0">
                <a:solidFill>
                  <a:srgbClr val="231F20"/>
                </a:solidFill>
                <a:latin typeface="Source Han Sans CN" panose="020B0500000000000000" pitchFamily="34" charset="-128"/>
                <a:ea typeface="Source Han Sans CN" panose="020B0500000000000000" pitchFamily="34" charset="-128"/>
                <a:cs typeface="Century Gothic"/>
              </a:rPr>
              <a:t>Scale of Coding: </a:t>
            </a:r>
            <a:r>
              <a:rPr sz="1000" dirty="0">
                <a:solidFill>
                  <a:srgbClr val="231F20"/>
                </a:solidFill>
                <a:latin typeface="Source Han Sans CN" panose="020B0500000000000000" pitchFamily="34" charset="-128"/>
                <a:ea typeface="Source Han Sans CN" panose="020B0500000000000000" pitchFamily="34" charset="-128"/>
                <a:cs typeface="Century Gothic"/>
              </a:rPr>
              <a:t>Today’s connected </a:t>
            </a:r>
            <a:r>
              <a:rPr sz="1000" dirty="0" err="1">
                <a:solidFill>
                  <a:srgbClr val="231F20"/>
                </a:solidFill>
                <a:latin typeface="Source Han Sans CN" panose="020B0500000000000000" pitchFamily="34" charset="-128"/>
                <a:ea typeface="Source Han Sans CN" panose="020B0500000000000000" pitchFamily="34" charset="-128"/>
                <a:cs typeface="Century Gothic"/>
              </a:rPr>
              <a:t>carsrun</a:t>
            </a:r>
            <a:r>
              <a:rPr sz="1000" dirty="0">
                <a:solidFill>
                  <a:srgbClr val="231F20"/>
                </a:solidFill>
                <a:latin typeface="Source Han Sans CN" panose="020B0500000000000000" pitchFamily="34" charset="-128"/>
                <a:ea typeface="Source Han Sans CN" panose="020B0500000000000000" pitchFamily="34" charset="-128"/>
                <a:cs typeface="Century Gothic"/>
              </a:rPr>
              <a:t> on 100 million lines of code. Adding</a:t>
            </a:r>
            <a:endParaRPr sz="1000" dirty="0">
              <a:latin typeface="Source Han Sans CN" panose="020B0500000000000000" pitchFamily="34" charset="-128"/>
              <a:ea typeface="Source Han Sans CN" panose="020B0500000000000000" pitchFamily="34" charset="-128"/>
              <a:cs typeface="Century Gothic"/>
            </a:endParaRPr>
          </a:p>
          <a:p>
            <a:pPr marL="152400" marR="260985" algn="l">
              <a:lnSpc>
                <a:spcPct val="116700"/>
              </a:lnSpc>
            </a:pPr>
            <a:r>
              <a:rPr sz="1000" dirty="0">
                <a:solidFill>
                  <a:srgbClr val="231F20"/>
                </a:solidFill>
                <a:latin typeface="Source Han Sans CN" panose="020B0500000000000000" pitchFamily="34" charset="-128"/>
                <a:ea typeface="Source Han Sans CN" panose="020B0500000000000000" pitchFamily="34" charset="-128"/>
                <a:cs typeface="Century Gothic"/>
              </a:rPr>
              <a:t>in the lines needed for full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automation
would be hugely complex.</a:t>
            </a:r>
            <a:endParaRPr sz="1000" dirty="0">
              <a:latin typeface="Source Han Sans CN" panose="020B0500000000000000" pitchFamily="34" charset="-128"/>
              <a:ea typeface="Source Han Sans CN" panose="020B0500000000000000" pitchFamily="34" charset="-128"/>
              <a:cs typeface="Century Gothic"/>
            </a:endParaRPr>
          </a:p>
          <a:p>
            <a:pPr marL="152400" marR="287020" indent="-114300" algn="l">
              <a:lnSpc>
                <a:spcPct val="116700"/>
              </a:lnSpc>
              <a:buClr>
                <a:srgbClr val="F58344"/>
              </a:buClr>
              <a:buFont typeface="Century Gothic"/>
              <a:buChar char="•"/>
              <a:tabLst>
                <a:tab pos="152400" algn="l"/>
              </a:tabLst>
            </a:pPr>
            <a:r>
              <a:rPr sz="1000" b="1" dirty="0">
                <a:solidFill>
                  <a:srgbClr val="231F20"/>
                </a:solidFill>
                <a:latin typeface="Source Han Sans CN" panose="020B0500000000000000" pitchFamily="34" charset="-128"/>
                <a:ea typeface="Source Han Sans CN" panose="020B0500000000000000" pitchFamily="34" charset="-128"/>
                <a:cs typeface="Century Gothic"/>
              </a:rPr>
              <a:t>Interoperability: </a:t>
            </a:r>
            <a:r>
              <a:rPr sz="1000" dirty="0">
                <a:solidFill>
                  <a:srgbClr val="231F20"/>
                </a:solidFill>
                <a:latin typeface="Source Han Sans CN" panose="020B0500000000000000" pitchFamily="34" charset="-128"/>
                <a:ea typeface="Source Han Sans CN" panose="020B0500000000000000" pitchFamily="34" charset="-128"/>
                <a:cs typeface="Century Gothic"/>
              </a:rPr>
              <a:t>The software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would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need to work with various automotive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manufacturer system requirements.</a:t>
            </a:r>
            <a:endParaRPr sz="1000" dirty="0">
              <a:latin typeface="Source Han Sans CN" panose="020B0500000000000000" pitchFamily="34" charset="-128"/>
              <a:ea typeface="Source Han Sans CN" panose="020B0500000000000000" pitchFamily="34" charset="-128"/>
              <a:cs typeface="Century Gothic"/>
            </a:endParaRPr>
          </a:p>
          <a:p>
            <a:pPr marL="152400" marR="107314" indent="-114300" algn="l">
              <a:lnSpc>
                <a:spcPct val="116700"/>
              </a:lnSpc>
              <a:buClr>
                <a:srgbClr val="F58344"/>
              </a:buClr>
              <a:buFont typeface="Century Gothic"/>
              <a:buChar char="•"/>
              <a:tabLst>
                <a:tab pos="152400" algn="l"/>
              </a:tabLst>
            </a:pPr>
            <a:r>
              <a:rPr sz="1000" b="1" dirty="0">
                <a:solidFill>
                  <a:srgbClr val="231F20"/>
                </a:solidFill>
                <a:latin typeface="Source Han Sans CN" panose="020B0500000000000000" pitchFamily="34" charset="-128"/>
                <a:ea typeface="Source Han Sans CN" panose="020B0500000000000000" pitchFamily="34" charset="-128"/>
                <a:cs typeface="Century Gothic"/>
              </a:rPr>
              <a:t>Safety: </a:t>
            </a:r>
            <a:r>
              <a:rPr sz="1000" dirty="0">
                <a:solidFill>
                  <a:srgbClr val="231F20"/>
                </a:solidFill>
                <a:latin typeface="Source Han Sans CN" panose="020B0500000000000000" pitchFamily="34" charset="-128"/>
                <a:ea typeface="Source Han Sans CN" panose="020B0500000000000000" pitchFamily="34" charset="-128"/>
                <a:cs typeface="Century Gothic"/>
              </a:rPr>
              <a:t>It would need to comply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government safety regulations that vary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regionally.</a:t>
            </a:r>
            <a:endParaRPr sz="1000" dirty="0">
              <a:latin typeface="Source Han Sans CN" panose="020B0500000000000000" pitchFamily="34" charset="-128"/>
              <a:ea typeface="Source Han Sans CN" panose="020B0500000000000000" pitchFamily="34" charset="-128"/>
              <a:cs typeface="Century Gothic"/>
            </a:endParaRPr>
          </a:p>
          <a:p>
            <a:pPr marL="152400" marR="243840" indent="-114300" algn="l">
              <a:lnSpc>
                <a:spcPct val="116700"/>
              </a:lnSpc>
              <a:buClr>
                <a:srgbClr val="F58344"/>
              </a:buClr>
              <a:buFont typeface="Century Gothic"/>
              <a:buChar char="•"/>
              <a:tabLst>
                <a:tab pos="152400" algn="l"/>
              </a:tabLst>
            </a:pPr>
            <a:endParaRPr sz="1000" dirty="0">
              <a:latin typeface="Source Han Sans CN" panose="020B0500000000000000" pitchFamily="34" charset="-128"/>
              <a:ea typeface="Source Han Sans CN" panose="020B0500000000000000" pitchFamily="34" charset="-128"/>
              <a:cs typeface="Century Gothic"/>
            </a:endParaRPr>
          </a:p>
        </p:txBody>
      </p:sp>
      <p:sp>
        <p:nvSpPr>
          <p:cNvPr id="3" name="object 3"/>
          <p:cNvSpPr txBox="1"/>
          <p:nvPr/>
        </p:nvSpPr>
        <p:spPr>
          <a:xfrm>
            <a:off x="4121420" y="3470400"/>
            <a:ext cx="2749550" cy="4492448"/>
          </a:xfrm>
          <a:prstGeom prst="rect">
            <a:avLst/>
          </a:prstGeom>
        </p:spPr>
        <p:txBody>
          <a:bodyPr vert="horz" wrap="square" lIns="0" tIns="12700" rIns="0" bIns="0" rtlCol="0">
            <a:spAutoFit/>
          </a:bodyPr>
          <a:lstStyle/>
          <a:p>
            <a:pPr marL="12700" marR="5080" algn="l">
              <a:lnSpc>
                <a:spcPct val="116700"/>
              </a:lnSpc>
              <a:spcBef>
                <a:spcPts val="1395"/>
              </a:spcBef>
            </a:pPr>
            <a:r>
              <a:rPr lang="en" altLang="zh-CN" sz="1000" b="1" dirty="0">
                <a:solidFill>
                  <a:srgbClr val="231F20"/>
                </a:solidFill>
                <a:latin typeface="Source Han Sans CN" panose="020B0500000000000000" pitchFamily="34" charset="-128"/>
                <a:ea typeface="Source Han Sans CN" panose="020B0500000000000000" pitchFamily="34" charset="-128"/>
                <a:cs typeface="Century Gothic"/>
              </a:rPr>
              <a:t>Cybersecurity: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A significant enough concern to recruit government agencies and automotive companies to work on creating protected environments</a:t>
            </a:r>
            <a:r>
              <a:rPr lang="en" altLang="zh-CN" sz="1000" dirty="0">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for both the upload and download of updates, traffic information, diagnostic details and more.</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395"/>
              </a:spcBef>
            </a:pPr>
            <a:r>
              <a:rPr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sz="1000" dirty="0">
                <a:solidFill>
                  <a:srgbClr val="231F20"/>
                </a:solidFill>
                <a:latin typeface="Source Han Sans CN" panose="020B0500000000000000" pitchFamily="34" charset="-128"/>
                <a:ea typeface="Source Han Sans CN" panose="020B0500000000000000" pitchFamily="34" charset="-128"/>
                <a:cs typeface="Century Gothic"/>
              </a:rPr>
              <a:t> needed a partner that could help</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deliver interoperable software innovations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faster while meeting each safety requirement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regulation. </a:t>
            </a:r>
            <a:r>
              <a:rPr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sz="1000" dirty="0">
                <a:solidFill>
                  <a:srgbClr val="231F20"/>
                </a:solidFill>
                <a:latin typeface="Source Han Sans CN" panose="020B0500000000000000" pitchFamily="34" charset="-128"/>
                <a:ea typeface="Source Han Sans CN" panose="020B0500000000000000" pitchFamily="34" charset="-128"/>
                <a:cs typeface="Century Gothic"/>
              </a:rPr>
              <a:t> believed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such a partner could be found in the world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 open source.</a:t>
            </a:r>
            <a:endParaRPr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sz="1300" dirty="0">
              <a:latin typeface="Source Han Sans CN" panose="020B0500000000000000" pitchFamily="34" charset="-128"/>
              <a:ea typeface="Source Han Sans CN" panose="020B0500000000000000" pitchFamily="34" charset="-128"/>
              <a:cs typeface="Century Gothic"/>
            </a:endParaRPr>
          </a:p>
          <a:p>
            <a:pPr marL="12700" algn="l">
              <a:lnSpc>
                <a:spcPct val="100000"/>
              </a:lnSpc>
              <a:spcBef>
                <a:spcPts val="5"/>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The Power of Open Source for Automotive</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value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source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software,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from</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 data center to the open road, is made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possible by the power of many. Developers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from around the world, free of any bureaucratic</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limitations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innovation,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contribute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the Linux code base to enable technology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that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can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be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used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solve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real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world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challenges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advance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emerging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technologies, such as autonomous driving.</a:t>
            </a:r>
            <a:endParaRPr sz="1000" dirty="0">
              <a:latin typeface="Source Han Sans CN" panose="020B0500000000000000" pitchFamily="34" charset="-128"/>
              <a:ea typeface="Source Han Sans CN" panose="020B0500000000000000" pitchFamily="34" charset="-128"/>
              <a:cs typeface="Century Gothic"/>
            </a:endParaRPr>
          </a:p>
        </p:txBody>
      </p:sp>
      <p:sp>
        <p:nvSpPr>
          <p:cNvPr id="4" name="object 4"/>
          <p:cNvSpPr/>
          <p:nvPr/>
        </p:nvSpPr>
        <p:spPr>
          <a:xfrm>
            <a:off x="463092" y="1185989"/>
            <a:ext cx="7309484" cy="1996439"/>
          </a:xfrm>
          <a:custGeom>
            <a:avLst/>
            <a:gdLst/>
            <a:ahLst/>
            <a:cxnLst/>
            <a:rect l="l" t="t" r="r" b="b"/>
            <a:pathLst>
              <a:path w="7309484" h="1996439">
                <a:moveTo>
                  <a:pt x="7309307" y="0"/>
                </a:moveTo>
                <a:lnTo>
                  <a:pt x="0" y="0"/>
                </a:lnTo>
                <a:lnTo>
                  <a:pt x="0" y="1996122"/>
                </a:lnTo>
                <a:lnTo>
                  <a:pt x="7309307" y="1996122"/>
                </a:lnTo>
                <a:lnTo>
                  <a:pt x="7309307"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5" name="object 5"/>
          <p:cNvSpPr txBox="1"/>
          <p:nvPr/>
        </p:nvSpPr>
        <p:spPr>
          <a:xfrm>
            <a:off x="892555" y="1293894"/>
            <a:ext cx="6622415" cy="1696170"/>
          </a:xfrm>
          <a:prstGeom prst="rect">
            <a:avLst/>
          </a:prstGeom>
        </p:spPr>
        <p:txBody>
          <a:bodyPr vert="horz" wrap="square" lIns="0" tIns="12700" rIns="0" bIns="0" rtlCol="0">
            <a:spAutoFit/>
          </a:bodyPr>
          <a:lstStyle/>
          <a:p>
            <a:pPr marL="12700" marR="480695" algn="l">
              <a:lnSpc>
                <a:spcPct val="116700"/>
              </a:lnSpc>
              <a:spcBef>
                <a:spcPts val="100"/>
              </a:spcBef>
            </a:pPr>
            <a:r>
              <a:rPr lang="en-US" altLang="zh-CN" sz="1600" dirty="0">
                <a:solidFill>
                  <a:srgbClr val="0B312C"/>
                </a:solidFill>
                <a:latin typeface="Source Han Sans CN" panose="020B0500000000000000" pitchFamily="34" charset="-128"/>
                <a:ea typeface="Source Han Sans CN" panose="020B0500000000000000" pitchFamily="34" charset="-128"/>
                <a:cs typeface="Century Gothic"/>
              </a:rPr>
              <a:t>"</a:t>
            </a:r>
            <a:r>
              <a:rPr sz="1600" dirty="0">
                <a:solidFill>
                  <a:srgbClr val="0B312C"/>
                </a:solidFill>
                <a:latin typeface="Source Han Sans CN" panose="020B0500000000000000" pitchFamily="34" charset="-128"/>
                <a:ea typeface="Source Han Sans CN" panose="020B0500000000000000" pitchFamily="34" charset="-128"/>
                <a:cs typeface="Century Gothic"/>
              </a:rPr>
              <a:t>The key point in openness is freedom and flexibility—open</a:t>
            </a:r>
            <a:r>
              <a:rPr lang="zh-CN" altLang="en-US" sz="1600" dirty="0">
                <a:solidFill>
                  <a:srgbClr val="0B312C"/>
                </a:solidFill>
                <a:latin typeface="Source Han Sans CN" panose="020B0500000000000000" pitchFamily="34" charset="-128"/>
                <a:ea typeface="Source Han Sans CN" panose="020B0500000000000000" pitchFamily="34" charset="-128"/>
                <a:cs typeface="Century Gothic"/>
              </a:rPr>
              <a:t> </a:t>
            </a:r>
            <a:r>
              <a:rPr sz="1600" dirty="0">
                <a:solidFill>
                  <a:srgbClr val="0B312C"/>
                </a:solidFill>
                <a:latin typeface="Source Han Sans CN" panose="020B0500000000000000" pitchFamily="34" charset="-128"/>
                <a:ea typeface="Source Han Sans CN" panose="020B0500000000000000" pitchFamily="34" charset="-128"/>
                <a:cs typeface="Century Gothic"/>
              </a:rPr>
              <a:t>source software within automotive allows car manufacturers</a:t>
            </a:r>
            <a:r>
              <a:rPr lang="zh-CN" altLang="en-US" sz="1600" dirty="0">
                <a:solidFill>
                  <a:srgbClr val="0B312C"/>
                </a:solidFill>
                <a:latin typeface="Source Han Sans CN" panose="020B0500000000000000" pitchFamily="34" charset="-128"/>
                <a:ea typeface="Source Han Sans CN" panose="020B0500000000000000" pitchFamily="34" charset="-128"/>
                <a:cs typeface="Century Gothic"/>
              </a:rPr>
              <a:t> </a:t>
            </a:r>
            <a:r>
              <a:rPr sz="1600" dirty="0">
                <a:solidFill>
                  <a:srgbClr val="0B312C"/>
                </a:solidFill>
                <a:latin typeface="Source Han Sans CN" panose="020B0500000000000000" pitchFamily="34" charset="-128"/>
                <a:ea typeface="Source Han Sans CN" panose="020B0500000000000000" pitchFamily="34" charset="-128"/>
                <a:cs typeface="Century Gothic"/>
              </a:rPr>
              <a:t>to</a:t>
            </a:r>
            <a:r>
              <a:rPr lang="zh-CN" altLang="en-US" sz="1600" dirty="0">
                <a:solidFill>
                  <a:srgbClr val="0B312C"/>
                </a:solidFill>
                <a:latin typeface="Source Han Sans CN" panose="020B0500000000000000" pitchFamily="34" charset="-128"/>
                <a:ea typeface="Source Han Sans CN" panose="020B0500000000000000" pitchFamily="34" charset="-128"/>
                <a:cs typeface="Century Gothic"/>
              </a:rPr>
              <a:t> </a:t>
            </a:r>
            <a:r>
              <a:rPr sz="1600" dirty="0">
                <a:solidFill>
                  <a:srgbClr val="0B312C"/>
                </a:solidFill>
                <a:latin typeface="Source Han Sans CN" panose="020B0500000000000000" pitchFamily="34" charset="-128"/>
                <a:ea typeface="Source Han Sans CN" panose="020B0500000000000000" pitchFamily="34" charset="-128"/>
                <a:cs typeface="Century Gothic"/>
              </a:rPr>
              <a:t>innovate on the base technology and implement their</a:t>
            </a:r>
            <a:r>
              <a:rPr lang="zh-CN" altLang="en-US" sz="1600" dirty="0">
                <a:solidFill>
                  <a:srgbClr val="0B312C"/>
                </a:solidFill>
                <a:latin typeface="Source Han Sans CN" panose="020B0500000000000000" pitchFamily="34" charset="-128"/>
                <a:ea typeface="Source Han Sans CN" panose="020B0500000000000000" pitchFamily="34" charset="-128"/>
                <a:cs typeface="Century Gothic"/>
              </a:rPr>
              <a:t> </a:t>
            </a:r>
            <a:r>
              <a:rPr sz="1600" dirty="0">
                <a:solidFill>
                  <a:srgbClr val="0B312C"/>
                </a:solidFill>
                <a:latin typeface="Source Han Sans CN" panose="020B0500000000000000" pitchFamily="34" charset="-128"/>
                <a:ea typeface="Source Han Sans CN" panose="020B0500000000000000" pitchFamily="34" charset="-128"/>
                <a:cs typeface="Century Gothic"/>
              </a:rPr>
              <a:t>innovations.</a:t>
            </a:r>
            <a:r>
              <a:rPr lang="en-US" altLang="zh-CN" sz="1600" dirty="0">
                <a:solidFill>
                  <a:srgbClr val="0B312C"/>
                </a:solidFill>
                <a:latin typeface="Source Han Sans CN" panose="020B0500000000000000" pitchFamily="34" charset="-128"/>
                <a:ea typeface="Source Han Sans CN" panose="020B0500000000000000" pitchFamily="34" charset="-128"/>
                <a:cs typeface="Century Gothic"/>
              </a:rPr>
              <a:t>"</a:t>
            </a:r>
            <a:endParaRPr sz="1600" dirty="0">
              <a:latin typeface="Source Han Sans CN" panose="020B0500000000000000" pitchFamily="34" charset="-128"/>
              <a:ea typeface="Source Han Sans CN" panose="020B0500000000000000" pitchFamily="34" charset="-128"/>
              <a:cs typeface="Century Gothic"/>
            </a:endParaRPr>
          </a:p>
          <a:p>
            <a:pPr marL="3242945" algn="l">
              <a:lnSpc>
                <a:spcPts val="955"/>
              </a:lnSpc>
              <a:spcBef>
                <a:spcPts val="1019"/>
              </a:spcBef>
            </a:pPr>
            <a:r>
              <a:rPr sz="800" b="1" dirty="0">
                <a:solidFill>
                  <a:srgbClr val="0D322C"/>
                </a:solidFill>
                <a:latin typeface="Source Han Sans CN" panose="020B0500000000000000" pitchFamily="34" charset="-128"/>
                <a:ea typeface="Source Han Sans CN" panose="020B0500000000000000" pitchFamily="34" charset="-128"/>
                <a:cs typeface="Century Gothic"/>
              </a:rPr>
              <a:t>Alexander Kocher</a:t>
            </a:r>
            <a:endParaRPr sz="800" dirty="0">
              <a:latin typeface="Source Han Sans CN" panose="020B0500000000000000" pitchFamily="34" charset="-128"/>
              <a:ea typeface="Source Han Sans CN" panose="020B0500000000000000" pitchFamily="34" charset="-128"/>
              <a:cs typeface="Century Gothic"/>
            </a:endParaRPr>
          </a:p>
          <a:p>
            <a:pPr marL="3242945" marR="5080" algn="l">
              <a:lnSpc>
                <a:spcPts val="950"/>
              </a:lnSpc>
              <a:spcBef>
                <a:spcPts val="35"/>
              </a:spcBef>
            </a:pPr>
            <a:r>
              <a:rPr sz="800" dirty="0">
                <a:solidFill>
                  <a:srgbClr val="0D322C"/>
                </a:solidFill>
                <a:latin typeface="Source Han Sans CN" panose="020B0500000000000000" pitchFamily="34" charset="-128"/>
                <a:ea typeface="Source Han Sans CN" panose="020B0500000000000000" pitchFamily="34" charset="-128"/>
                <a:cs typeface="Century Gothic"/>
              </a:rPr>
              <a:t>President of Automotive Business Segment and Managing Director</a:t>
            </a:r>
            <a:r>
              <a:rPr lang="zh-CN" altLang="en-US" sz="800" dirty="0">
                <a:solidFill>
                  <a:srgbClr val="0D322C"/>
                </a:solidFill>
                <a:latin typeface="Source Han Sans CN" panose="020B0500000000000000" pitchFamily="34" charset="-128"/>
                <a:ea typeface="Source Han Sans CN" panose="020B0500000000000000" pitchFamily="34" charset="-128"/>
                <a:cs typeface="Century Gothic"/>
              </a:rPr>
              <a:t> </a:t>
            </a:r>
            <a:r>
              <a:rPr sz="800" dirty="0" err="1">
                <a:solidFill>
                  <a:srgbClr val="0D322C"/>
                </a:solidFill>
                <a:latin typeface="Source Han Sans CN" panose="020B0500000000000000" pitchFamily="34" charset="-128"/>
                <a:ea typeface="Source Han Sans CN" panose="020B0500000000000000" pitchFamily="34" charset="-128"/>
                <a:cs typeface="Century Gothic"/>
              </a:rPr>
              <a:t>Elektrobit</a:t>
            </a:r>
            <a:endParaRPr sz="800" dirty="0">
              <a:latin typeface="Source Han Sans CN" panose="020B0500000000000000" pitchFamily="34" charset="-128"/>
              <a:ea typeface="Source Han Sans CN" panose="020B0500000000000000" pitchFamily="34" charset="-128"/>
              <a:cs typeface="Century Gothic"/>
            </a:endParaRPr>
          </a:p>
        </p:txBody>
      </p:sp>
      <p:sp>
        <p:nvSpPr>
          <p:cNvPr id="7" name="object 7"/>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3</a:t>
            </a:fld>
            <a:endParaRPr dirty="0">
              <a:latin typeface="Source Han Sans CN" panose="020B0500000000000000" pitchFamily="34" charset="-128"/>
              <a:ea typeface="Source Han Sans CN" panose="020B0500000000000000" pitchFamily="34" charset="-128"/>
            </a:endParaRPr>
          </a:p>
        </p:txBody>
      </p:sp>
      <p:sp>
        <p:nvSpPr>
          <p:cNvPr id="8" name="object 8"/>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9" name="object 9"/>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6" name="object 6"/>
          <p:cNvSpPr txBox="1"/>
          <p:nvPr/>
        </p:nvSpPr>
        <p:spPr>
          <a:xfrm>
            <a:off x="4121420" y="8315323"/>
            <a:ext cx="2751455" cy="771301"/>
          </a:xfrm>
          <a:prstGeom prst="rect">
            <a:avLst/>
          </a:prstGeom>
        </p:spPr>
        <p:txBody>
          <a:bodyPr vert="horz" wrap="square" lIns="0" tIns="12700" rIns="0" bIns="0" rtlCol="0">
            <a:spAutoFit/>
          </a:bodyPr>
          <a:lstStyle/>
          <a:p>
            <a:pPr marL="127000" marR="5080" indent="-114300" algn="l">
              <a:lnSpc>
                <a:spcPct val="119000"/>
              </a:lnSpc>
              <a:spcBef>
                <a:spcPts val="100"/>
              </a:spcBef>
              <a:buClr>
                <a:srgbClr val="0D322C"/>
              </a:buClr>
              <a:buAutoNum type="arabicPlain" startAt="2"/>
              <a:tabLst>
                <a:tab pos="127000" algn="l"/>
              </a:tabLst>
            </a:pPr>
            <a:r>
              <a:rPr sz="700" u="sng" dirty="0">
                <a:solidFill>
                  <a:schemeClr val="accent6">
                    <a:lumMod val="75000"/>
                  </a:schemeClr>
                </a:solidFill>
                <a:uFill>
                  <a:solidFill>
                    <a:srgbClr val="FD7B3E"/>
                  </a:solidFill>
                </a:uFill>
                <a:latin typeface="Source Han Sans CN" panose="020B0500000000000000" pitchFamily="34" charset="-128"/>
                <a:ea typeface="Source Han Sans CN" panose="020B0500000000000000" pitchFamily="34" charset="-128"/>
                <a:cs typeface="Century Gothic"/>
                <a:hlinkClick r:id="rId2">
                  <a:extLst>
                    <a:ext uri="{A12FA001-AC4F-418D-AE19-62706E023703}">
                      <ahyp:hlinkClr xmlns:ahyp="http://schemas.microsoft.com/office/drawing/2018/hyperlinkcolor" val="tx"/>
                    </a:ext>
                  </a:extLst>
                </a:hlinkClick>
              </a:rPr>
              <a:t>https://www.mckinsey.com/industries/automotive-and-assembly/our-insights/how-china-will-help-fuel-the-revolution-in-autonomous-vehicles</a:t>
            </a:r>
            <a:r>
              <a:rPr lang="zh-CN" altLang="en-US" sz="700" dirty="0">
                <a:solidFill>
                  <a:schemeClr val="accent6">
                    <a:lumMod val="75000"/>
                  </a:schemeClr>
                </a:solidFill>
                <a:uFill>
                  <a:solidFill>
                    <a:srgbClr val="FD7B3E"/>
                  </a:solidFill>
                </a:uFill>
                <a:latin typeface="Source Han Sans CN" panose="020B0500000000000000" pitchFamily="34" charset="-128"/>
                <a:ea typeface="Source Han Sans CN" panose="020B0500000000000000" pitchFamily="34" charset="-128"/>
                <a:cs typeface="Century Gothic"/>
              </a:rPr>
              <a:t> </a:t>
            </a:r>
            <a:r>
              <a:rPr sz="700" dirty="0">
                <a:solidFill>
                  <a:srgbClr val="0D322C"/>
                </a:solidFill>
                <a:latin typeface="Source Han Sans CN" panose="020B0500000000000000" pitchFamily="34" charset="-128"/>
                <a:ea typeface="Source Han Sans CN" panose="020B0500000000000000" pitchFamily="34" charset="-128"/>
                <a:cs typeface="Century Gothic"/>
              </a:rPr>
              <a:t>McKinsey, January 2019</a:t>
            </a:r>
            <a:endParaRPr sz="700" dirty="0">
              <a:latin typeface="Source Han Sans CN" panose="020B0500000000000000" pitchFamily="34" charset="-128"/>
              <a:ea typeface="Source Han Sans CN" panose="020B0500000000000000" pitchFamily="34" charset="-128"/>
              <a:cs typeface="Century Gothic"/>
            </a:endParaRPr>
          </a:p>
          <a:p>
            <a:pPr marL="127000" marR="60325" indent="-114300" algn="l">
              <a:lnSpc>
                <a:spcPct val="119000"/>
              </a:lnSpc>
              <a:buClr>
                <a:srgbClr val="0D322C"/>
              </a:buClr>
              <a:buAutoNum type="arabicPlain" startAt="2"/>
              <a:tabLst>
                <a:tab pos="127000" algn="l"/>
              </a:tabLst>
            </a:pPr>
            <a:r>
              <a:rPr sz="700" u="sng" dirty="0">
                <a:solidFill>
                  <a:schemeClr val="accent6">
                    <a:lumMod val="75000"/>
                  </a:schemeClr>
                </a:solidFill>
                <a:uFill>
                  <a:solidFill>
                    <a:srgbClr val="F58344"/>
                  </a:solidFill>
                </a:uFill>
                <a:latin typeface="Source Han Sans CN" panose="020B0500000000000000" pitchFamily="34" charset="-128"/>
                <a:ea typeface="Source Han Sans CN" panose="020B0500000000000000" pitchFamily="34" charset="-128"/>
                <a:cs typeface="Century Gothic"/>
                <a:hlinkClick r:id="rId3">
                  <a:extLst>
                    <a:ext uri="{A12FA001-AC4F-418D-AE19-62706E023703}">
                      <ahyp:hlinkClr xmlns:ahyp="http://schemas.microsoft.com/office/drawing/2018/hyperlinkcolor" val="tx"/>
                    </a:ext>
                  </a:extLst>
                </a:hlinkClick>
              </a:rPr>
              <a:t>https://www.mckinsey.com/industries/automotive-and-assembly/our-insights/the-future-of-mobility-is-at-our-doorstep</a:t>
            </a:r>
            <a:r>
              <a:rPr lang="zh-CN" altLang="en-US" sz="700" dirty="0">
                <a:solidFill>
                  <a:schemeClr val="accent6">
                    <a:lumMod val="75000"/>
                  </a:schemeClr>
                </a:solidFill>
                <a:latin typeface="Source Han Sans CN" panose="020B0500000000000000" pitchFamily="34" charset="-128"/>
                <a:ea typeface="Source Han Sans CN" panose="020B0500000000000000" pitchFamily="34" charset="-128"/>
                <a:cs typeface="Century Gothic"/>
              </a:rPr>
              <a:t> </a:t>
            </a:r>
            <a:r>
              <a:rPr sz="700" dirty="0">
                <a:solidFill>
                  <a:srgbClr val="0D322C"/>
                </a:solidFill>
                <a:latin typeface="Source Han Sans CN" panose="020B0500000000000000" pitchFamily="34" charset="-128"/>
                <a:ea typeface="Source Han Sans CN" panose="020B0500000000000000" pitchFamily="34" charset="-128"/>
                <a:cs typeface="Century Gothic"/>
              </a:rPr>
              <a:t>McKinsey, January 2019</a:t>
            </a:r>
            <a:endParaRPr sz="7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555" y="1154235"/>
            <a:ext cx="2820433" cy="7557903"/>
          </a:xfrm>
          <a:prstGeom prst="rect">
            <a:avLst/>
          </a:prstGeom>
        </p:spPr>
        <p:txBody>
          <a:bodyPr vert="horz" wrap="square" lIns="0" tIns="12700" rIns="0" bIns="0" rtlCol="0">
            <a:spAutoFit/>
          </a:bodyPr>
          <a:lstStyle/>
          <a:p>
            <a:pPr marL="12700" marR="5080" algn="l">
              <a:lnSpc>
                <a:spcPct val="116700"/>
              </a:lnSpc>
              <a:spcBef>
                <a:spcPts val="1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When talking about the value of a publicly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accessible code base, </a:t>
            </a:r>
            <a:r>
              <a:rPr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US" altLang="zh-CN" sz="1000" dirty="0" err="1">
                <a:solidFill>
                  <a:srgbClr val="231F20"/>
                </a:solidFill>
                <a:latin typeface="Source Han Sans CN" panose="020B0500000000000000" pitchFamily="34" charset="-128"/>
                <a:ea typeface="Source Han Sans CN" panose="020B0500000000000000" pitchFamily="34" charset="-128"/>
                <a:cs typeface="Century Gothic"/>
              </a:rPr>
              <a:t>'</a:t>
            </a:r>
            <a:r>
              <a:rPr sz="1000" dirty="0" err="1">
                <a:solidFill>
                  <a:srgbClr val="231F20"/>
                </a:solidFill>
                <a:latin typeface="Source Han Sans CN" panose="020B0500000000000000" pitchFamily="34" charset="-128"/>
                <a:ea typeface="Source Han Sans CN" panose="020B0500000000000000" pitchFamily="34" charset="-128"/>
                <a:cs typeface="Century Gothic"/>
              </a:rPr>
              <a:t>s</a:t>
            </a:r>
            <a:r>
              <a:rPr sz="1000" dirty="0">
                <a:solidFill>
                  <a:srgbClr val="231F20"/>
                </a:solidFill>
                <a:latin typeface="Source Han Sans CN" panose="020B0500000000000000" pitchFamily="34" charset="-128"/>
                <a:ea typeface="Source Han Sans CN" panose="020B0500000000000000" pitchFamily="34" charset="-128"/>
                <a:cs typeface="Century Gothic"/>
              </a:rPr>
              <a:t> President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 Automotive Business Segment and Managing Director, Alexander Kocher, explains,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Transparency provides both the end customer and the OEMs with insights into 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system. A transparent system allows faster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detection of issues or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vulnerabilities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thus more control. If the software is out in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 open, this can help to make it more secure, and this ultimately also benefits 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consumer trust</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Kocher continues: “Open source has been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used in automotive for over 10 years and is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considered a standard in today’s vehicles,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especially when we think of infotainment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communication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systems. The key point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 openness is freedom and flexibility—open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source software within automotive allows car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manufacturers to innovate on the base technology and implement their innovations.”</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395"/>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In other words, Elektrobit would not have 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start from nothing. They would be able to leverage the millions of lines of code already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available as a means to jump-start their path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toward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innovative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advancements,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making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driving automation a reality much faster.</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Understanding their solution needed to be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Linux-based, Elektrobit needed to select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one out of almost 600 Linux distributions.
Their criteria: a hardened, supported, enterprise version that would be flexible, reliable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secure.</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In SUSE, they found a partner that could not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only meet such criteria</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SUSE would also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help</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them</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deliver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software innovations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faster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while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adhering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each safety requirement and regulation.</a:t>
            </a:r>
            <a:endParaRPr sz="1000" dirty="0">
              <a:latin typeface="Source Han Sans CN" panose="020B0500000000000000" pitchFamily="34" charset="-128"/>
              <a:ea typeface="Source Han Sans CN" panose="020B0500000000000000" pitchFamily="34" charset="-128"/>
              <a:cs typeface="Century Gothic"/>
            </a:endParaRPr>
          </a:p>
        </p:txBody>
      </p:sp>
      <p:sp>
        <p:nvSpPr>
          <p:cNvPr id="6" name="object 6"/>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4</a:t>
            </a:fld>
            <a:endParaRPr dirty="0">
              <a:latin typeface="Source Han Sans CN" panose="020B0500000000000000" pitchFamily="34" charset="-128"/>
              <a:ea typeface="Source Han Sans CN" panose="020B0500000000000000" pitchFamily="34" charset="-128"/>
            </a:endParaRPr>
          </a:p>
        </p:txBody>
      </p:sp>
      <p:sp>
        <p:nvSpPr>
          <p:cNvPr id="7" name="object 7"/>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8" name="object 8"/>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3" name="object 3"/>
          <p:cNvSpPr txBox="1"/>
          <p:nvPr/>
        </p:nvSpPr>
        <p:spPr>
          <a:xfrm>
            <a:off x="4138851" y="883345"/>
            <a:ext cx="2759075" cy="8132996"/>
          </a:xfrm>
          <a:prstGeom prst="rect">
            <a:avLst/>
          </a:prstGeom>
        </p:spPr>
        <p:txBody>
          <a:bodyPr vert="horz" wrap="square" lIns="0" tIns="12700" rIns="0" bIns="0" rtlCol="0">
            <a:spAutoFit/>
          </a:bodyPr>
          <a:lstStyle/>
          <a:p>
            <a:pPr marL="12700" marR="144145" algn="l">
              <a:lnSpc>
                <a:spcPct val="1167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Advancing Open</a:t>
            </a:r>
            <a:r>
              <a:rPr lang="en-US" altLang="zh-CN" sz="1000" b="1" dirty="0">
                <a:solidFill>
                  <a:srgbClr val="231F20"/>
                </a:solidFill>
                <a:latin typeface="Source Han Sans CN" panose="020B0500000000000000" pitchFamily="34" charset="-128"/>
                <a:ea typeface="Source Han Sans CN" panose="020B0500000000000000" pitchFamily="34" charset="-128"/>
                <a:cs typeface="Century Gothic"/>
              </a:rPr>
              <a:t>-</a:t>
            </a:r>
            <a:r>
              <a:rPr sz="1000" b="1" dirty="0">
                <a:solidFill>
                  <a:srgbClr val="231F20"/>
                </a:solidFill>
                <a:latin typeface="Source Han Sans CN" panose="020B0500000000000000" pitchFamily="34" charset="-128"/>
                <a:ea typeface="Source Han Sans CN" panose="020B0500000000000000" pitchFamily="34" charset="-128"/>
                <a:cs typeface="Century Gothic"/>
              </a:rPr>
              <a:t>Source Innovation with</a:t>
            </a:r>
            <a:r>
              <a:rPr lang="zh-CN" altLang="en-US" sz="1000" b="1" dirty="0">
                <a:solidFill>
                  <a:srgbClr val="231F20"/>
                </a:solidFill>
                <a:latin typeface="Source Han Sans CN" panose="020B0500000000000000" pitchFamily="34" charset="-128"/>
                <a:ea typeface="Source Han Sans CN" panose="020B0500000000000000" pitchFamily="34" charset="-128"/>
                <a:cs typeface="Century Gothic"/>
              </a:rPr>
              <a:t> </a:t>
            </a:r>
            <a:r>
              <a:rPr sz="1000" b="1" dirty="0">
                <a:solidFill>
                  <a:srgbClr val="231F20"/>
                </a:solidFill>
                <a:latin typeface="Source Han Sans CN" panose="020B0500000000000000" pitchFamily="34" charset="-128"/>
                <a:ea typeface="Source Han Sans CN" panose="020B0500000000000000" pitchFamily="34" charset="-128"/>
                <a:cs typeface="Century Gothic"/>
              </a:rPr>
              <a:t>SUSE</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Arriving in 1992 as the first enterprise distribution to go to market, SUSE has a long</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standing heritage of delivering rock-solid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Linux infrastructure to the enterprise. Additionally, the organization has supported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 automotive industry with its hardened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enterprise Linux solutions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since 2008. Currently, 12 of the 15 largest automotive vendors run SUSE solutions, but experience isn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 only thing about SUSE that captured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US" altLang="zh-CN" sz="1000" dirty="0" err="1">
                <a:solidFill>
                  <a:srgbClr val="231F20"/>
                </a:solidFill>
                <a:latin typeface="Source Han Sans CN" panose="020B0500000000000000" pitchFamily="34" charset="-128"/>
                <a:ea typeface="Source Han Sans CN" panose="020B0500000000000000" pitchFamily="34" charset="-128"/>
                <a:cs typeface="Century Gothic"/>
              </a:rPr>
              <a:t>'</a:t>
            </a:r>
            <a:r>
              <a:rPr sz="1000" dirty="0" err="1">
                <a:solidFill>
                  <a:srgbClr val="231F20"/>
                </a:solidFill>
                <a:latin typeface="Source Han Sans CN" panose="020B0500000000000000" pitchFamily="34" charset="-128"/>
                <a:ea typeface="Source Han Sans CN" panose="020B0500000000000000" pitchFamily="34" charset="-128"/>
                <a:cs typeface="Century Gothic"/>
              </a:rPr>
              <a:t>s</a:t>
            </a:r>
            <a:r>
              <a:rPr sz="1000" dirty="0">
                <a:solidFill>
                  <a:srgbClr val="231F20"/>
                </a:solidFill>
                <a:latin typeface="Source Han Sans CN" panose="020B0500000000000000" pitchFamily="34" charset="-128"/>
                <a:ea typeface="Source Han Sans CN" panose="020B0500000000000000" pitchFamily="34" charset="-128"/>
                <a:cs typeface="Century Gothic"/>
              </a:rPr>
              <a:t> attention.</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395"/>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SUSE</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approach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source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technology—whether it be in the data center, cloud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embedded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system</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development—ensures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truly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environment.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 SUSE</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source philosophy is based on a customer-centric</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approach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that eliminates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vendor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lock-in,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keeping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costs predictably low.</a:t>
            </a:r>
            <a:endParaRPr lang="zh-CN" altLang="en-US"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lang="zh-CN" altLang="en-US" sz="13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00"/>
              </a:spcBef>
            </a:pPr>
            <a:r>
              <a:rPr lang="en" sz="1000" dirty="0">
                <a:solidFill>
                  <a:srgbClr val="231F20"/>
                </a:solidFill>
                <a:latin typeface="Source Han Sans CN" panose="020B0500000000000000" pitchFamily="34" charset="-128"/>
                <a:ea typeface="Source Han Sans CN" panose="020B0500000000000000" pitchFamily="34" charset="-128"/>
                <a:cs typeface="Century Gothic"/>
              </a:rPr>
              <a:t>Additionally, SUSE</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 powerful support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agreements, including product lifecycle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support for 15 years, allows businesses like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to focus on developing their innovations rather than consuming time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updates and patch management.</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As a leader in embedded technology,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also found alignment in SUSE’s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flexible, embedded business model. By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partnering with SUSE, they could build a</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hardened security system for computing at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the Edge with advanced methods for collecting, processing, managing and storing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data that will power the required systems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to make autonomous driving a reality.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SUSE’s truly 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source approach to doing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business and developing technology, 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two partners agreed to create a foundation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for the future—Safety Linux.</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algn="l">
              <a:spcBef>
                <a:spcPts val="5"/>
              </a:spcBef>
            </a:pPr>
            <a:endParaRPr lang="en" altLang="zh-CN" sz="10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8702" y="3398500"/>
            <a:ext cx="6174995" cy="5820079"/>
          </a:xfrm>
          <a:prstGeom prst="rect">
            <a:avLst/>
          </a:prstGeom>
        </p:spPr>
        <p:txBody>
          <a:bodyPr vert="horz" wrap="square" lIns="0" tIns="12700" rIns="0" bIns="0" numCol="2" spcCol="360000" rtlCol="0">
            <a:spAutoFit/>
          </a:bodyPr>
          <a:lstStyle/>
          <a:p>
            <a:pPr marL="127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What is Safety Linux?</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Safety Linux will be an embedded Linux solution designed for automotive manufacturers and industrials committed to advancing autonomous driving through Edge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computing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systems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networks.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unmatched security, intelligent computing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power, and the strengths of open source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development, Safety Linux will earn consumers’ trust to let go of the wheel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while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paving the way for driving automation innovation. It will incorporate intelligent, real-time, data-driven decision making in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secured, certified environment that is both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reliable and scalable.</a:t>
            </a:r>
            <a:endParaRPr lang="en-US"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It will address the binary needs of security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flexibility, connecting with older systems and operating just as effectively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future technologies. It will speak a variety of</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code languages with seamless interoperability, allowing it to adapt invisibly to manufacturer trade secrets and local jurisdiction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requirements.</a:t>
            </a:r>
            <a:endParaRPr lang="en-US"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By bringing together the best features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SUSE Linux Enterprise Server and the capabilities of the SUSE Linux Enterprise Real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Time kernel into a consolidated, light weight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platform for the automotive industry, SUSE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will help Elektrobit provide its end users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high availability and reduced latency while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increasing the predictability and reliability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 time-sensitive and mission-critical ap</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plications.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As a result, auto manufacturers will have the security, connectivity, and reliability needed to take autonomous driving to the next level.</a:t>
            </a:r>
            <a:endParaRPr lang="en" altLang="zh-CN"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lang="en" altLang="zh-CN" sz="1300" dirty="0">
              <a:latin typeface="Source Han Sans CN" panose="020B0500000000000000" pitchFamily="34" charset="-128"/>
              <a:ea typeface="Source Han Sans CN" panose="020B0500000000000000" pitchFamily="34" charset="-128"/>
              <a:cs typeface="Century Gothic"/>
            </a:endParaRPr>
          </a:p>
          <a:p>
            <a:pPr marL="12700" algn="l">
              <a:lnSpc>
                <a:spcPct val="100000"/>
              </a:lnSpc>
            </a:pPr>
            <a:r>
              <a:rPr lang="en" altLang="zh-CN" sz="1000" b="1" dirty="0">
                <a:solidFill>
                  <a:srgbClr val="231F20"/>
                </a:solidFill>
                <a:latin typeface="Source Han Sans CN" panose="020B0500000000000000" pitchFamily="34" charset="-128"/>
                <a:ea typeface="Source Han Sans CN" panose="020B0500000000000000" pitchFamily="34" charset="-128"/>
                <a:cs typeface="Century Gothic"/>
              </a:rPr>
              <a:t>Conclusion</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When it comes to autonomous driving, there is no room for error. Consumers will not accept uncertainty from autonomous vehicles in the same way they tolerate unpredictability from other human drivers.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Faulty systems could overturn the industry direction overnight. As the largest independent 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source company in the world with a global partner ecosystem and an 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source ethos to help its customers and partners solve complex problems across a wide range of industries, SUSE is committed to helping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develop Safety Linux carefully and deliberately to foster global confidence in adopting driving automation.</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Manufacturers and vendors only have one shot to do this right, otherwise they could face years of setbacks. Aiming for their greatest chance of success,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decided to leverage the ingenuity of open source through SUSE and is moving forward with confidence</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endParaRPr lang="en" altLang="zh-CN" sz="1000" dirty="0">
              <a:latin typeface="Source Han Sans CN" panose="020B0500000000000000" pitchFamily="34" charset="-128"/>
              <a:ea typeface="Source Han Sans CN" panose="020B0500000000000000" pitchFamily="34" charset="-128"/>
              <a:cs typeface="Century Gothic"/>
            </a:endParaRPr>
          </a:p>
        </p:txBody>
      </p:sp>
      <p:pic>
        <p:nvPicPr>
          <p:cNvPr id="4" name="object 4"/>
          <p:cNvPicPr/>
          <p:nvPr/>
        </p:nvPicPr>
        <p:blipFill>
          <a:blip r:embed="rId3" cstate="print"/>
          <a:stretch>
            <a:fillRect/>
          </a:stretch>
        </p:blipFill>
        <p:spPr>
          <a:xfrm>
            <a:off x="4134116" y="1185989"/>
            <a:ext cx="3638283" cy="1977834"/>
          </a:xfrm>
          <a:prstGeom prst="rect">
            <a:avLst/>
          </a:prstGeom>
        </p:spPr>
      </p:pic>
      <p:sp>
        <p:nvSpPr>
          <p:cNvPr id="5" name="object 5"/>
          <p:cNvSpPr txBox="1"/>
          <p:nvPr/>
        </p:nvSpPr>
        <p:spPr>
          <a:xfrm>
            <a:off x="911606" y="1192338"/>
            <a:ext cx="2726680" cy="1457450"/>
          </a:xfrm>
          <a:prstGeom prst="rect">
            <a:avLst/>
          </a:prstGeom>
          <a:ln w="12700">
            <a:solidFill>
              <a:srgbClr val="2FB978"/>
            </a:solidFill>
          </a:ln>
        </p:spPr>
        <p:txBody>
          <a:bodyPr vert="horz" wrap="square" lIns="0" tIns="3175" rIns="0" bIns="0" rtlCol="0">
            <a:spAutoFit/>
          </a:bodyPr>
          <a:lstStyle/>
          <a:p>
            <a:pPr algn="l">
              <a:lnSpc>
                <a:spcPct val="100000"/>
              </a:lnSpc>
              <a:spcBef>
                <a:spcPts val="25"/>
              </a:spcBef>
            </a:pPr>
            <a:endParaRPr sz="1000" dirty="0">
              <a:latin typeface="Source Han Sans CN" panose="020B0500000000000000" pitchFamily="34" charset="-128"/>
              <a:ea typeface="Source Han Sans CN" panose="020B0500000000000000" pitchFamily="34" charset="-128"/>
              <a:cs typeface="Times New Roman"/>
            </a:endParaRPr>
          </a:p>
          <a:p>
            <a:pPr marL="187325" algn="l">
              <a:lnSpc>
                <a:spcPct val="100000"/>
              </a:lnSpc>
            </a:pPr>
            <a:r>
              <a:rPr sz="700" b="1" dirty="0">
                <a:solidFill>
                  <a:srgbClr val="0D322C"/>
                </a:solidFill>
                <a:latin typeface="Source Han Sans CN" panose="020B0500000000000000" pitchFamily="34" charset="-128"/>
                <a:ea typeface="Source Han Sans CN" panose="020B0500000000000000" pitchFamily="34" charset="-128"/>
                <a:cs typeface="Century Gothic"/>
              </a:rPr>
              <a:t>Why Elektrobit partnered with SUSE:</a:t>
            </a:r>
            <a:endParaRPr sz="7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5"/>
              </a:spcBef>
            </a:pPr>
            <a:endParaRPr sz="9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Agility and interoperability</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Edge computing capabilities</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15-year product lifecycle support</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Truly open source environment—no vendor lock-in</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Hardened security</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Simplistic implementation</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World class engineering</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Competitive and flexible pricing</a:t>
            </a:r>
            <a:endParaRPr sz="700" dirty="0">
              <a:latin typeface="Source Han Sans CN" panose="020B0500000000000000" pitchFamily="34" charset="-128"/>
              <a:ea typeface="Source Han Sans CN" panose="020B0500000000000000" pitchFamily="34" charset="-128"/>
              <a:cs typeface="Century Gothic"/>
            </a:endParaRPr>
          </a:p>
        </p:txBody>
      </p:sp>
      <p:sp>
        <p:nvSpPr>
          <p:cNvPr id="6" name="object 6"/>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5</a:t>
            </a:fld>
            <a:endParaRPr dirty="0">
              <a:latin typeface="Source Han Sans CN" panose="020B0500000000000000" pitchFamily="34" charset="-128"/>
              <a:ea typeface="Source Han Sans CN" panose="020B0500000000000000" pitchFamily="34" charset="-128"/>
            </a:endParaRPr>
          </a:p>
        </p:txBody>
      </p:sp>
      <p:sp>
        <p:nvSpPr>
          <p:cNvPr id="7" name="object 7"/>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8" name="object 8"/>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555" y="1179635"/>
            <a:ext cx="2777490" cy="2133600"/>
          </a:xfrm>
          <a:prstGeom prst="rect">
            <a:avLst/>
          </a:prstGeom>
        </p:spPr>
        <p:txBody>
          <a:bodyPr vert="horz" wrap="square" lIns="0" tIns="12700" rIns="0" bIns="0" rtlCol="0">
            <a:spAutoFit/>
          </a:bodyPr>
          <a:lstStyle/>
          <a:p>
            <a:pPr marL="127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Benefits</a:t>
            </a:r>
            <a:endParaRPr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sz="1300" dirty="0">
              <a:latin typeface="Source Han Sans CN" panose="020B0500000000000000" pitchFamily="34" charset="-128"/>
              <a:ea typeface="Source Han Sans CN" panose="020B0500000000000000" pitchFamily="34" charset="-128"/>
              <a:cs typeface="Century Gothic"/>
            </a:endParaRPr>
          </a:p>
          <a:p>
            <a:pPr marL="12700" algn="l">
              <a:lnSpc>
                <a:spcPct val="100000"/>
              </a:lnSpc>
            </a:pPr>
            <a:r>
              <a:rPr sz="1000" dirty="0">
                <a:solidFill>
                  <a:srgbClr val="F58344"/>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Agility and interoperability</a:t>
            </a:r>
            <a:endParaRPr sz="1000" dirty="0">
              <a:latin typeface="Source Han Sans CN" panose="020B0500000000000000" pitchFamily="34" charset="-128"/>
              <a:ea typeface="Source Han Sans CN" panose="020B0500000000000000" pitchFamily="34" charset="-128"/>
              <a:cs typeface="Century Gothic"/>
            </a:endParaRPr>
          </a:p>
          <a:p>
            <a:pPr marL="12700" algn="l">
              <a:lnSpc>
                <a:spcPct val="100000"/>
              </a:lnSpc>
              <a:spcBef>
                <a:spcPts val="200"/>
              </a:spcBef>
            </a:pPr>
            <a:r>
              <a:rPr sz="1000" dirty="0">
                <a:solidFill>
                  <a:srgbClr val="F58344"/>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Edge computing capabilities</a:t>
            </a:r>
            <a:endParaRPr sz="1000" dirty="0">
              <a:latin typeface="Source Han Sans CN" panose="020B0500000000000000" pitchFamily="34" charset="-128"/>
              <a:ea typeface="Source Han Sans CN" panose="020B0500000000000000" pitchFamily="34" charset="-128"/>
              <a:cs typeface="Century Gothic"/>
            </a:endParaRPr>
          </a:p>
          <a:p>
            <a:pPr marL="12700" algn="l">
              <a:lnSpc>
                <a:spcPct val="100000"/>
              </a:lnSpc>
              <a:spcBef>
                <a:spcPts val="200"/>
              </a:spcBef>
            </a:pPr>
            <a:r>
              <a:rPr sz="1000" dirty="0">
                <a:solidFill>
                  <a:srgbClr val="F58344"/>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15-year product lifecycle support</a:t>
            </a:r>
            <a:endParaRPr sz="1000" dirty="0">
              <a:latin typeface="Source Han Sans CN" panose="020B0500000000000000" pitchFamily="34" charset="-128"/>
              <a:ea typeface="Source Han Sans CN" panose="020B0500000000000000" pitchFamily="34" charset="-128"/>
              <a:cs typeface="Century Gothic"/>
            </a:endParaRPr>
          </a:p>
          <a:p>
            <a:pPr marL="184150" marR="5080" indent="-171450" algn="l">
              <a:lnSpc>
                <a:spcPct val="116700"/>
              </a:lnSpc>
            </a:pPr>
            <a:r>
              <a:rPr sz="1000" dirty="0">
                <a:solidFill>
                  <a:srgbClr val="F58344"/>
                </a:solidFill>
                <a:latin typeface="Source Han Sans CN" panose="020B0500000000000000" pitchFamily="34" charset="-128"/>
                <a:ea typeface="Source Han Sans CN" panose="020B0500000000000000" pitchFamily="34" charset="-128"/>
                <a:cs typeface="Century Gothic"/>
              </a:rPr>
              <a:t>+</a:t>
            </a:r>
            <a:r>
              <a:rPr lang="zh-CN" altLang="en-US" sz="1000" dirty="0">
                <a:solidFill>
                  <a:srgbClr val="F58344"/>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Truly open source environment—no ven-
dor lock-in</a:t>
            </a:r>
            <a:endParaRPr sz="1000" dirty="0">
              <a:latin typeface="Source Han Sans CN" panose="020B0500000000000000" pitchFamily="34" charset="-128"/>
              <a:ea typeface="Source Han Sans CN" panose="020B0500000000000000" pitchFamily="34" charset="-128"/>
              <a:cs typeface="Century Gothic"/>
            </a:endParaRPr>
          </a:p>
          <a:p>
            <a:pPr marL="12700" algn="l">
              <a:lnSpc>
                <a:spcPct val="100000"/>
              </a:lnSpc>
              <a:spcBef>
                <a:spcPts val="200"/>
              </a:spcBef>
            </a:pPr>
            <a:r>
              <a:rPr sz="1000" dirty="0">
                <a:solidFill>
                  <a:srgbClr val="F58344"/>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Hardened security</a:t>
            </a:r>
            <a:endParaRPr sz="1000" dirty="0">
              <a:latin typeface="Source Han Sans CN" panose="020B0500000000000000" pitchFamily="34" charset="-128"/>
              <a:ea typeface="Source Han Sans CN" panose="020B0500000000000000" pitchFamily="34" charset="-128"/>
              <a:cs typeface="Century Gothic"/>
            </a:endParaRPr>
          </a:p>
          <a:p>
            <a:pPr marL="12700" algn="l">
              <a:lnSpc>
                <a:spcPct val="100000"/>
              </a:lnSpc>
              <a:spcBef>
                <a:spcPts val="200"/>
              </a:spcBef>
            </a:pPr>
            <a:r>
              <a:rPr sz="1000" dirty="0">
                <a:solidFill>
                  <a:srgbClr val="F58344"/>
                </a:solidFill>
                <a:latin typeface="Source Han Sans CN" panose="020B0500000000000000" pitchFamily="34" charset="-128"/>
                <a:ea typeface="Source Han Sans CN" panose="020B0500000000000000" pitchFamily="34" charset="-128"/>
                <a:cs typeface="Century Gothic"/>
              </a:rPr>
              <a:t>+</a:t>
            </a:r>
            <a:r>
              <a:rPr lang="zh-CN" altLang="en-US" sz="1000" dirty="0">
                <a:solidFill>
                  <a:srgbClr val="F58344"/>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Simplistic implementation</a:t>
            </a:r>
            <a:endParaRPr sz="1000" dirty="0">
              <a:latin typeface="Source Han Sans CN" panose="020B0500000000000000" pitchFamily="34" charset="-128"/>
              <a:ea typeface="Source Han Sans CN" panose="020B0500000000000000" pitchFamily="34" charset="-128"/>
              <a:cs typeface="Century Gothic"/>
            </a:endParaRPr>
          </a:p>
          <a:p>
            <a:pPr marL="12700" algn="l">
              <a:lnSpc>
                <a:spcPct val="100000"/>
              </a:lnSpc>
              <a:spcBef>
                <a:spcPts val="200"/>
              </a:spcBef>
            </a:pPr>
            <a:r>
              <a:rPr sz="1000" dirty="0">
                <a:solidFill>
                  <a:srgbClr val="F58344"/>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World class engineering</a:t>
            </a:r>
            <a:endParaRPr sz="1000" dirty="0">
              <a:latin typeface="Source Han Sans CN" panose="020B0500000000000000" pitchFamily="34" charset="-128"/>
              <a:ea typeface="Source Han Sans CN" panose="020B0500000000000000" pitchFamily="34" charset="-128"/>
              <a:cs typeface="Century Gothic"/>
            </a:endParaRPr>
          </a:p>
          <a:p>
            <a:pPr marL="184150" marR="40640" indent="-171450" algn="l">
              <a:lnSpc>
                <a:spcPct val="116700"/>
              </a:lnSpc>
            </a:pPr>
            <a:r>
              <a:rPr sz="1000" dirty="0">
                <a:solidFill>
                  <a:srgbClr val="F58344"/>
                </a:solidFill>
                <a:latin typeface="Source Han Sans CN" panose="020B0500000000000000" pitchFamily="34" charset="-128"/>
                <a:ea typeface="Source Han Sans CN" panose="020B0500000000000000" pitchFamily="34" charset="-128"/>
                <a:cs typeface="Century Gothic"/>
              </a:rPr>
              <a:t>+</a:t>
            </a:r>
            <a:r>
              <a:rPr lang="zh-CN" altLang="en-US" sz="1000" dirty="0">
                <a:solidFill>
                  <a:srgbClr val="F58344"/>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 creation of a foundation for the future of driving automation—Safety Linux.</a:t>
            </a:r>
            <a:endParaRPr sz="1000" dirty="0">
              <a:latin typeface="Source Han Sans CN" panose="020B0500000000000000" pitchFamily="34" charset="-128"/>
              <a:ea typeface="Source Han Sans CN" panose="020B0500000000000000" pitchFamily="34" charset="-128"/>
              <a:cs typeface="Century Gothic"/>
            </a:endParaRPr>
          </a:p>
        </p:txBody>
      </p:sp>
      <p:sp>
        <p:nvSpPr>
          <p:cNvPr id="3" name="object 3"/>
          <p:cNvSpPr/>
          <p:nvPr/>
        </p:nvSpPr>
        <p:spPr>
          <a:xfrm>
            <a:off x="0" y="3700145"/>
            <a:ext cx="3657600" cy="1710055"/>
          </a:xfrm>
          <a:custGeom>
            <a:avLst/>
            <a:gdLst/>
            <a:ahLst/>
            <a:cxnLst/>
            <a:rect l="l" t="t" r="r" b="b"/>
            <a:pathLst>
              <a:path w="3657600" h="1710054">
                <a:moveTo>
                  <a:pt x="3657396" y="0"/>
                </a:moveTo>
                <a:lnTo>
                  <a:pt x="0" y="0"/>
                </a:lnTo>
                <a:lnTo>
                  <a:pt x="0" y="1709927"/>
                </a:lnTo>
                <a:lnTo>
                  <a:pt x="3657396" y="1709927"/>
                </a:lnTo>
                <a:lnTo>
                  <a:pt x="3657396"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892555" y="3827941"/>
            <a:ext cx="2292350" cy="1367041"/>
          </a:xfrm>
          <a:prstGeom prst="rect">
            <a:avLst/>
          </a:prstGeom>
        </p:spPr>
        <p:txBody>
          <a:bodyPr vert="horz" wrap="square" lIns="0" tIns="12700" rIns="0" bIns="0" rtlCol="0">
            <a:spAutoFit/>
          </a:bodyPr>
          <a:lstStyle/>
          <a:p>
            <a:pPr marL="12700" marR="248285" algn="l">
              <a:lnSpc>
                <a:spcPct val="15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Find out how SUSE can help you</a:t>
            </a:r>
            <a:r>
              <a:rPr lang="zh-CN" altLang="en-US" sz="1000" b="1" dirty="0">
                <a:solidFill>
                  <a:srgbClr val="231F20"/>
                </a:solidFill>
                <a:latin typeface="Source Han Sans CN" panose="020B0500000000000000" pitchFamily="34" charset="-128"/>
                <a:ea typeface="Source Han Sans CN" panose="020B0500000000000000" pitchFamily="34" charset="-128"/>
                <a:cs typeface="Century Gothic"/>
              </a:rPr>
              <a:t> </a:t>
            </a:r>
            <a:r>
              <a:rPr sz="1000" b="1" dirty="0">
                <a:solidFill>
                  <a:srgbClr val="231F20"/>
                </a:solidFill>
                <a:latin typeface="Source Han Sans CN" panose="020B0500000000000000" pitchFamily="34" charset="-128"/>
                <a:ea typeface="Source Han Sans CN" panose="020B0500000000000000" pitchFamily="34" charset="-128"/>
                <a:cs typeface="Century Gothic"/>
              </a:rPr>
              <a:t>become an innovation hero!</a:t>
            </a:r>
            <a:endParaRPr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sz="13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2"/>
              </a:rPr>
              <a:t>Sales-Inquiries-APAC@suse.com</a:t>
            </a:r>
            <a:endParaRPr sz="10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spcBef>
                <a:spcPts val="200"/>
              </a:spcBef>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3"/>
              </a:rPr>
              <a:t>Sales-Inquiries-EMEA@suse.com</a:t>
            </a:r>
            <a:endParaRPr sz="10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spcBef>
                <a:spcPts val="200"/>
              </a:spcBef>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4"/>
              </a:rPr>
              <a:t>Sales-Inquiries-LATAM@suse.com</a:t>
            </a:r>
            <a:endParaRPr sz="10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spcBef>
                <a:spcPts val="200"/>
              </a:spcBef>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5"/>
              </a:rPr>
              <a:t>Sales-Inquiries-NA@suse.com</a:t>
            </a:r>
            <a:endParaRPr sz="1000" dirty="0">
              <a:latin typeface="Source Han Sans CN" panose="020B0500000000000000" pitchFamily="34" charset="-128"/>
              <a:ea typeface="Source Han Sans CN" panose="020B0500000000000000" pitchFamily="34" charset="-128"/>
              <a:cs typeface="Century Gothic"/>
            </a:endParaRPr>
          </a:p>
        </p:txBody>
      </p:sp>
      <p:sp>
        <p:nvSpPr>
          <p:cNvPr id="5" name="object 5"/>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6</a:t>
            </a:fld>
            <a:endParaRPr dirty="0">
              <a:latin typeface="Source Han Sans CN" panose="020B0500000000000000" pitchFamily="34" charset="-128"/>
              <a:ea typeface="Source Han Sans CN" panose="020B0500000000000000" pitchFamily="34" charset="-128"/>
            </a:endParaRPr>
          </a:p>
        </p:txBody>
      </p:sp>
      <p:sp>
        <p:nvSpPr>
          <p:cNvPr id="6" name="object 6"/>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7" name="object 7"/>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5524963" y="9207419"/>
            <a:ext cx="1910714" cy="544380"/>
          </a:xfrm>
          <a:prstGeom prst="rect">
            <a:avLst/>
          </a:prstGeom>
        </p:spPr>
        <p:txBody>
          <a:bodyPr vert="horz" wrap="square" lIns="0" tIns="12700" rIns="0" bIns="0" rtlCol="0">
            <a:spAutoFit/>
          </a:bodyPr>
          <a:lstStyle/>
          <a:p>
            <a:pPr marL="12700" marR="5080">
              <a:lnSpc>
                <a:spcPct val="116700"/>
              </a:lnSpc>
              <a:spcBef>
                <a:spcPts val="100"/>
              </a:spcBef>
            </a:pPr>
            <a:r>
              <a:rPr sz="600" dirty="0">
                <a:solidFill>
                  <a:srgbClr val="FFFFFF"/>
                </a:solidFill>
                <a:latin typeface="Source Han Sans CN" panose="020B0500000000000000" pitchFamily="34" charset="-128"/>
                <a:ea typeface="Source Han Sans CN" panose="020B0500000000000000" pitchFamily="34" charset="-128"/>
                <a:cs typeface="Lucida Sans"/>
              </a:rPr>
              <a:t>268-002689-002 | © 2021 SUSE LLC. All Rights</a:t>
            </a:r>
            <a:r>
              <a:rPr lang="zh-CN" altLang="en-US" sz="600" dirty="0">
                <a:solidFill>
                  <a:srgbClr val="FFFFFF"/>
                </a:solidFill>
                <a:latin typeface="Source Han Sans CN" panose="020B0500000000000000" pitchFamily="34" charset="-128"/>
                <a:ea typeface="Source Han Sans CN" panose="020B0500000000000000" pitchFamily="34" charset="-128"/>
                <a:cs typeface="Lucida Sans"/>
              </a:rPr>
              <a:t> </a:t>
            </a:r>
            <a:r>
              <a:rPr sz="600" dirty="0">
                <a:solidFill>
                  <a:srgbClr val="FFFFFF"/>
                </a:solidFill>
                <a:latin typeface="Source Han Sans CN" panose="020B0500000000000000" pitchFamily="34" charset="-128"/>
                <a:ea typeface="Source Han Sans CN" panose="020B0500000000000000" pitchFamily="34" charset="-128"/>
                <a:cs typeface="Lucida Sans"/>
              </a:rPr>
              <a:t>Reserved. SUSE</a:t>
            </a:r>
            <a:r>
              <a:rPr lang="zh-CN" altLang="en-US" sz="600" dirty="0">
                <a:solidFill>
                  <a:srgbClr val="FFFFFF"/>
                </a:solidFill>
                <a:latin typeface="Source Han Sans CN" panose="020B0500000000000000" pitchFamily="34" charset="-128"/>
                <a:ea typeface="Source Han Sans CN" panose="020B0500000000000000" pitchFamily="34" charset="-128"/>
                <a:cs typeface="Lucida Sans"/>
              </a:rPr>
              <a:t> </a:t>
            </a:r>
            <a:r>
              <a:rPr sz="600" dirty="0">
                <a:solidFill>
                  <a:srgbClr val="FFFFFF"/>
                </a:solidFill>
                <a:latin typeface="Source Han Sans CN" panose="020B0500000000000000" pitchFamily="34" charset="-128"/>
                <a:ea typeface="Source Han Sans CN" panose="020B0500000000000000" pitchFamily="34" charset="-128"/>
                <a:cs typeface="Lucida Sans"/>
              </a:rPr>
              <a:t>and the SUSE logo are registered trademarks of SUSE LLC in</a:t>
            </a:r>
            <a:r>
              <a:rPr lang="zh-CN" altLang="en-US" sz="600" dirty="0">
                <a:solidFill>
                  <a:srgbClr val="FFFFFF"/>
                </a:solidFill>
                <a:latin typeface="Source Han Sans CN" panose="020B0500000000000000" pitchFamily="34" charset="-128"/>
                <a:ea typeface="Source Han Sans CN" panose="020B0500000000000000" pitchFamily="34" charset="-128"/>
                <a:cs typeface="Lucida Sans"/>
              </a:rPr>
              <a:t> </a:t>
            </a:r>
            <a:r>
              <a:rPr sz="600" dirty="0">
                <a:solidFill>
                  <a:srgbClr val="FFFFFF"/>
                </a:solidFill>
                <a:latin typeface="Source Han Sans CN" panose="020B0500000000000000" pitchFamily="34" charset="-128"/>
                <a:ea typeface="Source Han Sans CN" panose="020B0500000000000000" pitchFamily="34" charset="-128"/>
                <a:cs typeface="Lucida Sans"/>
              </a:rPr>
              <a:t>the United States and other countries. All third-party</a:t>
            </a:r>
            <a:r>
              <a:rPr lang="zh-CN" altLang="en-US" sz="600" dirty="0">
                <a:solidFill>
                  <a:srgbClr val="FFFFFF"/>
                </a:solidFill>
                <a:latin typeface="Source Han Sans CN" panose="020B0500000000000000" pitchFamily="34" charset="-128"/>
                <a:ea typeface="Source Han Sans CN" panose="020B0500000000000000" pitchFamily="34" charset="-128"/>
                <a:cs typeface="Lucida Sans"/>
              </a:rPr>
              <a:t> </a:t>
            </a:r>
            <a:r>
              <a:rPr sz="600" dirty="0">
                <a:solidFill>
                  <a:srgbClr val="FFFFFF"/>
                </a:solidFill>
                <a:latin typeface="Source Han Sans CN" panose="020B0500000000000000" pitchFamily="34" charset="-128"/>
                <a:ea typeface="Source Han Sans CN" panose="020B0500000000000000" pitchFamily="34" charset="-128"/>
                <a:cs typeface="Lucida Sans"/>
              </a:rPr>
              <a:t>trademarks are the property of their respective owners.</a:t>
            </a:r>
            <a:endParaRPr sz="600" dirty="0">
              <a:latin typeface="Source Han Sans CN" panose="020B0500000000000000" pitchFamily="34" charset="-128"/>
              <a:ea typeface="Source Han Sans CN" panose="020B0500000000000000" pitchFamily="34" charset="-128"/>
              <a:cs typeface="Lucida Sans"/>
            </a:endParaRPr>
          </a:p>
        </p:txBody>
      </p:sp>
      <p:sp>
        <p:nvSpPr>
          <p:cNvPr id="8" name="object 8"/>
          <p:cNvSpPr txBox="1"/>
          <p:nvPr/>
        </p:nvSpPr>
        <p:spPr>
          <a:xfrm>
            <a:off x="355011" y="7982495"/>
            <a:ext cx="3545840" cy="1502976"/>
          </a:xfrm>
          <a:prstGeom prst="rect">
            <a:avLst/>
          </a:prstGeom>
        </p:spPr>
        <p:txBody>
          <a:bodyPr vert="horz" wrap="square" lIns="0" tIns="12700" rIns="0" bIns="0" rtlCol="0">
            <a:spAutoFit/>
          </a:bodyPr>
          <a:lstStyle/>
          <a:p>
            <a:pPr marL="12700">
              <a:spcBef>
                <a:spcPts val="100"/>
              </a:spcBef>
            </a:pPr>
            <a:r>
              <a:rPr lang="en" altLang="zh-CN" sz="4800" dirty="0">
                <a:solidFill>
                  <a:srgbClr val="FFFFFF"/>
                </a:solidFill>
                <a:latin typeface="Poppins Medium" pitchFamily="2" charset="0"/>
                <a:ea typeface="Source Han Sans CN" panose="020B0500000000000000" pitchFamily="34" charset="-128"/>
                <a:cs typeface="Poppins Medium" pitchFamily="2" charset="0"/>
              </a:rPr>
              <a:t>Innovate</a:t>
            </a:r>
            <a:endParaRPr lang="en" altLang="zh-CN" sz="4800" dirty="0">
              <a:latin typeface="Poppins Medium" pitchFamily="2" charset="0"/>
              <a:ea typeface="Source Han Sans CN" panose="020B0500000000000000" pitchFamily="34" charset="-128"/>
              <a:cs typeface="Poppins Medium" pitchFamily="2" charset="0"/>
            </a:endParaRPr>
          </a:p>
          <a:p>
            <a:pPr marL="12700">
              <a:lnSpc>
                <a:spcPct val="100000"/>
              </a:lnSpc>
              <a:spcBef>
                <a:spcPts val="100"/>
              </a:spcBef>
            </a:pPr>
            <a:r>
              <a:rPr sz="4800" dirty="0">
                <a:solidFill>
                  <a:srgbClr val="FFFFFF"/>
                </a:solidFill>
                <a:latin typeface="Poppins Medium" pitchFamily="2" charset="0"/>
                <a:ea typeface="Source Han Sans CN" panose="020B0500000000000000" pitchFamily="34" charset="-128"/>
                <a:cs typeface="Poppins Medium" pitchFamily="2" charset="0"/>
              </a:rPr>
              <a:t>Everywhere</a:t>
            </a:r>
            <a:endParaRPr sz="4800" dirty="0">
              <a:latin typeface="Poppins Medium" pitchFamily="2" charset="0"/>
              <a:ea typeface="Source Han Sans CN" panose="020B0500000000000000" pitchFamily="34" charset="-128"/>
              <a:cs typeface="Poppins Medium" pitchFamily="2" charset="0"/>
            </a:endParaRPr>
          </a:p>
        </p:txBody>
      </p:sp>
      <p:sp>
        <p:nvSpPr>
          <p:cNvPr id="9" name="object 9"/>
          <p:cNvSpPr/>
          <p:nvPr/>
        </p:nvSpPr>
        <p:spPr>
          <a:xfrm>
            <a:off x="901955" y="462377"/>
            <a:ext cx="598170" cy="149225"/>
          </a:xfrm>
          <a:custGeom>
            <a:avLst/>
            <a:gdLst/>
            <a:ahLst/>
            <a:cxnLst/>
            <a:rect l="l" t="t" r="r" b="b"/>
            <a:pathLst>
              <a:path w="598169" h="149225">
                <a:moveTo>
                  <a:pt x="14503" y="111048"/>
                </a:moveTo>
                <a:lnTo>
                  <a:pt x="8762" y="111048"/>
                </a:lnTo>
                <a:lnTo>
                  <a:pt x="6134" y="112128"/>
                </a:lnTo>
                <a:lnTo>
                  <a:pt x="228" y="118033"/>
                </a:lnTo>
                <a:lnTo>
                  <a:pt x="0" y="124218"/>
                </a:lnTo>
                <a:lnTo>
                  <a:pt x="3594" y="128219"/>
                </a:lnTo>
                <a:lnTo>
                  <a:pt x="14089" y="137326"/>
                </a:lnTo>
                <a:lnTo>
                  <a:pt x="26947" y="143854"/>
                </a:lnTo>
                <a:lnTo>
                  <a:pt x="42118" y="147784"/>
                </a:lnTo>
                <a:lnTo>
                  <a:pt x="59550" y="149098"/>
                </a:lnTo>
                <a:lnTo>
                  <a:pt x="67849" y="148774"/>
                </a:lnTo>
                <a:lnTo>
                  <a:pt x="105067" y="135636"/>
                </a:lnTo>
                <a:lnTo>
                  <a:pt x="108920" y="130505"/>
                </a:lnTo>
                <a:lnTo>
                  <a:pt x="59321" y="130505"/>
                </a:lnTo>
                <a:lnTo>
                  <a:pt x="51212" y="130105"/>
                </a:lnTo>
                <a:lnTo>
                  <a:pt x="17271" y="112306"/>
                </a:lnTo>
                <a:lnTo>
                  <a:pt x="14503" y="111048"/>
                </a:lnTo>
                <a:close/>
              </a:path>
              <a:path w="598169" h="149225">
                <a:moveTo>
                  <a:pt x="58661" y="50"/>
                </a:moveTo>
                <a:lnTo>
                  <a:pt x="20307" y="9855"/>
                </a:lnTo>
                <a:lnTo>
                  <a:pt x="2578" y="35852"/>
                </a:lnTo>
                <a:lnTo>
                  <a:pt x="2578" y="51523"/>
                </a:lnTo>
                <a:lnTo>
                  <a:pt x="31309" y="79378"/>
                </a:lnTo>
                <a:lnTo>
                  <a:pt x="66342" y="87985"/>
                </a:lnTo>
                <a:lnTo>
                  <a:pt x="74256" y="90108"/>
                </a:lnTo>
                <a:lnTo>
                  <a:pt x="80637" y="92376"/>
                </a:lnTo>
                <a:lnTo>
                  <a:pt x="85534" y="94805"/>
                </a:lnTo>
                <a:lnTo>
                  <a:pt x="91249" y="98247"/>
                </a:lnTo>
                <a:lnTo>
                  <a:pt x="94145" y="102882"/>
                </a:lnTo>
                <a:lnTo>
                  <a:pt x="94145" y="115608"/>
                </a:lnTo>
                <a:lnTo>
                  <a:pt x="59321" y="130505"/>
                </a:lnTo>
                <a:lnTo>
                  <a:pt x="108920" y="130505"/>
                </a:lnTo>
                <a:lnTo>
                  <a:pt x="114566" y="122986"/>
                </a:lnTo>
                <a:lnTo>
                  <a:pt x="116942" y="115608"/>
                </a:lnTo>
                <a:lnTo>
                  <a:pt x="116954" y="99479"/>
                </a:lnTo>
                <a:lnTo>
                  <a:pt x="115227" y="92913"/>
                </a:lnTo>
                <a:lnTo>
                  <a:pt x="81638" y="69591"/>
                </a:lnTo>
                <a:lnTo>
                  <a:pt x="54114" y="63580"/>
                </a:lnTo>
                <a:lnTo>
                  <a:pt x="45888" y="61394"/>
                </a:lnTo>
                <a:lnTo>
                  <a:pt x="39305" y="59023"/>
                </a:lnTo>
                <a:lnTo>
                  <a:pt x="34315" y="56451"/>
                </a:lnTo>
                <a:lnTo>
                  <a:pt x="28536" y="52781"/>
                </a:lnTo>
                <a:lnTo>
                  <a:pt x="25615" y="47739"/>
                </a:lnTo>
                <a:lnTo>
                  <a:pt x="25615" y="34772"/>
                </a:lnTo>
                <a:lnTo>
                  <a:pt x="28600" y="29222"/>
                </a:lnTo>
                <a:lnTo>
                  <a:pt x="40284" y="20751"/>
                </a:lnTo>
                <a:lnTo>
                  <a:pt x="48488" y="18630"/>
                </a:lnTo>
                <a:lnTo>
                  <a:pt x="108055" y="18630"/>
                </a:lnTo>
                <a:lnTo>
                  <a:pt x="104736" y="14909"/>
                </a:lnTo>
                <a:lnTo>
                  <a:pt x="68264" y="504"/>
                </a:lnTo>
                <a:lnTo>
                  <a:pt x="58661" y="50"/>
                </a:lnTo>
                <a:close/>
              </a:path>
              <a:path w="598169" h="149225">
                <a:moveTo>
                  <a:pt x="108055" y="18630"/>
                </a:moveTo>
                <a:lnTo>
                  <a:pt x="58877" y="18630"/>
                </a:lnTo>
                <a:lnTo>
                  <a:pt x="66400" y="19020"/>
                </a:lnTo>
                <a:lnTo>
                  <a:pt x="73164" y="20183"/>
                </a:lnTo>
                <a:lnTo>
                  <a:pt x="95732" y="36207"/>
                </a:lnTo>
                <a:lnTo>
                  <a:pt x="98717" y="37680"/>
                </a:lnTo>
                <a:lnTo>
                  <a:pt x="104508" y="37680"/>
                </a:lnTo>
                <a:lnTo>
                  <a:pt x="106972" y="36728"/>
                </a:lnTo>
                <a:lnTo>
                  <a:pt x="113106" y="31203"/>
                </a:lnTo>
                <a:lnTo>
                  <a:pt x="113461" y="24650"/>
                </a:lnTo>
                <a:lnTo>
                  <a:pt x="108055" y="18630"/>
                </a:lnTo>
                <a:close/>
              </a:path>
              <a:path w="598169" h="149225">
                <a:moveTo>
                  <a:pt x="342722" y="110998"/>
                </a:moveTo>
                <a:lnTo>
                  <a:pt x="336994" y="110998"/>
                </a:lnTo>
                <a:lnTo>
                  <a:pt x="334378" y="112077"/>
                </a:lnTo>
                <a:lnTo>
                  <a:pt x="328447" y="117995"/>
                </a:lnTo>
                <a:lnTo>
                  <a:pt x="328218" y="124180"/>
                </a:lnTo>
                <a:lnTo>
                  <a:pt x="331812" y="128181"/>
                </a:lnTo>
                <a:lnTo>
                  <a:pt x="342315" y="137288"/>
                </a:lnTo>
                <a:lnTo>
                  <a:pt x="355176" y="143816"/>
                </a:lnTo>
                <a:lnTo>
                  <a:pt x="370344" y="147746"/>
                </a:lnTo>
                <a:lnTo>
                  <a:pt x="387769" y="149059"/>
                </a:lnTo>
                <a:lnTo>
                  <a:pt x="396070" y="148734"/>
                </a:lnTo>
                <a:lnTo>
                  <a:pt x="433298" y="135597"/>
                </a:lnTo>
                <a:lnTo>
                  <a:pt x="437146" y="130467"/>
                </a:lnTo>
                <a:lnTo>
                  <a:pt x="387553" y="130467"/>
                </a:lnTo>
                <a:lnTo>
                  <a:pt x="379442" y="130067"/>
                </a:lnTo>
                <a:lnTo>
                  <a:pt x="345490" y="112255"/>
                </a:lnTo>
                <a:lnTo>
                  <a:pt x="342722" y="110998"/>
                </a:lnTo>
                <a:close/>
              </a:path>
              <a:path w="598169" h="149225">
                <a:moveTo>
                  <a:pt x="386880" y="0"/>
                </a:moveTo>
                <a:lnTo>
                  <a:pt x="348526" y="9804"/>
                </a:lnTo>
                <a:lnTo>
                  <a:pt x="330809" y="35801"/>
                </a:lnTo>
                <a:lnTo>
                  <a:pt x="330809" y="51485"/>
                </a:lnTo>
                <a:lnTo>
                  <a:pt x="332574" y="58026"/>
                </a:lnTo>
                <a:lnTo>
                  <a:pt x="336080" y="63284"/>
                </a:lnTo>
                <a:lnTo>
                  <a:pt x="339585" y="68592"/>
                </a:lnTo>
                <a:lnTo>
                  <a:pt x="375556" y="83971"/>
                </a:lnTo>
                <a:lnTo>
                  <a:pt x="394574" y="87946"/>
                </a:lnTo>
                <a:lnTo>
                  <a:pt x="402486" y="90068"/>
                </a:lnTo>
                <a:lnTo>
                  <a:pt x="408863" y="92332"/>
                </a:lnTo>
                <a:lnTo>
                  <a:pt x="413753" y="94754"/>
                </a:lnTo>
                <a:lnTo>
                  <a:pt x="419468" y="98196"/>
                </a:lnTo>
                <a:lnTo>
                  <a:pt x="422376" y="102844"/>
                </a:lnTo>
                <a:lnTo>
                  <a:pt x="422376" y="115557"/>
                </a:lnTo>
                <a:lnTo>
                  <a:pt x="387553" y="130467"/>
                </a:lnTo>
                <a:lnTo>
                  <a:pt x="437146" y="130467"/>
                </a:lnTo>
                <a:lnTo>
                  <a:pt x="442785" y="122948"/>
                </a:lnTo>
                <a:lnTo>
                  <a:pt x="445177" y="115557"/>
                </a:lnTo>
                <a:lnTo>
                  <a:pt x="445185" y="99453"/>
                </a:lnTo>
                <a:lnTo>
                  <a:pt x="443445" y="92875"/>
                </a:lnTo>
                <a:lnTo>
                  <a:pt x="409867" y="69553"/>
                </a:lnTo>
                <a:lnTo>
                  <a:pt x="382335" y="63537"/>
                </a:lnTo>
                <a:lnTo>
                  <a:pt x="374113" y="61352"/>
                </a:lnTo>
                <a:lnTo>
                  <a:pt x="367534" y="58983"/>
                </a:lnTo>
                <a:lnTo>
                  <a:pt x="362546" y="56413"/>
                </a:lnTo>
                <a:lnTo>
                  <a:pt x="356768" y="52743"/>
                </a:lnTo>
                <a:lnTo>
                  <a:pt x="353834" y="47701"/>
                </a:lnTo>
                <a:lnTo>
                  <a:pt x="353834" y="34721"/>
                </a:lnTo>
                <a:lnTo>
                  <a:pt x="356831" y="29171"/>
                </a:lnTo>
                <a:lnTo>
                  <a:pt x="368503" y="20713"/>
                </a:lnTo>
                <a:lnTo>
                  <a:pt x="376720" y="18592"/>
                </a:lnTo>
                <a:lnTo>
                  <a:pt x="436293" y="18592"/>
                </a:lnTo>
                <a:lnTo>
                  <a:pt x="432955" y="14871"/>
                </a:lnTo>
                <a:lnTo>
                  <a:pt x="396483" y="455"/>
                </a:lnTo>
                <a:lnTo>
                  <a:pt x="386880" y="0"/>
                </a:lnTo>
                <a:close/>
              </a:path>
              <a:path w="598169" h="149225">
                <a:moveTo>
                  <a:pt x="436293" y="18592"/>
                </a:moveTo>
                <a:lnTo>
                  <a:pt x="387108" y="18592"/>
                </a:lnTo>
                <a:lnTo>
                  <a:pt x="394632" y="18982"/>
                </a:lnTo>
                <a:lnTo>
                  <a:pt x="401396" y="20145"/>
                </a:lnTo>
                <a:lnTo>
                  <a:pt x="423951" y="36156"/>
                </a:lnTo>
                <a:lnTo>
                  <a:pt x="426948" y="37630"/>
                </a:lnTo>
                <a:lnTo>
                  <a:pt x="432739" y="37630"/>
                </a:lnTo>
                <a:lnTo>
                  <a:pt x="435203" y="36690"/>
                </a:lnTo>
                <a:lnTo>
                  <a:pt x="441337" y="31153"/>
                </a:lnTo>
                <a:lnTo>
                  <a:pt x="441693" y="24612"/>
                </a:lnTo>
                <a:lnTo>
                  <a:pt x="436293" y="18592"/>
                </a:lnTo>
                <a:close/>
              </a:path>
              <a:path w="598169" h="149225">
                <a:moveTo>
                  <a:pt x="181152" y="0"/>
                </a:moveTo>
                <a:lnTo>
                  <a:pt x="169062" y="0"/>
                </a:lnTo>
                <a:lnTo>
                  <a:pt x="164147" y="4927"/>
                </a:lnTo>
                <a:lnTo>
                  <a:pt x="164147" y="91643"/>
                </a:lnTo>
                <a:lnTo>
                  <a:pt x="165092" y="104967"/>
                </a:lnTo>
                <a:lnTo>
                  <a:pt x="187532" y="140889"/>
                </a:lnTo>
                <a:lnTo>
                  <a:pt x="223113" y="149059"/>
                </a:lnTo>
                <a:lnTo>
                  <a:pt x="236675" y="148147"/>
                </a:lnTo>
                <a:lnTo>
                  <a:pt x="248548" y="145419"/>
                </a:lnTo>
                <a:lnTo>
                  <a:pt x="258693" y="140889"/>
                </a:lnTo>
                <a:lnTo>
                  <a:pt x="267068" y="134569"/>
                </a:lnTo>
                <a:lnTo>
                  <a:pt x="270382" y="130467"/>
                </a:lnTo>
                <a:lnTo>
                  <a:pt x="223113" y="130467"/>
                </a:lnTo>
                <a:lnTo>
                  <a:pt x="214292" y="129823"/>
                </a:lnTo>
                <a:lnTo>
                  <a:pt x="186637" y="98685"/>
                </a:lnTo>
                <a:lnTo>
                  <a:pt x="186067" y="88760"/>
                </a:lnTo>
                <a:lnTo>
                  <a:pt x="186067" y="4927"/>
                </a:lnTo>
                <a:lnTo>
                  <a:pt x="181152" y="0"/>
                </a:lnTo>
                <a:close/>
              </a:path>
              <a:path w="598169" h="149225">
                <a:moveTo>
                  <a:pt x="277164" y="0"/>
                </a:moveTo>
                <a:lnTo>
                  <a:pt x="265074" y="0"/>
                </a:lnTo>
                <a:lnTo>
                  <a:pt x="260159" y="4927"/>
                </a:lnTo>
                <a:lnTo>
                  <a:pt x="260159" y="88760"/>
                </a:lnTo>
                <a:lnTo>
                  <a:pt x="259589" y="98685"/>
                </a:lnTo>
                <a:lnTo>
                  <a:pt x="231932" y="129823"/>
                </a:lnTo>
                <a:lnTo>
                  <a:pt x="223113" y="130467"/>
                </a:lnTo>
                <a:lnTo>
                  <a:pt x="270382" y="130467"/>
                </a:lnTo>
                <a:lnTo>
                  <a:pt x="273614" y="126467"/>
                </a:lnTo>
                <a:lnTo>
                  <a:pt x="278307" y="116587"/>
                </a:lnTo>
                <a:lnTo>
                  <a:pt x="281134" y="104967"/>
                </a:lnTo>
                <a:lnTo>
                  <a:pt x="282079" y="91643"/>
                </a:lnTo>
                <a:lnTo>
                  <a:pt x="282079" y="4927"/>
                </a:lnTo>
                <a:lnTo>
                  <a:pt x="277164" y="0"/>
                </a:lnTo>
                <a:close/>
              </a:path>
              <a:path w="598169" h="149225">
                <a:moveTo>
                  <a:pt x="593420" y="1892"/>
                </a:moveTo>
                <a:lnTo>
                  <a:pt x="521627" y="1892"/>
                </a:lnTo>
                <a:lnTo>
                  <a:pt x="510250" y="4196"/>
                </a:lnTo>
                <a:lnTo>
                  <a:pt x="500948" y="10474"/>
                </a:lnTo>
                <a:lnTo>
                  <a:pt x="494670" y="19776"/>
                </a:lnTo>
                <a:lnTo>
                  <a:pt x="492366" y="31153"/>
                </a:lnTo>
                <a:lnTo>
                  <a:pt x="492366" y="117894"/>
                </a:lnTo>
                <a:lnTo>
                  <a:pt x="494670" y="129268"/>
                </a:lnTo>
                <a:lnTo>
                  <a:pt x="500948" y="138566"/>
                </a:lnTo>
                <a:lnTo>
                  <a:pt x="510250" y="144840"/>
                </a:lnTo>
                <a:lnTo>
                  <a:pt x="521627" y="147142"/>
                </a:lnTo>
                <a:lnTo>
                  <a:pt x="593420" y="147142"/>
                </a:lnTo>
                <a:lnTo>
                  <a:pt x="597661" y="142913"/>
                </a:lnTo>
                <a:lnTo>
                  <a:pt x="597661" y="132486"/>
                </a:lnTo>
                <a:lnTo>
                  <a:pt x="593420" y="128244"/>
                </a:lnTo>
                <a:lnTo>
                  <a:pt x="515924" y="128244"/>
                </a:lnTo>
                <a:lnTo>
                  <a:pt x="511276" y="123596"/>
                </a:lnTo>
                <a:lnTo>
                  <a:pt x="511276" y="83223"/>
                </a:lnTo>
                <a:lnTo>
                  <a:pt x="581507" y="83223"/>
                </a:lnTo>
                <a:lnTo>
                  <a:pt x="585533" y="79197"/>
                </a:lnTo>
                <a:lnTo>
                  <a:pt x="585533" y="69316"/>
                </a:lnTo>
                <a:lnTo>
                  <a:pt x="581507" y="65290"/>
                </a:lnTo>
                <a:lnTo>
                  <a:pt x="511276" y="65290"/>
                </a:lnTo>
                <a:lnTo>
                  <a:pt x="511276" y="25450"/>
                </a:lnTo>
                <a:lnTo>
                  <a:pt x="515924" y="20802"/>
                </a:lnTo>
                <a:lnTo>
                  <a:pt x="593420" y="20802"/>
                </a:lnTo>
                <a:lnTo>
                  <a:pt x="597661" y="16560"/>
                </a:lnTo>
                <a:lnTo>
                  <a:pt x="597661" y="6134"/>
                </a:lnTo>
                <a:lnTo>
                  <a:pt x="593420" y="1892"/>
                </a:lnTo>
                <a:close/>
              </a:path>
            </a:pathLst>
          </a:custGeom>
          <a:solidFill>
            <a:srgbClr val="FFFFFF"/>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pic>
        <p:nvPicPr>
          <p:cNvPr id="10" name="object 10"/>
          <p:cNvPicPr/>
          <p:nvPr/>
        </p:nvPicPr>
        <p:blipFill>
          <a:blip r:embed="rId2" cstate="print"/>
          <a:stretch>
            <a:fillRect/>
          </a:stretch>
        </p:blipFill>
        <p:spPr>
          <a:xfrm>
            <a:off x="0" y="1092492"/>
            <a:ext cx="7773136" cy="4193730"/>
          </a:xfrm>
          <a:prstGeom prst="rect">
            <a:avLst/>
          </a:prstGeom>
        </p:spPr>
      </p:pic>
      <p:sp>
        <p:nvSpPr>
          <p:cNvPr id="11" name="object 11"/>
          <p:cNvSpPr/>
          <p:nvPr/>
        </p:nvSpPr>
        <p:spPr>
          <a:xfrm>
            <a:off x="466489" y="455973"/>
            <a:ext cx="371475" cy="187960"/>
          </a:xfrm>
          <a:custGeom>
            <a:avLst/>
            <a:gdLst/>
            <a:ahLst/>
            <a:cxnLst/>
            <a:rect l="l" t="t" r="r" b="b"/>
            <a:pathLst>
              <a:path w="371475" h="187959">
                <a:moveTo>
                  <a:pt x="164177" y="1060"/>
                </a:moveTo>
                <a:lnTo>
                  <a:pt x="118228" y="5105"/>
                </a:lnTo>
                <a:lnTo>
                  <a:pt x="69882" y="21996"/>
                </a:lnTo>
                <a:lnTo>
                  <a:pt x="27842" y="51193"/>
                </a:lnTo>
                <a:lnTo>
                  <a:pt x="2525" y="91116"/>
                </a:lnTo>
                <a:lnTo>
                  <a:pt x="0" y="106235"/>
                </a:lnTo>
                <a:lnTo>
                  <a:pt x="63" y="108686"/>
                </a:lnTo>
                <a:lnTo>
                  <a:pt x="12067" y="155205"/>
                </a:lnTo>
                <a:lnTo>
                  <a:pt x="44254" y="182418"/>
                </a:lnTo>
                <a:lnTo>
                  <a:pt x="71387" y="187961"/>
                </a:lnTo>
                <a:lnTo>
                  <a:pt x="97944" y="182953"/>
                </a:lnTo>
                <a:lnTo>
                  <a:pt x="118457" y="166268"/>
                </a:lnTo>
                <a:lnTo>
                  <a:pt x="120221" y="162801"/>
                </a:lnTo>
                <a:lnTo>
                  <a:pt x="74730" y="162801"/>
                </a:lnTo>
                <a:lnTo>
                  <a:pt x="66632" y="162617"/>
                </a:lnTo>
                <a:lnTo>
                  <a:pt x="31694" y="138079"/>
                </a:lnTo>
                <a:lnTo>
                  <a:pt x="26224" y="118846"/>
                </a:lnTo>
                <a:lnTo>
                  <a:pt x="29254" y="99858"/>
                </a:lnTo>
                <a:lnTo>
                  <a:pt x="29373" y="99275"/>
                </a:lnTo>
                <a:lnTo>
                  <a:pt x="42307" y="82715"/>
                </a:lnTo>
                <a:lnTo>
                  <a:pt x="60551" y="73289"/>
                </a:lnTo>
                <a:lnTo>
                  <a:pt x="79382" y="70594"/>
                </a:lnTo>
                <a:lnTo>
                  <a:pt x="318117" y="70594"/>
                </a:lnTo>
                <a:lnTo>
                  <a:pt x="316577" y="63995"/>
                </a:lnTo>
                <a:lnTo>
                  <a:pt x="316905" y="52473"/>
                </a:lnTo>
                <a:lnTo>
                  <a:pt x="322525" y="43121"/>
                </a:lnTo>
                <a:lnTo>
                  <a:pt x="331877" y="37500"/>
                </a:lnTo>
                <a:lnTo>
                  <a:pt x="343399" y="37172"/>
                </a:lnTo>
                <a:lnTo>
                  <a:pt x="355403" y="37172"/>
                </a:lnTo>
                <a:lnTo>
                  <a:pt x="352156" y="34709"/>
                </a:lnTo>
                <a:lnTo>
                  <a:pt x="280255" y="34709"/>
                </a:lnTo>
                <a:lnTo>
                  <a:pt x="275420" y="30789"/>
                </a:lnTo>
                <a:lnTo>
                  <a:pt x="269717" y="27492"/>
                </a:lnTo>
                <a:lnTo>
                  <a:pt x="232757" y="12471"/>
                </a:lnTo>
                <a:lnTo>
                  <a:pt x="193023" y="3654"/>
                </a:lnTo>
                <a:lnTo>
                  <a:pt x="179544" y="2019"/>
                </a:lnTo>
                <a:lnTo>
                  <a:pt x="164177" y="1060"/>
                </a:lnTo>
                <a:close/>
              </a:path>
              <a:path w="371475" h="187959">
                <a:moveTo>
                  <a:pt x="116026" y="107835"/>
                </a:moveTo>
                <a:lnTo>
                  <a:pt x="78515" y="107835"/>
                </a:lnTo>
                <a:lnTo>
                  <a:pt x="88154" y="107848"/>
                </a:lnTo>
                <a:lnTo>
                  <a:pt x="92904" y="108686"/>
                </a:lnTo>
                <a:lnTo>
                  <a:pt x="102543" y="114338"/>
                </a:lnTo>
                <a:lnTo>
                  <a:pt x="106290" y="120408"/>
                </a:lnTo>
                <a:lnTo>
                  <a:pt x="107420" y="126012"/>
                </a:lnTo>
                <a:lnTo>
                  <a:pt x="107541" y="127965"/>
                </a:lnTo>
                <a:lnTo>
                  <a:pt x="107052" y="140366"/>
                </a:lnTo>
                <a:lnTo>
                  <a:pt x="100531" y="151542"/>
                </a:lnTo>
                <a:lnTo>
                  <a:pt x="89322" y="159356"/>
                </a:lnTo>
                <a:lnTo>
                  <a:pt x="74730" y="162801"/>
                </a:lnTo>
                <a:lnTo>
                  <a:pt x="120221" y="162801"/>
                </a:lnTo>
                <a:lnTo>
                  <a:pt x="124087" y="155205"/>
                </a:lnTo>
                <a:lnTo>
                  <a:pt x="126809" y="143205"/>
                </a:lnTo>
                <a:lnTo>
                  <a:pt x="126688" y="136207"/>
                </a:lnTo>
                <a:lnTo>
                  <a:pt x="126556" y="130603"/>
                </a:lnTo>
                <a:lnTo>
                  <a:pt x="123079" y="118694"/>
                </a:lnTo>
                <a:lnTo>
                  <a:pt x="116426" y="108197"/>
                </a:lnTo>
                <a:lnTo>
                  <a:pt x="116026" y="107835"/>
                </a:lnTo>
                <a:close/>
              </a:path>
              <a:path w="371475" h="187959">
                <a:moveTo>
                  <a:pt x="272102" y="124873"/>
                </a:moveTo>
                <a:lnTo>
                  <a:pt x="217486" y="124873"/>
                </a:lnTo>
                <a:lnTo>
                  <a:pt x="224021" y="124975"/>
                </a:lnTo>
                <a:lnTo>
                  <a:pt x="230005" y="125842"/>
                </a:lnTo>
                <a:lnTo>
                  <a:pt x="257090" y="152527"/>
                </a:lnTo>
                <a:lnTo>
                  <a:pt x="259071" y="153593"/>
                </a:lnTo>
                <a:lnTo>
                  <a:pt x="262475" y="154825"/>
                </a:lnTo>
                <a:lnTo>
                  <a:pt x="270933" y="154622"/>
                </a:lnTo>
                <a:lnTo>
                  <a:pt x="299520" y="154609"/>
                </a:lnTo>
                <a:lnTo>
                  <a:pt x="297819" y="147053"/>
                </a:lnTo>
                <a:lnTo>
                  <a:pt x="290580" y="145935"/>
                </a:lnTo>
                <a:lnTo>
                  <a:pt x="280001" y="139636"/>
                </a:lnTo>
                <a:lnTo>
                  <a:pt x="275200" y="136207"/>
                </a:lnTo>
                <a:lnTo>
                  <a:pt x="271873" y="127266"/>
                </a:lnTo>
                <a:lnTo>
                  <a:pt x="272102" y="124873"/>
                </a:lnTo>
                <a:close/>
              </a:path>
              <a:path w="371475" h="187959">
                <a:moveTo>
                  <a:pt x="318117" y="70594"/>
                </a:moveTo>
                <a:lnTo>
                  <a:pt x="79382" y="70594"/>
                </a:lnTo>
                <a:lnTo>
                  <a:pt x="97103" y="72969"/>
                </a:lnTo>
                <a:lnTo>
                  <a:pt x="112018" y="78752"/>
                </a:lnTo>
                <a:lnTo>
                  <a:pt x="143920" y="111658"/>
                </a:lnTo>
                <a:lnTo>
                  <a:pt x="160024" y="146367"/>
                </a:lnTo>
                <a:lnTo>
                  <a:pt x="169930" y="154749"/>
                </a:lnTo>
                <a:lnTo>
                  <a:pt x="174794" y="154622"/>
                </a:lnTo>
                <a:lnTo>
                  <a:pt x="213465" y="154622"/>
                </a:lnTo>
                <a:lnTo>
                  <a:pt x="212487" y="151955"/>
                </a:lnTo>
                <a:lnTo>
                  <a:pt x="206849" y="146189"/>
                </a:lnTo>
                <a:lnTo>
                  <a:pt x="201222" y="145288"/>
                </a:lnTo>
                <a:lnTo>
                  <a:pt x="184141" y="140589"/>
                </a:lnTo>
                <a:lnTo>
                  <a:pt x="185347" y="124853"/>
                </a:lnTo>
                <a:lnTo>
                  <a:pt x="272104" y="124853"/>
                </a:lnTo>
                <a:lnTo>
                  <a:pt x="272546" y="120243"/>
                </a:lnTo>
                <a:lnTo>
                  <a:pt x="275937" y="115836"/>
                </a:lnTo>
                <a:lnTo>
                  <a:pt x="278045" y="114604"/>
                </a:lnTo>
                <a:lnTo>
                  <a:pt x="282807" y="113576"/>
                </a:lnTo>
                <a:lnTo>
                  <a:pt x="336944" y="113576"/>
                </a:lnTo>
                <a:lnTo>
                  <a:pt x="337214" y="113519"/>
                </a:lnTo>
                <a:lnTo>
                  <a:pt x="344351" y="111417"/>
                </a:lnTo>
                <a:lnTo>
                  <a:pt x="350905" y="109220"/>
                </a:lnTo>
                <a:lnTo>
                  <a:pt x="357369" y="106235"/>
                </a:lnTo>
                <a:lnTo>
                  <a:pt x="366594" y="99390"/>
                </a:lnTo>
                <a:lnTo>
                  <a:pt x="345736" y="99390"/>
                </a:lnTo>
                <a:lnTo>
                  <a:pt x="330826" y="98526"/>
                </a:lnTo>
                <a:lnTo>
                  <a:pt x="302619" y="82499"/>
                </a:lnTo>
                <a:lnTo>
                  <a:pt x="304816" y="80225"/>
                </a:lnTo>
                <a:lnTo>
                  <a:pt x="331391" y="80225"/>
                </a:lnTo>
                <a:lnTo>
                  <a:pt x="325022" y="78727"/>
                </a:lnTo>
                <a:lnTo>
                  <a:pt x="318494" y="72212"/>
                </a:lnTo>
                <a:lnTo>
                  <a:pt x="318117" y="70594"/>
                </a:lnTo>
                <a:close/>
              </a:path>
              <a:path w="371475" h="187959">
                <a:moveTo>
                  <a:pt x="295622" y="154622"/>
                </a:moveTo>
                <a:lnTo>
                  <a:pt x="286490" y="154622"/>
                </a:lnTo>
                <a:lnTo>
                  <a:pt x="287824" y="154647"/>
                </a:lnTo>
                <a:lnTo>
                  <a:pt x="295622" y="154622"/>
                </a:lnTo>
                <a:close/>
              </a:path>
              <a:path w="371475" h="187959">
                <a:moveTo>
                  <a:pt x="83938" y="91986"/>
                </a:moveTo>
                <a:lnTo>
                  <a:pt x="50794" y="116446"/>
                </a:lnTo>
                <a:lnTo>
                  <a:pt x="50676" y="118389"/>
                </a:lnTo>
                <a:lnTo>
                  <a:pt x="50985" y="124529"/>
                </a:lnTo>
                <a:lnTo>
                  <a:pt x="53350" y="131498"/>
                </a:lnTo>
                <a:lnTo>
                  <a:pt x="57598" y="137490"/>
                </a:lnTo>
                <a:lnTo>
                  <a:pt x="60278" y="140246"/>
                </a:lnTo>
                <a:lnTo>
                  <a:pt x="63897" y="142506"/>
                </a:lnTo>
                <a:lnTo>
                  <a:pt x="70197" y="141097"/>
                </a:lnTo>
                <a:lnTo>
                  <a:pt x="72140" y="139344"/>
                </a:lnTo>
                <a:lnTo>
                  <a:pt x="73016" y="133489"/>
                </a:lnTo>
                <a:lnTo>
                  <a:pt x="69955" y="131229"/>
                </a:lnTo>
                <a:lnTo>
                  <a:pt x="64685" y="123698"/>
                </a:lnTo>
                <a:lnTo>
                  <a:pt x="65371" y="116446"/>
                </a:lnTo>
                <a:lnTo>
                  <a:pt x="73206" y="108864"/>
                </a:lnTo>
                <a:lnTo>
                  <a:pt x="78515" y="107835"/>
                </a:lnTo>
                <a:lnTo>
                  <a:pt x="116026" y="107835"/>
                </a:lnTo>
                <a:lnTo>
                  <a:pt x="107190" y="99858"/>
                </a:lnTo>
                <a:lnTo>
                  <a:pt x="96113" y="94260"/>
                </a:lnTo>
                <a:lnTo>
                  <a:pt x="83938" y="91986"/>
                </a:lnTo>
                <a:close/>
              </a:path>
              <a:path w="371475" h="187959">
                <a:moveTo>
                  <a:pt x="272104" y="124853"/>
                </a:moveTo>
                <a:lnTo>
                  <a:pt x="199267" y="124853"/>
                </a:lnTo>
                <a:lnTo>
                  <a:pt x="199610" y="125158"/>
                </a:lnTo>
                <a:lnTo>
                  <a:pt x="217486" y="124873"/>
                </a:lnTo>
                <a:lnTo>
                  <a:pt x="272102" y="124873"/>
                </a:lnTo>
                <a:close/>
              </a:path>
              <a:path w="371475" h="187959">
                <a:moveTo>
                  <a:pt x="336944" y="113576"/>
                </a:moveTo>
                <a:lnTo>
                  <a:pt x="282807" y="113576"/>
                </a:lnTo>
                <a:lnTo>
                  <a:pt x="285411" y="114033"/>
                </a:lnTo>
                <a:lnTo>
                  <a:pt x="291024" y="114604"/>
                </a:lnTo>
                <a:lnTo>
                  <a:pt x="294072" y="115163"/>
                </a:lnTo>
                <a:lnTo>
                  <a:pt x="303115" y="116319"/>
                </a:lnTo>
                <a:lnTo>
                  <a:pt x="309122" y="116636"/>
                </a:lnTo>
                <a:lnTo>
                  <a:pt x="315129" y="116471"/>
                </a:lnTo>
                <a:lnTo>
                  <a:pt x="322552" y="116019"/>
                </a:lnTo>
                <a:lnTo>
                  <a:pt x="329931" y="115044"/>
                </a:lnTo>
                <a:lnTo>
                  <a:pt x="336944" y="113576"/>
                </a:lnTo>
                <a:close/>
              </a:path>
              <a:path w="371475" h="187959">
                <a:moveTo>
                  <a:pt x="369282" y="97396"/>
                </a:moveTo>
                <a:lnTo>
                  <a:pt x="367618" y="97840"/>
                </a:lnTo>
                <a:lnTo>
                  <a:pt x="353495" y="99275"/>
                </a:lnTo>
                <a:lnTo>
                  <a:pt x="345736" y="99390"/>
                </a:lnTo>
                <a:lnTo>
                  <a:pt x="366594" y="99390"/>
                </a:lnTo>
                <a:lnTo>
                  <a:pt x="369282" y="97396"/>
                </a:lnTo>
                <a:close/>
              </a:path>
              <a:path w="371475" h="187959">
                <a:moveTo>
                  <a:pt x="370367" y="92798"/>
                </a:moveTo>
                <a:lnTo>
                  <a:pt x="365980" y="92798"/>
                </a:lnTo>
                <a:lnTo>
                  <a:pt x="370158" y="93230"/>
                </a:lnTo>
                <a:lnTo>
                  <a:pt x="370367" y="92798"/>
                </a:lnTo>
                <a:close/>
              </a:path>
              <a:path w="371475" h="187959">
                <a:moveTo>
                  <a:pt x="331391" y="80225"/>
                </a:moveTo>
                <a:lnTo>
                  <a:pt x="304816" y="80225"/>
                </a:lnTo>
                <a:lnTo>
                  <a:pt x="307102" y="80873"/>
                </a:lnTo>
                <a:lnTo>
                  <a:pt x="307814" y="81470"/>
                </a:lnTo>
                <a:lnTo>
                  <a:pt x="348123" y="93218"/>
                </a:lnTo>
                <a:lnTo>
                  <a:pt x="357001" y="92824"/>
                </a:lnTo>
                <a:lnTo>
                  <a:pt x="363725" y="92824"/>
                </a:lnTo>
                <a:lnTo>
                  <a:pt x="365980" y="92798"/>
                </a:lnTo>
                <a:lnTo>
                  <a:pt x="370367" y="92798"/>
                </a:lnTo>
                <a:lnTo>
                  <a:pt x="371174" y="91135"/>
                </a:lnTo>
                <a:lnTo>
                  <a:pt x="371068" y="89027"/>
                </a:lnTo>
                <a:lnTo>
                  <a:pt x="370527" y="80657"/>
                </a:lnTo>
                <a:lnTo>
                  <a:pt x="333226" y="80657"/>
                </a:lnTo>
                <a:lnTo>
                  <a:pt x="331391" y="80225"/>
                </a:lnTo>
                <a:close/>
              </a:path>
              <a:path w="371475" h="187959">
                <a:moveTo>
                  <a:pt x="363725" y="92824"/>
                </a:moveTo>
                <a:lnTo>
                  <a:pt x="357001" y="92824"/>
                </a:lnTo>
                <a:lnTo>
                  <a:pt x="361471" y="92849"/>
                </a:lnTo>
                <a:lnTo>
                  <a:pt x="363725" y="92824"/>
                </a:lnTo>
                <a:close/>
              </a:path>
              <a:path w="371475" h="187959">
                <a:moveTo>
                  <a:pt x="355403" y="37172"/>
                </a:moveTo>
                <a:lnTo>
                  <a:pt x="343399" y="37172"/>
                </a:lnTo>
                <a:lnTo>
                  <a:pt x="351616" y="39090"/>
                </a:lnTo>
                <a:lnTo>
                  <a:pt x="358131" y="45605"/>
                </a:lnTo>
                <a:lnTo>
                  <a:pt x="360061" y="53809"/>
                </a:lnTo>
                <a:lnTo>
                  <a:pt x="359739" y="65341"/>
                </a:lnTo>
                <a:lnTo>
                  <a:pt x="354116" y="74701"/>
                </a:lnTo>
                <a:lnTo>
                  <a:pt x="344758" y="80327"/>
                </a:lnTo>
                <a:lnTo>
                  <a:pt x="333226" y="80657"/>
                </a:lnTo>
                <a:lnTo>
                  <a:pt x="370527" y="80657"/>
                </a:lnTo>
                <a:lnTo>
                  <a:pt x="369968" y="72011"/>
                </a:lnTo>
                <a:lnTo>
                  <a:pt x="366392" y="54543"/>
                </a:lnTo>
                <a:lnTo>
                  <a:pt x="358331" y="39394"/>
                </a:lnTo>
                <a:lnTo>
                  <a:pt x="355403" y="37172"/>
                </a:lnTo>
                <a:close/>
              </a:path>
              <a:path w="371475" h="187959">
                <a:moveTo>
                  <a:pt x="347387" y="42405"/>
                </a:moveTo>
                <a:lnTo>
                  <a:pt x="329162" y="42405"/>
                </a:lnTo>
                <a:lnTo>
                  <a:pt x="321771" y="49796"/>
                </a:lnTo>
                <a:lnTo>
                  <a:pt x="321771" y="68021"/>
                </a:lnTo>
                <a:lnTo>
                  <a:pt x="329162" y="75412"/>
                </a:lnTo>
                <a:lnTo>
                  <a:pt x="347387" y="75412"/>
                </a:lnTo>
                <a:lnTo>
                  <a:pt x="354461" y="68338"/>
                </a:lnTo>
                <a:lnTo>
                  <a:pt x="345590" y="68326"/>
                </a:lnTo>
                <a:lnTo>
                  <a:pt x="340351" y="64846"/>
                </a:lnTo>
                <a:lnTo>
                  <a:pt x="340046" y="60325"/>
                </a:lnTo>
                <a:lnTo>
                  <a:pt x="342675" y="57696"/>
                </a:lnTo>
                <a:lnTo>
                  <a:pt x="345012" y="55270"/>
                </a:lnTo>
                <a:lnTo>
                  <a:pt x="354778" y="55270"/>
                </a:lnTo>
                <a:lnTo>
                  <a:pt x="354778" y="49796"/>
                </a:lnTo>
                <a:lnTo>
                  <a:pt x="347387" y="42405"/>
                </a:lnTo>
                <a:close/>
              </a:path>
              <a:path w="371475" h="187959">
                <a:moveTo>
                  <a:pt x="354778" y="55270"/>
                </a:moveTo>
                <a:lnTo>
                  <a:pt x="348873" y="55270"/>
                </a:lnTo>
                <a:lnTo>
                  <a:pt x="351209" y="57696"/>
                </a:lnTo>
                <a:lnTo>
                  <a:pt x="353837" y="60325"/>
                </a:lnTo>
                <a:lnTo>
                  <a:pt x="353521" y="64846"/>
                </a:lnTo>
                <a:lnTo>
                  <a:pt x="348263" y="68326"/>
                </a:lnTo>
                <a:lnTo>
                  <a:pt x="345609" y="68338"/>
                </a:lnTo>
                <a:lnTo>
                  <a:pt x="354473" y="68326"/>
                </a:lnTo>
                <a:lnTo>
                  <a:pt x="354778" y="68021"/>
                </a:lnTo>
                <a:lnTo>
                  <a:pt x="354778" y="55270"/>
                </a:lnTo>
                <a:close/>
              </a:path>
              <a:path w="371475" h="187959">
                <a:moveTo>
                  <a:pt x="283023" y="0"/>
                </a:moveTo>
                <a:lnTo>
                  <a:pt x="279888" y="2019"/>
                </a:lnTo>
                <a:lnTo>
                  <a:pt x="279928" y="12471"/>
                </a:lnTo>
                <a:lnTo>
                  <a:pt x="280151" y="24647"/>
                </a:lnTo>
                <a:lnTo>
                  <a:pt x="280255" y="34709"/>
                </a:lnTo>
                <a:lnTo>
                  <a:pt x="352156" y="34709"/>
                </a:lnTo>
                <a:lnTo>
                  <a:pt x="343704" y="28295"/>
                </a:lnTo>
                <a:lnTo>
                  <a:pt x="285631" y="1243"/>
                </a:lnTo>
                <a:lnTo>
                  <a:pt x="283023" y="0"/>
                </a:lnTo>
                <a:close/>
              </a:path>
            </a:pathLst>
          </a:custGeom>
          <a:solidFill>
            <a:srgbClr val="30BA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6" name="object 5">
            <a:extLst>
              <a:ext uri="{FF2B5EF4-FFF2-40B4-BE49-F238E27FC236}">
                <a16:creationId xmlns:a16="http://schemas.microsoft.com/office/drawing/2014/main" id="{0A78ED66-80B7-F616-1E60-FA8B95EEA27D}"/>
              </a:ext>
            </a:extLst>
          </p:cNvPr>
          <p:cNvSpPr txBox="1"/>
          <p:nvPr/>
        </p:nvSpPr>
        <p:spPr>
          <a:xfrm>
            <a:off x="355011" y="5596443"/>
            <a:ext cx="2576717" cy="228268"/>
          </a:xfrm>
          <a:prstGeom prst="rect">
            <a:avLst/>
          </a:prstGeom>
        </p:spPr>
        <p:txBody>
          <a:bodyPr vert="horz" wrap="square" lIns="0" tIns="12700" rIns="0" bIns="0" rtlCol="0">
            <a:spAutoFit/>
          </a:bodyPr>
          <a:lstStyle/>
          <a:p>
            <a:pPr marL="12700" algn="l">
              <a:lnSpc>
                <a:spcPct val="100000"/>
              </a:lnSpc>
              <a:spcBef>
                <a:spcPts val="100"/>
              </a:spcBef>
            </a:pP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Learn</a:t>
            </a:r>
            <a:r>
              <a:rPr lang="zh-CN" altLang="en-US" sz="1400" dirty="0">
                <a:solidFill>
                  <a:schemeClr val="bg1"/>
                </a:solidFill>
                <a:latin typeface="Source Han Sans CN" panose="020B0500000000000000" pitchFamily="34" charset="-128"/>
                <a:ea typeface="Source Han Sans CN" panose="020B0500000000000000" pitchFamily="34" charset="-128"/>
                <a:cs typeface="Lucida Sans Unicode"/>
              </a:rPr>
              <a:t> </a:t>
            </a: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More</a:t>
            </a:r>
          </a:p>
        </p:txBody>
      </p:sp>
      <p:grpSp>
        <p:nvGrpSpPr>
          <p:cNvPr id="7" name="组合 6">
            <a:extLst>
              <a:ext uri="{FF2B5EF4-FFF2-40B4-BE49-F238E27FC236}">
                <a16:creationId xmlns:a16="http://schemas.microsoft.com/office/drawing/2014/main" id="{1160C7CA-4217-9D35-2259-3089CC91BD7C}"/>
              </a:ext>
            </a:extLst>
          </p:cNvPr>
          <p:cNvGrpSpPr/>
          <p:nvPr/>
        </p:nvGrpSpPr>
        <p:grpSpPr>
          <a:xfrm>
            <a:off x="4527954" y="5916304"/>
            <a:ext cx="3278131" cy="1282258"/>
            <a:chOff x="519214" y="7030009"/>
            <a:chExt cx="3278131" cy="1282258"/>
          </a:xfrm>
        </p:grpSpPr>
        <p:pic>
          <p:nvPicPr>
            <p:cNvPr id="12" name="图片 11">
              <a:extLst>
                <a:ext uri="{FF2B5EF4-FFF2-40B4-BE49-F238E27FC236}">
                  <a16:creationId xmlns:a16="http://schemas.microsoft.com/office/drawing/2014/main" id="{34DF4BF8-5EF4-A265-4A53-456A667CA704}"/>
                </a:ext>
              </a:extLst>
            </p:cNvPr>
            <p:cNvPicPr>
              <a:picLocks noChangeAspect="1"/>
            </p:cNvPicPr>
            <p:nvPr/>
          </p:nvPicPr>
          <p:blipFill>
            <a:blip r:embed="rId3"/>
            <a:stretch>
              <a:fillRect/>
            </a:stretch>
          </p:blipFill>
          <p:spPr>
            <a:xfrm>
              <a:off x="519214" y="7030009"/>
              <a:ext cx="997009" cy="997009"/>
            </a:xfrm>
            <a:prstGeom prst="rect">
              <a:avLst/>
            </a:prstGeom>
          </p:spPr>
        </p:pic>
        <p:pic>
          <p:nvPicPr>
            <p:cNvPr id="13" name="图片 12">
              <a:extLst>
                <a:ext uri="{FF2B5EF4-FFF2-40B4-BE49-F238E27FC236}">
                  <a16:creationId xmlns:a16="http://schemas.microsoft.com/office/drawing/2014/main" id="{B311D9B2-7C6A-A628-9528-9B515F53C891}"/>
                </a:ext>
              </a:extLst>
            </p:cNvPr>
            <p:cNvPicPr>
              <a:picLocks noChangeAspect="1"/>
            </p:cNvPicPr>
            <p:nvPr/>
          </p:nvPicPr>
          <p:blipFill>
            <a:blip r:embed="rId4"/>
            <a:stretch>
              <a:fillRect/>
            </a:stretch>
          </p:blipFill>
          <p:spPr>
            <a:xfrm>
              <a:off x="2119654" y="7030010"/>
              <a:ext cx="997009" cy="997009"/>
            </a:xfrm>
            <a:prstGeom prst="rect">
              <a:avLst/>
            </a:prstGeom>
          </p:spPr>
        </p:pic>
        <p:sp>
          <p:nvSpPr>
            <p:cNvPr id="14" name="object 5">
              <a:extLst>
                <a:ext uri="{FF2B5EF4-FFF2-40B4-BE49-F238E27FC236}">
                  <a16:creationId xmlns:a16="http://schemas.microsoft.com/office/drawing/2014/main" id="{ABC0B657-BDE9-C967-D185-4EA16BB9A2A6}"/>
                </a:ext>
              </a:extLst>
            </p:cNvPr>
            <p:cNvSpPr txBox="1"/>
            <p:nvPr/>
          </p:nvSpPr>
          <p:spPr>
            <a:xfrm>
              <a:off x="519214" y="8145555"/>
              <a:ext cx="1681882"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SUSE</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WeChat</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account</a:t>
              </a:r>
              <a:endParaRPr sz="600" dirty="0">
                <a:latin typeface="Source Han Sans CN" panose="020B0500000000000000" pitchFamily="34" charset="-128"/>
                <a:ea typeface="Source Han Sans CN" panose="020B0500000000000000" pitchFamily="34" charset="-128"/>
                <a:cs typeface="Lucida Sans Unicode"/>
              </a:endParaRPr>
            </a:p>
          </p:txBody>
        </p:sp>
        <p:sp>
          <p:nvSpPr>
            <p:cNvPr id="15" name="object 5">
              <a:extLst>
                <a:ext uri="{FF2B5EF4-FFF2-40B4-BE49-F238E27FC236}">
                  <a16:creationId xmlns:a16="http://schemas.microsoft.com/office/drawing/2014/main" id="{28D3A96D-8777-80BD-6D0B-C2E9B86A1FD0}"/>
                </a:ext>
              </a:extLst>
            </p:cNvPr>
            <p:cNvSpPr txBox="1"/>
            <p:nvPr/>
          </p:nvSpPr>
          <p:spPr>
            <a:xfrm>
              <a:off x="2113485" y="8145555"/>
              <a:ext cx="1683860"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Rancher</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WeChat</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account</a:t>
              </a:r>
              <a:endParaRPr sz="600" dirty="0">
                <a:latin typeface="Source Han Sans CN" panose="020B0500000000000000" pitchFamily="34" charset="-128"/>
                <a:ea typeface="Source Han Sans CN" panose="020B0500000000000000" pitchFamily="34" charset="-128"/>
                <a:cs typeface="Lucida Sans Unicode"/>
              </a:endParaRPr>
            </a:p>
          </p:txBody>
        </p:sp>
      </p:grpSp>
      <p:sp>
        <p:nvSpPr>
          <p:cNvPr id="16" name="object 5">
            <a:extLst>
              <a:ext uri="{FF2B5EF4-FFF2-40B4-BE49-F238E27FC236}">
                <a16:creationId xmlns:a16="http://schemas.microsoft.com/office/drawing/2014/main" id="{B9D05590-2FA1-A94B-C332-522DCF62F3CB}"/>
              </a:ext>
            </a:extLst>
          </p:cNvPr>
          <p:cNvSpPr txBox="1"/>
          <p:nvPr/>
        </p:nvSpPr>
        <p:spPr>
          <a:xfrm>
            <a:off x="340360" y="5942963"/>
            <a:ext cx="3605095" cy="889795"/>
          </a:xfrm>
          <a:prstGeom prst="rect">
            <a:avLst/>
          </a:prstGeom>
        </p:spPr>
        <p:txBody>
          <a:bodyPr vert="horz" wrap="square" lIns="0" tIns="12700" rIns="0" bIns="0" rtlCol="0">
            <a:spAutoFit/>
          </a:bodyPr>
          <a:lstStyle/>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Access</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effectLst/>
                <a:latin typeface="Source Han Sans CN" panose="020B0500000000000000" pitchFamily="34" charset="-128"/>
                <a:ea typeface="Source Han Sans CN" panose="020B0500000000000000" pitchFamily="34" charset="-128"/>
              </a:rPr>
              <a:t>Chinese</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website:</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https://</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www.suse.com</a:t>
            </a:r>
            <a:r>
              <a:rPr lang="en" altLang="zh-CN" sz="1000" dirty="0">
                <a:solidFill>
                  <a:srgbClr val="FFFFFE"/>
                </a:solidFill>
                <a:effectLst/>
                <a:latin typeface="Source Han Sans CN" panose="020B0500000000000000" pitchFamily="34" charset="-128"/>
                <a:ea typeface="Source Han Sans CN" panose="020B0500000000000000" pitchFamily="34" charset="-128"/>
              </a:rPr>
              <a:t>/</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zh-cn</a:t>
            </a:r>
            <a:r>
              <a:rPr lang="en" altLang="zh-CN" sz="1000" dirty="0">
                <a:solidFill>
                  <a:srgbClr val="FFFFFE"/>
                </a:solidFill>
                <a:effectLst/>
                <a:latin typeface="Source Han Sans CN" panose="020B0500000000000000" pitchFamily="34" charset="-128"/>
                <a:ea typeface="Source Han Sans CN" panose="020B0500000000000000" pitchFamily="34" charset="-128"/>
              </a:rPr>
              <a:t>/ </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Call</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latin typeface="Source Han Sans CN" panose="020B0500000000000000" pitchFamily="34" charset="-128"/>
                <a:ea typeface="Source Han Sans CN" panose="020B0500000000000000" pitchFamily="34" charset="-128"/>
              </a:rPr>
              <a:t>at</a:t>
            </a:r>
            <a:r>
              <a:rPr lang="zh-CN" altLang="en-US" sz="1000" dirty="0">
                <a:solidFill>
                  <a:srgbClr val="FFFFFE"/>
                </a:solidFill>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010-65339000</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Scan</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and</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follow</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latin typeface="Source Han Sans CN" panose="020B0500000000000000" pitchFamily="34" charset="-128"/>
                <a:ea typeface="Source Han Sans CN" panose="020B0500000000000000" pitchFamily="34" charset="-128"/>
              </a:rPr>
              <a:t>W</a:t>
            </a:r>
            <a:r>
              <a:rPr lang="en-US" altLang="zh-CN" sz="1000" dirty="0">
                <a:solidFill>
                  <a:srgbClr val="FFFFFE"/>
                </a:solidFill>
                <a:effectLst/>
                <a:latin typeface="Source Han Sans CN" panose="020B0500000000000000" pitchFamily="34" charset="-128"/>
                <a:ea typeface="Source Han Sans CN" panose="020B0500000000000000" pitchFamily="34" charset="-128"/>
              </a:rPr>
              <a:t>eChat</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account</a:t>
            </a:r>
            <a:endParaRPr lang="zh-CN" altLang="en-US" sz="1000" dirty="0">
              <a:solidFill>
                <a:srgbClr val="FFFFFE"/>
              </a:solidFill>
              <a:effectLst/>
              <a:latin typeface="Source Han Sans CN" panose="020B0500000000000000" pitchFamily="34" charset="-128"/>
              <a:ea typeface="Source Han Sans CN" panose="020B0500000000000000"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1982</Words>
  <Application>Microsoft Macintosh PowerPoint</Application>
  <PresentationFormat>自定义</PresentationFormat>
  <Paragraphs>107</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Source Han Sans CN</vt:lpstr>
      <vt:lpstr>Calibri</vt:lpstr>
      <vt:lpstr>Century Gothic</vt:lpstr>
      <vt:lpstr>Poppins Medium</vt:lpstr>
      <vt:lpstr>Trebuchet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Elektrobit: Driving the Future of Automotive with Open Source and SUSE</dc:title>
  <dc:subject>As a leader in automotive software solutions, Elektrobit looked to open source for building a secure foundation for the future of driving automation.</dc:subject>
  <dc:creator>SUSE</dc:creator>
  <cp:lastModifiedBy>Vicky Wong</cp:lastModifiedBy>
  <cp:revision>115</cp:revision>
  <dcterms:created xsi:type="dcterms:W3CDTF">2023-05-29T08:16:06Z</dcterms:created>
  <dcterms:modified xsi:type="dcterms:W3CDTF">2023-05-29T09:24:10Z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2021-02-25T00:00:00Z</vt:filetime>
  </property>
  <property fmtid="{D5CDD505-2E9C-101B-9397-08002B2CF9AE}" pid="3" name="Creator">
    <vt:lpwstr>Adobe InDesign 16.0 (Windows)</vt:lpwstr>
  </property>
  <property fmtid="{D5CDD505-2E9C-101B-9397-08002B2CF9AE}" pid="4" name="LastSaved">
    <vt:filetime>2023-05-29T00:00:00Z</vt:filetime>
  </property>
</Properties>
</file>