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0104100" cy="11315700"/>
  <p:notesSz cx="20104100" cy="11315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CB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/>
    <p:restoredTop sz="94665"/>
  </p:normalViewPr>
  <p:slideViewPr>
    <p:cSldViewPr>
      <p:cViewPr varScale="1">
        <p:scale>
          <a:sx n="81" d="100"/>
          <a:sy n="81" d="100"/>
        </p:scale>
        <p:origin x="112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82D3A-8011-D041-ACDC-5BA80BFC3B61}" type="datetimeFigureOut">
              <a:rPr kumimoji="1" lang="zh-CN" altLang="en-US" smtClean="0"/>
              <a:t>2023/5/16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B227-151B-9E45-B456-E5675CA952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56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B227-151B-9E45-B456-E5675CA9520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0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7867"/>
            <a:ext cx="17088486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632" y="0"/>
            <a:ext cx="17330928" cy="113111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40105" cy="125730"/>
          </a:xfrm>
          <a:custGeom>
            <a:avLst/>
            <a:gdLst/>
            <a:ahLst/>
            <a:cxnLst/>
            <a:rect l="l" t="t" r="r" b="b"/>
            <a:pathLst>
              <a:path w="840105" h="125730">
                <a:moveTo>
                  <a:pt x="839743" y="0"/>
                </a:moveTo>
                <a:lnTo>
                  <a:pt x="0" y="0"/>
                </a:lnTo>
                <a:lnTo>
                  <a:pt x="0" y="125650"/>
                </a:lnTo>
                <a:lnTo>
                  <a:pt x="839743" y="125650"/>
                </a:lnTo>
                <a:lnTo>
                  <a:pt x="839743" y="0"/>
                </a:lnTo>
                <a:close/>
              </a:path>
            </a:pathLst>
          </a:custGeom>
          <a:solidFill>
            <a:srgbClr val="FE7C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9743" y="0"/>
            <a:ext cx="6451600" cy="125730"/>
          </a:xfrm>
          <a:custGeom>
            <a:avLst/>
            <a:gdLst/>
            <a:ahLst/>
            <a:cxnLst/>
            <a:rect l="l" t="t" r="r" b="b"/>
            <a:pathLst>
              <a:path w="6451600" h="125730">
                <a:moveTo>
                  <a:pt x="6451320" y="0"/>
                </a:moveTo>
                <a:lnTo>
                  <a:pt x="0" y="0"/>
                </a:lnTo>
                <a:lnTo>
                  <a:pt x="0" y="125650"/>
                </a:lnTo>
                <a:lnTo>
                  <a:pt x="6451320" y="125650"/>
                </a:lnTo>
                <a:lnTo>
                  <a:pt x="6451320" y="0"/>
                </a:lnTo>
                <a:close/>
              </a:path>
            </a:pathLst>
          </a:custGeom>
          <a:solidFill>
            <a:srgbClr val="245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91065" y="0"/>
            <a:ext cx="1134745" cy="125730"/>
          </a:xfrm>
          <a:custGeom>
            <a:avLst/>
            <a:gdLst/>
            <a:ahLst/>
            <a:cxnLst/>
            <a:rect l="l" t="t" r="r" b="b"/>
            <a:pathLst>
              <a:path w="1134745" h="125730">
                <a:moveTo>
                  <a:pt x="1134310" y="0"/>
                </a:moveTo>
                <a:lnTo>
                  <a:pt x="0" y="0"/>
                </a:lnTo>
                <a:lnTo>
                  <a:pt x="0" y="125650"/>
                </a:lnTo>
                <a:lnTo>
                  <a:pt x="1134310" y="125650"/>
                </a:lnTo>
                <a:lnTo>
                  <a:pt x="1134310" y="0"/>
                </a:lnTo>
                <a:close/>
              </a:path>
            </a:pathLst>
          </a:custGeom>
          <a:solidFill>
            <a:srgbClr val="0C3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618" y="1244727"/>
            <a:ext cx="18380864" cy="1351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1618" y="2602611"/>
            <a:ext cx="18237277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39743" y="10523601"/>
            <a:ext cx="47894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ybertalk.org/2022/02/17/manufacturing-security-is-your-infrastructure-security-good-enoug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suse.com/sector/manufacturin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se.com/success/continental_ag/" TargetMode="External"/><Relationship Id="rId5" Type="http://schemas.openxmlformats.org/officeDocument/2006/relationships/hyperlink" Target="https://www.suse.com/success/greenpanel/" TargetMode="External"/><Relationship Id="rId4" Type="http://schemas.openxmlformats.org/officeDocument/2006/relationships/hyperlink" Target="https://www.suse.com/success/barbier_gro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2750" y="2816352"/>
            <a:ext cx="9080500" cy="49700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6200"/>
              </a:lnSpc>
              <a:spcBef>
                <a:spcPts val="420"/>
              </a:spcBef>
            </a:pP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制造业：数字化转型的适应之路</a:t>
            </a:r>
            <a:r>
              <a:rPr lang="zh-CN" altLang="en-US"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6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6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2400" spc="45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激活工业 4.0 的全部优势</a:t>
            </a:r>
            <a:r>
              <a:rPr sz="2400" spc="-12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12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1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114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114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35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11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2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11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spc="-25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5366" y="0"/>
            <a:ext cx="11678920" cy="125730"/>
            <a:chOff x="8425366" y="0"/>
            <a:chExt cx="11678920" cy="125730"/>
          </a:xfrm>
        </p:grpSpPr>
        <p:sp>
          <p:nvSpPr>
            <p:cNvPr id="3" name="object 3"/>
            <p:cNvSpPr/>
            <p:nvPr/>
          </p:nvSpPr>
          <p:spPr>
            <a:xfrm>
              <a:off x="18461405" y="0"/>
              <a:ext cx="1642745" cy="124460"/>
            </a:xfrm>
            <a:custGeom>
              <a:avLst/>
              <a:gdLst/>
              <a:ahLst/>
              <a:cxnLst/>
              <a:rect l="l" t="t" r="r" b="b"/>
              <a:pathLst>
                <a:path w="1642744" h="124460">
                  <a:moveTo>
                    <a:pt x="0" y="123986"/>
                  </a:moveTo>
                  <a:lnTo>
                    <a:pt x="1642694" y="123986"/>
                  </a:lnTo>
                  <a:lnTo>
                    <a:pt x="1642694" y="0"/>
                  </a:lnTo>
                  <a:lnTo>
                    <a:pt x="0" y="0"/>
                  </a:lnTo>
                  <a:lnTo>
                    <a:pt x="0" y="123986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425366" y="0"/>
              <a:ext cx="10036175" cy="125730"/>
            </a:xfrm>
            <a:custGeom>
              <a:avLst/>
              <a:gdLst/>
              <a:ahLst/>
              <a:cxnLst/>
              <a:rect l="l" t="t" r="r" b="b"/>
              <a:pathLst>
                <a:path w="10036175" h="125730">
                  <a:moveTo>
                    <a:pt x="1003603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0036039" y="125650"/>
                  </a:lnTo>
                  <a:lnTo>
                    <a:pt x="1003603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95249"/>
            <a:ext cx="20104680" cy="11240804"/>
            <a:chOff x="0" y="67749"/>
            <a:chExt cx="20104680" cy="112408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591390"/>
              <a:ext cx="11873984" cy="37171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87300" y="67749"/>
              <a:ext cx="9517380" cy="11240803"/>
            </a:xfrm>
            <a:custGeom>
              <a:avLst/>
              <a:gdLst/>
              <a:ahLst/>
              <a:cxnLst/>
              <a:rect l="l" t="t" r="r" b="b"/>
              <a:pathLst>
                <a:path w="9517380" h="11184890">
                  <a:moveTo>
                    <a:pt x="9516798" y="0"/>
                  </a:moveTo>
                  <a:lnTo>
                    <a:pt x="0" y="0"/>
                  </a:lnTo>
                  <a:lnTo>
                    <a:pt x="0" y="11184571"/>
                  </a:lnTo>
                  <a:lnTo>
                    <a:pt x="9516798" y="11184571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58423" y="1636268"/>
            <a:ext cx="72091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四大制造业需求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618890"/>
            <a:ext cx="10587300" cy="3717163"/>
          </a:xfrm>
          <a:prstGeom prst="rect">
            <a:avLst/>
          </a:prstGeom>
        </p:spPr>
      </p:pic>
      <p:sp>
        <p:nvSpPr>
          <p:cNvPr id="11" name="object 11"/>
          <p:cNvSpPr txBox="1">
            <a:spLocks/>
          </p:cNvSpPr>
          <p:nvPr/>
        </p:nvSpPr>
        <p:spPr>
          <a:xfrm>
            <a:off x="12966267" y="2533650"/>
            <a:ext cx="6001298" cy="9977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7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数字化转型：制造业未来将由技术驱动，而工业 4.0 提供了所需的框架。云、边缘计算、数字双胞胎、物联网和人工智能/机器学习将助力流程改造、提高运营效率和促进创新。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09328" y="2718307"/>
            <a:ext cx="77509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71128" y="2722429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>
            <a:spLocks/>
          </p:cNvSpPr>
          <p:nvPr/>
        </p:nvSpPr>
        <p:spPr>
          <a:xfrm>
            <a:off x="12966267" y="4444746"/>
            <a:ext cx="6001298" cy="99642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业务弹性：出现中断的情况时，制造商必须通过提高可见性和可预测性、加强供应链风险管理，以及实现可预测维护来降低计划外停机带来的风险。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3740" y="4629403"/>
            <a:ext cx="9491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71128" y="4634287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>
            <a:spLocks/>
          </p:cNvSpPr>
          <p:nvPr/>
        </p:nvSpPr>
        <p:spPr>
          <a:xfrm>
            <a:off x="12966267" y="6121146"/>
            <a:ext cx="6001298" cy="99642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6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安全：疫情期间，内外部的威胁激增，导致企业面临的风险大大增高。对于制造商来说，企业内外部的网络安全越来越重要。</a:t>
            </a:r>
            <a:r>
              <a:rPr lang="en-US" altLang="zh-CN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71128" y="6305803"/>
            <a:ext cx="96188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71128" y="6311588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 txBox="1">
            <a:spLocks/>
          </p:cNvSpPr>
          <p:nvPr/>
        </p:nvSpPr>
        <p:spPr>
          <a:xfrm>
            <a:off x="12966267" y="7800594"/>
            <a:ext cx="6001298" cy="12581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sz="14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招聘：新的劳动者希望使用最新最好的技术。要克服人才稀缺的挑战，让工作场所现代化才能提高企业的吸引力。云原生运维人员需要访问一整套企业就绪的开源工具，而开发人员则渴望使用最好的技术。</a:t>
            </a:r>
            <a:r>
              <a:rPr lang="en-US" altLang="zh-CN" sz="14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62802" y="7982204"/>
            <a:ext cx="10025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71128" y="7988897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382" y="3315208"/>
            <a:ext cx="3917950" cy="342632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6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面对全球供应链的持续中断、需求的增加以及新竞争者的威胁，制造商不能坐以待毙。一成不变不是聪明的选择。每个有野心的制造商都需要重新评估自身的运营和商业模式，并嵌入弹性和敏捷性。每个企业都必须关注如何吸引和留住新人才，都应该渴望像科技公司一样进行创新。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788670">
              <a:lnSpc>
                <a:spcPct val="123100"/>
              </a:lnSpc>
              <a:spcBef>
                <a:spcPts val="86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简而言之，数字化转型已经迫在眉睫。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17129" y="3315208"/>
            <a:ext cx="3945254" cy="31261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46050">
              <a:lnSpc>
                <a:spcPct val="116900"/>
              </a:lnSpc>
              <a:spcBef>
                <a:spcPts val="7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大多数制造商已经踏上了数字化转型之旅，但完全实现了数字化的则为数不多。他们都面临着不同的预算优先级、分散部署复杂、以及执行初始数字化的困难。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311785">
              <a:lnSpc>
                <a:spcPct val="115399"/>
              </a:lnSpc>
              <a:spcBef>
                <a:spcPts val="110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在 SUSE，我们相信开放创新可以加强和加快转型。成功的企业必然是采用可互操作解决方案的企业，这样，无论现代化走向何处，这些解决方案都能助他们实现现代化。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1328" y="8201845"/>
            <a:ext cx="4180793" cy="2251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欧盟工业企业已投身数字化工厂，但至今只有 6% 的工厂实现了“完全数字化”。</a:t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2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u="sng" dirty="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PwC</a:t>
            </a: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4332" y="8202168"/>
            <a:ext cx="1286996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91%</a:t>
            </a:r>
            <a:r>
              <a:rPr lang="en-US" altLang="zh-CN" sz="410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lang="zh-CN" altLang="en-US" sz="3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5100" y="8180323"/>
            <a:ext cx="34766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56382" y="2035934"/>
            <a:ext cx="8325343" cy="7284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制造商的挑战</a:t>
            </a:r>
            <a:r>
              <a:rPr lang="en-US" altLang="zh-CN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zh-CN" altLang="en-US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5366" y="0"/>
            <a:ext cx="2162175" cy="125730"/>
          </a:xfrm>
          <a:custGeom>
            <a:avLst/>
            <a:gdLst/>
            <a:ahLst/>
            <a:cxnLst/>
            <a:rect l="l" t="t" r="r" b="b"/>
            <a:pathLst>
              <a:path w="2162175" h="125730">
                <a:moveTo>
                  <a:pt x="0" y="125650"/>
                </a:moveTo>
                <a:lnTo>
                  <a:pt x="2161933" y="125650"/>
                </a:lnTo>
                <a:lnTo>
                  <a:pt x="2161933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-71207"/>
            <a:ext cx="20339050" cy="11416977"/>
            <a:chOff x="0" y="-149560"/>
            <a:chExt cx="20339050" cy="11416977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70097"/>
              <a:ext cx="10597153" cy="46700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87300" y="-149560"/>
              <a:ext cx="9751750" cy="11416977"/>
            </a:xfrm>
            <a:custGeom>
              <a:avLst/>
              <a:gdLst/>
              <a:ahLst/>
              <a:cxnLst/>
              <a:rect l="l" t="t" r="r" b="b"/>
              <a:pathLst>
                <a:path w="9517380" h="11308715">
                  <a:moveTo>
                    <a:pt x="951679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9516798" y="11308556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35633" y="1498950"/>
            <a:ext cx="7315200" cy="232185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325755" algn="l"/>
              </a:tabLst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1.	实现敏捷运维的可适应 IT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25755" marR="417830">
              <a:lnSpc>
                <a:spcPct val="121500"/>
              </a:lnSpc>
              <a:spcBef>
                <a:spcPts val="5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要应对未来供应链的冲击和客户行为的变化，建立业务弹性和敏捷性至关重要。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325755" marR="5080" indent="-635">
              <a:lnSpc>
                <a:spcPct val="118600"/>
              </a:lnSpc>
              <a:spcBef>
                <a:spcPts val="930"/>
              </a:spcBef>
            </a:pPr>
            <a:r>
              <a:rPr sz="1600" b="1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SUSE 如何提供帮助：SUSE Manager 能自动化和编排环境，提供单一工具，让你在整个 IT 堆栈中实现更广泛的可见性。借助 SUSE Rancher 容器管理工具等解决方案，制造商可以更快地构建、部署和扩展，从而缩短上市时间。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35633" y="4118824"/>
            <a:ext cx="7315200" cy="2568588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2. 有效的数字化转型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04800" marR="107314">
              <a:lnSpc>
                <a:spcPct val="117400"/>
              </a:lnSpc>
              <a:spcBef>
                <a:spcPts val="62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在瞬息万变的时代，制造商一直在为数字化转型努力。疫情对行动的限制、供应链的脆弱、需求的增长和原材料价格的上涨都让环境充满了挑战。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63525" marR="5080">
              <a:lnSpc>
                <a:spcPct val="118800"/>
              </a:lnSpc>
              <a:spcBef>
                <a:spcPts val="1145"/>
              </a:spcBef>
            </a:pPr>
            <a:r>
              <a:rPr sz="1600" b="1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SUSE 如何提供帮助：SUSE Rancher 统一了集群，确保从中心到云再到边缘的操作一致性、工作负载管理和企业级安全。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35634" y="6726271"/>
            <a:ext cx="7315200" cy="27152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3. 加强人才保留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304800" marR="5080">
              <a:lnSpc>
                <a:spcPct val="118500"/>
              </a:lnSpc>
              <a:spcBef>
                <a:spcPts val="625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面对人才稀缺和劳动力偏远的问题，制造商正在分析如何跨角色、级别和地域对工作环境进行调整和数字化。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3845" marR="103505" indent="-635" algn="just">
              <a:lnSpc>
                <a:spcPct val="117100"/>
              </a:lnSpc>
              <a:spcBef>
                <a:spcPts val="1055"/>
              </a:spcBef>
            </a:pPr>
            <a:r>
              <a:rPr sz="1600" b="1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SUSE 如何提供帮助：通过部署 SUSE Linux Enterprise 和 SUSE Rancher，云原生运维人员可以访问一整套企业就绪的开源工具。</a:t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en-US" altLang="zh-CN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 </a:t>
            </a:r>
            <a:endParaRPr lang="en-US" sz="1400" dirty="0">
              <a:solidFill>
                <a:srgbClr val="30BA78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83845" marR="103505" indent="-635" algn="just">
              <a:lnSpc>
                <a:spcPct val="117100"/>
              </a:lnSpc>
              <a:spcBef>
                <a:spcPts val="1055"/>
              </a:spcBef>
            </a:pP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结果：为开发人员提供了创新环境。</a:t>
            </a:r>
            <a:r>
              <a:rPr lang="en-US" altLang="zh-CN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3958" y="3197352"/>
            <a:ext cx="3299804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制造商认为他们将在五年内从数字化转型战略中获益。</a:t>
            </a:r>
            <a:r>
              <a:rPr lang="zh-CN" altLang="en-US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PwC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850" y="3222104"/>
            <a:ext cx="1658503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+50%</a:t>
            </a:r>
            <a:r>
              <a:rPr lang="en-US" altLang="zh-CN"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sz="41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382" y="3315208"/>
            <a:ext cx="4379226" cy="220509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6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只有让整个操作环境更加灵活、可靠、可扩展和性能最佳，制造商才能应对当今行业的挑战和机遇，这也是行业关键企业使用 SUSE 的原因。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借助容易部署的综合开源平台，SUSE 能帮助企业利用工业 4.0 的全部优势。</a:t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56382" y="1515363"/>
            <a:ext cx="9517380" cy="135678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78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如何满足制造商的需求</a:t>
            </a:r>
            <a:r>
              <a:rPr lang="zh-CN" altLang="en-US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endParaRPr dirty="0">
              <a:solidFill>
                <a:srgbClr val="000000"/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25366" y="0"/>
            <a:ext cx="11678920" cy="125730"/>
            <a:chOff x="8425366" y="0"/>
            <a:chExt cx="11678920" cy="125730"/>
          </a:xfrm>
        </p:grpSpPr>
        <p:sp>
          <p:nvSpPr>
            <p:cNvPr id="3" name="object 3"/>
            <p:cNvSpPr/>
            <p:nvPr/>
          </p:nvSpPr>
          <p:spPr>
            <a:xfrm>
              <a:off x="18461405" y="0"/>
              <a:ext cx="1642745" cy="125730"/>
            </a:xfrm>
            <a:custGeom>
              <a:avLst/>
              <a:gdLst/>
              <a:ahLst/>
              <a:cxnLst/>
              <a:rect l="l" t="t" r="r" b="b"/>
              <a:pathLst>
                <a:path w="1642744" h="125730">
                  <a:moveTo>
                    <a:pt x="1642694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642694" y="125650"/>
                  </a:lnTo>
                  <a:lnTo>
                    <a:pt x="1642694" y="0"/>
                  </a:lnTo>
                  <a:close/>
                </a:path>
              </a:pathLst>
            </a:custGeom>
            <a:solidFill>
              <a:srgbClr val="FE7C3F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425366" y="0"/>
              <a:ext cx="10036175" cy="125730"/>
            </a:xfrm>
            <a:custGeom>
              <a:avLst/>
              <a:gdLst/>
              <a:ahLst/>
              <a:cxnLst/>
              <a:rect l="l" t="t" r="r" b="b"/>
              <a:pathLst>
                <a:path w="10036175" h="125730">
                  <a:moveTo>
                    <a:pt x="10036039" y="0"/>
                  </a:moveTo>
                  <a:lnTo>
                    <a:pt x="0" y="0"/>
                  </a:lnTo>
                  <a:lnTo>
                    <a:pt x="0" y="125650"/>
                  </a:lnTo>
                  <a:lnTo>
                    <a:pt x="10036039" y="125650"/>
                  </a:lnTo>
                  <a:lnTo>
                    <a:pt x="10036039" y="0"/>
                  </a:lnTo>
                  <a:close/>
                </a:path>
              </a:pathLst>
            </a:custGeom>
            <a:solidFill>
              <a:srgbClr val="30BA78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128905"/>
            <a:ext cx="20104100" cy="11186795"/>
            <a:chOff x="0" y="124621"/>
            <a:chExt cx="20104100" cy="111867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35502"/>
              <a:ext cx="10701243" cy="80730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855" y="3233927"/>
              <a:ext cx="9073896" cy="807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87300" y="124621"/>
              <a:ext cx="9517380" cy="11184890"/>
            </a:xfrm>
            <a:custGeom>
              <a:avLst/>
              <a:gdLst/>
              <a:ahLst/>
              <a:cxnLst/>
              <a:rect l="l" t="t" r="r" b="b"/>
              <a:pathLst>
                <a:path w="9517380" h="11184890">
                  <a:moveTo>
                    <a:pt x="9516798" y="0"/>
                  </a:moveTo>
                  <a:lnTo>
                    <a:pt x="0" y="0"/>
                  </a:lnTo>
                  <a:lnTo>
                    <a:pt x="0" y="11184571"/>
                  </a:lnTo>
                  <a:lnTo>
                    <a:pt x="9516798" y="11184571"/>
                  </a:lnTo>
                  <a:lnTo>
                    <a:pt x="9516798" y="0"/>
                  </a:lnTo>
                  <a:close/>
                </a:path>
              </a:pathLst>
            </a:custGeom>
            <a:solidFill>
              <a:srgbClr val="0C322C"/>
            </a:solidFill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25094" y="1636268"/>
            <a:ext cx="5664151" cy="1731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关键业务 Linux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最广泛的架构、虚拟化、容器运行时、存储和网络选项。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443865">
              <a:lnSpc>
                <a:spcPct val="107100"/>
              </a:lnSpc>
              <a:spcBef>
                <a:spcPts val="1220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优势：加速创新，更快响应市场。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25094" y="3836923"/>
            <a:ext cx="552577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企业容器管理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 Kubernetes 和 SUSE Rancher。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优势：最大限度提高开发敏捷性，统一集群，确保从中心到云再到边缘的操作一致性、工作负载管理和企业级安全。</a:t>
            </a:r>
            <a:r>
              <a:rPr lang="zh-CN" altLang="en-US" sz="16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25094" y="6040628"/>
            <a:ext cx="5525770" cy="1979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运行 SAP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15399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Linux Enterprise for SAP Applications 是制造业中用于 SAP HANA、SAP NetWeaver 和 SAP S/4HANA 解决方案的领先 Linux 平台。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233045">
              <a:lnSpc>
                <a:spcPct val="107100"/>
              </a:lnSpc>
              <a:spcBef>
                <a:spcPts val="1220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优势：降低服务中断风险，更快在本地和云端部署 SAP 服务。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5094" y="8479028"/>
            <a:ext cx="5536311" cy="1731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边缘 IT 运维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986790">
              <a:lnSpc>
                <a:spcPct val="115399"/>
              </a:lnSpc>
              <a:spcBef>
                <a:spcPts val="98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基于轻量级的 Linux、Kubernetes 和存储产品，适用于 x86 和 Arm。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 marR="5080">
              <a:lnSpc>
                <a:spcPct val="107100"/>
              </a:lnSpc>
              <a:spcBef>
                <a:spcPts val="1220"/>
              </a:spcBef>
            </a:pP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优势：一致性、高性能、可靠性、安全性，这些对于制造业边缘用例都至关重要。</a:t>
            </a:r>
            <a:r>
              <a:rPr lang="zh-CN" altLang="en-US"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6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6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8233" y="3849623"/>
            <a:ext cx="125824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80%</a:t>
            </a:r>
            <a:r>
              <a:rPr lang="en-US" altLang="zh-CN" sz="41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/>
            </a:r>
            <a:endParaRPr sz="41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765551" y="1799895"/>
            <a:ext cx="950594" cy="7580630"/>
            <a:chOff x="11765551" y="1799895"/>
            <a:chExt cx="950594" cy="7580630"/>
          </a:xfrm>
        </p:grpSpPr>
        <p:sp>
          <p:nvSpPr>
            <p:cNvPr id="16" name="object 16"/>
            <p:cNvSpPr/>
            <p:nvPr/>
          </p:nvSpPr>
          <p:spPr>
            <a:xfrm>
              <a:off x="11788367" y="1822711"/>
              <a:ext cx="773430" cy="459105"/>
            </a:xfrm>
            <a:custGeom>
              <a:avLst/>
              <a:gdLst/>
              <a:ahLst/>
              <a:cxnLst/>
              <a:rect l="l" t="t" r="r" b="b"/>
              <a:pathLst>
                <a:path w="773429" h="459105">
                  <a:moveTo>
                    <a:pt x="120781" y="458970"/>
                  </a:moveTo>
                  <a:lnTo>
                    <a:pt x="0" y="458970"/>
                  </a:lnTo>
                  <a:lnTo>
                    <a:pt x="0" y="314032"/>
                  </a:lnTo>
                  <a:lnTo>
                    <a:pt x="9491" y="267016"/>
                  </a:lnTo>
                  <a:lnTo>
                    <a:pt x="35374" y="228625"/>
                  </a:lnTo>
                  <a:lnTo>
                    <a:pt x="73766" y="202741"/>
                  </a:lnTo>
                  <a:lnTo>
                    <a:pt x="120781" y="193250"/>
                  </a:lnTo>
                  <a:lnTo>
                    <a:pt x="144937" y="193250"/>
                  </a:lnTo>
                  <a:lnTo>
                    <a:pt x="144937" y="120781"/>
                  </a:lnTo>
                  <a:lnTo>
                    <a:pt x="154429" y="73770"/>
                  </a:lnTo>
                  <a:lnTo>
                    <a:pt x="180312" y="35378"/>
                  </a:lnTo>
                  <a:lnTo>
                    <a:pt x="218704" y="9492"/>
                  </a:lnTo>
                  <a:lnTo>
                    <a:pt x="265719" y="0"/>
                  </a:lnTo>
                  <a:lnTo>
                    <a:pt x="531439" y="0"/>
                  </a:lnTo>
                  <a:lnTo>
                    <a:pt x="578450" y="9492"/>
                  </a:lnTo>
                  <a:lnTo>
                    <a:pt x="616842" y="35378"/>
                  </a:lnTo>
                  <a:lnTo>
                    <a:pt x="642728" y="73770"/>
                  </a:lnTo>
                  <a:lnTo>
                    <a:pt x="652220" y="120781"/>
                  </a:lnTo>
                  <a:lnTo>
                    <a:pt x="652220" y="241563"/>
                  </a:lnTo>
                  <a:lnTo>
                    <a:pt x="699231" y="251054"/>
                  </a:lnTo>
                  <a:lnTo>
                    <a:pt x="737624" y="276937"/>
                  </a:lnTo>
                  <a:lnTo>
                    <a:pt x="763511" y="315329"/>
                  </a:lnTo>
                  <a:lnTo>
                    <a:pt x="773003" y="362344"/>
                  </a:lnTo>
                  <a:lnTo>
                    <a:pt x="773003" y="458970"/>
                  </a:lnTo>
                  <a:lnTo>
                    <a:pt x="652220" y="458970"/>
                  </a:lnTo>
                </a:path>
              </a:pathLst>
            </a:custGeom>
            <a:ln w="4563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981614" y="2160897"/>
              <a:ext cx="386715" cy="266065"/>
            </a:xfrm>
            <a:custGeom>
              <a:avLst/>
              <a:gdLst/>
              <a:ahLst/>
              <a:cxnLst/>
              <a:rect l="l" t="t" r="r" b="b"/>
              <a:pathLst>
                <a:path w="386715" h="266064">
                  <a:moveTo>
                    <a:pt x="0" y="120781"/>
                  </a:moveTo>
                  <a:lnTo>
                    <a:pt x="144937" y="120781"/>
                  </a:lnTo>
                  <a:lnTo>
                    <a:pt x="144937" y="265720"/>
                  </a:lnTo>
                  <a:lnTo>
                    <a:pt x="0" y="265720"/>
                  </a:lnTo>
                  <a:lnTo>
                    <a:pt x="0" y="120781"/>
                  </a:lnTo>
                  <a:close/>
                </a:path>
                <a:path w="386715" h="266064">
                  <a:moveTo>
                    <a:pt x="120781" y="48312"/>
                  </a:moveTo>
                  <a:lnTo>
                    <a:pt x="116986" y="29508"/>
                  </a:lnTo>
                  <a:lnTo>
                    <a:pt x="106634" y="14151"/>
                  </a:lnTo>
                  <a:lnTo>
                    <a:pt x="91277" y="3797"/>
                  </a:lnTo>
                  <a:lnTo>
                    <a:pt x="72468" y="0"/>
                  </a:lnTo>
                  <a:lnTo>
                    <a:pt x="53664" y="3797"/>
                  </a:lnTo>
                  <a:lnTo>
                    <a:pt x="38307" y="14151"/>
                  </a:lnTo>
                  <a:lnTo>
                    <a:pt x="27953" y="29508"/>
                  </a:lnTo>
                  <a:lnTo>
                    <a:pt x="24156" y="48312"/>
                  </a:lnTo>
                  <a:lnTo>
                    <a:pt x="24156" y="120781"/>
                  </a:lnTo>
                  <a:lnTo>
                    <a:pt x="120781" y="120781"/>
                  </a:lnTo>
                </a:path>
                <a:path w="386715" h="266064">
                  <a:moveTo>
                    <a:pt x="241563" y="120781"/>
                  </a:moveTo>
                  <a:lnTo>
                    <a:pt x="386501" y="120781"/>
                  </a:lnTo>
                  <a:lnTo>
                    <a:pt x="386501" y="265720"/>
                  </a:lnTo>
                  <a:lnTo>
                    <a:pt x="241563" y="265720"/>
                  </a:lnTo>
                  <a:lnTo>
                    <a:pt x="241563" y="120781"/>
                  </a:lnTo>
                  <a:close/>
                </a:path>
                <a:path w="386715" h="266064">
                  <a:moveTo>
                    <a:pt x="314032" y="0"/>
                  </a:moveTo>
                  <a:lnTo>
                    <a:pt x="295227" y="3797"/>
                  </a:lnTo>
                  <a:lnTo>
                    <a:pt x="279871" y="14151"/>
                  </a:lnTo>
                  <a:lnTo>
                    <a:pt x="269516" y="29508"/>
                  </a:lnTo>
                  <a:lnTo>
                    <a:pt x="265719" y="48312"/>
                  </a:lnTo>
                  <a:lnTo>
                    <a:pt x="265719" y="120781"/>
                  </a:lnTo>
                  <a:lnTo>
                    <a:pt x="362344" y="120781"/>
                  </a:lnTo>
                  <a:lnTo>
                    <a:pt x="362344" y="48312"/>
                  </a:lnTo>
                  <a:lnTo>
                    <a:pt x="358547" y="29508"/>
                  </a:lnTo>
                  <a:lnTo>
                    <a:pt x="348193" y="14151"/>
                  </a:lnTo>
                  <a:lnTo>
                    <a:pt x="332836" y="3797"/>
                  </a:lnTo>
                  <a:lnTo>
                    <a:pt x="314032" y="0"/>
                  </a:lnTo>
                  <a:close/>
                </a:path>
              </a:pathLst>
            </a:custGeom>
            <a:ln w="45632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788367" y="3938877"/>
              <a:ext cx="773430" cy="459105"/>
            </a:xfrm>
            <a:custGeom>
              <a:avLst/>
              <a:gdLst/>
              <a:ahLst/>
              <a:cxnLst/>
              <a:rect l="l" t="t" r="r" b="b"/>
              <a:pathLst>
                <a:path w="773429" h="459104">
                  <a:moveTo>
                    <a:pt x="96625" y="458971"/>
                  </a:moveTo>
                  <a:lnTo>
                    <a:pt x="0" y="458971"/>
                  </a:lnTo>
                  <a:lnTo>
                    <a:pt x="0" y="314032"/>
                  </a:lnTo>
                  <a:lnTo>
                    <a:pt x="9491" y="267021"/>
                  </a:lnTo>
                  <a:lnTo>
                    <a:pt x="35374" y="228629"/>
                  </a:lnTo>
                  <a:lnTo>
                    <a:pt x="73766" y="202743"/>
                  </a:lnTo>
                  <a:lnTo>
                    <a:pt x="120781" y="193250"/>
                  </a:lnTo>
                  <a:lnTo>
                    <a:pt x="144937" y="193250"/>
                  </a:lnTo>
                  <a:lnTo>
                    <a:pt x="144937" y="120781"/>
                  </a:lnTo>
                  <a:lnTo>
                    <a:pt x="154429" y="73770"/>
                  </a:lnTo>
                  <a:lnTo>
                    <a:pt x="180312" y="35378"/>
                  </a:lnTo>
                  <a:lnTo>
                    <a:pt x="218704" y="9492"/>
                  </a:lnTo>
                  <a:lnTo>
                    <a:pt x="265719" y="0"/>
                  </a:lnTo>
                  <a:lnTo>
                    <a:pt x="531439" y="0"/>
                  </a:lnTo>
                  <a:lnTo>
                    <a:pt x="578450" y="9492"/>
                  </a:lnTo>
                  <a:lnTo>
                    <a:pt x="616842" y="35378"/>
                  </a:lnTo>
                  <a:lnTo>
                    <a:pt x="642728" y="73770"/>
                  </a:lnTo>
                  <a:lnTo>
                    <a:pt x="652220" y="120781"/>
                  </a:lnTo>
                  <a:lnTo>
                    <a:pt x="652220" y="241563"/>
                  </a:lnTo>
                  <a:lnTo>
                    <a:pt x="699231" y="251054"/>
                  </a:lnTo>
                  <a:lnTo>
                    <a:pt x="737624" y="276937"/>
                  </a:lnTo>
                  <a:lnTo>
                    <a:pt x="763511" y="315329"/>
                  </a:lnTo>
                  <a:lnTo>
                    <a:pt x="773003" y="362344"/>
                  </a:lnTo>
                  <a:lnTo>
                    <a:pt x="773003" y="458971"/>
                  </a:lnTo>
                  <a:lnTo>
                    <a:pt x="676377" y="458971"/>
                  </a:lnTo>
                </a:path>
              </a:pathLst>
            </a:custGeom>
            <a:ln w="4563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959488" y="4125305"/>
              <a:ext cx="434975" cy="541655"/>
            </a:xfrm>
            <a:custGeom>
              <a:avLst/>
              <a:gdLst/>
              <a:ahLst/>
              <a:cxnLst/>
              <a:rect l="l" t="t" r="r" b="b"/>
              <a:pathLst>
                <a:path w="434975" h="541654">
                  <a:moveTo>
                    <a:pt x="254175" y="144351"/>
                  </a:moveTo>
                  <a:lnTo>
                    <a:pt x="376381" y="122205"/>
                  </a:lnTo>
                  <a:lnTo>
                    <a:pt x="354235" y="0"/>
                  </a:lnTo>
                </a:path>
                <a:path w="434975" h="541654">
                  <a:moveTo>
                    <a:pt x="18402" y="351444"/>
                  </a:moveTo>
                  <a:lnTo>
                    <a:pt x="3281" y="303399"/>
                  </a:lnTo>
                  <a:lnTo>
                    <a:pt x="0" y="253578"/>
                  </a:lnTo>
                  <a:lnTo>
                    <a:pt x="8556" y="204264"/>
                  </a:lnTo>
                  <a:lnTo>
                    <a:pt x="28952" y="157740"/>
                  </a:lnTo>
                  <a:lnTo>
                    <a:pt x="61186" y="116289"/>
                  </a:lnTo>
                  <a:lnTo>
                    <a:pt x="99140" y="86175"/>
                  </a:lnTo>
                  <a:lnTo>
                    <a:pt x="141549" y="66099"/>
                  </a:lnTo>
                  <a:lnTo>
                    <a:pt x="186630" y="56061"/>
                  </a:lnTo>
                  <a:lnTo>
                    <a:pt x="232602" y="56061"/>
                  </a:lnTo>
                  <a:lnTo>
                    <a:pt x="277684" y="66099"/>
                  </a:lnTo>
                  <a:lnTo>
                    <a:pt x="320092" y="86175"/>
                  </a:lnTo>
                  <a:lnTo>
                    <a:pt x="358046" y="116289"/>
                  </a:lnTo>
                </a:path>
                <a:path w="434975" h="541654">
                  <a:moveTo>
                    <a:pt x="181183" y="396679"/>
                  </a:moveTo>
                  <a:lnTo>
                    <a:pt x="58977" y="418824"/>
                  </a:lnTo>
                  <a:lnTo>
                    <a:pt x="81123" y="541031"/>
                  </a:lnTo>
                </a:path>
                <a:path w="434975" h="541654">
                  <a:moveTo>
                    <a:pt x="421416" y="200171"/>
                  </a:moveTo>
                  <a:lnTo>
                    <a:pt x="433549" y="246576"/>
                  </a:lnTo>
                  <a:lnTo>
                    <a:pt x="434891" y="294222"/>
                  </a:lnTo>
                  <a:lnTo>
                    <a:pt x="425442" y="341124"/>
                  </a:lnTo>
                  <a:lnTo>
                    <a:pt x="405202" y="385292"/>
                  </a:lnTo>
                  <a:lnTo>
                    <a:pt x="374172" y="424740"/>
                  </a:lnTo>
                  <a:lnTo>
                    <a:pt x="336218" y="454854"/>
                  </a:lnTo>
                  <a:lnTo>
                    <a:pt x="293809" y="474930"/>
                  </a:lnTo>
                  <a:lnTo>
                    <a:pt x="248728" y="484968"/>
                  </a:lnTo>
                  <a:lnTo>
                    <a:pt x="202755" y="484968"/>
                  </a:lnTo>
                  <a:lnTo>
                    <a:pt x="157674" y="474930"/>
                  </a:lnTo>
                  <a:lnTo>
                    <a:pt x="115266" y="454854"/>
                  </a:lnTo>
                  <a:lnTo>
                    <a:pt x="77311" y="424740"/>
                  </a:lnTo>
                </a:path>
              </a:pathLst>
            </a:custGeom>
            <a:ln w="45632">
              <a:solidFill>
                <a:srgbClr val="30BA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788593" y="6182413"/>
              <a:ext cx="655955" cy="655955"/>
            </a:xfrm>
            <a:custGeom>
              <a:avLst/>
              <a:gdLst/>
              <a:ahLst/>
              <a:cxnLst/>
              <a:rect l="l" t="t" r="r" b="b"/>
              <a:pathLst>
                <a:path w="655954" h="655954">
                  <a:moveTo>
                    <a:pt x="655645" y="327822"/>
                  </a:moveTo>
                  <a:lnTo>
                    <a:pt x="655645" y="257573"/>
                  </a:lnTo>
                  <a:lnTo>
                    <a:pt x="599960" y="257573"/>
                  </a:lnTo>
                  <a:lnTo>
                    <a:pt x="594319" y="238517"/>
                  </a:lnTo>
                  <a:lnTo>
                    <a:pt x="587391" y="220053"/>
                  </a:lnTo>
                  <a:lnTo>
                    <a:pt x="579232" y="202229"/>
                  </a:lnTo>
                  <a:lnTo>
                    <a:pt x="569898" y="185093"/>
                  </a:lnTo>
                  <a:lnTo>
                    <a:pt x="609300" y="145691"/>
                  </a:lnTo>
                  <a:lnTo>
                    <a:pt x="509953" y="46344"/>
                  </a:lnTo>
                  <a:lnTo>
                    <a:pt x="470551" y="85756"/>
                  </a:lnTo>
                  <a:lnTo>
                    <a:pt x="453420" y="76416"/>
                  </a:lnTo>
                  <a:lnTo>
                    <a:pt x="435595" y="68254"/>
                  </a:lnTo>
                  <a:lnTo>
                    <a:pt x="417128" y="61325"/>
                  </a:lnTo>
                  <a:lnTo>
                    <a:pt x="398071" y="55684"/>
                  </a:lnTo>
                  <a:lnTo>
                    <a:pt x="398071" y="0"/>
                  </a:lnTo>
                  <a:lnTo>
                    <a:pt x="257573" y="0"/>
                  </a:lnTo>
                  <a:lnTo>
                    <a:pt x="257573" y="55684"/>
                  </a:lnTo>
                  <a:lnTo>
                    <a:pt x="238518" y="61325"/>
                  </a:lnTo>
                  <a:lnTo>
                    <a:pt x="220054" y="68254"/>
                  </a:lnTo>
                  <a:lnTo>
                    <a:pt x="202233" y="76416"/>
                  </a:lnTo>
                  <a:lnTo>
                    <a:pt x="185104" y="85756"/>
                  </a:lnTo>
                  <a:lnTo>
                    <a:pt x="145691" y="46344"/>
                  </a:lnTo>
                  <a:lnTo>
                    <a:pt x="46344" y="145691"/>
                  </a:lnTo>
                  <a:lnTo>
                    <a:pt x="85756" y="185093"/>
                  </a:lnTo>
                  <a:lnTo>
                    <a:pt x="76416" y="202229"/>
                  </a:lnTo>
                  <a:lnTo>
                    <a:pt x="68254" y="220053"/>
                  </a:lnTo>
                  <a:lnTo>
                    <a:pt x="61325" y="238517"/>
                  </a:lnTo>
                  <a:lnTo>
                    <a:pt x="55684" y="257573"/>
                  </a:lnTo>
                  <a:lnTo>
                    <a:pt x="0" y="257573"/>
                  </a:lnTo>
                  <a:lnTo>
                    <a:pt x="0" y="398071"/>
                  </a:lnTo>
                  <a:lnTo>
                    <a:pt x="55684" y="398071"/>
                  </a:lnTo>
                  <a:lnTo>
                    <a:pt x="61325" y="417127"/>
                  </a:lnTo>
                  <a:lnTo>
                    <a:pt x="68254" y="435591"/>
                  </a:lnTo>
                  <a:lnTo>
                    <a:pt x="76416" y="453415"/>
                  </a:lnTo>
                  <a:lnTo>
                    <a:pt x="85756" y="470551"/>
                  </a:lnTo>
                  <a:lnTo>
                    <a:pt x="46344" y="509953"/>
                  </a:lnTo>
                  <a:lnTo>
                    <a:pt x="145691" y="609300"/>
                  </a:lnTo>
                  <a:lnTo>
                    <a:pt x="185104" y="569888"/>
                  </a:lnTo>
                  <a:lnTo>
                    <a:pt x="202233" y="579228"/>
                  </a:lnTo>
                  <a:lnTo>
                    <a:pt x="220054" y="587390"/>
                  </a:lnTo>
                  <a:lnTo>
                    <a:pt x="238518" y="594319"/>
                  </a:lnTo>
                  <a:lnTo>
                    <a:pt x="257573" y="599960"/>
                  </a:lnTo>
                  <a:lnTo>
                    <a:pt x="257573" y="655645"/>
                  </a:lnTo>
                  <a:lnTo>
                    <a:pt x="327822" y="655645"/>
                  </a:lnTo>
                </a:path>
                <a:path w="655954" h="655954">
                  <a:moveTo>
                    <a:pt x="327822" y="468320"/>
                  </a:moveTo>
                  <a:lnTo>
                    <a:pt x="283417" y="461157"/>
                  </a:lnTo>
                  <a:lnTo>
                    <a:pt x="244852" y="441211"/>
                  </a:lnTo>
                  <a:lnTo>
                    <a:pt x="214440" y="410796"/>
                  </a:lnTo>
                  <a:lnTo>
                    <a:pt x="194496" y="372228"/>
                  </a:lnTo>
                  <a:lnTo>
                    <a:pt x="187334" y="327822"/>
                  </a:lnTo>
                  <a:lnTo>
                    <a:pt x="194496" y="283416"/>
                  </a:lnTo>
                  <a:lnTo>
                    <a:pt x="214440" y="244848"/>
                  </a:lnTo>
                  <a:lnTo>
                    <a:pt x="244852" y="214433"/>
                  </a:lnTo>
                  <a:lnTo>
                    <a:pt x="283417" y="194487"/>
                  </a:lnTo>
                  <a:lnTo>
                    <a:pt x="327822" y="187324"/>
                  </a:lnTo>
                  <a:lnTo>
                    <a:pt x="372232" y="194487"/>
                  </a:lnTo>
                  <a:lnTo>
                    <a:pt x="410800" y="214433"/>
                  </a:lnTo>
                  <a:lnTo>
                    <a:pt x="441214" y="244848"/>
                  </a:lnTo>
                  <a:lnTo>
                    <a:pt x="461158" y="283416"/>
                  </a:lnTo>
                  <a:lnTo>
                    <a:pt x="468320" y="327822"/>
                  </a:lnTo>
                </a:path>
              </a:pathLst>
            </a:custGeom>
            <a:ln w="45593">
              <a:solidFill>
                <a:srgbClr val="FF7D4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2164349" y="6565870"/>
              <a:ext cx="551815" cy="320675"/>
            </a:xfrm>
            <a:custGeom>
              <a:avLst/>
              <a:gdLst/>
              <a:ahLst/>
              <a:cxnLst/>
              <a:rect l="l" t="t" r="r" b="b"/>
              <a:pathLst>
                <a:path w="551815" h="320675">
                  <a:moveTo>
                    <a:pt x="0" y="0"/>
                  </a:moveTo>
                  <a:lnTo>
                    <a:pt x="551218" y="0"/>
                  </a:lnTo>
                </a:path>
                <a:path w="551815" h="320675">
                  <a:moveTo>
                    <a:pt x="0" y="106708"/>
                  </a:moveTo>
                  <a:lnTo>
                    <a:pt x="455347" y="106708"/>
                  </a:lnTo>
                </a:path>
                <a:path w="551815" h="320675">
                  <a:moveTo>
                    <a:pt x="0" y="213407"/>
                  </a:moveTo>
                  <a:lnTo>
                    <a:pt x="335518" y="213407"/>
                  </a:lnTo>
                </a:path>
                <a:path w="551815" h="320675">
                  <a:moveTo>
                    <a:pt x="0" y="320115"/>
                  </a:moveTo>
                  <a:lnTo>
                    <a:pt x="215689" y="320115"/>
                  </a:lnTo>
                </a:path>
              </a:pathLst>
            </a:custGeom>
            <a:ln w="45593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821499" y="8607063"/>
              <a:ext cx="706755" cy="419734"/>
            </a:xfrm>
            <a:custGeom>
              <a:avLst/>
              <a:gdLst/>
              <a:ahLst/>
              <a:cxnLst/>
              <a:rect l="l" t="t" r="r" b="b"/>
              <a:pathLst>
                <a:path w="706754" h="419734">
                  <a:moveTo>
                    <a:pt x="198768" y="419631"/>
                  </a:moveTo>
                  <a:lnTo>
                    <a:pt x="0" y="419631"/>
                  </a:lnTo>
                  <a:lnTo>
                    <a:pt x="0" y="287122"/>
                  </a:lnTo>
                  <a:lnTo>
                    <a:pt x="8676" y="244135"/>
                  </a:lnTo>
                  <a:lnTo>
                    <a:pt x="32340" y="209031"/>
                  </a:lnTo>
                  <a:lnTo>
                    <a:pt x="67440" y="185364"/>
                  </a:lnTo>
                  <a:lnTo>
                    <a:pt x="110425" y="176685"/>
                  </a:lnTo>
                  <a:lnTo>
                    <a:pt x="132509" y="176685"/>
                  </a:lnTo>
                  <a:lnTo>
                    <a:pt x="132509" y="110436"/>
                  </a:lnTo>
                  <a:lnTo>
                    <a:pt x="141187" y="67449"/>
                  </a:lnTo>
                  <a:lnTo>
                    <a:pt x="164853" y="32345"/>
                  </a:lnTo>
                  <a:lnTo>
                    <a:pt x="199953" y="8678"/>
                  </a:lnTo>
                  <a:lnTo>
                    <a:pt x="242935" y="0"/>
                  </a:lnTo>
                  <a:lnTo>
                    <a:pt x="485880" y="0"/>
                  </a:lnTo>
                  <a:lnTo>
                    <a:pt x="528865" y="8678"/>
                  </a:lnTo>
                  <a:lnTo>
                    <a:pt x="563965" y="32345"/>
                  </a:lnTo>
                  <a:lnTo>
                    <a:pt x="587629" y="67449"/>
                  </a:lnTo>
                  <a:lnTo>
                    <a:pt x="596306" y="110436"/>
                  </a:lnTo>
                  <a:lnTo>
                    <a:pt x="596306" y="220862"/>
                  </a:lnTo>
                  <a:lnTo>
                    <a:pt x="639293" y="229540"/>
                  </a:lnTo>
                  <a:lnTo>
                    <a:pt x="674397" y="253206"/>
                  </a:lnTo>
                  <a:lnTo>
                    <a:pt x="698065" y="288307"/>
                  </a:lnTo>
                  <a:lnTo>
                    <a:pt x="706743" y="331288"/>
                  </a:lnTo>
                  <a:lnTo>
                    <a:pt x="706743" y="419631"/>
                  </a:lnTo>
                  <a:lnTo>
                    <a:pt x="507963" y="419631"/>
                  </a:lnTo>
                </a:path>
              </a:pathLst>
            </a:custGeom>
            <a:ln w="45593">
              <a:solidFill>
                <a:srgbClr val="8FEBC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1909838" y="8872095"/>
              <a:ext cx="530225" cy="419734"/>
            </a:xfrm>
            <a:custGeom>
              <a:avLst/>
              <a:gdLst/>
              <a:ahLst/>
              <a:cxnLst/>
              <a:rect l="l" t="t" r="r" b="b"/>
              <a:pathLst>
                <a:path w="530225" h="419734">
                  <a:moveTo>
                    <a:pt x="265028" y="0"/>
                  </a:moveTo>
                  <a:lnTo>
                    <a:pt x="265028" y="419631"/>
                  </a:lnTo>
                </a:path>
                <a:path w="530225" h="419734">
                  <a:moveTo>
                    <a:pt x="176685" y="44166"/>
                  </a:moveTo>
                  <a:lnTo>
                    <a:pt x="176685" y="265028"/>
                  </a:lnTo>
                  <a:lnTo>
                    <a:pt x="0" y="265028"/>
                  </a:lnTo>
                </a:path>
                <a:path w="530225" h="419734">
                  <a:moveTo>
                    <a:pt x="353371" y="44166"/>
                  </a:moveTo>
                  <a:lnTo>
                    <a:pt x="353371" y="331288"/>
                  </a:lnTo>
                  <a:lnTo>
                    <a:pt x="530057" y="331288"/>
                  </a:lnTo>
                </a:path>
              </a:pathLst>
            </a:custGeom>
            <a:ln w="45593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821490" y="9137122"/>
              <a:ext cx="706755" cy="243204"/>
            </a:xfrm>
            <a:custGeom>
              <a:avLst/>
              <a:gdLst/>
              <a:ahLst/>
              <a:cxnLst/>
              <a:rect l="l" t="t" r="r" b="b"/>
              <a:pathLst>
                <a:path w="706754" h="243204">
                  <a:moveTo>
                    <a:pt x="44176" y="0"/>
                  </a:moveTo>
                  <a:lnTo>
                    <a:pt x="0" y="0"/>
                  </a:lnTo>
                </a:path>
                <a:path w="706754" h="243204">
                  <a:moveTo>
                    <a:pt x="353371" y="198768"/>
                  </a:moveTo>
                  <a:lnTo>
                    <a:pt x="353371" y="242945"/>
                  </a:lnTo>
                </a:path>
                <a:path w="706754" h="243204">
                  <a:moveTo>
                    <a:pt x="662576" y="66259"/>
                  </a:moveTo>
                  <a:lnTo>
                    <a:pt x="706743" y="66259"/>
                  </a:lnTo>
                </a:path>
              </a:pathLst>
            </a:custGeom>
            <a:ln w="45593">
              <a:solidFill>
                <a:srgbClr val="8FEBC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Source Han Sans CN" panose="020B0500000000000000" pitchFamily="34" charset="-128"/>
                <a:ea typeface="Source Han Sans CN" panose="020B0500000000000000" pitchFamily="34" charset="-128"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56381" y="1430019"/>
            <a:ext cx="8215483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为什么选择 SUSE？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256479" y="3836923"/>
            <a:ext cx="3795571" cy="24455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的升级时间节省。在使用 SUSE Rancher 的集中式更新后，Continental AG 的升级时间大大缩短。</a:t>
            </a:r>
            <a:b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</a:br>
            <a:br>
              <a:rPr lang="en" altLang="zh-CN" sz="24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</a:br>
            <a:r>
              <a:rPr lang="en" altLang="zh-CN" sz="1300" dirty="0">
                <a:solidFill>
                  <a:srgbClr val="2CB065"/>
                </a:solidFill>
                <a:effectLst/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5366" y="0"/>
            <a:ext cx="2162175" cy="125730"/>
          </a:xfrm>
          <a:custGeom>
            <a:avLst/>
            <a:gdLst/>
            <a:ahLst/>
            <a:cxnLst/>
            <a:rect l="l" t="t" r="r" b="b"/>
            <a:pathLst>
              <a:path w="2162175" h="125730">
                <a:moveTo>
                  <a:pt x="0" y="125650"/>
                </a:moveTo>
                <a:lnTo>
                  <a:pt x="2161933" y="125650"/>
                </a:lnTo>
                <a:lnTo>
                  <a:pt x="2161933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87299" y="-42121"/>
            <a:ext cx="9517380" cy="11357821"/>
          </a:xfrm>
          <a:custGeom>
            <a:avLst/>
            <a:gdLst/>
            <a:ahLst/>
            <a:cxnLst/>
            <a:rect l="l" t="t" r="r" b="b"/>
            <a:pathLst>
              <a:path w="9517380" h="11308715">
                <a:moveTo>
                  <a:pt x="9516798" y="0"/>
                </a:moveTo>
                <a:lnTo>
                  <a:pt x="0" y="0"/>
                </a:lnTo>
                <a:lnTo>
                  <a:pt x="0" y="11308556"/>
                </a:lnTo>
                <a:lnTo>
                  <a:pt x="9516798" y="11308556"/>
                </a:lnTo>
                <a:lnTo>
                  <a:pt x="9516798" y="0"/>
                </a:lnTo>
                <a:close/>
              </a:path>
            </a:pathLst>
          </a:custGeom>
          <a:solidFill>
            <a:srgbClr val="0C322C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8422" y="1636268"/>
            <a:ext cx="64470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借助 SUSE 保持领先：</a:t>
            </a:r>
            <a:endParaRPr sz="2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13447"/>
            <a:ext cx="10587299" cy="58951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7360" y="2643123"/>
            <a:ext cx="4824689" cy="21432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400"/>
              </a:lnSpc>
              <a:spcBef>
                <a:spcPts val="140"/>
              </a:spcBef>
            </a:pP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由于攻击量的增加和攻击复杂程度的提高，旧的安全思维模式已不再适用。</a:t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2CB065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endParaRPr sz="2400" dirty="0">
              <a:solidFill>
                <a:srgbClr val="2CB065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300" u="sng" dirty="0">
                <a:solidFill>
                  <a:srgbClr val="30BA78"/>
                </a:solidFill>
                <a:uFill>
                  <a:solidFill>
                    <a:srgbClr val="30BA78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CyberTalk.org</a:t>
            </a:r>
            <a:endParaRPr sz="13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6268" y="2848863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提供可适应且敏捷的基础，助力制造商快速创新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71128" y="2727664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66268" y="4467351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不断发展的产品和服务，紧跟最新技术</a:t>
            </a:r>
            <a:r>
              <a:rPr lang="zh-CN" altLang="en-US"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771128" y="4353552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6268" y="6091935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集成就绪的解决方案，避免供应商锁定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71128" y="5979429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10">
                <a:moveTo>
                  <a:pt x="1026146" y="0"/>
                </a:moveTo>
                <a:lnTo>
                  <a:pt x="0" y="0"/>
                </a:lnTo>
                <a:lnTo>
                  <a:pt x="0" y="41882"/>
                </a:lnTo>
                <a:lnTo>
                  <a:pt x="1026146" y="41882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66268" y="7731760"/>
            <a:ext cx="3943782" cy="489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可互操作的开放式架构，可方便快速采用</a:t>
            </a:r>
            <a:r>
              <a:rPr lang="zh-CN" altLang="en-US"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71128" y="7605317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66267" y="9399016"/>
            <a:ext cx="39437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安全稳定，值得信赖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8424" y="2816098"/>
            <a:ext cx="103886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01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1407" y="4443730"/>
            <a:ext cx="1233173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02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07956" y="6068313"/>
            <a:ext cx="124976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03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96957" y="7695946"/>
            <a:ext cx="130266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04</a:t>
            </a:r>
            <a:endParaRPr sz="4800"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98466" y="9320530"/>
            <a:ext cx="129540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30BA78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</a:rPr>
              <a:t>05</a:t>
            </a:r>
            <a:endParaRPr sz="480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71128" y="9231194"/>
            <a:ext cx="792000" cy="36000"/>
          </a:xfrm>
          <a:custGeom>
            <a:avLst/>
            <a:gdLst/>
            <a:ahLst/>
            <a:cxnLst/>
            <a:rect l="l" t="t" r="r" b="b"/>
            <a:pathLst>
              <a:path w="1026159" h="41909">
                <a:moveTo>
                  <a:pt x="1026146" y="0"/>
                </a:moveTo>
                <a:lnTo>
                  <a:pt x="0" y="0"/>
                </a:lnTo>
                <a:lnTo>
                  <a:pt x="0" y="41884"/>
                </a:lnTo>
                <a:lnTo>
                  <a:pt x="1026146" y="41884"/>
                </a:lnTo>
                <a:lnTo>
                  <a:pt x="1026146" y="0"/>
                </a:lnTo>
                <a:close/>
              </a:path>
            </a:pathLst>
          </a:custGeom>
          <a:solidFill>
            <a:srgbClr val="30BA78"/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382" y="2702560"/>
            <a:ext cx="4201998" cy="20616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50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SUSE 为整个关键系统提供了一个安全和弹性的基础层，用于克服数字化转型带来的暴露风险。
对于制造商而言，这相当于为应用程序端到端嵌入了安全性。
SUSE 还提供了一个符合内部策略和外部法规的框架。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56382" y="1430019"/>
            <a:ext cx="58286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嵌入安全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16860" y="-57150"/>
            <a:ext cx="20279710" cy="115062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100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100" y="11308556"/>
                </a:lnTo>
                <a:lnTo>
                  <a:pt x="20104100" y="0"/>
                </a:lnTo>
                <a:close/>
              </a:path>
            </a:pathLst>
          </a:custGeom>
          <a:solidFill>
            <a:srgbClr val="071B18">
              <a:alpha val="78039"/>
            </a:srgbClr>
          </a:solidFill>
        </p:spPr>
        <p:txBody>
          <a:bodyPr wrap="square" lIns="0" tIns="0" rIns="0" bIns="0" rtlCol="0"/>
          <a:lstStyle/>
          <a:p>
            <a:endParaRPr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632" y="905255"/>
            <a:ext cx="1673352" cy="30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9082" y="6347942"/>
            <a:ext cx="4701540" cy="2051844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28448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240"/>
              </a:spcBef>
            </a:pPr>
            <a:r>
              <a:rPr sz="28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Barbier Group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  <a:spcBef>
                <a:spcPts val="162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永远在线的环保生产</a:t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  <a:spcBef>
                <a:spcPts val="1425"/>
              </a:spcBef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4"/>
              </a:rPr>
              <a:t>了解更多</a:t>
            </a:r>
            <a:endParaRPr lang="en-US" u="sng" dirty="0">
              <a:solidFill>
                <a:srgbClr val="2453FF"/>
              </a:solidFill>
              <a:uFill>
                <a:solidFill>
                  <a:srgbClr val="2453FF"/>
                </a:solidFill>
              </a:u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297815">
              <a:lnSpc>
                <a:spcPct val="100000"/>
              </a:lnSpc>
              <a:spcBef>
                <a:spcPts val="1425"/>
              </a:spcBef>
            </a:pP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7655" y="3800930"/>
            <a:ext cx="5057140" cy="213481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445"/>
              </a:spcBef>
            </a:pPr>
            <a:r>
              <a:rPr sz="28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Greenpanel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455295">
              <a:lnSpc>
                <a:spcPct val="133800"/>
              </a:lnSpc>
              <a:spcBef>
                <a:spcPts val="69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使用高可用的 ERP 环境优化生产和供应链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5"/>
              </a:rPr>
              <a:t>了解更多</a:t>
            </a:r>
            <a:endParaRPr lang="en-US" u="sng" dirty="0">
              <a:solidFill>
                <a:srgbClr val="2453FF"/>
              </a:solidFill>
              <a:uFill>
                <a:solidFill>
                  <a:srgbClr val="2453FF"/>
                </a:solidFill>
              </a:u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297815">
              <a:lnSpc>
                <a:spcPct val="100000"/>
              </a:lnSpc>
            </a:pP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082" y="3800930"/>
            <a:ext cx="4701540" cy="213481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31051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2445"/>
              </a:spcBef>
            </a:pPr>
            <a:r>
              <a:rPr sz="28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Continental AG</a:t>
            </a:r>
            <a:endParaRPr sz="28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 marR="988694">
              <a:lnSpc>
                <a:spcPct val="133800"/>
              </a:lnSpc>
              <a:spcBef>
                <a:spcPts val="695"/>
              </a:spcBef>
            </a:pP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>使用 Kubernetes 引领制造业的发展</a:t>
            </a:r>
            <a:r>
              <a:rPr lang="zh-CN" altLang="en-US"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r>
              <a:rPr sz="1400" dirty="0">
                <a:solidFill>
                  <a:srgbClr val="0C322C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</a:rPr>
              <a:t/>
            </a:r>
            <a:endParaRPr sz="14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u="sng" dirty="0">
                <a:solidFill>
                  <a:srgbClr val="2453FF"/>
                </a:solidFill>
                <a:uFill>
                  <a:solidFill>
                    <a:srgbClr val="2453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Trebuchet MS"/>
                <a:hlinkClick r:id="rId6"/>
              </a:rPr>
              <a:t>了解更多</a:t>
            </a:r>
            <a:endParaRPr lang="en-US" u="sng" dirty="0">
              <a:solidFill>
                <a:srgbClr val="2453FF"/>
              </a:solidFill>
              <a:uFill>
                <a:solidFill>
                  <a:srgbClr val="2453FF"/>
                </a:solidFill>
              </a:uFill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  <a:p>
            <a:pPr marL="297815">
              <a:lnSpc>
                <a:spcPct val="100000"/>
              </a:lnSpc>
            </a:pPr>
            <a:endParaRPr dirty="0">
              <a:latin typeface="Source Han Sans CN" panose="020B0500000000000000" pitchFamily="34" charset="-128"/>
              <a:ea typeface="Source Han Sans CN" panose="020B0500000000000000" pitchFamily="34" charset="-128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89038" y="3788156"/>
            <a:ext cx="7149812" cy="7502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</a:pPr>
            <a:r>
              <a:rPr sz="24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>携手 SUSE，向数字化和敏捷的未来迈进。</a:t>
            </a:r>
            <a:r>
              <a:rPr lang="zh-CN" altLang="en-US" sz="24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r>
              <a:rPr sz="2400" b="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Century Gothic"/>
              </a:rPr>
              <a:t/>
            </a:r>
            <a:endParaRPr sz="2400" dirty="0">
              <a:solidFill>
                <a:schemeClr val="bg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89038" y="4986020"/>
            <a:ext cx="7149812" cy="1619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80"/>
              </a:spcBef>
            </a:pP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 SUSE 如何助你重塑企业并推动工业 4.0 创新。</a:t>
            </a:r>
            <a:r>
              <a:rPr lang="zh-CN" altLang="en-US"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lang="zh-CN" altLang="en-US"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r>
              <a:rPr sz="2400" u="sng" dirty="0">
                <a:solidFill>
                  <a:srgbClr val="ED7D31"/>
                </a:solidFill>
                <a:uFill>
                  <a:solidFill>
                    <a:srgbClr val="ED7D31"/>
                  </a:solidFill>
                </a:uFill>
                <a:latin typeface="Source Han Sans CN" panose="020B0500000000000000" pitchFamily="34" charset="-128"/>
                <a:ea typeface="Source Han Sans CN" panose="020B0500000000000000" pitchFamily="34" charset="-128"/>
                <a:cs typeface="Lucida Sans Unicod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/>
            </a:r>
            <a:endParaRPr sz="2400" dirty="0">
              <a:solidFill>
                <a:srgbClr val="ED7D31"/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61617" y="1521459"/>
            <a:ext cx="10168890" cy="1374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4920"/>
              </a:lnSpc>
              <a:spcBef>
                <a:spcPts val="765"/>
              </a:spcBef>
            </a:pP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>SUSE 如何改变全球制造业</a:t>
            </a:r>
            <a:r>
              <a:rPr lang="zh-CN" altLang="en-US"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  <a:r>
              <a:rPr dirty="0">
                <a:latin typeface="Source Han Sans CN" panose="020B0500000000000000" pitchFamily="34" charset="-128"/>
                <a:ea typeface="Source Han Sans CN" panose="020B0500000000000000" pitchFamily="34" charset="-128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1071</Words>
  <Application>Microsoft Macintosh PowerPoint</Application>
  <PresentationFormat>自定义</PresentationFormat>
  <Paragraphs>80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Source Han Sans CN</vt:lpstr>
      <vt:lpstr>Calibri</vt:lpstr>
      <vt:lpstr>Lucida Sans Unicode</vt:lpstr>
      <vt:lpstr>Office Theme</vt:lpstr>
      <vt:lpstr>PowerPoint 演示文稿</vt:lpstr>
      <vt:lpstr>The manufacturer's challenge</vt:lpstr>
      <vt:lpstr>How to meet manufacturing imperatives</vt:lpstr>
      <vt:lpstr>Why SUSE?</vt:lpstr>
      <vt:lpstr>Security embedded</vt:lpstr>
      <vt:lpstr>How SUSE is already transforming the global manufacturing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Vicky Wong</cp:lastModifiedBy>
  <cp:revision>84</cp:revision>
  <dcterms:created xsi:type="dcterms:W3CDTF">2023-05-11T08:24:16Z</dcterms:created>
  <dcterms:modified xsi:type="dcterms:W3CDTF">2023-05-16T09:41:47Z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2022-10-04T00:00:00Z</vt:filetime>
  </property>
  <property fmtid="{D5CDD505-2E9C-101B-9397-08002B2CF9AE}" pid="3" name="LastSaved">
    <vt:filetime>2023-05-11T00:00:00Z</vt:filetime>
  </property>
</Properties>
</file>