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ARDUINO</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VICKY JENDRA N.D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91A6-E4F2-45E0-AF15-DD4AA68CB23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2E27D14-4E3C-4468-BD8B-D2CAA98B0C22}"/>
              </a:ext>
            </a:extLst>
          </p:cNvPr>
          <p:cNvSpPr>
            <a:spLocks noGrp="1"/>
          </p:cNvSpPr>
          <p:nvPr>
            <p:ph idx="1"/>
          </p:nvPr>
        </p:nvSpPr>
        <p:spPr>
          <a:xfrm>
            <a:off x="1097280" y="1966158"/>
            <a:ext cx="10058400" cy="3760891"/>
          </a:xfrm>
        </p:spPr>
        <p:txBody>
          <a:bodyPr/>
          <a:lstStyle/>
          <a:p>
            <a:r>
              <a:rPr lang="en-US" dirty="0"/>
              <a:t>3. if ... else if</a:t>
            </a:r>
          </a:p>
          <a:p>
            <a:r>
              <a:rPr lang="en-US" dirty="0"/>
              <a:t>The difference between the if ... else if command and other if commands is that it can test more than one condition.</a:t>
            </a:r>
          </a:p>
          <a:p>
            <a:r>
              <a:rPr lang="en-US" dirty="0"/>
              <a:t>That's the reason why this command is often called the Arduino nested if command. An example of the writing format is as follows:</a:t>
            </a:r>
            <a:endParaRPr lang="en-ID" dirty="0"/>
          </a:p>
        </p:txBody>
      </p:sp>
      <p:pic>
        <p:nvPicPr>
          <p:cNvPr id="5" name="Picture 4">
            <a:extLst>
              <a:ext uri="{FF2B5EF4-FFF2-40B4-BE49-F238E27FC236}">
                <a16:creationId xmlns:a16="http://schemas.microsoft.com/office/drawing/2014/main" id="{31EF1AA4-A21F-49FF-98A0-4B5EC12B4F1E}"/>
              </a:ext>
            </a:extLst>
          </p:cNvPr>
          <p:cNvPicPr>
            <a:picLocks noChangeAspect="1"/>
          </p:cNvPicPr>
          <p:nvPr/>
        </p:nvPicPr>
        <p:blipFill>
          <a:blip r:embed="rId2"/>
          <a:stretch>
            <a:fillRect/>
          </a:stretch>
        </p:blipFill>
        <p:spPr>
          <a:xfrm>
            <a:off x="1097280" y="4128303"/>
            <a:ext cx="3222918" cy="2380477"/>
          </a:xfrm>
          <a:prstGeom prst="rect">
            <a:avLst/>
          </a:prstGeom>
        </p:spPr>
      </p:pic>
      <p:pic>
        <p:nvPicPr>
          <p:cNvPr id="7" name="Picture 6">
            <a:extLst>
              <a:ext uri="{FF2B5EF4-FFF2-40B4-BE49-F238E27FC236}">
                <a16:creationId xmlns:a16="http://schemas.microsoft.com/office/drawing/2014/main" id="{4B1CC27B-DD7D-4DCF-AB6F-BD61A798E811}"/>
              </a:ext>
            </a:extLst>
          </p:cNvPr>
          <p:cNvPicPr>
            <a:picLocks noChangeAspect="1"/>
          </p:cNvPicPr>
          <p:nvPr/>
        </p:nvPicPr>
        <p:blipFill>
          <a:blip r:embed="rId3"/>
          <a:stretch>
            <a:fillRect/>
          </a:stretch>
        </p:blipFill>
        <p:spPr>
          <a:xfrm>
            <a:off x="5162920" y="3770374"/>
            <a:ext cx="3162300" cy="2886075"/>
          </a:xfrm>
          <a:prstGeom prst="rect">
            <a:avLst/>
          </a:prstGeom>
        </p:spPr>
      </p:pic>
    </p:spTree>
    <p:extLst>
      <p:ext uri="{BB962C8B-B14F-4D97-AF65-F5344CB8AC3E}">
        <p14:creationId xmlns:p14="http://schemas.microsoft.com/office/powerpoint/2010/main" val="51905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74DD-220B-412F-873D-13DF8F817F6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DEA9697-241A-4B61-B976-EFE71FCB025D}"/>
              </a:ext>
            </a:extLst>
          </p:cNvPr>
          <p:cNvSpPr>
            <a:spLocks noGrp="1"/>
          </p:cNvSpPr>
          <p:nvPr>
            <p:ph idx="1"/>
          </p:nvPr>
        </p:nvSpPr>
        <p:spPr/>
        <p:txBody>
          <a:bodyPr>
            <a:normAutofit/>
          </a:bodyPr>
          <a:lstStyle/>
          <a:p>
            <a:r>
              <a:rPr lang="en-US" sz="1200" dirty="0"/>
              <a:t>4. switch case</a:t>
            </a:r>
          </a:p>
          <a:p>
            <a:r>
              <a:rPr lang="en-US" sz="1200" dirty="0"/>
              <a:t>This command is used to select the correct statement based on the existing conditions. Unlike the if command, the switch case command uses variable values ​​for testing.</a:t>
            </a:r>
          </a:p>
          <a:p>
            <a:r>
              <a:rPr lang="en-US" sz="1200" dirty="0"/>
              <a:t>If the value of the variable meets the conditions of one of the cases, it will execute the statement in that case.</a:t>
            </a:r>
          </a:p>
          <a:p>
            <a:r>
              <a:rPr lang="en-US" sz="1200" dirty="0"/>
              <a:t>And if there is no variable value that matches one of the cases, the default statement/command will automatically be executed.</a:t>
            </a:r>
          </a:p>
          <a:p>
            <a:r>
              <a:rPr lang="en-US" sz="1200" dirty="0"/>
              <a:t>The structure of writing a switch case on the Arduino IDE is as follows:</a:t>
            </a:r>
            <a:endParaRPr lang="en-ID" sz="1200" dirty="0"/>
          </a:p>
        </p:txBody>
      </p:sp>
      <p:pic>
        <p:nvPicPr>
          <p:cNvPr id="5" name="Picture 4">
            <a:extLst>
              <a:ext uri="{FF2B5EF4-FFF2-40B4-BE49-F238E27FC236}">
                <a16:creationId xmlns:a16="http://schemas.microsoft.com/office/drawing/2014/main" id="{2D69FB07-0C76-45C1-A890-69A330174CFB}"/>
              </a:ext>
            </a:extLst>
          </p:cNvPr>
          <p:cNvPicPr>
            <a:picLocks noChangeAspect="1"/>
          </p:cNvPicPr>
          <p:nvPr/>
        </p:nvPicPr>
        <p:blipFill>
          <a:blip r:embed="rId2"/>
          <a:stretch>
            <a:fillRect/>
          </a:stretch>
        </p:blipFill>
        <p:spPr>
          <a:xfrm>
            <a:off x="1097280" y="4080532"/>
            <a:ext cx="3573632" cy="2309233"/>
          </a:xfrm>
          <a:prstGeom prst="rect">
            <a:avLst/>
          </a:prstGeom>
        </p:spPr>
      </p:pic>
      <p:pic>
        <p:nvPicPr>
          <p:cNvPr id="7" name="Picture 6">
            <a:extLst>
              <a:ext uri="{FF2B5EF4-FFF2-40B4-BE49-F238E27FC236}">
                <a16:creationId xmlns:a16="http://schemas.microsoft.com/office/drawing/2014/main" id="{B22BEADE-AE2F-4207-8D68-E0AF5A7C6869}"/>
              </a:ext>
            </a:extLst>
          </p:cNvPr>
          <p:cNvPicPr>
            <a:picLocks noChangeAspect="1"/>
          </p:cNvPicPr>
          <p:nvPr/>
        </p:nvPicPr>
        <p:blipFill>
          <a:blip r:embed="rId3"/>
          <a:stretch>
            <a:fillRect/>
          </a:stretch>
        </p:blipFill>
        <p:spPr>
          <a:xfrm>
            <a:off x="5422283" y="4087677"/>
            <a:ext cx="3881515" cy="2302088"/>
          </a:xfrm>
          <a:prstGeom prst="rect">
            <a:avLst/>
          </a:prstGeom>
        </p:spPr>
      </p:pic>
    </p:spTree>
    <p:extLst>
      <p:ext uri="{BB962C8B-B14F-4D97-AF65-F5344CB8AC3E}">
        <p14:creationId xmlns:p14="http://schemas.microsoft.com/office/powerpoint/2010/main" val="63286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9C59-0860-4B88-8DC4-E101AB2BEA82}"/>
              </a:ext>
            </a:extLst>
          </p:cNvPr>
          <p:cNvSpPr>
            <a:spLocks noGrp="1"/>
          </p:cNvSpPr>
          <p:nvPr>
            <p:ph type="title"/>
          </p:nvPr>
        </p:nvSpPr>
        <p:spPr/>
        <p:txBody>
          <a:bodyPr/>
          <a:lstStyle/>
          <a:p>
            <a:r>
              <a:rPr lang="en-ID" dirty="0"/>
              <a:t>Loops in Arduino Programming</a:t>
            </a:r>
          </a:p>
        </p:txBody>
      </p:sp>
      <p:sp>
        <p:nvSpPr>
          <p:cNvPr id="3" name="Content Placeholder 2">
            <a:extLst>
              <a:ext uri="{FF2B5EF4-FFF2-40B4-BE49-F238E27FC236}">
                <a16:creationId xmlns:a16="http://schemas.microsoft.com/office/drawing/2014/main" id="{BE17CC38-0B12-4093-853D-86F0C4542AAC}"/>
              </a:ext>
            </a:extLst>
          </p:cNvPr>
          <p:cNvSpPr>
            <a:spLocks noGrp="1"/>
          </p:cNvSpPr>
          <p:nvPr>
            <p:ph idx="1"/>
          </p:nvPr>
        </p:nvSpPr>
        <p:spPr/>
        <p:txBody>
          <a:bodyPr/>
          <a:lstStyle/>
          <a:p>
            <a:r>
              <a:rPr lang="en-US" dirty="0"/>
              <a:t>1. while()</a:t>
            </a:r>
          </a:p>
          <a:p>
            <a:r>
              <a:rPr lang="en-US" dirty="0"/>
              <a:t>The while function on Arduino allows for an infinite loop as long as the conditions in it are met. The writing format is like this:</a:t>
            </a:r>
            <a:endParaRPr lang="en-ID" dirty="0"/>
          </a:p>
        </p:txBody>
      </p:sp>
      <p:pic>
        <p:nvPicPr>
          <p:cNvPr id="5" name="Picture 4">
            <a:extLst>
              <a:ext uri="{FF2B5EF4-FFF2-40B4-BE49-F238E27FC236}">
                <a16:creationId xmlns:a16="http://schemas.microsoft.com/office/drawing/2014/main" id="{CA3A1EBC-14CB-4D68-A326-0BBC8ACF154E}"/>
              </a:ext>
            </a:extLst>
          </p:cNvPr>
          <p:cNvPicPr>
            <a:picLocks noChangeAspect="1"/>
          </p:cNvPicPr>
          <p:nvPr/>
        </p:nvPicPr>
        <p:blipFill>
          <a:blip r:embed="rId2"/>
          <a:stretch>
            <a:fillRect/>
          </a:stretch>
        </p:blipFill>
        <p:spPr>
          <a:xfrm>
            <a:off x="1164362" y="3429000"/>
            <a:ext cx="3790950" cy="1162050"/>
          </a:xfrm>
          <a:prstGeom prst="rect">
            <a:avLst/>
          </a:prstGeom>
        </p:spPr>
      </p:pic>
      <p:pic>
        <p:nvPicPr>
          <p:cNvPr id="7" name="Picture 6">
            <a:extLst>
              <a:ext uri="{FF2B5EF4-FFF2-40B4-BE49-F238E27FC236}">
                <a16:creationId xmlns:a16="http://schemas.microsoft.com/office/drawing/2014/main" id="{592090BE-3BF7-4C98-B8D9-A4DFBE153287}"/>
              </a:ext>
            </a:extLst>
          </p:cNvPr>
          <p:cNvPicPr>
            <a:picLocks noChangeAspect="1"/>
          </p:cNvPicPr>
          <p:nvPr/>
        </p:nvPicPr>
        <p:blipFill>
          <a:blip r:embed="rId3"/>
          <a:stretch>
            <a:fillRect/>
          </a:stretch>
        </p:blipFill>
        <p:spPr>
          <a:xfrm>
            <a:off x="5634499" y="3429000"/>
            <a:ext cx="3528100" cy="1444841"/>
          </a:xfrm>
          <a:prstGeom prst="rect">
            <a:avLst/>
          </a:prstGeom>
        </p:spPr>
      </p:pic>
    </p:spTree>
    <p:extLst>
      <p:ext uri="{BB962C8B-B14F-4D97-AF65-F5344CB8AC3E}">
        <p14:creationId xmlns:p14="http://schemas.microsoft.com/office/powerpoint/2010/main" val="34549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E134-38FF-4643-A235-6BE10EA04C4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1973A65-7155-412C-AFF1-C8D1B8BAF2E6}"/>
              </a:ext>
            </a:extLst>
          </p:cNvPr>
          <p:cNvSpPr>
            <a:spLocks noGrp="1"/>
          </p:cNvSpPr>
          <p:nvPr>
            <p:ph idx="1"/>
          </p:nvPr>
        </p:nvSpPr>
        <p:spPr/>
        <p:txBody>
          <a:bodyPr/>
          <a:lstStyle/>
          <a:p>
            <a:r>
              <a:rPr lang="en-US" dirty="0"/>
              <a:t>2. do ... while()</a:t>
            </a:r>
          </a:p>
          <a:p>
            <a:r>
              <a:rPr lang="en-US" dirty="0"/>
              <a:t>This command serves to execute a statement or command and then see the conditions in the while.</a:t>
            </a:r>
          </a:p>
          <a:p>
            <a:r>
              <a:rPr lang="en-US" dirty="0"/>
              <a:t>If the conditions match, the statement will be executed again. And if not then the statement will not be executed. The writing format is:</a:t>
            </a:r>
            <a:endParaRPr lang="en-ID" dirty="0"/>
          </a:p>
        </p:txBody>
      </p:sp>
      <p:pic>
        <p:nvPicPr>
          <p:cNvPr id="5" name="Picture 4">
            <a:extLst>
              <a:ext uri="{FF2B5EF4-FFF2-40B4-BE49-F238E27FC236}">
                <a16:creationId xmlns:a16="http://schemas.microsoft.com/office/drawing/2014/main" id="{8C29D7E4-037B-4C3E-90AD-CA9338FFD93B}"/>
              </a:ext>
            </a:extLst>
          </p:cNvPr>
          <p:cNvPicPr>
            <a:picLocks noChangeAspect="1"/>
          </p:cNvPicPr>
          <p:nvPr/>
        </p:nvPicPr>
        <p:blipFill>
          <a:blip r:embed="rId2"/>
          <a:stretch>
            <a:fillRect/>
          </a:stretch>
        </p:blipFill>
        <p:spPr>
          <a:xfrm>
            <a:off x="1257161" y="4373667"/>
            <a:ext cx="3019425" cy="1495425"/>
          </a:xfrm>
          <a:prstGeom prst="rect">
            <a:avLst/>
          </a:prstGeom>
        </p:spPr>
      </p:pic>
      <p:pic>
        <p:nvPicPr>
          <p:cNvPr id="7" name="Picture 6">
            <a:extLst>
              <a:ext uri="{FF2B5EF4-FFF2-40B4-BE49-F238E27FC236}">
                <a16:creationId xmlns:a16="http://schemas.microsoft.com/office/drawing/2014/main" id="{12096B7C-182A-442C-8C4F-B5DC05F7BC88}"/>
              </a:ext>
            </a:extLst>
          </p:cNvPr>
          <p:cNvPicPr>
            <a:picLocks noChangeAspect="1"/>
          </p:cNvPicPr>
          <p:nvPr/>
        </p:nvPicPr>
        <p:blipFill>
          <a:blip r:embed="rId3"/>
          <a:stretch>
            <a:fillRect/>
          </a:stretch>
        </p:blipFill>
        <p:spPr>
          <a:xfrm>
            <a:off x="4800646" y="4306992"/>
            <a:ext cx="2981325" cy="1562100"/>
          </a:xfrm>
          <a:prstGeom prst="rect">
            <a:avLst/>
          </a:prstGeom>
        </p:spPr>
      </p:pic>
    </p:spTree>
    <p:extLst>
      <p:ext uri="{BB962C8B-B14F-4D97-AF65-F5344CB8AC3E}">
        <p14:creationId xmlns:p14="http://schemas.microsoft.com/office/powerpoint/2010/main" val="24506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788C-A250-49E1-92E0-4773FDE7C95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A101221-145A-4BDA-ADA0-07B48B01F4ED}"/>
              </a:ext>
            </a:extLst>
          </p:cNvPr>
          <p:cNvSpPr>
            <a:spLocks noGrp="1"/>
          </p:cNvSpPr>
          <p:nvPr>
            <p:ph idx="1"/>
          </p:nvPr>
        </p:nvSpPr>
        <p:spPr/>
        <p:txBody>
          <a:bodyPr/>
          <a:lstStyle/>
          <a:p>
            <a:r>
              <a:rPr lang="en-US" dirty="0"/>
              <a:t>3. for()</a:t>
            </a:r>
          </a:p>
          <a:p>
            <a:r>
              <a:rPr lang="en-US" dirty="0"/>
              <a:t>The for function on the Arduino is to perform a limited loop. In the for command must include the initial value, condition, and addition (increment) or decrement (decrement).</a:t>
            </a:r>
            <a:endParaRPr lang="en-ID" dirty="0"/>
          </a:p>
        </p:txBody>
      </p:sp>
      <p:pic>
        <p:nvPicPr>
          <p:cNvPr id="5" name="Picture 4">
            <a:extLst>
              <a:ext uri="{FF2B5EF4-FFF2-40B4-BE49-F238E27FC236}">
                <a16:creationId xmlns:a16="http://schemas.microsoft.com/office/drawing/2014/main" id="{F962C583-6FDC-473E-A1AC-5CB59923F73D}"/>
              </a:ext>
            </a:extLst>
          </p:cNvPr>
          <p:cNvPicPr>
            <a:picLocks noChangeAspect="1"/>
          </p:cNvPicPr>
          <p:nvPr/>
        </p:nvPicPr>
        <p:blipFill>
          <a:blip r:embed="rId2"/>
          <a:stretch>
            <a:fillRect/>
          </a:stretch>
        </p:blipFill>
        <p:spPr>
          <a:xfrm>
            <a:off x="1160616" y="3383808"/>
            <a:ext cx="5076825" cy="1209675"/>
          </a:xfrm>
          <a:prstGeom prst="rect">
            <a:avLst/>
          </a:prstGeom>
        </p:spPr>
      </p:pic>
      <p:pic>
        <p:nvPicPr>
          <p:cNvPr id="7" name="Picture 6">
            <a:extLst>
              <a:ext uri="{FF2B5EF4-FFF2-40B4-BE49-F238E27FC236}">
                <a16:creationId xmlns:a16="http://schemas.microsoft.com/office/drawing/2014/main" id="{12AEFB17-CF3A-4662-86C1-973B868862D8}"/>
              </a:ext>
            </a:extLst>
          </p:cNvPr>
          <p:cNvPicPr>
            <a:picLocks noChangeAspect="1"/>
          </p:cNvPicPr>
          <p:nvPr/>
        </p:nvPicPr>
        <p:blipFill>
          <a:blip r:embed="rId3"/>
          <a:stretch>
            <a:fillRect/>
          </a:stretch>
        </p:blipFill>
        <p:spPr>
          <a:xfrm>
            <a:off x="6402603" y="4767724"/>
            <a:ext cx="3648075" cy="1228725"/>
          </a:xfrm>
          <a:prstGeom prst="rect">
            <a:avLst/>
          </a:prstGeom>
        </p:spPr>
      </p:pic>
    </p:spTree>
    <p:extLst>
      <p:ext uri="{BB962C8B-B14F-4D97-AF65-F5344CB8AC3E}">
        <p14:creationId xmlns:p14="http://schemas.microsoft.com/office/powerpoint/2010/main" val="92787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CA6A-8D01-4218-BA46-207C5BC24E2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3651F16-F983-4F1C-94E7-036890226B59}"/>
              </a:ext>
            </a:extLst>
          </p:cNvPr>
          <p:cNvSpPr>
            <a:spLocks noGrp="1"/>
          </p:cNvSpPr>
          <p:nvPr>
            <p:ph idx="1"/>
          </p:nvPr>
        </p:nvSpPr>
        <p:spPr/>
        <p:txBody>
          <a:bodyPr>
            <a:normAutofit/>
          </a:bodyPr>
          <a:lstStyle/>
          <a:p>
            <a:r>
              <a:rPr lang="en-US" sz="1200" dirty="0"/>
              <a:t>4. </a:t>
            </a:r>
            <a:r>
              <a:rPr lang="en-US" sz="1200" dirty="0" err="1"/>
              <a:t>goto</a:t>
            </a:r>
            <a:endParaRPr lang="en-US" sz="1200" dirty="0"/>
          </a:p>
          <a:p>
            <a:r>
              <a:rPr lang="en-US" sz="1200" dirty="0"/>
              <a:t>This command is usually used to jump directly or to a command that has been labeled. The format for writing commands that have been labeled like this.</a:t>
            </a:r>
          </a:p>
          <a:p>
            <a:endParaRPr lang="en-US" sz="1200" dirty="0"/>
          </a:p>
          <a:p>
            <a:r>
              <a:rPr lang="en-US" sz="1200" dirty="0"/>
              <a:t>And to call or run command in label use this command</a:t>
            </a:r>
          </a:p>
          <a:p>
            <a:r>
              <a:rPr lang="en-US" sz="1200" dirty="0"/>
              <a:t>Suppose I want to make a command to turn on the light on pin 1 with the label name "on", then you have to type this command </a:t>
            </a:r>
          </a:p>
          <a:p>
            <a:r>
              <a:rPr lang="en-US" sz="1200" dirty="0"/>
              <a:t>As for the call using this command. </a:t>
            </a:r>
          </a:p>
        </p:txBody>
      </p:sp>
      <p:pic>
        <p:nvPicPr>
          <p:cNvPr id="5" name="Picture 4">
            <a:extLst>
              <a:ext uri="{FF2B5EF4-FFF2-40B4-BE49-F238E27FC236}">
                <a16:creationId xmlns:a16="http://schemas.microsoft.com/office/drawing/2014/main" id="{48E24A98-AC63-4D04-8CC4-AF445985AD48}"/>
              </a:ext>
            </a:extLst>
          </p:cNvPr>
          <p:cNvPicPr>
            <a:picLocks noChangeAspect="1"/>
          </p:cNvPicPr>
          <p:nvPr/>
        </p:nvPicPr>
        <p:blipFill>
          <a:blip r:embed="rId2"/>
          <a:stretch>
            <a:fillRect/>
          </a:stretch>
        </p:blipFill>
        <p:spPr>
          <a:xfrm>
            <a:off x="1246433" y="2725633"/>
            <a:ext cx="2525975" cy="523337"/>
          </a:xfrm>
          <a:prstGeom prst="rect">
            <a:avLst/>
          </a:prstGeom>
        </p:spPr>
      </p:pic>
      <p:pic>
        <p:nvPicPr>
          <p:cNvPr id="7" name="Picture 6">
            <a:extLst>
              <a:ext uri="{FF2B5EF4-FFF2-40B4-BE49-F238E27FC236}">
                <a16:creationId xmlns:a16="http://schemas.microsoft.com/office/drawing/2014/main" id="{B1064A04-39E1-4A8C-8D75-B69F3E4FC3A1}"/>
              </a:ext>
            </a:extLst>
          </p:cNvPr>
          <p:cNvPicPr>
            <a:picLocks noChangeAspect="1"/>
          </p:cNvPicPr>
          <p:nvPr/>
        </p:nvPicPr>
        <p:blipFill>
          <a:blip r:embed="rId3"/>
          <a:stretch>
            <a:fillRect/>
          </a:stretch>
        </p:blipFill>
        <p:spPr>
          <a:xfrm>
            <a:off x="4775308" y="3182953"/>
            <a:ext cx="2641384" cy="492093"/>
          </a:xfrm>
          <a:prstGeom prst="rect">
            <a:avLst/>
          </a:prstGeom>
        </p:spPr>
      </p:pic>
      <p:pic>
        <p:nvPicPr>
          <p:cNvPr id="9" name="Picture 8">
            <a:extLst>
              <a:ext uri="{FF2B5EF4-FFF2-40B4-BE49-F238E27FC236}">
                <a16:creationId xmlns:a16="http://schemas.microsoft.com/office/drawing/2014/main" id="{62F6628F-A48D-4D26-9E4B-6816F2BEB621}"/>
              </a:ext>
            </a:extLst>
          </p:cNvPr>
          <p:cNvPicPr>
            <a:picLocks noChangeAspect="1"/>
          </p:cNvPicPr>
          <p:nvPr/>
        </p:nvPicPr>
        <p:blipFill>
          <a:blip r:embed="rId4"/>
          <a:stretch>
            <a:fillRect/>
          </a:stretch>
        </p:blipFill>
        <p:spPr>
          <a:xfrm>
            <a:off x="9421346" y="3538201"/>
            <a:ext cx="2402552" cy="402625"/>
          </a:xfrm>
          <a:prstGeom prst="rect">
            <a:avLst/>
          </a:prstGeom>
        </p:spPr>
      </p:pic>
      <p:pic>
        <p:nvPicPr>
          <p:cNvPr id="11" name="Picture 10">
            <a:extLst>
              <a:ext uri="{FF2B5EF4-FFF2-40B4-BE49-F238E27FC236}">
                <a16:creationId xmlns:a16="http://schemas.microsoft.com/office/drawing/2014/main" id="{71B38E94-32A4-4DE5-A589-D231BDF3660F}"/>
              </a:ext>
            </a:extLst>
          </p:cNvPr>
          <p:cNvPicPr>
            <a:picLocks noChangeAspect="1"/>
          </p:cNvPicPr>
          <p:nvPr/>
        </p:nvPicPr>
        <p:blipFill>
          <a:blip r:embed="rId5"/>
          <a:stretch>
            <a:fillRect/>
          </a:stretch>
        </p:blipFill>
        <p:spPr>
          <a:xfrm>
            <a:off x="3561657" y="3866402"/>
            <a:ext cx="2691046" cy="607944"/>
          </a:xfrm>
          <a:prstGeom prst="rect">
            <a:avLst/>
          </a:prstGeom>
        </p:spPr>
      </p:pic>
    </p:spTree>
    <p:extLst>
      <p:ext uri="{BB962C8B-B14F-4D97-AF65-F5344CB8AC3E}">
        <p14:creationId xmlns:p14="http://schemas.microsoft.com/office/powerpoint/2010/main" val="204449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D0FD-A86F-4292-BAB7-7283222EB93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E3643AF-4F67-4B21-88B1-86E1ED5DFAAB}"/>
              </a:ext>
            </a:extLst>
          </p:cNvPr>
          <p:cNvSpPr>
            <a:spLocks noGrp="1"/>
          </p:cNvSpPr>
          <p:nvPr>
            <p:ph idx="1"/>
          </p:nvPr>
        </p:nvSpPr>
        <p:spPr/>
        <p:txBody>
          <a:bodyPr/>
          <a:lstStyle/>
          <a:p>
            <a:r>
              <a:rPr lang="en-US" dirty="0"/>
              <a:t>5. return</a:t>
            </a:r>
          </a:p>
          <a:p>
            <a:r>
              <a:rPr lang="en-US" dirty="0"/>
              <a:t>The return function on Arduino is to provide the return value of a function. See an example of Arduino's return function below:</a:t>
            </a:r>
            <a:endParaRPr lang="en-ID" dirty="0"/>
          </a:p>
        </p:txBody>
      </p:sp>
      <p:pic>
        <p:nvPicPr>
          <p:cNvPr id="5" name="Picture 4">
            <a:extLst>
              <a:ext uri="{FF2B5EF4-FFF2-40B4-BE49-F238E27FC236}">
                <a16:creationId xmlns:a16="http://schemas.microsoft.com/office/drawing/2014/main" id="{E754C54A-1F45-4DE2-B6A4-6C8623384480}"/>
              </a:ext>
            </a:extLst>
          </p:cNvPr>
          <p:cNvPicPr>
            <a:picLocks noChangeAspect="1"/>
          </p:cNvPicPr>
          <p:nvPr/>
        </p:nvPicPr>
        <p:blipFill>
          <a:blip r:embed="rId2"/>
          <a:stretch>
            <a:fillRect/>
          </a:stretch>
        </p:blipFill>
        <p:spPr>
          <a:xfrm>
            <a:off x="1239730" y="3309104"/>
            <a:ext cx="3924300" cy="2352675"/>
          </a:xfrm>
          <a:prstGeom prst="rect">
            <a:avLst/>
          </a:prstGeom>
        </p:spPr>
      </p:pic>
    </p:spTree>
    <p:extLst>
      <p:ext uri="{BB962C8B-B14F-4D97-AF65-F5344CB8AC3E}">
        <p14:creationId xmlns:p14="http://schemas.microsoft.com/office/powerpoint/2010/main" val="380803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A98D-EF57-4419-B017-A3C8167A2A5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3D6C988-628A-45D1-A48F-7BCFDE181FAA}"/>
              </a:ext>
            </a:extLst>
          </p:cNvPr>
          <p:cNvSpPr>
            <a:spLocks noGrp="1"/>
          </p:cNvSpPr>
          <p:nvPr>
            <p:ph idx="1"/>
          </p:nvPr>
        </p:nvSpPr>
        <p:spPr/>
        <p:txBody>
          <a:bodyPr>
            <a:normAutofit/>
          </a:bodyPr>
          <a:lstStyle/>
          <a:p>
            <a:r>
              <a:rPr lang="en-US" sz="1300" dirty="0"/>
              <a:t>6. continue</a:t>
            </a:r>
          </a:p>
          <a:p>
            <a:r>
              <a:rPr lang="en-US" sz="1300" dirty="0"/>
              <a:t>The continue command is generally used to skip the remaining loops of the loop structure. Whether it's do, for, or while.</a:t>
            </a:r>
          </a:p>
          <a:p>
            <a:r>
              <a:rPr lang="en-US" sz="1300" dirty="0"/>
              <a:t>The following is an example of using the continue command in a for loop.</a:t>
            </a:r>
            <a:endParaRPr lang="en-ID" sz="1300" dirty="0"/>
          </a:p>
        </p:txBody>
      </p:sp>
      <p:pic>
        <p:nvPicPr>
          <p:cNvPr id="5" name="Picture 4">
            <a:extLst>
              <a:ext uri="{FF2B5EF4-FFF2-40B4-BE49-F238E27FC236}">
                <a16:creationId xmlns:a16="http://schemas.microsoft.com/office/drawing/2014/main" id="{748D6CC9-83B6-434B-9926-88D19E3C7FA4}"/>
              </a:ext>
            </a:extLst>
          </p:cNvPr>
          <p:cNvPicPr>
            <a:picLocks noChangeAspect="1"/>
          </p:cNvPicPr>
          <p:nvPr/>
        </p:nvPicPr>
        <p:blipFill>
          <a:blip r:embed="rId2"/>
          <a:stretch>
            <a:fillRect/>
          </a:stretch>
        </p:blipFill>
        <p:spPr>
          <a:xfrm>
            <a:off x="1036320" y="3285061"/>
            <a:ext cx="5324475" cy="2276475"/>
          </a:xfrm>
          <a:prstGeom prst="rect">
            <a:avLst/>
          </a:prstGeom>
        </p:spPr>
      </p:pic>
      <p:pic>
        <p:nvPicPr>
          <p:cNvPr id="7" name="Picture 6">
            <a:extLst>
              <a:ext uri="{FF2B5EF4-FFF2-40B4-BE49-F238E27FC236}">
                <a16:creationId xmlns:a16="http://schemas.microsoft.com/office/drawing/2014/main" id="{E2AD3FC2-F66A-4867-9C52-7D38915270D6}"/>
              </a:ext>
            </a:extLst>
          </p:cNvPr>
          <p:cNvPicPr>
            <a:picLocks noChangeAspect="1"/>
          </p:cNvPicPr>
          <p:nvPr/>
        </p:nvPicPr>
        <p:blipFill>
          <a:blip r:embed="rId3"/>
          <a:stretch>
            <a:fillRect/>
          </a:stretch>
        </p:blipFill>
        <p:spPr>
          <a:xfrm>
            <a:off x="6537165" y="3118373"/>
            <a:ext cx="4819650" cy="2609850"/>
          </a:xfrm>
          <a:prstGeom prst="rect">
            <a:avLst/>
          </a:prstGeom>
        </p:spPr>
      </p:pic>
    </p:spTree>
    <p:extLst>
      <p:ext uri="{BB962C8B-B14F-4D97-AF65-F5344CB8AC3E}">
        <p14:creationId xmlns:p14="http://schemas.microsoft.com/office/powerpoint/2010/main" val="150511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06F9-5544-48EA-A7D0-298BB67DEBD1}"/>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FAFA2F7-D986-490F-AD11-24F9731F971C}"/>
              </a:ext>
            </a:extLst>
          </p:cNvPr>
          <p:cNvSpPr>
            <a:spLocks noGrp="1"/>
          </p:cNvSpPr>
          <p:nvPr>
            <p:ph idx="1"/>
          </p:nvPr>
        </p:nvSpPr>
        <p:spPr/>
        <p:txBody>
          <a:bodyPr/>
          <a:lstStyle/>
          <a:p>
            <a:r>
              <a:rPr lang="en-US" dirty="0"/>
              <a:t>7. break</a:t>
            </a:r>
          </a:p>
          <a:p>
            <a:r>
              <a:rPr lang="en-US" dirty="0"/>
              <a:t>Simply put, the Arduino's break function is to force a loop to stop prematurely. Whether it's in a for, while, or do ... while loop.</a:t>
            </a:r>
          </a:p>
          <a:p>
            <a:endParaRPr lang="en-ID" dirty="0"/>
          </a:p>
        </p:txBody>
      </p:sp>
      <p:pic>
        <p:nvPicPr>
          <p:cNvPr id="5" name="Picture 4">
            <a:extLst>
              <a:ext uri="{FF2B5EF4-FFF2-40B4-BE49-F238E27FC236}">
                <a16:creationId xmlns:a16="http://schemas.microsoft.com/office/drawing/2014/main" id="{BC3CBFB3-B805-4966-A5EA-15AA4202044A}"/>
              </a:ext>
            </a:extLst>
          </p:cNvPr>
          <p:cNvPicPr>
            <a:picLocks noChangeAspect="1"/>
          </p:cNvPicPr>
          <p:nvPr/>
        </p:nvPicPr>
        <p:blipFill>
          <a:blip r:embed="rId2"/>
          <a:stretch>
            <a:fillRect/>
          </a:stretch>
        </p:blipFill>
        <p:spPr>
          <a:xfrm>
            <a:off x="1097280" y="3429000"/>
            <a:ext cx="5200650" cy="1943100"/>
          </a:xfrm>
          <a:prstGeom prst="rect">
            <a:avLst/>
          </a:prstGeom>
        </p:spPr>
      </p:pic>
      <p:pic>
        <p:nvPicPr>
          <p:cNvPr id="7" name="Picture 6">
            <a:extLst>
              <a:ext uri="{FF2B5EF4-FFF2-40B4-BE49-F238E27FC236}">
                <a16:creationId xmlns:a16="http://schemas.microsoft.com/office/drawing/2014/main" id="{66D77DDB-81B0-499B-A492-5A5976473940}"/>
              </a:ext>
            </a:extLst>
          </p:cNvPr>
          <p:cNvPicPr>
            <a:picLocks noChangeAspect="1"/>
          </p:cNvPicPr>
          <p:nvPr/>
        </p:nvPicPr>
        <p:blipFill>
          <a:blip r:embed="rId3"/>
          <a:stretch>
            <a:fillRect/>
          </a:stretch>
        </p:blipFill>
        <p:spPr>
          <a:xfrm>
            <a:off x="6645592" y="3429000"/>
            <a:ext cx="4162425" cy="2000250"/>
          </a:xfrm>
          <a:prstGeom prst="rect">
            <a:avLst/>
          </a:prstGeom>
        </p:spPr>
      </p:pic>
    </p:spTree>
    <p:extLst>
      <p:ext uri="{BB962C8B-B14F-4D97-AF65-F5344CB8AC3E}">
        <p14:creationId xmlns:p14="http://schemas.microsoft.com/office/powerpoint/2010/main" val="380709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Arduino is an open source single board microcontroller / micro controller and is one of the most popular Open Source Hardware projects. Designed to facilitate the use of electronics in various fields.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5426-CD2A-4AC0-B3A4-8B0067C43502}"/>
              </a:ext>
            </a:extLst>
          </p:cNvPr>
          <p:cNvSpPr>
            <a:spLocks noGrp="1"/>
          </p:cNvSpPr>
          <p:nvPr>
            <p:ph type="title"/>
          </p:nvPr>
        </p:nvSpPr>
        <p:spPr/>
        <p:txBody>
          <a:bodyPr/>
          <a:lstStyle/>
          <a:p>
            <a:r>
              <a:rPr lang="en-ID" dirty="0"/>
              <a:t>Arduino structure</a:t>
            </a:r>
          </a:p>
        </p:txBody>
      </p:sp>
      <p:sp>
        <p:nvSpPr>
          <p:cNvPr id="3" name="Content Placeholder 2">
            <a:extLst>
              <a:ext uri="{FF2B5EF4-FFF2-40B4-BE49-F238E27FC236}">
                <a16:creationId xmlns:a16="http://schemas.microsoft.com/office/drawing/2014/main" id="{A453F524-C42C-429D-967E-949B408FCDCE}"/>
              </a:ext>
            </a:extLst>
          </p:cNvPr>
          <p:cNvSpPr>
            <a:spLocks noGrp="1"/>
          </p:cNvSpPr>
          <p:nvPr>
            <p:ph idx="1"/>
          </p:nvPr>
        </p:nvSpPr>
        <p:spPr/>
        <p:txBody>
          <a:bodyPr/>
          <a:lstStyle/>
          <a:p>
            <a:r>
              <a:rPr lang="en-US" dirty="0"/>
              <a:t>1. void setup()</a:t>
            </a:r>
          </a:p>
          <a:p>
            <a:r>
              <a:rPr lang="en-US" dirty="0"/>
              <a:t>The void setup function on the Arduino is as a form of initialization or introduction in the Arduino program and is only executed once since the program is run.</a:t>
            </a:r>
          </a:p>
          <a:p>
            <a:endParaRPr lang="en-ID" dirty="0"/>
          </a:p>
        </p:txBody>
      </p:sp>
      <p:pic>
        <p:nvPicPr>
          <p:cNvPr id="5" name="Picture 4">
            <a:extLst>
              <a:ext uri="{FF2B5EF4-FFF2-40B4-BE49-F238E27FC236}">
                <a16:creationId xmlns:a16="http://schemas.microsoft.com/office/drawing/2014/main" id="{157CA65D-01E9-47BB-9D18-7F0FE17E8F18}"/>
              </a:ext>
            </a:extLst>
          </p:cNvPr>
          <p:cNvPicPr>
            <a:picLocks noChangeAspect="1"/>
          </p:cNvPicPr>
          <p:nvPr/>
        </p:nvPicPr>
        <p:blipFill>
          <a:blip r:embed="rId2"/>
          <a:stretch>
            <a:fillRect/>
          </a:stretch>
        </p:blipFill>
        <p:spPr>
          <a:xfrm>
            <a:off x="1177494" y="3495443"/>
            <a:ext cx="8629650" cy="1571625"/>
          </a:xfrm>
          <a:prstGeom prst="rect">
            <a:avLst/>
          </a:prstGeom>
        </p:spPr>
      </p:pic>
    </p:spTree>
    <p:extLst>
      <p:ext uri="{BB962C8B-B14F-4D97-AF65-F5344CB8AC3E}">
        <p14:creationId xmlns:p14="http://schemas.microsoft.com/office/powerpoint/2010/main" val="161147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8A7B-71A9-4828-8EBC-8A488E0518BA}"/>
              </a:ext>
            </a:extLst>
          </p:cNvPr>
          <p:cNvSpPr>
            <a:spLocks noGrp="1"/>
          </p:cNvSpPr>
          <p:nvPr>
            <p:ph type="title"/>
          </p:nvPr>
        </p:nvSpPr>
        <p:spPr/>
        <p:txBody>
          <a:bodyPr/>
          <a:lstStyle/>
          <a:p>
            <a:r>
              <a:rPr lang="en-ID" dirty="0" err="1"/>
              <a:t>arduino</a:t>
            </a:r>
            <a:r>
              <a:rPr lang="en-ID" dirty="0"/>
              <a:t> structure</a:t>
            </a:r>
          </a:p>
        </p:txBody>
      </p:sp>
      <p:sp>
        <p:nvSpPr>
          <p:cNvPr id="3" name="Content Placeholder 2">
            <a:extLst>
              <a:ext uri="{FF2B5EF4-FFF2-40B4-BE49-F238E27FC236}">
                <a16:creationId xmlns:a16="http://schemas.microsoft.com/office/drawing/2014/main" id="{2A04F01F-58A2-421C-A9F0-92B86ADF5174}"/>
              </a:ext>
            </a:extLst>
          </p:cNvPr>
          <p:cNvSpPr>
            <a:spLocks noGrp="1"/>
          </p:cNvSpPr>
          <p:nvPr>
            <p:ph idx="1"/>
          </p:nvPr>
        </p:nvSpPr>
        <p:spPr/>
        <p:txBody>
          <a:bodyPr/>
          <a:lstStyle/>
          <a:p>
            <a:r>
              <a:rPr lang="en-US" dirty="0"/>
              <a:t>2. void loop()</a:t>
            </a:r>
          </a:p>
          <a:p>
            <a:r>
              <a:rPr lang="en-US" dirty="0"/>
              <a:t>After void setup() is executed, then the program will run the void loop() function.</a:t>
            </a:r>
          </a:p>
          <a:p>
            <a:r>
              <a:rPr lang="en-US" dirty="0"/>
              <a:t>This function will be executed continuously in sequence until the program stops executing. Have a look at the sample void loop() function below:</a:t>
            </a:r>
          </a:p>
          <a:p>
            <a:endParaRPr lang="en-ID" dirty="0"/>
          </a:p>
        </p:txBody>
      </p:sp>
      <p:pic>
        <p:nvPicPr>
          <p:cNvPr id="5" name="Picture 4">
            <a:extLst>
              <a:ext uri="{FF2B5EF4-FFF2-40B4-BE49-F238E27FC236}">
                <a16:creationId xmlns:a16="http://schemas.microsoft.com/office/drawing/2014/main" id="{286CC6D0-24A2-454A-B7EA-4124A6446BE6}"/>
              </a:ext>
            </a:extLst>
          </p:cNvPr>
          <p:cNvPicPr>
            <a:picLocks noChangeAspect="1"/>
          </p:cNvPicPr>
          <p:nvPr/>
        </p:nvPicPr>
        <p:blipFill>
          <a:blip r:embed="rId2"/>
          <a:stretch>
            <a:fillRect/>
          </a:stretch>
        </p:blipFill>
        <p:spPr>
          <a:xfrm>
            <a:off x="1479020" y="3746007"/>
            <a:ext cx="8667750" cy="1905000"/>
          </a:xfrm>
          <a:prstGeom prst="rect">
            <a:avLst/>
          </a:prstGeom>
        </p:spPr>
      </p:pic>
    </p:spTree>
    <p:extLst>
      <p:ext uri="{BB962C8B-B14F-4D97-AF65-F5344CB8AC3E}">
        <p14:creationId xmlns:p14="http://schemas.microsoft.com/office/powerpoint/2010/main" val="162760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1C9-F4A3-476C-B7AE-005837256192}"/>
              </a:ext>
            </a:extLst>
          </p:cNvPr>
          <p:cNvSpPr>
            <a:spLocks noGrp="1"/>
          </p:cNvSpPr>
          <p:nvPr>
            <p:ph type="title"/>
          </p:nvPr>
        </p:nvSpPr>
        <p:spPr/>
        <p:txBody>
          <a:bodyPr/>
          <a:lstStyle/>
          <a:p>
            <a:r>
              <a:rPr lang="it-IT" dirty="0"/>
              <a:t>Arduino C Language Data Type</a:t>
            </a:r>
            <a:endParaRPr lang="en-ID" dirty="0"/>
          </a:p>
        </p:txBody>
      </p:sp>
      <p:pic>
        <p:nvPicPr>
          <p:cNvPr id="5" name="Content Placeholder 4">
            <a:extLst>
              <a:ext uri="{FF2B5EF4-FFF2-40B4-BE49-F238E27FC236}">
                <a16:creationId xmlns:a16="http://schemas.microsoft.com/office/drawing/2014/main" id="{66AF60FD-A8D7-469B-8FC1-EC174A91BA0E}"/>
              </a:ext>
            </a:extLst>
          </p:cNvPr>
          <p:cNvPicPr>
            <a:picLocks noGrp="1" noChangeAspect="1"/>
          </p:cNvPicPr>
          <p:nvPr>
            <p:ph idx="1"/>
          </p:nvPr>
        </p:nvPicPr>
        <p:blipFill>
          <a:blip r:embed="rId2"/>
          <a:stretch>
            <a:fillRect/>
          </a:stretch>
        </p:blipFill>
        <p:spPr>
          <a:xfrm>
            <a:off x="3395310" y="2063812"/>
            <a:ext cx="4223364" cy="4168312"/>
          </a:xfrm>
        </p:spPr>
      </p:pic>
    </p:spTree>
    <p:extLst>
      <p:ext uri="{BB962C8B-B14F-4D97-AF65-F5344CB8AC3E}">
        <p14:creationId xmlns:p14="http://schemas.microsoft.com/office/powerpoint/2010/main" val="286931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3B18-021D-405F-962C-05E747D4969D}"/>
              </a:ext>
            </a:extLst>
          </p:cNvPr>
          <p:cNvSpPr>
            <a:spLocks noGrp="1"/>
          </p:cNvSpPr>
          <p:nvPr>
            <p:ph type="title"/>
          </p:nvPr>
        </p:nvSpPr>
        <p:spPr/>
        <p:txBody>
          <a:bodyPr/>
          <a:lstStyle/>
          <a:p>
            <a:r>
              <a:rPr lang="en-ID" b="1" i="0" dirty="0">
                <a:solidFill>
                  <a:srgbClr val="636363"/>
                </a:solidFill>
                <a:effectLst/>
                <a:latin typeface="Roboto" panose="020B0604020202020204" pitchFamily="2" charset="0"/>
              </a:rPr>
              <a:t>Arduino </a:t>
            </a:r>
            <a:r>
              <a:rPr lang="en-ID" b="1" i="0" dirty="0" err="1">
                <a:solidFill>
                  <a:srgbClr val="636363"/>
                </a:solidFill>
                <a:effectLst/>
                <a:latin typeface="Roboto" panose="020B0604020202020204" pitchFamily="2" charset="0"/>
              </a:rPr>
              <a:t>Variabel</a:t>
            </a:r>
            <a:r>
              <a:rPr lang="en-ID" b="1" i="0" dirty="0">
                <a:solidFill>
                  <a:srgbClr val="636363"/>
                </a:solidFill>
                <a:effectLst/>
                <a:latin typeface="Roboto" panose="020B0604020202020204" pitchFamily="2" charset="0"/>
              </a:rPr>
              <a:t> </a:t>
            </a:r>
            <a:br>
              <a:rPr lang="en-ID" b="1" i="0" dirty="0">
                <a:solidFill>
                  <a:srgbClr val="636363"/>
                </a:solidFill>
                <a:effectLst/>
                <a:latin typeface="Roboto" panose="020B0604020202020204" pitchFamily="2" charset="0"/>
              </a:rPr>
            </a:br>
            <a:endParaRPr lang="en-ID" dirty="0"/>
          </a:p>
        </p:txBody>
      </p:sp>
      <p:sp>
        <p:nvSpPr>
          <p:cNvPr id="3" name="Content Placeholder 2">
            <a:extLst>
              <a:ext uri="{FF2B5EF4-FFF2-40B4-BE49-F238E27FC236}">
                <a16:creationId xmlns:a16="http://schemas.microsoft.com/office/drawing/2014/main" id="{4793C940-3BD2-48A4-9020-4FFF51D13A56}"/>
              </a:ext>
            </a:extLst>
          </p:cNvPr>
          <p:cNvSpPr>
            <a:spLocks noGrp="1"/>
          </p:cNvSpPr>
          <p:nvPr>
            <p:ph idx="1"/>
          </p:nvPr>
        </p:nvSpPr>
        <p:spPr/>
        <p:txBody>
          <a:bodyPr>
            <a:normAutofit/>
          </a:bodyPr>
          <a:lstStyle/>
          <a:p>
            <a:r>
              <a:rPr lang="en-US" sz="1200" dirty="0"/>
              <a:t>Variables in the Arduino programming language can be defined as a container for storing or storing data.</a:t>
            </a:r>
          </a:p>
          <a:p>
            <a:r>
              <a:rPr lang="en-US" sz="1200" dirty="0"/>
              <a:t>We are free to choose the desired variable name, as long as it complies with the following conditions:</a:t>
            </a:r>
          </a:p>
          <a:p>
            <a:pPr>
              <a:buFont typeface="Wingdings" panose="05000000000000000000" pitchFamily="2" charset="2"/>
              <a:buChar char="§"/>
            </a:pPr>
            <a:r>
              <a:rPr lang="en-US" sz="1200" dirty="0"/>
              <a:t>Don't use spaces</a:t>
            </a:r>
          </a:p>
          <a:p>
            <a:pPr>
              <a:buFont typeface="Wingdings" panose="05000000000000000000" pitchFamily="2" charset="2"/>
              <a:buChar char="§"/>
            </a:pPr>
            <a:r>
              <a:rPr lang="en-US" sz="1200" dirty="0"/>
              <a:t>Maximum 32 characters</a:t>
            </a:r>
          </a:p>
          <a:p>
            <a:pPr>
              <a:buFont typeface="Wingdings" panose="05000000000000000000" pitchFamily="2" charset="2"/>
              <a:buChar char="§"/>
            </a:pPr>
            <a:r>
              <a:rPr lang="en-US" sz="1200" dirty="0"/>
              <a:t>Do not use standard terms in Arduino C language</a:t>
            </a:r>
          </a:p>
          <a:p>
            <a:r>
              <a:rPr lang="en-US" sz="1200" dirty="0"/>
              <a:t>For example, suppose you want to define the value of pin 2 with the variable "handsome" and use the integer data type. So an example of writing is:</a:t>
            </a:r>
          </a:p>
          <a:p>
            <a:endParaRPr lang="en-ID" sz="1200" dirty="0"/>
          </a:p>
        </p:txBody>
      </p:sp>
      <p:pic>
        <p:nvPicPr>
          <p:cNvPr id="5" name="Picture 4">
            <a:extLst>
              <a:ext uri="{FF2B5EF4-FFF2-40B4-BE49-F238E27FC236}">
                <a16:creationId xmlns:a16="http://schemas.microsoft.com/office/drawing/2014/main" id="{BB29B4F8-12F4-4F7B-BF33-125F100B2DD7}"/>
              </a:ext>
            </a:extLst>
          </p:cNvPr>
          <p:cNvPicPr>
            <a:picLocks noChangeAspect="1"/>
          </p:cNvPicPr>
          <p:nvPr/>
        </p:nvPicPr>
        <p:blipFill>
          <a:blip r:embed="rId2"/>
          <a:stretch>
            <a:fillRect/>
          </a:stretch>
        </p:blipFill>
        <p:spPr>
          <a:xfrm>
            <a:off x="1195249" y="4400643"/>
            <a:ext cx="8629650" cy="666750"/>
          </a:xfrm>
          <a:prstGeom prst="rect">
            <a:avLst/>
          </a:prstGeom>
        </p:spPr>
      </p:pic>
    </p:spTree>
    <p:extLst>
      <p:ext uri="{BB962C8B-B14F-4D97-AF65-F5344CB8AC3E}">
        <p14:creationId xmlns:p14="http://schemas.microsoft.com/office/powerpoint/2010/main" val="540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87E4-47F7-43CA-896C-9B55523C763A}"/>
              </a:ext>
            </a:extLst>
          </p:cNvPr>
          <p:cNvSpPr>
            <a:spLocks noGrp="1"/>
          </p:cNvSpPr>
          <p:nvPr>
            <p:ph type="title"/>
          </p:nvPr>
        </p:nvSpPr>
        <p:spPr/>
        <p:txBody>
          <a:bodyPr/>
          <a:lstStyle/>
          <a:p>
            <a:r>
              <a:rPr lang="en-ID" dirty="0"/>
              <a:t>Constant Value In Arduino Programming</a:t>
            </a:r>
          </a:p>
        </p:txBody>
      </p:sp>
      <p:sp>
        <p:nvSpPr>
          <p:cNvPr id="3" name="Content Placeholder 2">
            <a:extLst>
              <a:ext uri="{FF2B5EF4-FFF2-40B4-BE49-F238E27FC236}">
                <a16:creationId xmlns:a16="http://schemas.microsoft.com/office/drawing/2014/main" id="{CD4682AF-2C35-4D5E-9430-257E9B3320B7}"/>
              </a:ext>
            </a:extLst>
          </p:cNvPr>
          <p:cNvSpPr>
            <a:spLocks noGrp="1"/>
          </p:cNvSpPr>
          <p:nvPr>
            <p:ph idx="1"/>
          </p:nvPr>
        </p:nvSpPr>
        <p:spPr/>
        <p:txBody>
          <a:bodyPr/>
          <a:lstStyle/>
          <a:p>
            <a:r>
              <a:rPr lang="en-US" dirty="0"/>
              <a:t> TRUE/FALSE</a:t>
            </a:r>
          </a:p>
          <a:p>
            <a:r>
              <a:rPr lang="en-US" dirty="0"/>
              <a:t>TRUE and FALSE are </a:t>
            </a:r>
            <a:r>
              <a:rPr lang="en-US" dirty="0" err="1"/>
              <a:t>boolean</a:t>
            </a:r>
            <a:r>
              <a:rPr lang="en-US" dirty="0"/>
              <a:t> constants used to define logical levels. Is it true (TRUE) or false (FALSE).</a:t>
            </a:r>
          </a:p>
          <a:p>
            <a:r>
              <a:rPr lang="en-US" dirty="0"/>
              <a:t>TRUE is defined as 1 and FALSE as 0. See the following example of writing format:</a:t>
            </a:r>
          </a:p>
          <a:p>
            <a:endParaRPr lang="en-ID" dirty="0"/>
          </a:p>
        </p:txBody>
      </p:sp>
      <p:pic>
        <p:nvPicPr>
          <p:cNvPr id="5" name="Picture 4">
            <a:extLst>
              <a:ext uri="{FF2B5EF4-FFF2-40B4-BE49-F238E27FC236}">
                <a16:creationId xmlns:a16="http://schemas.microsoft.com/office/drawing/2014/main" id="{5F7C5660-CAFA-473E-ACC7-71D89FA283DB}"/>
              </a:ext>
            </a:extLst>
          </p:cNvPr>
          <p:cNvPicPr>
            <a:picLocks noChangeAspect="1"/>
          </p:cNvPicPr>
          <p:nvPr/>
        </p:nvPicPr>
        <p:blipFill>
          <a:blip r:embed="rId2"/>
          <a:stretch>
            <a:fillRect/>
          </a:stretch>
        </p:blipFill>
        <p:spPr>
          <a:xfrm>
            <a:off x="1263034" y="3836263"/>
            <a:ext cx="8724900" cy="1600200"/>
          </a:xfrm>
          <a:prstGeom prst="rect">
            <a:avLst/>
          </a:prstGeom>
        </p:spPr>
      </p:pic>
    </p:spTree>
    <p:extLst>
      <p:ext uri="{BB962C8B-B14F-4D97-AF65-F5344CB8AC3E}">
        <p14:creationId xmlns:p14="http://schemas.microsoft.com/office/powerpoint/2010/main" val="148211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74E3-83A5-4CDF-A4D7-1079A5F1BDE4}"/>
              </a:ext>
            </a:extLst>
          </p:cNvPr>
          <p:cNvSpPr>
            <a:spLocks noGrp="1"/>
          </p:cNvSpPr>
          <p:nvPr>
            <p:ph type="title"/>
          </p:nvPr>
        </p:nvSpPr>
        <p:spPr/>
        <p:txBody>
          <a:bodyPr/>
          <a:lstStyle/>
          <a:p>
            <a:r>
              <a:rPr lang="en-US" dirty="0"/>
              <a:t>Testing Conditions in Branching Arduino Programs</a:t>
            </a:r>
            <a:endParaRPr lang="en-ID" dirty="0"/>
          </a:p>
        </p:txBody>
      </p:sp>
      <p:sp>
        <p:nvSpPr>
          <p:cNvPr id="3" name="Content Placeholder 2">
            <a:extLst>
              <a:ext uri="{FF2B5EF4-FFF2-40B4-BE49-F238E27FC236}">
                <a16:creationId xmlns:a16="http://schemas.microsoft.com/office/drawing/2014/main" id="{684B7910-CB77-457D-A299-1CF50E70C95F}"/>
              </a:ext>
            </a:extLst>
          </p:cNvPr>
          <p:cNvSpPr>
            <a:spLocks noGrp="1"/>
          </p:cNvSpPr>
          <p:nvPr>
            <p:ph idx="1"/>
          </p:nvPr>
        </p:nvSpPr>
        <p:spPr/>
        <p:txBody>
          <a:bodyPr/>
          <a:lstStyle/>
          <a:p>
            <a:r>
              <a:rPr lang="en-US" dirty="0"/>
              <a:t>1. if</a:t>
            </a:r>
          </a:p>
          <a:p>
            <a:r>
              <a:rPr lang="en-US" dirty="0"/>
              <a:t>This command is used when there is only one statement to be executed. So if the condition is met then the statement will be executed. And if it does not meet then the statement is not executed. The format for writing the command is as follows:</a:t>
            </a:r>
            <a:endParaRPr lang="en-ID" dirty="0"/>
          </a:p>
        </p:txBody>
      </p:sp>
      <p:pic>
        <p:nvPicPr>
          <p:cNvPr id="5" name="Picture 4">
            <a:extLst>
              <a:ext uri="{FF2B5EF4-FFF2-40B4-BE49-F238E27FC236}">
                <a16:creationId xmlns:a16="http://schemas.microsoft.com/office/drawing/2014/main" id="{079BC84F-733D-4913-8837-D483C96866A2}"/>
              </a:ext>
            </a:extLst>
          </p:cNvPr>
          <p:cNvPicPr>
            <a:picLocks noChangeAspect="1"/>
          </p:cNvPicPr>
          <p:nvPr/>
        </p:nvPicPr>
        <p:blipFill>
          <a:blip r:embed="rId2"/>
          <a:stretch>
            <a:fillRect/>
          </a:stretch>
        </p:blipFill>
        <p:spPr>
          <a:xfrm>
            <a:off x="1560103" y="3672349"/>
            <a:ext cx="7148891" cy="2581943"/>
          </a:xfrm>
          <a:prstGeom prst="rect">
            <a:avLst/>
          </a:prstGeom>
        </p:spPr>
      </p:pic>
    </p:spTree>
    <p:extLst>
      <p:ext uri="{BB962C8B-B14F-4D97-AF65-F5344CB8AC3E}">
        <p14:creationId xmlns:p14="http://schemas.microsoft.com/office/powerpoint/2010/main" val="108169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FCBC-1E3D-477E-B6ED-B247DB7E7764}"/>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C414A2B9-6FFC-46D0-AA0F-656AF4CF9BCA}"/>
              </a:ext>
            </a:extLst>
          </p:cNvPr>
          <p:cNvSpPr>
            <a:spLocks noGrp="1"/>
          </p:cNvSpPr>
          <p:nvPr>
            <p:ph idx="1"/>
          </p:nvPr>
        </p:nvSpPr>
        <p:spPr/>
        <p:txBody>
          <a:bodyPr/>
          <a:lstStyle/>
          <a:p>
            <a:r>
              <a:rPr lang="en-US" dirty="0"/>
              <a:t>2. if ... else</a:t>
            </a:r>
          </a:p>
          <a:p>
            <a:r>
              <a:rPr lang="en-US" dirty="0"/>
              <a:t>Unlike if, the if ... else command is used when there are two choices of statements to be executed.</a:t>
            </a:r>
          </a:p>
          <a:p>
            <a:r>
              <a:rPr lang="en-US" dirty="0"/>
              <a:t>If the condition is met, then the command in the if will be executed. And if not, then the statement inside the else will be executed. The form of the writing format is:</a:t>
            </a:r>
            <a:endParaRPr lang="en-ID" dirty="0"/>
          </a:p>
        </p:txBody>
      </p:sp>
      <p:pic>
        <p:nvPicPr>
          <p:cNvPr id="7" name="Picture 6">
            <a:extLst>
              <a:ext uri="{FF2B5EF4-FFF2-40B4-BE49-F238E27FC236}">
                <a16:creationId xmlns:a16="http://schemas.microsoft.com/office/drawing/2014/main" id="{75676F14-04D8-4F0B-9DC4-C3D9882F2278}"/>
              </a:ext>
            </a:extLst>
          </p:cNvPr>
          <p:cNvPicPr>
            <a:picLocks noChangeAspect="1"/>
          </p:cNvPicPr>
          <p:nvPr/>
        </p:nvPicPr>
        <p:blipFill>
          <a:blip r:embed="rId2"/>
          <a:stretch>
            <a:fillRect/>
          </a:stretch>
        </p:blipFill>
        <p:spPr>
          <a:xfrm>
            <a:off x="1036320" y="3988646"/>
            <a:ext cx="3533775" cy="2066925"/>
          </a:xfrm>
          <a:prstGeom prst="rect">
            <a:avLst/>
          </a:prstGeom>
        </p:spPr>
      </p:pic>
      <p:pic>
        <p:nvPicPr>
          <p:cNvPr id="9" name="Picture 8">
            <a:extLst>
              <a:ext uri="{FF2B5EF4-FFF2-40B4-BE49-F238E27FC236}">
                <a16:creationId xmlns:a16="http://schemas.microsoft.com/office/drawing/2014/main" id="{F91A0F63-8E2C-4CD7-AAAA-09F37C701AD2}"/>
              </a:ext>
            </a:extLst>
          </p:cNvPr>
          <p:cNvPicPr>
            <a:picLocks noChangeAspect="1"/>
          </p:cNvPicPr>
          <p:nvPr/>
        </p:nvPicPr>
        <p:blipFill>
          <a:blip r:embed="rId3"/>
          <a:stretch>
            <a:fillRect/>
          </a:stretch>
        </p:blipFill>
        <p:spPr>
          <a:xfrm>
            <a:off x="5311991" y="3988646"/>
            <a:ext cx="4000500" cy="2143125"/>
          </a:xfrm>
          <a:prstGeom prst="rect">
            <a:avLst/>
          </a:prstGeom>
        </p:spPr>
      </p:pic>
    </p:spTree>
    <p:extLst>
      <p:ext uri="{BB962C8B-B14F-4D97-AF65-F5344CB8AC3E}">
        <p14:creationId xmlns:p14="http://schemas.microsoft.com/office/powerpoint/2010/main" val="92961004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{FC5D0BAC-A912-424C-A7FF-50C934C970CF}tf56160789_win32</Template>
  <TotalTime>34</TotalTime>
  <Words>856</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Bookman Old Style</vt:lpstr>
      <vt:lpstr>Calibri</vt:lpstr>
      <vt:lpstr>Franklin Gothic Book</vt:lpstr>
      <vt:lpstr>Roboto</vt:lpstr>
      <vt:lpstr>Wingdings</vt:lpstr>
      <vt:lpstr>1_RetrospectVTI</vt:lpstr>
      <vt:lpstr>ARDUINO</vt:lpstr>
      <vt:lpstr>Arduino is an open source single board microcontroller / micro controller and is one of the most popular Open Source Hardware projects. Designed to facilitate the use of electronics in various fields.</vt:lpstr>
      <vt:lpstr>Arduino structure</vt:lpstr>
      <vt:lpstr>arduino structure</vt:lpstr>
      <vt:lpstr>Arduino C Language Data Type</vt:lpstr>
      <vt:lpstr>Arduino Variabel  </vt:lpstr>
      <vt:lpstr>Constant Value In Arduino Programming</vt:lpstr>
      <vt:lpstr>Testing Conditions in Branching Arduino Programs</vt:lpstr>
      <vt:lpstr>PowerPoint Presentation</vt:lpstr>
      <vt:lpstr>PowerPoint Presentation</vt:lpstr>
      <vt:lpstr>PowerPoint Presentation</vt:lpstr>
      <vt:lpstr>Loops in Arduino Programming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user</dc:creator>
  <cp:lastModifiedBy>user</cp:lastModifiedBy>
  <cp:revision>1</cp:revision>
  <dcterms:created xsi:type="dcterms:W3CDTF">2021-11-18T17:35:25Z</dcterms:created>
  <dcterms:modified xsi:type="dcterms:W3CDTF">2021-11-18T18:09:52Z</dcterms:modified>
</cp:coreProperties>
</file>