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fad1e1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fad1e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fad1e1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5fad1e1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5fad1e1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5fad1e1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9517247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9517247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60367c7d5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60367c7d5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0367c7d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60367c7d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60367c7d5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60367c7d5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60367c7d5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60367c7d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60367c7d5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60367c7d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60367c7d5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60367c7d5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60367c7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60367c7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9517247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9517247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9517247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9517247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9517247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9517247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606a728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606a728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607479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607479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606a728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606a728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606a728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606a728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60367c7d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60367c7d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60367c7d5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60367c7d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60367c7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60367c7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fa070a4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fa070a4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60367c7d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60367c7d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60367c7d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60367c7d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951724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951724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.jpg"/><Relationship Id="rId8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16550"/>
            <a:ext cx="8520600" cy="154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Clasificación y generación de letras argentinas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2150037" y="3128916"/>
            <a:ext cx="4843931" cy="2052678"/>
            <a:chOff x="587200" y="1767950"/>
            <a:chExt cx="7830474" cy="3386699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25942" t="0"/>
            <a:stretch/>
          </p:blipFill>
          <p:spPr>
            <a:xfrm>
              <a:off x="4667875" y="1767950"/>
              <a:ext cx="3749799" cy="337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200" y="2303250"/>
              <a:ext cx="2840250" cy="284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69300" y="1939950"/>
              <a:ext cx="1698575" cy="320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08775" y="2081325"/>
              <a:ext cx="5108899" cy="3073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3"/>
          <p:cNvSpPr txBox="1"/>
          <p:nvPr/>
        </p:nvSpPr>
        <p:spPr>
          <a:xfrm>
            <a:off x="641400" y="2667250"/>
            <a:ext cx="78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Florencia Fontana Walser - Victoria Klimkowski - Malena Alamo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47150" y="2029475"/>
            <a:ext cx="704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Procesamiento del Lenguaje Natural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47150" y="2224338"/>
            <a:ext cx="704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2do Cuatrimestre 2024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7724" l="8352" r="36736" t="38782"/>
          <a:stretch/>
        </p:blipFill>
        <p:spPr>
          <a:xfrm>
            <a:off x="1122225" y="874775"/>
            <a:ext cx="7852250" cy="40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4294967295" type="title"/>
          </p:nvPr>
        </p:nvSpPr>
        <p:spPr>
          <a:xfrm>
            <a:off x="137700" y="193575"/>
            <a:ext cx="540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 -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Pruebas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25" y="1513825"/>
            <a:ext cx="739950" cy="13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76450" y="3535400"/>
            <a:ext cx="1901226" cy="10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25587" r="25941" t="0"/>
          <a:stretch/>
        </p:blipFill>
        <p:spPr>
          <a:xfrm>
            <a:off x="67699" y="3297975"/>
            <a:ext cx="1087149" cy="14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0" l="21365" r="0" t="0"/>
          <a:stretch/>
        </p:blipFill>
        <p:spPr>
          <a:xfrm>
            <a:off x="61500" y="1776850"/>
            <a:ext cx="1013475" cy="1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899100" y="0"/>
            <a:ext cx="500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5">
            <a:alphaModFix/>
          </a:blip>
          <a:srcRect b="6622" l="8923" r="36598" t="45212"/>
          <a:stretch/>
        </p:blipFill>
        <p:spPr>
          <a:xfrm>
            <a:off x="1031125" y="1035375"/>
            <a:ext cx="8012324" cy="37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4294967295" type="title"/>
          </p:nvPr>
        </p:nvSpPr>
        <p:spPr>
          <a:xfrm>
            <a:off x="137700" y="193575"/>
            <a:ext cx="540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 - Pruebas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40011" l="55116" r="7685" t="35301"/>
          <a:stretch/>
        </p:blipFill>
        <p:spPr>
          <a:xfrm>
            <a:off x="305263" y="1502675"/>
            <a:ext cx="8424726" cy="30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idx="4294967295" type="title"/>
          </p:nvPr>
        </p:nvSpPr>
        <p:spPr>
          <a:xfrm>
            <a:off x="137700" y="193575"/>
            <a:ext cx="540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 - Pruebas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24250" y="769100"/>
            <a:ext cx="79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Promedios de probabilidades asignadas a los artistas similares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Generador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336300" y="1700188"/>
            <a:ext cx="415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Datos de entrenamiento</a:t>
            </a:r>
            <a:endParaRPr b="1" sz="2100">
              <a:solidFill>
                <a:schemeClr val="dk2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36300" y="928750"/>
            <a:ext cx="846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Modelo de generación de letras de canciones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336300" y="2164438"/>
            <a:ext cx="861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Realizamos distintos modelos variando el porcentaje de canciones por artista en el dataset de entrenamiento.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336300" y="3187075"/>
            <a:ext cx="415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Modelo</a:t>
            </a:r>
            <a:endParaRPr b="1" sz="2100">
              <a:solidFill>
                <a:schemeClr val="dk2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5471909" y="3584261"/>
            <a:ext cx="3698333" cy="1591071"/>
            <a:chOff x="587200" y="1767950"/>
            <a:chExt cx="7830474" cy="3386699"/>
          </a:xfrm>
        </p:grpSpPr>
        <p:pic>
          <p:nvPicPr>
            <p:cNvPr id="182" name="Google Shape;182;p26"/>
            <p:cNvPicPr preferRelativeResize="0"/>
            <p:nvPr/>
          </p:nvPicPr>
          <p:blipFill rotWithShape="1">
            <a:blip r:embed="rId3">
              <a:alphaModFix/>
            </a:blip>
            <a:srcRect b="0" l="0" r="25942" t="0"/>
            <a:stretch/>
          </p:blipFill>
          <p:spPr>
            <a:xfrm>
              <a:off x="4667875" y="1767950"/>
              <a:ext cx="3749799" cy="337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200" y="2303250"/>
              <a:ext cx="2840250" cy="284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69300" y="1939950"/>
              <a:ext cx="1698575" cy="320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08775" y="2081325"/>
              <a:ext cx="5108899" cy="3073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6"/>
          <p:cNvSpPr txBox="1"/>
          <p:nvPr/>
        </p:nvSpPr>
        <p:spPr>
          <a:xfrm>
            <a:off x="328250" y="3584163"/>
            <a:ext cx="654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Fine Tuning GPT2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246450" y="184225"/>
            <a:ext cx="711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Generador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246450" y="184225"/>
            <a:ext cx="711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Generador - Ejemplos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685" y="1589950"/>
            <a:ext cx="1161945" cy="201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960100" y="3692365"/>
            <a:ext cx="20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100%</a:t>
            </a:r>
            <a:r>
              <a:rPr lang="en" sz="1800">
                <a:solidFill>
                  <a:schemeClr val="dk2"/>
                </a:solidFill>
              </a:rPr>
              <a:t>TINI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123350" y="862900"/>
            <a:ext cx="6002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Amor eterno, tus ojos brillan en la noche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 otra vida de Moët, que no cambió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Por eso me voy: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mí me diste?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Ya la último baile contra el día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Hoy te tienes que piensa'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 nosotra' todo se lo lleva el viento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 doy gracias porque casi le fui yo quiero volver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 enseñaste a amar este sentimiento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sabes cuanto, que ya no terminaré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 conmigo y yo aquí a ti fuerte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Yo sigo estando aquí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Tu fantasma pa' bailaré haber sido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 intentas en miibundo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 duele hasta despuenza Ya 90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246450" y="184225"/>
            <a:ext cx="711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Generador - Ejemplos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023650" y="3449415"/>
            <a:ext cx="20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100% SPINETTA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3617400" y="802800"/>
            <a:ext cx="5001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rgbClr val="FFFFFF"/>
                </a:highlight>
              </a:rPr>
              <a:t>Amor eterno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 el sol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y un guerrero no detiene jamás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su marcha. Fermín se fue a la vida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No corras más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Tu tiempo es hoy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Y al fin mi duende nació conservar y cuidar con amor este jardín de gente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Eterno en el día sin Sol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Algún arbol que robé cuidará su boca saldrá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Más si tu cielo brisa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Cómo haré para ver así ya volver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Que ni los sueños living 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ojaron</a:t>
            </a: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 de llover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Sube, saltan por estante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Pretenda volviendo canción recirculemente idiota voz le confronto ha de la galaxia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34" y="1904310"/>
            <a:ext cx="2412934" cy="144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246450" y="184225"/>
            <a:ext cx="711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Generador - Ejemplos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97975" y="3503800"/>
            <a:ext cx="23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100% CALLEJERO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2939150" y="884725"/>
            <a:ext cx="6204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Me voy al baile</a:t>
            </a:r>
            <a:r>
              <a:rPr lang="en" sz="1800">
                <a:solidFill>
                  <a:schemeClr val="dk2"/>
                </a:solidFill>
              </a:rPr>
              <a:t>, atrevido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Dice, nadie se sale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Soy el rica y quedó re volar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 si al toque-te que, siempre con vos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 miradas divеrtida, le gusta jugar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Olvidarlas no vas a poder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Porque yo sí una cosa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Ella me pide que mía anda suelta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 vez me dice celular, el mismo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Ponete pillado', bien gata'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Haceme llegar la chascarrarte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 la esquina nosotro' dejos calle tan solo No son hijos porque sabrán </a:t>
            </a:r>
            <a:r>
              <a:rPr lang="en" sz="1800">
                <a:solidFill>
                  <a:schemeClr val="dk2"/>
                </a:solidFill>
              </a:rPr>
              <a:t>detir</a:t>
            </a:r>
            <a:r>
              <a:rPr lang="en" sz="1800">
                <a:solidFill>
                  <a:schemeClr val="dk2"/>
                </a:solidFill>
              </a:rPr>
              <a:t> en gramo Me encanta, ni cabida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 hago partiendo ropa</a:t>
            </a:r>
            <a:r>
              <a:rPr lang="en" sz="1800">
                <a:solidFill>
                  <a:schemeClr val="dk2"/>
                </a:solidFill>
              </a:rPr>
              <a:t>: ¿tico, ustedes dama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Cerrá el plan de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97" y="1668564"/>
            <a:ext cx="1816000" cy="18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246450" y="184225"/>
            <a:ext cx="711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Generador - Ejemplos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397975" y="3633375"/>
            <a:ext cx="23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100% DILLOM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2939150" y="884725"/>
            <a:ext cx="620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Amor eterno</a:t>
            </a:r>
            <a:r>
              <a:rPr lang="en" sz="1800">
                <a:solidFill>
                  <a:schemeClr val="dk2"/>
                </a:solidFill>
              </a:rPr>
              <a:t> que le dejo ganar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Cerré la vida pasa rápido, puta, tic-tac (vos sás)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Somo' Rocket Power', no saques foto, aunque lo intente (Pow me)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 sueno los moco' en el baño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 es como si fuerte, me va a hacer cambiar de trópico (You know what I’m saying, boy?)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[Muerein]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These bitches funny se kinda horny baby te corro el make up con tu shot-out pa' Lili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Tengo quiero mi gold ringi bongicleta son medio fea, she like: I gotta lay low, compra sick Tastrillo buena, 1-3-2-1-Gains perdys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est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25942" t="0"/>
          <a:stretch/>
        </p:blipFill>
        <p:spPr>
          <a:xfrm>
            <a:off x="51596" y="1510135"/>
            <a:ext cx="2371200" cy="2123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ctrTitle"/>
          </p:nvPr>
        </p:nvSpPr>
        <p:spPr>
          <a:xfrm>
            <a:off x="311708" y="1345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Clasificando el generador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5297900" y="1478850"/>
            <a:ext cx="3458100" cy="21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063" y="2226025"/>
            <a:ext cx="1091625" cy="10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433825" y="1577800"/>
            <a:ext cx="31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Generador de canciones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91675" y="1478850"/>
            <a:ext cx="3458100" cy="21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27575" y="1577800"/>
            <a:ext cx="31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Clasificador de canciones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225" y="2082838"/>
            <a:ext cx="1378000" cy="137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>
            <a:stCxn id="67" idx="1"/>
            <a:endCxn id="70" idx="3"/>
          </p:cNvCxnSpPr>
          <p:nvPr/>
        </p:nvCxnSpPr>
        <p:spPr>
          <a:xfrm rot="10800000">
            <a:off x="3949700" y="2571750"/>
            <a:ext cx="13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4301038" y="1555050"/>
            <a:ext cx="64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2"/>
                </a:solidFill>
              </a:rPr>
              <a:t>?</a:t>
            </a:r>
            <a:endParaRPr b="1" sz="5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301675" y="220325"/>
            <a:ext cx="7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Canciones puras generadas de cada artista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6430" l="4120" r="14763" t="38892"/>
          <a:stretch/>
        </p:blipFill>
        <p:spPr>
          <a:xfrm>
            <a:off x="518550" y="784763"/>
            <a:ext cx="8106875" cy="389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14778" l="26462" r="18279" t="54115"/>
          <a:stretch/>
        </p:blipFill>
        <p:spPr>
          <a:xfrm>
            <a:off x="234363" y="1147113"/>
            <a:ext cx="8675275" cy="26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301675" y="220325"/>
            <a:ext cx="7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Ejemplo de canción mal clasificada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33475"/>
            <a:ext cx="77724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301675" y="220325"/>
            <a:ext cx="7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Canciones puras concatenadas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301675" y="220325"/>
            <a:ext cx="766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Canciones generadas con algunas combinaciones de artistas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47800"/>
            <a:ext cx="80772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ctrTitle"/>
          </p:nvPr>
        </p:nvSpPr>
        <p:spPr>
          <a:xfrm>
            <a:off x="311700" y="572800"/>
            <a:ext cx="8520600" cy="203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780750" y="1350675"/>
            <a:ext cx="60273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944675" y="632375"/>
            <a:ext cx="77997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Clasificadores</a:t>
            </a:r>
            <a:r>
              <a:rPr lang="en" sz="1600">
                <a:solidFill>
                  <a:schemeClr val="dk2"/>
                </a:solidFill>
              </a:rPr>
              <a:t>: </a:t>
            </a:r>
            <a:endParaRPr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El modelo con regresión logística tuvo la peor performance, como era de esperar.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El mejor clasificador fue el DistilBert finetuned con learning rate dinámico.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La longitud del input a clasificar afecta notablemente a la clasificación.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Generador: </a:t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Al generar canciones largas nuestro modelo alucinaba.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Canciones generadas con combinaciones de artistas no son fáciles de clasificar por nuestros modelos. Aunque al menos se reconoce alguno de los artistas.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La generación de letras entrenando con 1 solo artista fue bien clasificada.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5" name="Google Shape;265;p38"/>
          <p:cNvGrpSpPr/>
          <p:nvPr/>
        </p:nvGrpSpPr>
        <p:grpSpPr>
          <a:xfrm>
            <a:off x="2150037" y="3128916"/>
            <a:ext cx="4843931" cy="2052678"/>
            <a:chOff x="587200" y="1767950"/>
            <a:chExt cx="7830474" cy="3386699"/>
          </a:xfrm>
        </p:grpSpPr>
        <p:pic>
          <p:nvPicPr>
            <p:cNvPr id="266" name="Google Shape;266;p38"/>
            <p:cNvPicPr preferRelativeResize="0"/>
            <p:nvPr/>
          </p:nvPicPr>
          <p:blipFill rotWithShape="1">
            <a:blip r:embed="rId3">
              <a:alphaModFix/>
            </a:blip>
            <a:srcRect b="0" l="0" r="25942" t="0"/>
            <a:stretch/>
          </p:blipFill>
          <p:spPr>
            <a:xfrm>
              <a:off x="4667875" y="1767950"/>
              <a:ext cx="3749799" cy="337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200" y="2303250"/>
              <a:ext cx="2840250" cy="284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69300" y="1939950"/>
              <a:ext cx="1698575" cy="320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08775" y="2081325"/>
              <a:ext cx="5108899" cy="3073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411" y="874050"/>
            <a:ext cx="2649601" cy="186971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4294967295" type="title"/>
          </p:nvPr>
        </p:nvSpPr>
        <p:spPr>
          <a:xfrm>
            <a:off x="137700" y="193575"/>
            <a:ext cx="540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 -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Pruebas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649" y="990716"/>
            <a:ext cx="1223750" cy="11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25" y="959250"/>
            <a:ext cx="739950" cy="13306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468625" y="2340900"/>
            <a:ext cx="6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TINI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6475" y="4440925"/>
            <a:ext cx="12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SPINETTA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301650" y="2280625"/>
            <a:ext cx="161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CALLEJERO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453900" y="4440925"/>
            <a:ext cx="115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DILLOM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02476" y="3230926"/>
            <a:ext cx="2034349" cy="11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5500" y="874053"/>
            <a:ext cx="3338500" cy="1707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8">
            <a:alphaModFix/>
          </a:blip>
          <a:srcRect b="0" l="25587" r="25941" t="0"/>
          <a:stretch/>
        </p:blipFill>
        <p:spPr>
          <a:xfrm>
            <a:off x="4453900" y="2915800"/>
            <a:ext cx="1153500" cy="151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05499" y="2987925"/>
            <a:ext cx="3192605" cy="17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66398" y="2915794"/>
            <a:ext cx="2445827" cy="196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137700" y="193575"/>
            <a:ext cx="326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93650" y="1535600"/>
            <a:ext cx="415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Datos de entrenamiento</a:t>
            </a:r>
            <a:endParaRPr b="1" sz="21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93650" y="928750"/>
            <a:ext cx="846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Modelo de clasificación en 4 clases: Spinetta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</a:rPr>
              <a:t>Tini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</a:rPr>
              <a:t>Callejero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</a:rPr>
              <a:t>Dillom.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93650" y="1983525"/>
            <a:ext cx="861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Dataset: </a:t>
            </a:r>
            <a:r>
              <a:rPr lang="en" sz="1800">
                <a:solidFill>
                  <a:schemeClr val="dk2"/>
                </a:solidFill>
              </a:rPr>
              <a:t>124 c</a:t>
            </a:r>
            <a:r>
              <a:rPr lang="en" sz="1800">
                <a:solidFill>
                  <a:schemeClr val="dk2"/>
                </a:solidFill>
              </a:rPr>
              <a:t>anciones etiquetadas por artista (31 canciones c/uno)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Dataset acotado:</a:t>
            </a:r>
            <a:r>
              <a:rPr lang="en" sz="1800">
                <a:solidFill>
                  <a:schemeClr val="dk2"/>
                </a:solidFill>
              </a:rPr>
              <a:t> 72 canciones etiquetadas por artista (18 canciones c/uno)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12500" y="2647950"/>
            <a:ext cx="415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Modelos</a:t>
            </a:r>
            <a:endParaRPr b="1" sz="2100">
              <a:solidFill>
                <a:schemeClr val="dk2"/>
              </a:solidFill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6346768" y="3850446"/>
            <a:ext cx="3000638" cy="1293042"/>
            <a:chOff x="587200" y="1767950"/>
            <a:chExt cx="7830474" cy="3386699"/>
          </a:xfrm>
        </p:grpSpPr>
        <p:pic>
          <p:nvPicPr>
            <p:cNvPr id="107" name="Google Shape;107;p17"/>
            <p:cNvPicPr preferRelativeResize="0"/>
            <p:nvPr/>
          </p:nvPicPr>
          <p:blipFill rotWithShape="1">
            <a:blip r:embed="rId3">
              <a:alphaModFix/>
            </a:blip>
            <a:srcRect b="0" l="0" r="25942" t="0"/>
            <a:stretch/>
          </p:blipFill>
          <p:spPr>
            <a:xfrm>
              <a:off x="4667875" y="1767950"/>
              <a:ext cx="3749799" cy="337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200" y="2303250"/>
              <a:ext cx="2840250" cy="284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69300" y="1939950"/>
              <a:ext cx="1698575" cy="320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08775" y="2081325"/>
              <a:ext cx="5108899" cy="3073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7"/>
          <p:cNvSpPr txBox="1"/>
          <p:nvPr/>
        </p:nvSpPr>
        <p:spPr>
          <a:xfrm>
            <a:off x="480650" y="3103600"/>
            <a:ext cx="876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Regresión Logística con Embeddings BERT (Accuracy 0.72)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Fine-Tuning de DistilBERT con Learning Rate Dinámico (dataset acotado)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Fine-Tuning de DistilBERT con Learning Rate Dinámico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Fine-Tuning de DistilBERT con Learning Rate Estático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201" y="1151775"/>
            <a:ext cx="6037335" cy="38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137700" y="193575"/>
            <a:ext cx="540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 2 - Performance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37700" y="6900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Fine Tuning DistilBERT - LR dinámico - dataset acotado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137700" y="193575"/>
            <a:ext cx="540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 3 - Performance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37700" y="6900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Fine Tuning DistilBERT - LR dinámico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4779" l="7062" r="25415" t="31318"/>
          <a:stretch/>
        </p:blipFill>
        <p:spPr>
          <a:xfrm>
            <a:off x="822525" y="1151775"/>
            <a:ext cx="7514650" cy="37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137700" y="193575"/>
            <a:ext cx="540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 4 - Performance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37700" y="6900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Fine Tuning BERT - LR estático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1632" r="0" t="0"/>
          <a:stretch/>
        </p:blipFill>
        <p:spPr>
          <a:xfrm>
            <a:off x="1597263" y="1085375"/>
            <a:ext cx="5949476" cy="4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17470" l="0" r="0" t="61275"/>
          <a:stretch/>
        </p:blipFill>
        <p:spPr>
          <a:xfrm>
            <a:off x="6016975" y="2022163"/>
            <a:ext cx="2929200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18572" l="63806" r="6127" t="52824"/>
          <a:stretch/>
        </p:blipFill>
        <p:spPr>
          <a:xfrm>
            <a:off x="275775" y="1569763"/>
            <a:ext cx="5582401" cy="283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24250" y="769100"/>
            <a:ext cx="320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Métricas de los clasificadores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81038" l="0" r="30881" t="0"/>
          <a:stretch/>
        </p:blipFill>
        <p:spPr>
          <a:xfrm>
            <a:off x="6065875" y="2539700"/>
            <a:ext cx="202467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60388" l="9331" r="31720" t="18356"/>
          <a:stretch/>
        </p:blipFill>
        <p:spPr>
          <a:xfrm>
            <a:off x="6128450" y="3001400"/>
            <a:ext cx="1726825" cy="5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37748" l="13509" r="0" t="37936"/>
          <a:stretch/>
        </p:blipFill>
        <p:spPr>
          <a:xfrm>
            <a:off x="6064800" y="3465300"/>
            <a:ext cx="2533525" cy="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137700" y="193575"/>
            <a:ext cx="540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Clasificador - Performance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