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0" r:id="rId3"/>
    <p:sldId id="276" r:id="rId4"/>
    <p:sldId id="277" r:id="rId5"/>
    <p:sldId id="278" r:id="rId6"/>
    <p:sldId id="279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5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B5073DE4-381C-48FA-9137-2A94DD1596F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95550" y="685800"/>
            <a:ext cx="4400550" cy="2476500"/>
          </a:xfrm>
          <a:ln/>
        </p:spPr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First lets introduce Simulink and what it can do. </a:t>
            </a:r>
          </a:p>
          <a:p>
            <a:pPr eaLnBrk="1" hangingPunct="1"/>
            <a:r>
              <a:rPr lang="en-US" smtClean="0"/>
              <a:t>Simulink is a Block-diagram environment</a:t>
            </a:r>
          </a:p>
          <a:p>
            <a:pPr eaLnBrk="1" hangingPunct="1"/>
            <a:r>
              <a:rPr lang="en-US" smtClean="0"/>
              <a:t>Where you can model and simulate dynamic, linear, nonlinear systems.</a:t>
            </a:r>
          </a:p>
          <a:p>
            <a:pPr eaLnBrk="1" hangingPunct="1"/>
            <a:r>
              <a:rPr lang="en-US" smtClean="0"/>
              <a:t>It lets you accurately design, implement, and test:</a:t>
            </a:r>
          </a:p>
          <a:p>
            <a:pPr lvl="1" eaLnBrk="1" hangingPunct="1"/>
            <a:r>
              <a:rPr lang="en-US" smtClean="0"/>
              <a:t>Control systems</a:t>
            </a:r>
          </a:p>
          <a:p>
            <a:pPr lvl="1" eaLnBrk="1" hangingPunct="1"/>
            <a:r>
              <a:rPr lang="en-US" smtClean="0"/>
              <a:t>Signal processing systems</a:t>
            </a:r>
          </a:p>
          <a:p>
            <a:pPr lvl="1" eaLnBrk="1" hangingPunct="1"/>
            <a:r>
              <a:rPr lang="en-US" smtClean="0"/>
              <a:t>Communications systems</a:t>
            </a:r>
          </a:p>
          <a:p>
            <a:pPr lvl="1" eaLnBrk="1" hangingPunct="1"/>
            <a:r>
              <a:rPr lang="en-US" smtClean="0"/>
              <a:t>And other time-varying systems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can talk about Simulink both as a product and within the context of other tools that use Simulink as a platform for Model-Based Design.  Lets make that distinction now, by first discussing the key features of Simulink the product.</a:t>
            </a:r>
          </a:p>
        </p:txBody>
      </p:sp>
    </p:spTree>
    <p:extLst>
      <p:ext uri="{BB962C8B-B14F-4D97-AF65-F5344CB8AC3E}">
        <p14:creationId xmlns:p14="http://schemas.microsoft.com/office/powerpoint/2010/main" val="4204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3CAFF-B313-483D-BB19-35DC4D55C71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0675" y="684213"/>
            <a:ext cx="3117850" cy="17541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62" y="2971618"/>
            <a:ext cx="5486077" cy="5487869"/>
          </a:xfrm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15939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6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81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4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6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2" y="141141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3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2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3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31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3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3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21" y="685800"/>
            <a:ext cx="10449983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4552" y="1981200"/>
            <a:ext cx="5113867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619" y="1981200"/>
            <a:ext cx="5115983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3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6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79339" y="23677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1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Simulations using 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Kameswarie Nunna</a:t>
            </a:r>
          </a:p>
          <a:p>
            <a:r>
              <a:rPr lang="en-US" dirty="0" smtClean="0"/>
              <a:t>Academic Technical Specialist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1669" y="3789040"/>
            <a:ext cx="2678112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Simulink</a:t>
            </a:r>
            <a:r>
              <a:rPr lang="en-US" sz="1800" baseline="100000" dirty="0">
                <a:cs typeface="Arial" charset="0"/>
              </a:rPr>
              <a:t>®</a:t>
            </a:r>
          </a:p>
        </p:txBody>
      </p:sp>
      <p:sp>
        <p:nvSpPr>
          <p:cNvPr id="1434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340768"/>
            <a:ext cx="4237039" cy="4419600"/>
          </a:xfrm>
        </p:spPr>
        <p:txBody>
          <a:bodyPr/>
          <a:lstStyle/>
          <a:p>
            <a:r>
              <a:rPr lang="en-US" sz="2100" dirty="0"/>
              <a:t>Block-diagram environment</a:t>
            </a:r>
          </a:p>
          <a:p>
            <a:r>
              <a:rPr lang="en-US" sz="2100" dirty="0"/>
              <a:t>Model, simulate, and analyze </a:t>
            </a:r>
            <a:r>
              <a:rPr lang="en-US" sz="2100" dirty="0" err="1"/>
              <a:t>multidomain</a:t>
            </a:r>
            <a:r>
              <a:rPr lang="en-US" sz="2100" dirty="0"/>
              <a:t> systems</a:t>
            </a:r>
          </a:p>
          <a:p>
            <a:r>
              <a:rPr lang="en-US" sz="2100" dirty="0"/>
              <a:t>Accurately design, implement, and test:</a:t>
            </a:r>
          </a:p>
          <a:p>
            <a:pPr lvl="1"/>
            <a:r>
              <a:rPr lang="en-US" sz="1800" dirty="0"/>
              <a:t>Control systems</a:t>
            </a:r>
          </a:p>
          <a:p>
            <a:pPr lvl="1"/>
            <a:r>
              <a:rPr lang="en-US" sz="1800" dirty="0"/>
              <a:t>Signal processing systems</a:t>
            </a:r>
          </a:p>
          <a:p>
            <a:pPr lvl="1"/>
            <a:r>
              <a:rPr lang="en-US" sz="1800" dirty="0"/>
              <a:t>Communications systems</a:t>
            </a:r>
          </a:p>
          <a:p>
            <a:pPr lvl="1"/>
            <a:r>
              <a:rPr lang="en-US" sz="1800" dirty="0"/>
              <a:t>Other dynamic systems</a:t>
            </a:r>
          </a:p>
        </p:txBody>
      </p:sp>
      <p:pic>
        <p:nvPicPr>
          <p:cNvPr id="14341" name="Picture 20" descr="sl_fig1_b_(simulink_coll1_2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0056" y="476672"/>
            <a:ext cx="2879725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495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dirty="0" err="1" smtClean="0"/>
              <a:t>vs</a:t>
            </a:r>
            <a:r>
              <a:rPr lang="en-US" dirty="0" smtClean="0"/>
              <a:t> Simulink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3733800" y="2057400"/>
            <a:ext cx="4114800" cy="2057400"/>
          </a:xfrm>
        </p:spPr>
        <p:txBody>
          <a:bodyPr/>
          <a:lstStyle/>
          <a:p>
            <a:r>
              <a:rPr lang="en-US" sz="2000" dirty="0"/>
              <a:t>Data Analysis</a:t>
            </a:r>
          </a:p>
          <a:p>
            <a:r>
              <a:rPr lang="en-US" sz="2000" dirty="0"/>
              <a:t>Visualization</a:t>
            </a:r>
          </a:p>
          <a:p>
            <a:r>
              <a:rPr lang="en-US" sz="2000" dirty="0"/>
              <a:t>Application Development</a:t>
            </a:r>
          </a:p>
          <a:p>
            <a:r>
              <a:rPr lang="en-US" sz="2000" dirty="0"/>
              <a:t>Algorithm Development</a:t>
            </a:r>
          </a:p>
          <a:p>
            <a:r>
              <a:rPr lang="en-US" sz="2000" dirty="0"/>
              <a:t>Application Deployment</a:t>
            </a:r>
          </a:p>
          <a:p>
            <a:endParaRPr lang="en-US" sz="1400" dirty="0"/>
          </a:p>
        </p:txBody>
      </p:sp>
      <p:sp>
        <p:nvSpPr>
          <p:cNvPr id="5" name="Isosceles Triangle 4"/>
          <p:cNvSpPr/>
          <p:nvPr/>
        </p:nvSpPr>
        <p:spPr>
          <a:xfrm>
            <a:off x="5486400" y="5256148"/>
            <a:ext cx="838200" cy="838200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38639" y="3758912"/>
            <a:ext cx="7391400" cy="2056783"/>
            <a:chOff x="614639" y="3758909"/>
            <a:chExt cx="7391400" cy="2056783"/>
          </a:xfrm>
        </p:grpSpPr>
        <p:sp>
          <p:nvSpPr>
            <p:cNvPr id="6" name="Rectangle 5"/>
            <p:cNvSpPr/>
            <p:nvPr/>
          </p:nvSpPr>
          <p:spPr>
            <a:xfrm rot="20809800">
              <a:off x="614639" y="5028374"/>
              <a:ext cx="7391400" cy="228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883075">
              <a:off x="7189561" y="3758909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0821577">
              <a:off x="675737" y="5318424"/>
              <a:ext cx="497268" cy="497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577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dirty="0" err="1" smtClean="0"/>
              <a:t>vs</a:t>
            </a:r>
            <a:r>
              <a:rPr lang="en-US" dirty="0" smtClean="0"/>
              <a:t> Simulink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5486400" y="5256148"/>
            <a:ext cx="838200" cy="838200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1662105">
            <a:off x="2138639" y="3758912"/>
            <a:ext cx="7391400" cy="2056783"/>
            <a:chOff x="614639" y="3758909"/>
            <a:chExt cx="7391400" cy="2056783"/>
          </a:xfrm>
        </p:grpSpPr>
        <p:sp>
          <p:nvSpPr>
            <p:cNvPr id="6" name="Rectangle 5"/>
            <p:cNvSpPr/>
            <p:nvPr/>
          </p:nvSpPr>
          <p:spPr>
            <a:xfrm rot="20809800">
              <a:off x="614639" y="5028374"/>
              <a:ext cx="7391400" cy="228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883075">
              <a:off x="7189561" y="3758909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0821577">
              <a:off x="675737" y="5318424"/>
              <a:ext cx="497268" cy="497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35760" y="2348880"/>
            <a:ext cx="489654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Dynamic System Modelling</a:t>
            </a:r>
          </a:p>
          <a:p>
            <a:r>
              <a:rPr lang="en-US" sz="2000"/>
              <a:t>Signal, Image &amp; Video Processing</a:t>
            </a:r>
          </a:p>
          <a:p>
            <a:r>
              <a:rPr lang="en-US" sz="2000"/>
              <a:t>Control System Development</a:t>
            </a:r>
          </a:p>
          <a:p>
            <a:r>
              <a:rPr lang="en-US" sz="2000"/>
              <a:t>Code Generation, Real-Time</a:t>
            </a:r>
          </a:p>
          <a:p>
            <a:r>
              <a:rPr lang="en-US" sz="2000"/>
              <a:t>Nonlinear, Multi-Domain Simulati</a:t>
            </a:r>
            <a:r>
              <a:rPr lang="en-US" sz="1800"/>
              <a:t>ons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&amp; Simulink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6312024" y="2276872"/>
            <a:ext cx="4896544" cy="2376264"/>
          </a:xfrm>
        </p:spPr>
        <p:txBody>
          <a:bodyPr/>
          <a:lstStyle/>
          <a:p>
            <a:r>
              <a:rPr lang="en-US" sz="2000" dirty="0"/>
              <a:t>Dynamic System </a:t>
            </a:r>
            <a:r>
              <a:rPr lang="en-US" sz="2000" dirty="0"/>
              <a:t>Modelling</a:t>
            </a:r>
            <a:endParaRPr lang="en-US" sz="2000" dirty="0"/>
          </a:p>
          <a:p>
            <a:r>
              <a:rPr lang="en-US" sz="2000" dirty="0"/>
              <a:t>Signal, Image &amp; Video Processing</a:t>
            </a:r>
          </a:p>
          <a:p>
            <a:r>
              <a:rPr lang="en-US" sz="2000" dirty="0"/>
              <a:t>Control </a:t>
            </a:r>
            <a:r>
              <a:rPr lang="en-US" sz="2000" dirty="0"/>
              <a:t>System Development</a:t>
            </a:r>
          </a:p>
          <a:p>
            <a:r>
              <a:rPr lang="en-US" sz="2000" dirty="0"/>
              <a:t>Code </a:t>
            </a:r>
            <a:r>
              <a:rPr lang="en-US" sz="2000" dirty="0"/>
              <a:t>Generation, Real-Time</a:t>
            </a:r>
          </a:p>
          <a:p>
            <a:r>
              <a:rPr lang="en-US" sz="2000" dirty="0"/>
              <a:t>Nonlinear, Multi-Domain </a:t>
            </a:r>
            <a:r>
              <a:rPr lang="en-US" sz="2000" dirty="0"/>
              <a:t>Simulati</a:t>
            </a:r>
            <a:r>
              <a:rPr lang="en-US" sz="1800" dirty="0"/>
              <a:t>ons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Isosceles Triangle 4"/>
          <p:cNvSpPr/>
          <p:nvPr/>
        </p:nvSpPr>
        <p:spPr>
          <a:xfrm>
            <a:off x="5486400" y="5256148"/>
            <a:ext cx="838200" cy="838200"/>
          </a:xfrm>
          <a:prstGeom prst="triangle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5916" y="4508830"/>
            <a:ext cx="7391400" cy="738382"/>
            <a:chOff x="531916" y="4508830"/>
            <a:chExt cx="7391400" cy="738382"/>
          </a:xfrm>
        </p:grpSpPr>
        <p:sp>
          <p:nvSpPr>
            <p:cNvPr id="6" name="Rectangle 5"/>
            <p:cNvSpPr/>
            <p:nvPr/>
          </p:nvSpPr>
          <p:spPr>
            <a:xfrm rot="17436">
              <a:off x="531916" y="5018612"/>
              <a:ext cx="7391400" cy="2286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90711">
              <a:off x="7280447" y="451213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9213">
              <a:off x="587239" y="4508830"/>
              <a:ext cx="497268" cy="497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2286000"/>
            <a:ext cx="41148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 Analysis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Visualization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 Development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Algorithm Development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 Deployment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2199184" y="1061120"/>
            <a:ext cx="762000" cy="457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Modelling Dynamical </a:t>
            </a:r>
            <a:r>
              <a:rPr lang="en-US" sz="3200" dirty="0" smtClean="0"/>
              <a:t>Systems </a:t>
            </a:r>
            <a:r>
              <a:rPr lang="en-US" sz="3200" smtClean="0"/>
              <a:t>and parallel “for”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477000" y="1692278"/>
            <a:ext cx="3886200" cy="2422525"/>
            <a:chOff x="4953000" y="1692275"/>
            <a:chExt cx="3886200" cy="2422525"/>
          </a:xfrm>
        </p:grpSpPr>
        <p:sp>
          <p:nvSpPr>
            <p:cNvPr id="1190916" name="Rectangle 4"/>
            <p:cNvSpPr>
              <a:spLocks noChangeArrowheads="1"/>
            </p:cNvSpPr>
            <p:nvPr/>
          </p:nvSpPr>
          <p:spPr bwMode="auto">
            <a:xfrm>
              <a:off x="5334000" y="3108325"/>
              <a:ext cx="3505200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Arial" pitchFamily="34" charset="0"/>
                </a:rPr>
                <a:t>Use an understanding of the system’s physics to derive a mathematical representation</a:t>
              </a:r>
            </a:p>
          </p:txBody>
        </p:sp>
        <p:sp>
          <p:nvSpPr>
            <p:cNvPr id="72" name="Left Arrow 71"/>
            <p:cNvSpPr/>
            <p:nvPr/>
          </p:nvSpPr>
          <p:spPr>
            <a:xfrm>
              <a:off x="4953000" y="1692275"/>
              <a:ext cx="3886200" cy="1355725"/>
            </a:xfrm>
            <a:prstGeom prst="leftArrow">
              <a:avLst>
                <a:gd name="adj1" fmla="val 50000"/>
                <a:gd name="adj2" fmla="val 94179"/>
              </a:avLst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</a:rPr>
                <a:t>First-Principles  </a:t>
              </a:r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</a:rPr>
                <a:t>Modelling</a:t>
              </a:r>
              <a:endParaRPr lang="en-US" sz="20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pic>
        <p:nvPicPr>
          <p:cNvPr id="140" name="Picture 139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9456" y="3573018"/>
            <a:ext cx="3388584" cy="27764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7464152" y="4581128"/>
            <a:ext cx="2286000" cy="1426776"/>
            <a:chOff x="243" y="1749"/>
            <a:chExt cx="1395" cy="868"/>
          </a:xfrm>
        </p:grpSpPr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98" y="1973"/>
              <a:ext cx="745" cy="199"/>
              <a:chOff x="4188" y="1268"/>
              <a:chExt cx="1050" cy="28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4264" y="1268"/>
                <a:ext cx="320" cy="148"/>
              </a:xfrm>
              <a:custGeom>
                <a:avLst/>
                <a:gdLst>
                  <a:gd name="T0" fmla="*/ 0 w 487"/>
                  <a:gd name="T1" fmla="*/ 20 h 227"/>
                  <a:gd name="T2" fmla="*/ 6 w 487"/>
                  <a:gd name="T3" fmla="*/ 41 h 227"/>
                  <a:gd name="T4" fmla="*/ 17 w 487"/>
                  <a:gd name="T5" fmla="*/ 0 h 227"/>
                  <a:gd name="T6" fmla="*/ 28 w 487"/>
                  <a:gd name="T7" fmla="*/ 41 h 227"/>
                  <a:gd name="T8" fmla="*/ 40 w 487"/>
                  <a:gd name="T9" fmla="*/ 0 h 227"/>
                  <a:gd name="T10" fmla="*/ 51 w 487"/>
                  <a:gd name="T11" fmla="*/ 41 h 227"/>
                  <a:gd name="T12" fmla="*/ 62 w 487"/>
                  <a:gd name="T13" fmla="*/ 0 h 227"/>
                  <a:gd name="T14" fmla="*/ 74 w 487"/>
                  <a:gd name="T15" fmla="*/ 41 h 227"/>
                  <a:gd name="T16" fmla="*/ 85 w 487"/>
                  <a:gd name="T17" fmla="*/ 0 h 227"/>
                  <a:gd name="T18" fmla="*/ 91 w 487"/>
                  <a:gd name="T19" fmla="*/ 20 h 2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7"/>
                  <a:gd name="T31" fmla="*/ 0 h 227"/>
                  <a:gd name="T32" fmla="*/ 487 w 487"/>
                  <a:gd name="T33" fmla="*/ 227 h 2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7" h="227">
                    <a:moveTo>
                      <a:pt x="0" y="113"/>
                    </a:moveTo>
                    <a:lnTo>
                      <a:pt x="31" y="227"/>
                    </a:lnTo>
                    <a:lnTo>
                      <a:pt x="92" y="0"/>
                    </a:lnTo>
                    <a:lnTo>
                      <a:pt x="153" y="227"/>
                    </a:lnTo>
                    <a:lnTo>
                      <a:pt x="214" y="0"/>
                    </a:lnTo>
                    <a:lnTo>
                      <a:pt x="275" y="227"/>
                    </a:lnTo>
                    <a:lnTo>
                      <a:pt x="335" y="0"/>
                    </a:lnTo>
                    <a:lnTo>
                      <a:pt x="396" y="227"/>
                    </a:lnTo>
                    <a:lnTo>
                      <a:pt x="457" y="0"/>
                    </a:lnTo>
                    <a:lnTo>
                      <a:pt x="487" y="11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 rot="346086">
                <a:off x="4643" y="1303"/>
                <a:ext cx="425" cy="155"/>
                <a:chOff x="708" y="3198"/>
                <a:chExt cx="547" cy="198"/>
              </a:xfrm>
            </p:grpSpPr>
            <p:sp>
              <p:nvSpPr>
                <p:cNvPr id="38" name="Freeform 34"/>
                <p:cNvSpPr>
                  <a:spLocks/>
                </p:cNvSpPr>
                <p:nvPr/>
              </p:nvSpPr>
              <p:spPr bwMode="auto">
                <a:xfrm>
                  <a:off x="708" y="3246"/>
                  <a:ext cx="175" cy="150"/>
                </a:xfrm>
                <a:custGeom>
                  <a:avLst/>
                  <a:gdLst>
                    <a:gd name="T0" fmla="*/ 0 w 175"/>
                    <a:gd name="T1" fmla="*/ 48 h 150"/>
                    <a:gd name="T2" fmla="*/ 36 w 175"/>
                    <a:gd name="T3" fmla="*/ 18 h 150"/>
                    <a:gd name="T4" fmla="*/ 72 w 175"/>
                    <a:gd name="T5" fmla="*/ 6 h 150"/>
                    <a:gd name="T6" fmla="*/ 90 w 175"/>
                    <a:gd name="T7" fmla="*/ 0 h 150"/>
                    <a:gd name="T8" fmla="*/ 168 w 175"/>
                    <a:gd name="T9" fmla="*/ 48 h 150"/>
                    <a:gd name="T10" fmla="*/ 138 w 175"/>
                    <a:gd name="T11" fmla="*/ 150 h 150"/>
                    <a:gd name="T12" fmla="*/ 78 w 175"/>
                    <a:gd name="T13" fmla="*/ 108 h 150"/>
                    <a:gd name="T14" fmla="*/ 132 w 175"/>
                    <a:gd name="T15" fmla="*/ 42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5"/>
                    <a:gd name="T25" fmla="*/ 0 h 150"/>
                    <a:gd name="T26" fmla="*/ 175 w 175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5" h="150">
                      <a:moveTo>
                        <a:pt x="0" y="48"/>
                      </a:moveTo>
                      <a:cubicBezTo>
                        <a:pt x="13" y="39"/>
                        <a:pt x="22" y="26"/>
                        <a:pt x="36" y="18"/>
                      </a:cubicBezTo>
                      <a:cubicBezTo>
                        <a:pt x="47" y="12"/>
                        <a:pt x="60" y="10"/>
                        <a:pt x="72" y="6"/>
                      </a:cubicBezTo>
                      <a:cubicBezTo>
                        <a:pt x="78" y="4"/>
                        <a:pt x="90" y="0"/>
                        <a:pt x="90" y="0"/>
                      </a:cubicBezTo>
                      <a:cubicBezTo>
                        <a:pt x="161" y="8"/>
                        <a:pt x="134" y="3"/>
                        <a:pt x="168" y="48"/>
                      </a:cubicBezTo>
                      <a:cubicBezTo>
                        <a:pt x="164" y="97"/>
                        <a:pt x="175" y="125"/>
                        <a:pt x="138" y="150"/>
                      </a:cubicBezTo>
                      <a:cubicBezTo>
                        <a:pt x="102" y="144"/>
                        <a:pt x="90" y="143"/>
                        <a:pt x="78" y="108"/>
                      </a:cubicBezTo>
                      <a:cubicBezTo>
                        <a:pt x="86" y="85"/>
                        <a:pt x="102" y="42"/>
                        <a:pt x="132" y="4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9" name="Freeform 35"/>
                <p:cNvSpPr>
                  <a:spLocks/>
                </p:cNvSpPr>
                <p:nvPr/>
              </p:nvSpPr>
              <p:spPr bwMode="auto">
                <a:xfrm>
                  <a:off x="888" y="3222"/>
                  <a:ext cx="175" cy="150"/>
                </a:xfrm>
                <a:custGeom>
                  <a:avLst/>
                  <a:gdLst>
                    <a:gd name="T0" fmla="*/ 0 w 175"/>
                    <a:gd name="T1" fmla="*/ 48 h 150"/>
                    <a:gd name="T2" fmla="*/ 36 w 175"/>
                    <a:gd name="T3" fmla="*/ 18 h 150"/>
                    <a:gd name="T4" fmla="*/ 72 w 175"/>
                    <a:gd name="T5" fmla="*/ 6 h 150"/>
                    <a:gd name="T6" fmla="*/ 90 w 175"/>
                    <a:gd name="T7" fmla="*/ 0 h 150"/>
                    <a:gd name="T8" fmla="*/ 168 w 175"/>
                    <a:gd name="T9" fmla="*/ 48 h 150"/>
                    <a:gd name="T10" fmla="*/ 138 w 175"/>
                    <a:gd name="T11" fmla="*/ 150 h 150"/>
                    <a:gd name="T12" fmla="*/ 78 w 175"/>
                    <a:gd name="T13" fmla="*/ 108 h 150"/>
                    <a:gd name="T14" fmla="*/ 132 w 175"/>
                    <a:gd name="T15" fmla="*/ 42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5"/>
                    <a:gd name="T25" fmla="*/ 0 h 150"/>
                    <a:gd name="T26" fmla="*/ 175 w 175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5" h="150">
                      <a:moveTo>
                        <a:pt x="0" y="48"/>
                      </a:moveTo>
                      <a:cubicBezTo>
                        <a:pt x="13" y="39"/>
                        <a:pt x="22" y="26"/>
                        <a:pt x="36" y="18"/>
                      </a:cubicBezTo>
                      <a:cubicBezTo>
                        <a:pt x="47" y="12"/>
                        <a:pt x="60" y="10"/>
                        <a:pt x="72" y="6"/>
                      </a:cubicBezTo>
                      <a:cubicBezTo>
                        <a:pt x="78" y="4"/>
                        <a:pt x="90" y="0"/>
                        <a:pt x="90" y="0"/>
                      </a:cubicBezTo>
                      <a:cubicBezTo>
                        <a:pt x="161" y="8"/>
                        <a:pt x="134" y="3"/>
                        <a:pt x="168" y="48"/>
                      </a:cubicBezTo>
                      <a:cubicBezTo>
                        <a:pt x="164" y="97"/>
                        <a:pt x="175" y="125"/>
                        <a:pt x="138" y="150"/>
                      </a:cubicBezTo>
                      <a:cubicBezTo>
                        <a:pt x="102" y="144"/>
                        <a:pt x="90" y="143"/>
                        <a:pt x="78" y="108"/>
                      </a:cubicBezTo>
                      <a:cubicBezTo>
                        <a:pt x="86" y="85"/>
                        <a:pt x="102" y="42"/>
                        <a:pt x="132" y="4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40" name="Freeform 36"/>
                <p:cNvSpPr>
                  <a:spLocks/>
                </p:cNvSpPr>
                <p:nvPr/>
              </p:nvSpPr>
              <p:spPr bwMode="auto">
                <a:xfrm>
                  <a:off x="1080" y="3198"/>
                  <a:ext cx="175" cy="150"/>
                </a:xfrm>
                <a:custGeom>
                  <a:avLst/>
                  <a:gdLst>
                    <a:gd name="T0" fmla="*/ 0 w 175"/>
                    <a:gd name="T1" fmla="*/ 48 h 150"/>
                    <a:gd name="T2" fmla="*/ 36 w 175"/>
                    <a:gd name="T3" fmla="*/ 18 h 150"/>
                    <a:gd name="T4" fmla="*/ 72 w 175"/>
                    <a:gd name="T5" fmla="*/ 6 h 150"/>
                    <a:gd name="T6" fmla="*/ 90 w 175"/>
                    <a:gd name="T7" fmla="*/ 0 h 150"/>
                    <a:gd name="T8" fmla="*/ 168 w 175"/>
                    <a:gd name="T9" fmla="*/ 48 h 150"/>
                    <a:gd name="T10" fmla="*/ 138 w 175"/>
                    <a:gd name="T11" fmla="*/ 150 h 150"/>
                    <a:gd name="T12" fmla="*/ 78 w 175"/>
                    <a:gd name="T13" fmla="*/ 108 h 150"/>
                    <a:gd name="T14" fmla="*/ 132 w 175"/>
                    <a:gd name="T15" fmla="*/ 42 h 1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5"/>
                    <a:gd name="T25" fmla="*/ 0 h 150"/>
                    <a:gd name="T26" fmla="*/ 175 w 175"/>
                    <a:gd name="T27" fmla="*/ 150 h 1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5" h="150">
                      <a:moveTo>
                        <a:pt x="0" y="48"/>
                      </a:moveTo>
                      <a:cubicBezTo>
                        <a:pt x="13" y="39"/>
                        <a:pt x="22" y="26"/>
                        <a:pt x="36" y="18"/>
                      </a:cubicBezTo>
                      <a:cubicBezTo>
                        <a:pt x="47" y="12"/>
                        <a:pt x="60" y="10"/>
                        <a:pt x="72" y="6"/>
                      </a:cubicBezTo>
                      <a:cubicBezTo>
                        <a:pt x="78" y="4"/>
                        <a:pt x="90" y="0"/>
                        <a:pt x="90" y="0"/>
                      </a:cubicBezTo>
                      <a:cubicBezTo>
                        <a:pt x="161" y="8"/>
                        <a:pt x="134" y="3"/>
                        <a:pt x="168" y="48"/>
                      </a:cubicBezTo>
                      <a:cubicBezTo>
                        <a:pt x="164" y="97"/>
                        <a:pt x="175" y="125"/>
                        <a:pt x="138" y="150"/>
                      </a:cubicBezTo>
                      <a:cubicBezTo>
                        <a:pt x="102" y="144"/>
                        <a:pt x="90" y="143"/>
                        <a:pt x="78" y="108"/>
                      </a:cubicBezTo>
                      <a:cubicBezTo>
                        <a:pt x="86" y="85"/>
                        <a:pt x="102" y="42"/>
                        <a:pt x="132" y="42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4188" y="1338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4578" y="1338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4188" y="1326"/>
                <a:ext cx="1050" cy="222"/>
              </a:xfrm>
              <a:custGeom>
                <a:avLst/>
                <a:gdLst>
                  <a:gd name="T0" fmla="*/ 900 w 1050"/>
                  <a:gd name="T1" fmla="*/ 0 h 222"/>
                  <a:gd name="T2" fmla="*/ 1050 w 1050"/>
                  <a:gd name="T3" fmla="*/ 0 h 222"/>
                  <a:gd name="T4" fmla="*/ 1050 w 1050"/>
                  <a:gd name="T5" fmla="*/ 222 h 222"/>
                  <a:gd name="T6" fmla="*/ 0 w 1050"/>
                  <a:gd name="T7" fmla="*/ 222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0"/>
                  <a:gd name="T13" fmla="*/ 0 h 222"/>
                  <a:gd name="T14" fmla="*/ 1050 w 1050"/>
                  <a:gd name="T15" fmla="*/ 222 h 2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0" h="222">
                    <a:moveTo>
                      <a:pt x="900" y="0"/>
                    </a:moveTo>
                    <a:lnTo>
                      <a:pt x="1050" y="0"/>
                    </a:lnTo>
                    <a:lnTo>
                      <a:pt x="1050" y="222"/>
                    </a:lnTo>
                    <a:lnTo>
                      <a:pt x="0" y="22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301" y="1824"/>
              <a:ext cx="203" cy="240"/>
            </a:xfrm>
            <a:custGeom>
              <a:avLst/>
              <a:gdLst>
                <a:gd name="T0" fmla="*/ 139 w 230"/>
                <a:gd name="T1" fmla="*/ 92 h 303"/>
                <a:gd name="T2" fmla="*/ 23 w 230"/>
                <a:gd name="T3" fmla="*/ 104 h 303"/>
                <a:gd name="T4" fmla="*/ 2 w 230"/>
                <a:gd name="T5" fmla="*/ 0 h 303"/>
                <a:gd name="T6" fmla="*/ 0 60000 65536"/>
                <a:gd name="T7" fmla="*/ 0 60000 65536"/>
                <a:gd name="T8" fmla="*/ 0 60000 65536"/>
                <a:gd name="T9" fmla="*/ 0 w 230"/>
                <a:gd name="T10" fmla="*/ 0 h 303"/>
                <a:gd name="T11" fmla="*/ 230 w 230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303">
                  <a:moveTo>
                    <a:pt x="230" y="234"/>
                  </a:moveTo>
                  <a:cubicBezTo>
                    <a:pt x="153" y="268"/>
                    <a:pt x="76" y="303"/>
                    <a:pt x="38" y="264"/>
                  </a:cubicBezTo>
                  <a:cubicBezTo>
                    <a:pt x="0" y="225"/>
                    <a:pt x="5" y="42"/>
                    <a:pt x="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 flipV="1">
              <a:off x="243" y="2113"/>
              <a:ext cx="261" cy="240"/>
            </a:xfrm>
            <a:custGeom>
              <a:avLst/>
              <a:gdLst>
                <a:gd name="T0" fmla="*/ 381 w 230"/>
                <a:gd name="T1" fmla="*/ 92 h 303"/>
                <a:gd name="T2" fmla="*/ 64 w 230"/>
                <a:gd name="T3" fmla="*/ 104 h 303"/>
                <a:gd name="T4" fmla="*/ 2 w 230"/>
                <a:gd name="T5" fmla="*/ 0 h 303"/>
                <a:gd name="T6" fmla="*/ 0 60000 65536"/>
                <a:gd name="T7" fmla="*/ 0 60000 65536"/>
                <a:gd name="T8" fmla="*/ 0 60000 65536"/>
                <a:gd name="T9" fmla="*/ 0 w 230"/>
                <a:gd name="T10" fmla="*/ 0 h 303"/>
                <a:gd name="T11" fmla="*/ 230 w 230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303">
                  <a:moveTo>
                    <a:pt x="230" y="234"/>
                  </a:moveTo>
                  <a:cubicBezTo>
                    <a:pt x="153" y="268"/>
                    <a:pt x="76" y="303"/>
                    <a:pt x="38" y="264"/>
                  </a:cubicBezTo>
                  <a:cubicBezTo>
                    <a:pt x="0" y="225"/>
                    <a:pt x="5" y="42"/>
                    <a:pt x="2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315" y="1749"/>
              <a:ext cx="2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V+</a:t>
              </a:r>
              <a:endParaRPr lang="de-DE" sz="1600" b="1">
                <a:latin typeface="Arial" charset="0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58" y="2292"/>
              <a:ext cx="23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V-</a:t>
              </a:r>
              <a:endParaRPr lang="de-DE" sz="1600" b="1">
                <a:latin typeface="Arial" charset="0"/>
              </a:endParaRPr>
            </a:p>
          </p:txBody>
        </p:sp>
        <p:sp>
          <p:nvSpPr>
            <p:cNvPr id="17" name="AutoShape 44"/>
            <p:cNvSpPr>
              <a:spLocks noChangeArrowheads="1"/>
            </p:cNvSpPr>
            <p:nvPr/>
          </p:nvSpPr>
          <p:spPr bwMode="auto">
            <a:xfrm>
              <a:off x="351" y="2555"/>
              <a:ext cx="674" cy="62"/>
            </a:xfrm>
            <a:prstGeom prst="parallelogram">
              <a:avLst>
                <a:gd name="adj" fmla="val 271774"/>
              </a:avLst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AutoShape 45"/>
            <p:cNvSpPr>
              <a:spLocks noChangeArrowheads="1"/>
            </p:cNvSpPr>
            <p:nvPr/>
          </p:nvSpPr>
          <p:spPr bwMode="auto">
            <a:xfrm>
              <a:off x="509" y="2418"/>
              <a:ext cx="564" cy="137"/>
            </a:xfrm>
            <a:prstGeom prst="parallelogram">
              <a:avLst>
                <a:gd name="adj" fmla="val 41435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567" y="2356"/>
              <a:ext cx="674" cy="62"/>
            </a:xfrm>
            <a:prstGeom prst="parallelogram">
              <a:avLst>
                <a:gd name="adj" fmla="val 271774"/>
              </a:avLst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Oval 47"/>
            <p:cNvSpPr>
              <a:spLocks noChangeArrowheads="1"/>
            </p:cNvSpPr>
            <p:nvPr/>
          </p:nvSpPr>
          <p:spPr bwMode="auto">
            <a:xfrm rot="19800000" flipH="1">
              <a:off x="786" y="2573"/>
              <a:ext cx="107" cy="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de-DE">
                <a:latin typeface="Arial" charset="0"/>
              </a:endParaRPr>
            </a:p>
          </p:txBody>
        </p:sp>
        <p:sp>
          <p:nvSpPr>
            <p:cNvPr id="21" name="Oval 48"/>
            <p:cNvSpPr>
              <a:spLocks noChangeArrowheads="1"/>
            </p:cNvSpPr>
            <p:nvPr/>
          </p:nvSpPr>
          <p:spPr bwMode="auto">
            <a:xfrm rot="19800000" flipH="1">
              <a:off x="511" y="2573"/>
              <a:ext cx="107" cy="2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de-DE">
                <a:latin typeface="Arial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 rot="5400000">
              <a:off x="719" y="1637"/>
              <a:ext cx="480" cy="999"/>
            </a:xfrm>
            <a:prstGeom prst="can">
              <a:avLst>
                <a:gd name="adj" fmla="val 44043"/>
              </a:avLst>
            </a:prstGeom>
            <a:gradFill rotWithShape="1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50000">
                  <a:srgbClr val="777777">
                    <a:alpha val="28000"/>
                  </a:srgbClr>
                </a:gs>
                <a:gs pos="100000">
                  <a:srgbClr val="777777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23" name="Group 50"/>
            <p:cNvGrpSpPr>
              <a:grpSpLocks/>
            </p:cNvGrpSpPr>
            <p:nvPr/>
          </p:nvGrpSpPr>
          <p:grpSpPr bwMode="auto">
            <a:xfrm>
              <a:off x="1193" y="1784"/>
              <a:ext cx="445" cy="719"/>
              <a:chOff x="1858" y="1669"/>
              <a:chExt cx="638" cy="1143"/>
            </a:xfrm>
          </p:grpSpPr>
          <p:sp>
            <p:nvSpPr>
              <p:cNvPr id="24" name="Oval 51"/>
              <p:cNvSpPr>
                <a:spLocks noChangeArrowheads="1"/>
              </p:cNvSpPr>
              <p:nvPr/>
            </p:nvSpPr>
            <p:spPr bwMode="auto">
              <a:xfrm>
                <a:off x="1858" y="1671"/>
                <a:ext cx="463" cy="1135"/>
              </a:xfrm>
              <a:prstGeom prst="ellipse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5" name="Oval 52"/>
              <p:cNvSpPr>
                <a:spLocks noChangeArrowheads="1"/>
              </p:cNvSpPr>
              <p:nvPr/>
            </p:nvSpPr>
            <p:spPr bwMode="auto">
              <a:xfrm>
                <a:off x="1933" y="1671"/>
                <a:ext cx="464" cy="1135"/>
              </a:xfrm>
              <a:prstGeom prst="ellipse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6" name="Oval 53"/>
              <p:cNvSpPr>
                <a:spLocks noChangeArrowheads="1"/>
              </p:cNvSpPr>
              <p:nvPr/>
            </p:nvSpPr>
            <p:spPr bwMode="auto">
              <a:xfrm flipH="1">
                <a:off x="2166" y="2117"/>
                <a:ext cx="88" cy="21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 flipH="1">
                <a:off x="2073" y="2524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  <p:sp>
            <p:nvSpPr>
              <p:cNvPr id="28" name="AutoShape 55"/>
              <p:cNvSpPr>
                <a:spLocks noChangeArrowheads="1"/>
              </p:cNvSpPr>
              <p:nvPr/>
            </p:nvSpPr>
            <p:spPr bwMode="auto">
              <a:xfrm rot="16200000" flipV="1">
                <a:off x="2254" y="2072"/>
                <a:ext cx="169" cy="315"/>
              </a:xfrm>
              <a:prstGeom prst="can">
                <a:avLst>
                  <a:gd name="adj" fmla="val 39444"/>
                </a:avLst>
              </a:prstGeom>
              <a:gradFill rotWithShape="1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  <p:sp>
            <p:nvSpPr>
              <p:cNvPr id="29" name="Oval 56"/>
              <p:cNvSpPr>
                <a:spLocks noChangeArrowheads="1"/>
              </p:cNvSpPr>
              <p:nvPr/>
            </p:nvSpPr>
            <p:spPr bwMode="auto">
              <a:xfrm flipH="1">
                <a:off x="2269" y="2373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  <p:sp>
            <p:nvSpPr>
              <p:cNvPr id="30" name="Freeform 57"/>
              <p:cNvSpPr>
                <a:spLocks/>
              </p:cNvSpPr>
              <p:nvPr/>
            </p:nvSpPr>
            <p:spPr bwMode="auto">
              <a:xfrm>
                <a:off x="1859" y="1669"/>
                <a:ext cx="321" cy="1143"/>
              </a:xfrm>
              <a:custGeom>
                <a:avLst/>
                <a:gdLst>
                  <a:gd name="T0" fmla="*/ 594 w 255"/>
                  <a:gd name="T1" fmla="*/ 0 h 909"/>
                  <a:gd name="T2" fmla="*/ 422 w 255"/>
                  <a:gd name="T3" fmla="*/ 0 h 909"/>
                  <a:gd name="T4" fmla="*/ 339 w 255"/>
                  <a:gd name="T5" fmla="*/ 52 h 909"/>
                  <a:gd name="T6" fmla="*/ 219 w 255"/>
                  <a:gd name="T7" fmla="*/ 172 h 909"/>
                  <a:gd name="T8" fmla="*/ 121 w 255"/>
                  <a:gd name="T9" fmla="*/ 346 h 909"/>
                  <a:gd name="T10" fmla="*/ 91 w 255"/>
                  <a:gd name="T11" fmla="*/ 479 h 909"/>
                  <a:gd name="T12" fmla="*/ 53 w 255"/>
                  <a:gd name="T13" fmla="*/ 644 h 909"/>
                  <a:gd name="T14" fmla="*/ 16 w 255"/>
                  <a:gd name="T15" fmla="*/ 878 h 909"/>
                  <a:gd name="T16" fmla="*/ 0 w 255"/>
                  <a:gd name="T17" fmla="*/ 1050 h 909"/>
                  <a:gd name="T18" fmla="*/ 8 w 255"/>
                  <a:gd name="T19" fmla="*/ 1260 h 909"/>
                  <a:gd name="T20" fmla="*/ 38 w 255"/>
                  <a:gd name="T21" fmla="*/ 1537 h 909"/>
                  <a:gd name="T22" fmla="*/ 76 w 255"/>
                  <a:gd name="T23" fmla="*/ 1786 h 909"/>
                  <a:gd name="T24" fmla="*/ 145 w 255"/>
                  <a:gd name="T25" fmla="*/ 1972 h 909"/>
                  <a:gd name="T26" fmla="*/ 210 w 255"/>
                  <a:gd name="T27" fmla="*/ 2115 h 909"/>
                  <a:gd name="T28" fmla="*/ 324 w 255"/>
                  <a:gd name="T29" fmla="*/ 2222 h 909"/>
                  <a:gd name="T30" fmla="*/ 453 w 255"/>
                  <a:gd name="T31" fmla="*/ 2272 h 909"/>
                  <a:gd name="T32" fmla="*/ 641 w 255"/>
                  <a:gd name="T33" fmla="*/ 2272 h 909"/>
                  <a:gd name="T34" fmla="*/ 476 w 255"/>
                  <a:gd name="T35" fmla="*/ 2226 h 909"/>
                  <a:gd name="T36" fmla="*/ 354 w 255"/>
                  <a:gd name="T37" fmla="*/ 2086 h 909"/>
                  <a:gd name="T38" fmla="*/ 271 w 255"/>
                  <a:gd name="T39" fmla="*/ 1891 h 909"/>
                  <a:gd name="T40" fmla="*/ 183 w 255"/>
                  <a:gd name="T41" fmla="*/ 1583 h 909"/>
                  <a:gd name="T42" fmla="*/ 152 w 255"/>
                  <a:gd name="T43" fmla="*/ 1328 h 909"/>
                  <a:gd name="T44" fmla="*/ 152 w 255"/>
                  <a:gd name="T45" fmla="*/ 1066 h 909"/>
                  <a:gd name="T46" fmla="*/ 157 w 255"/>
                  <a:gd name="T47" fmla="*/ 795 h 909"/>
                  <a:gd name="T48" fmla="*/ 219 w 255"/>
                  <a:gd name="T49" fmla="*/ 563 h 909"/>
                  <a:gd name="T50" fmla="*/ 287 w 255"/>
                  <a:gd name="T51" fmla="*/ 308 h 909"/>
                  <a:gd name="T52" fmla="*/ 385 w 255"/>
                  <a:gd name="T53" fmla="*/ 165 h 909"/>
                  <a:gd name="T54" fmla="*/ 453 w 255"/>
                  <a:gd name="T55" fmla="*/ 60 h 909"/>
                  <a:gd name="T56" fmla="*/ 594 w 255"/>
                  <a:gd name="T57" fmla="*/ 0 h 9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55"/>
                  <a:gd name="T88" fmla="*/ 0 h 909"/>
                  <a:gd name="T89" fmla="*/ 255 w 255"/>
                  <a:gd name="T90" fmla="*/ 909 h 9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55" h="909">
                    <a:moveTo>
                      <a:pt x="237" y="0"/>
                    </a:moveTo>
                    <a:lnTo>
                      <a:pt x="168" y="0"/>
                    </a:lnTo>
                    <a:lnTo>
                      <a:pt x="135" y="21"/>
                    </a:lnTo>
                    <a:lnTo>
                      <a:pt x="87" y="69"/>
                    </a:lnTo>
                    <a:lnTo>
                      <a:pt x="48" y="138"/>
                    </a:lnTo>
                    <a:lnTo>
                      <a:pt x="36" y="192"/>
                    </a:lnTo>
                    <a:lnTo>
                      <a:pt x="21" y="258"/>
                    </a:lnTo>
                    <a:lnTo>
                      <a:pt x="6" y="351"/>
                    </a:lnTo>
                    <a:lnTo>
                      <a:pt x="0" y="420"/>
                    </a:lnTo>
                    <a:lnTo>
                      <a:pt x="3" y="504"/>
                    </a:lnTo>
                    <a:lnTo>
                      <a:pt x="15" y="615"/>
                    </a:lnTo>
                    <a:lnTo>
                      <a:pt x="30" y="714"/>
                    </a:lnTo>
                    <a:lnTo>
                      <a:pt x="57" y="789"/>
                    </a:lnTo>
                    <a:lnTo>
                      <a:pt x="84" y="846"/>
                    </a:lnTo>
                    <a:lnTo>
                      <a:pt x="129" y="888"/>
                    </a:lnTo>
                    <a:lnTo>
                      <a:pt x="180" y="909"/>
                    </a:lnTo>
                    <a:lnTo>
                      <a:pt x="255" y="909"/>
                    </a:lnTo>
                    <a:lnTo>
                      <a:pt x="189" y="891"/>
                    </a:lnTo>
                    <a:lnTo>
                      <a:pt x="141" y="834"/>
                    </a:lnTo>
                    <a:lnTo>
                      <a:pt x="108" y="756"/>
                    </a:lnTo>
                    <a:lnTo>
                      <a:pt x="72" y="633"/>
                    </a:lnTo>
                    <a:lnTo>
                      <a:pt x="60" y="531"/>
                    </a:lnTo>
                    <a:lnTo>
                      <a:pt x="60" y="426"/>
                    </a:lnTo>
                    <a:lnTo>
                      <a:pt x="63" y="318"/>
                    </a:lnTo>
                    <a:lnTo>
                      <a:pt x="87" y="225"/>
                    </a:lnTo>
                    <a:lnTo>
                      <a:pt x="114" y="123"/>
                    </a:lnTo>
                    <a:lnTo>
                      <a:pt x="153" y="66"/>
                    </a:lnTo>
                    <a:lnTo>
                      <a:pt x="180" y="24"/>
                    </a:lnTo>
                    <a:lnTo>
                      <a:pt x="23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2626"/>
                  </a:gs>
                  <a:gs pos="50000">
                    <a:srgbClr val="C0C0C0"/>
                  </a:gs>
                  <a:gs pos="100000">
                    <a:srgbClr val="262626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31" name="Oval 58"/>
              <p:cNvSpPr>
                <a:spLocks noChangeArrowheads="1"/>
              </p:cNvSpPr>
              <p:nvPr/>
            </p:nvSpPr>
            <p:spPr bwMode="auto">
              <a:xfrm flipH="1">
                <a:off x="2020" y="1966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  <p:sp>
            <p:nvSpPr>
              <p:cNvPr id="32" name="Oval 59"/>
              <p:cNvSpPr>
                <a:spLocks noChangeArrowheads="1"/>
              </p:cNvSpPr>
              <p:nvPr/>
            </p:nvSpPr>
            <p:spPr bwMode="auto">
              <a:xfrm flipH="1">
                <a:off x="2217" y="1815"/>
                <a:ext cx="63" cy="15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de-DE">
                  <a:latin typeface="Arial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71464" y="1484784"/>
                <a:ext cx="3397148" cy="2036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𝑉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𝐾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𝑅𝑖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𝐿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𝑑𝑖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𝐾𝑖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𝜔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𝐽𝑑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GB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484784"/>
                <a:ext cx="3331489" cy="20361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758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236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Wingdings</vt:lpstr>
      <vt:lpstr>MW_Public_widescreen</vt:lpstr>
      <vt:lpstr>Parallel Simulations using Simulink</vt:lpstr>
      <vt:lpstr>Introduction to Simulink®</vt:lpstr>
      <vt:lpstr>MATLAB vs Simulink</vt:lpstr>
      <vt:lpstr>MATLAB vs Simulink</vt:lpstr>
      <vt:lpstr>MATLAB &amp; Simulink</vt:lpstr>
      <vt:lpstr>Modelling Dynamical Systems and parallel “for” </vt:lpstr>
      <vt:lpstr>PowerPoint Presentation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Simulations using Simulink</dc:title>
  <dc:creator>Kameswarie Nunna</dc:creator>
  <cp:keywords>Version 16.0</cp:keywords>
  <cp:lastModifiedBy>Kameswarie Nunna</cp:lastModifiedBy>
  <cp:revision>2</cp:revision>
  <dcterms:created xsi:type="dcterms:W3CDTF">2016-03-14T09:24:47Z</dcterms:created>
  <dcterms:modified xsi:type="dcterms:W3CDTF">2016-03-14T09:27:54Z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