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72331"/>
          <c:y val="0.0347144"/>
          <c:w val="0.621055"/>
          <c:h val="0.8966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 Documenting and Journal preparation</c:v>
                </c:pt>
                <c:pt idx="1">
                  <c:v>Processing using Hardware </c:v>
                </c:pt>
                <c:pt idx="2">
                  <c:v>Data Capturing using various Sensors</c:v>
                </c:pt>
                <c:pt idx="3">
                  <c:v>Acquiring Domain Knowledge </c:v>
                </c:pt>
                <c:pt idx="4">
                  <c:v>Study of sensor technology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2.000000</c:v>
                </c:pt>
                <c:pt idx="1">
                  <c:v>3.000000</c:v>
                </c:pt>
                <c:pt idx="2">
                  <c:v>3.000000</c:v>
                </c:pt>
                <c:pt idx="3">
                  <c:v>3.000000</c:v>
                </c:pt>
                <c:pt idx="4">
                  <c:v>1.000000</c:v>
                </c:pt>
              </c:numCache>
            </c:numRef>
          </c:val>
        </c:ser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high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0.75"/>
        <c:minorUnit val="0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6229350"/>
            <a:ext cx="9142413" cy="628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2"/>
          <p:cNvSpPr txBox="1"/>
          <p:nvPr/>
        </p:nvSpPr>
        <p:spPr>
          <a:xfrm>
            <a:off x="395288" y="1450499"/>
            <a:ext cx="820737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200"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EFFECTIVE  IRRIGATION  MANAGEMENT USING  CYBER PHYSICAL  SYSTEM</a:t>
            </a:r>
          </a:p>
        </p:txBody>
      </p:sp>
      <p:sp>
        <p:nvSpPr>
          <p:cNvPr id="114" name="Text Box 3"/>
          <p:cNvSpPr txBox="1"/>
          <p:nvPr/>
        </p:nvSpPr>
        <p:spPr>
          <a:xfrm>
            <a:off x="611559" y="3848099"/>
            <a:ext cx="4104458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BY</a:t>
            </a:r>
            <a:endParaRPr sz="3200"/>
          </a:p>
          <a:p>
            <a: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VIGNESH M             </a:t>
            </a:r>
          </a:p>
          <a:p>
            <a: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RAGHUL S               </a:t>
            </a:r>
            <a:endParaRPr sz="3200"/>
          </a:p>
          <a:p>
            <a: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PREM HARISH S    </a:t>
            </a:r>
          </a:p>
          <a:p>
            <a: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		</a:t>
            </a:r>
          </a:p>
        </p:txBody>
      </p:sp>
      <p:sp>
        <p:nvSpPr>
          <p:cNvPr id="115" name="Rectangle 1"/>
          <p:cNvSpPr txBox="1"/>
          <p:nvPr/>
        </p:nvSpPr>
        <p:spPr>
          <a:xfrm>
            <a:off x="5651499" y="3848099"/>
            <a:ext cx="2665415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GUIDED BY</a:t>
            </a:r>
          </a:p>
          <a:p>
            <a: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Dr. N.BHALAJI</a:t>
            </a:r>
          </a:p>
          <a:p>
            <a: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AP/IT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"/>
          <p:cNvSpPr txBox="1"/>
          <p:nvPr/>
        </p:nvSpPr>
        <p:spPr>
          <a:xfrm>
            <a:off x="2487812" y="2967334"/>
            <a:ext cx="4168377" cy="85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5400">
                <a:ln w="22225">
                  <a:solidFill>
                    <a:schemeClr val="accent2"/>
                  </a:solidFill>
                </a:ln>
                <a:solidFill>
                  <a:srgbClr val="004890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67543" y="1556791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chemeClr val="accent2"/>
              </a:buClr>
              <a:buSzPct val="150000"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Uneven watering patterns cause major crop failures.</a:t>
            </a:r>
          </a:p>
          <a:p>
            <a:pPr marL="0" indent="0">
              <a:buSzTx/>
              <a:buNone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>
              <a:spcBef>
                <a:spcPts val="500"/>
              </a:spcBef>
              <a:buClr>
                <a:schemeClr val="accent2"/>
              </a:buClr>
              <a:buSzPct val="150000"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Excessive usage of water leading to wastage of resources.</a:t>
            </a:r>
          </a:p>
          <a:p>
            <a:pPr marL="0" indent="0">
              <a:buSzTx/>
              <a:buNone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>
              <a:spcBef>
                <a:spcPts val="500"/>
              </a:spcBef>
              <a:buClr>
                <a:schemeClr val="accent2"/>
              </a:buClr>
              <a:buSzPct val="150000"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Perform irrigation using predicted values rather than estimated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"/>
          <p:cNvSpPr txBox="1"/>
          <p:nvPr/>
        </p:nvSpPr>
        <p:spPr>
          <a:xfrm>
            <a:off x="468312" y="113030"/>
            <a:ext cx="820737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4400"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21" name="Rectangle 3"/>
          <p:cNvSpPr txBox="1"/>
          <p:nvPr/>
        </p:nvSpPr>
        <p:spPr>
          <a:xfrm>
            <a:off x="468312" y="1268759"/>
            <a:ext cx="8207376" cy="537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buClr>
                <a:srgbClr val="004890"/>
              </a:buClr>
              <a:buSzPct val="150000"/>
              <a:buChar char="•"/>
              <a:defRPr sz="2200"/>
            </a:pPr>
            <a:r>
              <a:t>To design a Farmers Guidance System to assist them in irrigation.</a:t>
            </a:r>
          </a:p>
          <a:p>
            <a:pPr algn="just">
              <a:defRPr sz="2200"/>
            </a:pPr>
          </a:p>
          <a:p>
            <a:pPr marL="342900" indent="-342900" algn="just">
              <a:buClr>
                <a:srgbClr val="004890"/>
              </a:buClr>
              <a:buSzPct val="150000"/>
              <a:buChar char="•"/>
              <a:defRPr sz="2200"/>
            </a:pPr>
            <a:r>
              <a:t>To measure the temperature and moisture content in the soil using sensors.</a:t>
            </a:r>
          </a:p>
          <a:p>
            <a:pPr algn="just">
              <a:defRPr sz="2200"/>
            </a:pPr>
          </a:p>
          <a:p>
            <a:pPr marL="342900" indent="-342900" algn="just">
              <a:buClr>
                <a:srgbClr val="004890"/>
              </a:buClr>
              <a:buSzPct val="150000"/>
              <a:buChar char="•"/>
              <a:defRPr sz="2200"/>
            </a:pPr>
            <a:r>
              <a:t>To determine the quantity of water needed to irrigate the plants based on the real-time values of the above mentioned physical parameters.</a:t>
            </a:r>
          </a:p>
          <a:p>
            <a:pPr algn="just">
              <a:defRPr sz="2200"/>
            </a:pPr>
          </a:p>
          <a:p>
            <a:pPr marL="342900" indent="-342900" algn="just">
              <a:buClr>
                <a:srgbClr val="004890"/>
              </a:buClr>
              <a:buSzPct val="150000"/>
              <a:buChar char="•"/>
              <a:defRPr sz="2200"/>
            </a:pPr>
            <a:r>
              <a:t>To use machine learning algorithms to perform accurate analysis for optimized irrigation.</a:t>
            </a:r>
          </a:p>
          <a:p>
            <a:pPr marL="342900" indent="-342900" algn="just">
              <a:buClr>
                <a:srgbClr val="004890"/>
              </a:buClr>
              <a:buSzPct val="150000"/>
              <a:buChar char="•"/>
              <a:defRPr sz="2200"/>
            </a:pPr>
          </a:p>
          <a:p>
            <a:pPr marL="342900" indent="-342900" algn="just">
              <a:buClr>
                <a:srgbClr val="004890"/>
              </a:buClr>
              <a:buSzPct val="150000"/>
              <a:buChar char="•"/>
              <a:defRPr sz="2200"/>
            </a:pPr>
            <a:r>
              <a:t>To enable web/mobile application services to notify the farmers with text to voice conversion facility.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ISSUES IN EXISTING SYSTEM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004890"/>
              </a:buClr>
              <a:buSzPct val="150000"/>
              <a:defRPr sz="2400"/>
            </a:pPr>
            <a:r>
              <a:t>In many places, old water delivery systems designed decades ago to service much smaller populations are inflexible for irrigation system.</a:t>
            </a:r>
          </a:p>
          <a:p>
            <a:pPr marL="0" indent="0">
              <a:buSzTx/>
              <a:buNone/>
              <a:defRPr sz="2400"/>
            </a:pPr>
          </a:p>
          <a:p>
            <a:pPr>
              <a:spcBef>
                <a:spcPts val="500"/>
              </a:spcBef>
              <a:buClr>
                <a:srgbClr val="004890"/>
              </a:buClr>
              <a:buSzPct val="150000"/>
              <a:defRPr sz="2400"/>
            </a:pPr>
            <a:r>
              <a:t>Lawn size and landscape restrictions. Placement of sensors.</a:t>
            </a:r>
          </a:p>
          <a:p>
            <a:pPr marL="0" indent="0">
              <a:buSzTx/>
              <a:buNone/>
              <a:defRPr sz="2400"/>
            </a:pPr>
          </a:p>
          <a:p>
            <a:pPr>
              <a:spcBef>
                <a:spcPts val="500"/>
              </a:spcBef>
              <a:buClr>
                <a:srgbClr val="004890"/>
              </a:buClr>
              <a:buSzPct val="150000"/>
              <a:defRPr sz="2400"/>
            </a:pPr>
            <a:r>
              <a:t>Poor Spacing/ Out-dated Technology.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No close-in watering, poor distribution 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Uniformity.</a:t>
            </a:r>
          </a:p>
        </p:txBody>
      </p:sp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4168" y="4293096"/>
            <a:ext cx="2695576" cy="1695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457200" y="274638"/>
            <a:ext cx="8229600" cy="10668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SENSORS</a:t>
            </a:r>
            <a:r>
              <a:rPr>
                <a:latin typeface="Microsoft JhengHei UI Light"/>
                <a:ea typeface="Microsoft JhengHei UI Light"/>
                <a:cs typeface="Microsoft JhengHei UI Light"/>
                <a:sym typeface="Microsoft JhengHei UI Light"/>
              </a:rPr>
              <a:t> </a:t>
            </a:r>
            <a:r>
              <a:t>EMPLOYED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323850" y="1463675"/>
            <a:ext cx="8229600" cy="4929188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buClr>
                <a:srgbClr val="004890"/>
              </a:buClr>
              <a:buSzPct val="150000"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 </a:t>
            </a:r>
            <a:r>
              <a:rPr>
                <a:solidFill>
                  <a:srgbClr val="004890"/>
                </a:solidFill>
              </a:rPr>
              <a:t>Soil Moisture sensor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measures the volumetric water content in soil.</a:t>
            </a:r>
          </a:p>
          <a:p>
            <a:pPr marL="0" indent="0" algn="just">
              <a:buSzTx/>
              <a:buNone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 algn="just">
              <a:spcBef>
                <a:spcPts val="500"/>
              </a:spcBef>
              <a:buClr>
                <a:srgbClr val="004890"/>
              </a:buClr>
              <a:buSzPct val="150000"/>
              <a:defRPr sz="24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 DHT 22- </a:t>
            </a:r>
            <a:r>
              <a:rPr>
                <a:solidFill>
                  <a:srgbClr val="004890"/>
                </a:solidFill>
              </a:rPr>
              <a:t>Temperature and Humidity sensor </a:t>
            </a:r>
            <a:r>
              <a:t>measures the temperature and humidity existing in the air.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624" y="3933056"/>
            <a:ext cx="1944217" cy="1944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8024" y="4138450"/>
            <a:ext cx="1800201" cy="180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583" y="1628799"/>
            <a:ext cx="4324351" cy="4743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Box 3"/>
          <p:cNvSpPr txBox="1"/>
          <p:nvPr/>
        </p:nvSpPr>
        <p:spPr>
          <a:xfrm>
            <a:off x="1331639" y="476672"/>
            <a:ext cx="5544618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004890"/>
                </a:solidFill>
              </a:defRPr>
            </a:lvl1pPr>
          </a:lstStyle>
          <a:p>
            <a:pPr/>
            <a:r>
              <a:t>WORKING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WORK PLAN</a:t>
            </a:r>
          </a:p>
        </p:txBody>
      </p:sp>
      <p:graphicFrame>
        <p:nvGraphicFramePr>
          <p:cNvPr id="136" name="Chart 4"/>
          <p:cNvGraphicFramePr/>
          <p:nvPr/>
        </p:nvGraphicFramePr>
        <p:xfrm>
          <a:off x="1353832" y="1658354"/>
          <a:ext cx="6299779" cy="390458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BUDGET</a:t>
            </a:r>
          </a:p>
        </p:txBody>
      </p:sp>
      <p:graphicFrame>
        <p:nvGraphicFramePr>
          <p:cNvPr id="139" name="Content Placeholder 3"/>
          <p:cNvGraphicFramePr/>
          <p:nvPr/>
        </p:nvGraphicFramePr>
        <p:xfrm>
          <a:off x="684212" y="1417637"/>
          <a:ext cx="7704138" cy="46273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964511"/>
                <a:gridCol w="4167027"/>
                <a:gridCol w="2572598"/>
              </a:tblGrid>
              <a:tr h="383646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No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Components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Expenditure(in Rs)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31572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457200" algn="l"/>
                        </a:tabLst>
                        <a:defRPr b="1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Arduino Board</a:t>
                      </a:r>
                      <a:r>
                        <a:rPr b="0"/>
                        <a:t> With Wifi Integrated (Uno)Type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 6000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07966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Node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800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84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DHT22 (temperature + humidity)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270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32762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Soil Moisture sensor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200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09156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2x LDR (embedded in each board)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240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8555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6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Electro-valve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300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33952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12V Power Supply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280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10346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8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Battery 3.7V 2300mAh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100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867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9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Breadboard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150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35142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10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1x Arduino jumper cables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200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8362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t>1x Breakout Board for microUSB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180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52074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t>1x microUSB cable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52074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13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t>Soil Testing Unit Tools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2000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383646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latin typeface="Thorndale"/>
                          <a:ea typeface="Thorndale"/>
                          <a:cs typeface="Thorndale"/>
                          <a:sym typeface="Thorndale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4999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b="1" sz="2000"/>
                        <a:t>TOTAL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tabLst>
                          <a:tab pos="457200" algn="l"/>
                        </a:tabLst>
                        <a:defRPr sz="1800"/>
                      </a:pPr>
                      <a:r>
                        <a:rPr b="1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10,200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A"/>
                      </a:solidFill>
                    </a:lnL>
                    <a:lnR w="12700">
                      <a:solidFill>
                        <a:srgbClr val="00000A"/>
                      </a:solidFill>
                    </a:lnR>
                    <a:lnT w="12700">
                      <a:solidFill>
                        <a:srgbClr val="00000A"/>
                      </a:solidFill>
                    </a:lnT>
                    <a:lnB w="12700">
                      <a:solidFill>
                        <a:srgbClr val="00000A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2"/>
          <p:cNvSpPr txBox="1"/>
          <p:nvPr/>
        </p:nvSpPr>
        <p:spPr>
          <a:xfrm>
            <a:off x="539749" y="90804"/>
            <a:ext cx="80660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4400">
                <a:solidFill>
                  <a:srgbClr val="00489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42" name="Rectangle 2"/>
          <p:cNvSpPr txBox="1"/>
          <p:nvPr/>
        </p:nvSpPr>
        <p:spPr>
          <a:xfrm>
            <a:off x="469900" y="908719"/>
            <a:ext cx="8205786" cy="540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Liu Hui,Wang Mao-hua,Wang Yue-xuan, Development of farmland soil moisture and temperature monitoring system based on Wireless Sensor Network</a:t>
            </a:r>
          </a:p>
          <a:p>
            <a:pPr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F.J. Pierce and T.V.Elliott, Regional and on-farm wireless sensor networks for agricultural systems in eastern Washington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J Hwang C Shin, Study on an agricultural environment monitoring server system using Wireless Sensor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N Wang, N Zhang, M Wang, Wireless sensors in agriculture and food industry—Recent development and future perspective 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N. Sakthipriya, An Effective Method for Crop Monitoring Using Wireless Sensor Network, Middle-East Journal of Scientific Research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C.H Chavan, Wireless Monitoring soil moisture, temperature &amp; humidity using zigbee in agriculture, International Journal of Engineering Trends and Technology (IJETT), May 2014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t>Anjum Awasthi &amp; S.R.N Reddy, Monitoring for Precision Agriculture using Wireless Sensor Network, Global Journal of Computer Science and Technology, Network, Web and Securitya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Struttura predefinit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uttura predefini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Struttura predefinit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uttura predefini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