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Action1.xml" ContentType="application/vnd.ms-office.inkAction+xml"/>
  <Override PartName="/ppt/notesSlides/notesSlide2.xml" ContentType="application/vnd.openxmlformats-officedocument.presentationml.notesSlide+xml"/>
  <Override PartName="/ppt/ink/inkAction2.xml" ContentType="application/vnd.ms-office.inkAct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Action3.xml" ContentType="application/vnd.ms-office.inkAction+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92" r:id="rId5"/>
    <p:sldId id="330" r:id="rId6"/>
    <p:sldId id="312" r:id="rId7"/>
    <p:sldId id="311" r:id="rId8"/>
    <p:sldId id="293" r:id="rId9"/>
    <p:sldId id="320" r:id="rId10"/>
    <p:sldId id="327" r:id="rId11"/>
    <p:sldId id="313" r:id="rId12"/>
    <p:sldId id="317" r:id="rId13"/>
    <p:sldId id="314" r:id="rId14"/>
    <p:sldId id="278" r:id="rId15"/>
    <p:sldId id="279" r:id="rId16"/>
    <p:sldId id="315" r:id="rId17"/>
    <p:sldId id="326" r:id="rId18"/>
    <p:sldId id="316" r:id="rId19"/>
    <p:sldId id="318" r:id="rId20"/>
    <p:sldId id="328" r:id="rId21"/>
    <p:sldId id="321" r:id="rId22"/>
    <p:sldId id="322" r:id="rId23"/>
    <p:sldId id="319" r:id="rId24"/>
    <p:sldId id="324" r:id="rId25"/>
    <p:sldId id="288" r:id="rId26"/>
    <p:sldId id="323" r:id="rId27"/>
    <p:sldId id="329" r:id="rId28"/>
    <p:sldId id="325" r:id="rId29"/>
    <p:sldId id="298" r:id="rId30"/>
    <p:sldId id="31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B6C20C-1256-427E-98E5-E91C4A8127AF}">
          <p14:sldIdLst>
            <p14:sldId id="292"/>
          </p14:sldIdLst>
        </p14:section>
        <p14:section name="Untitled Section" id="{31B411DA-1331-4319-BA28-390F7DAB5F4E}">
          <p14:sldIdLst>
            <p14:sldId id="330"/>
            <p14:sldId id="312"/>
            <p14:sldId id="311"/>
            <p14:sldId id="293"/>
          </p14:sldIdLst>
        </p14:section>
        <p14:section name="Untitled Section" id="{E8A51139-9C74-44B7-AF67-FF8DE4451FD9}">
          <p14:sldIdLst>
            <p14:sldId id="320"/>
            <p14:sldId id="327"/>
            <p14:sldId id="313"/>
            <p14:sldId id="317"/>
            <p14:sldId id="314"/>
            <p14:sldId id="278"/>
            <p14:sldId id="279"/>
            <p14:sldId id="315"/>
            <p14:sldId id="326"/>
            <p14:sldId id="316"/>
            <p14:sldId id="318"/>
            <p14:sldId id="328"/>
            <p14:sldId id="321"/>
            <p14:sldId id="322"/>
            <p14:sldId id="319"/>
            <p14:sldId id="324"/>
            <p14:sldId id="288"/>
            <p14:sldId id="323"/>
            <p14:sldId id="329"/>
            <p14:sldId id="325"/>
            <p14:sldId id="298"/>
            <p14:sldId id="310"/>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6E0EB"/>
    <a:srgbClr val="0F253E"/>
    <a:srgbClr val="263E5A"/>
    <a:srgbClr val="446992"/>
    <a:srgbClr val="AEC2D8"/>
    <a:srgbClr val="98432A"/>
    <a:srgbClr val="D84400"/>
    <a:srgbClr val="44678D"/>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357E5-58A6-4C1A-BD9A-6D221042D18C}" v="6" dt="2022-11-05T19:24:42.27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58" autoAdjust="0"/>
  </p:normalViewPr>
  <p:slideViewPr>
    <p:cSldViewPr snapToGrid="0" showGuides="1">
      <p:cViewPr varScale="1">
        <p:scale>
          <a:sx n="74" d="100"/>
          <a:sy n="74" d="100"/>
        </p:scale>
        <p:origin x="1042" y="77"/>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8245"/>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4589C1-2E2E-4F77-B74E-F21F28DDB486}" type="doc">
      <dgm:prSet loTypeId="urn:microsoft.com/office/officeart/2008/layout/AlternatingHexagons" loCatId="list" qsTypeId="urn:microsoft.com/office/officeart/2005/8/quickstyle/simple5" qsCatId="simple" csTypeId="urn:microsoft.com/office/officeart/2005/8/colors/colorful3" csCatId="colorful" phldr="1"/>
      <dgm:spPr/>
      <dgm:t>
        <a:bodyPr/>
        <a:lstStyle/>
        <a:p>
          <a:endParaRPr lang="en-IN"/>
        </a:p>
      </dgm:t>
    </dgm:pt>
    <dgm:pt modelId="{87F12CDF-96D1-4EF4-B544-C02F760BF115}">
      <dgm:prSet phldrT="[Text]"/>
      <dgm:spPr/>
      <dgm:t>
        <a:bodyPr/>
        <a:lstStyle/>
        <a:p>
          <a:r>
            <a:rPr lang="en-US" dirty="0"/>
            <a:t>python</a:t>
          </a:r>
          <a:endParaRPr lang="en-IN" dirty="0"/>
        </a:p>
      </dgm:t>
    </dgm:pt>
    <dgm:pt modelId="{EAC4BB22-6EBF-4765-BAA0-949C6DDF6949}" type="parTrans" cxnId="{1B350E77-08DF-413A-BAA0-5910BD59C059}">
      <dgm:prSet/>
      <dgm:spPr/>
      <dgm:t>
        <a:bodyPr/>
        <a:lstStyle/>
        <a:p>
          <a:endParaRPr lang="en-IN"/>
        </a:p>
      </dgm:t>
    </dgm:pt>
    <dgm:pt modelId="{2212F13C-7D6D-4C27-957B-CFCDD0735C20}" type="sibTrans" cxnId="{1B350E77-08DF-413A-BAA0-5910BD59C059}">
      <dgm:prSet custT="1"/>
      <dgm:spPr/>
      <dgm:t>
        <a:bodyPr/>
        <a:lstStyle/>
        <a:p>
          <a:r>
            <a:rPr lang="en-IN" sz="1800" dirty="0"/>
            <a:t>Google</a:t>
          </a:r>
        </a:p>
        <a:p>
          <a:r>
            <a:rPr lang="en-IN" sz="1800" dirty="0"/>
            <a:t>Colab</a:t>
          </a:r>
        </a:p>
      </dgm:t>
    </dgm:pt>
    <dgm:pt modelId="{3B8432A2-928A-468C-BC0F-536111D2B452}">
      <dgm:prSet phldrT="[Text]"/>
      <dgm:spPr/>
      <dgm:t>
        <a:bodyPr/>
        <a:lstStyle/>
        <a:p>
          <a:r>
            <a:rPr lang="en-US" dirty="0" err="1"/>
            <a:t>Numpy</a:t>
          </a:r>
          <a:endParaRPr lang="en-IN" dirty="0"/>
        </a:p>
      </dgm:t>
    </dgm:pt>
    <dgm:pt modelId="{EB02AC47-D8F7-458B-9687-020C13FD811D}" type="sibTrans" cxnId="{88856D50-2C29-4A11-B083-A540AD197E60}">
      <dgm:prSet custT="1"/>
      <dgm:spPr/>
      <dgm:t>
        <a:bodyPr/>
        <a:lstStyle/>
        <a:p>
          <a:pPr algn="ctr"/>
          <a:r>
            <a:rPr lang="en-US" sz="2000" dirty="0"/>
            <a:t>Pandas</a:t>
          </a:r>
          <a:endParaRPr lang="en-IN" sz="2000" dirty="0"/>
        </a:p>
      </dgm:t>
    </dgm:pt>
    <dgm:pt modelId="{E7B9D418-BCC5-4291-9F45-B493435F417B}" type="parTrans" cxnId="{88856D50-2C29-4A11-B083-A540AD197E60}">
      <dgm:prSet/>
      <dgm:spPr/>
      <dgm:t>
        <a:bodyPr/>
        <a:lstStyle/>
        <a:p>
          <a:endParaRPr lang="en-IN"/>
        </a:p>
      </dgm:t>
    </dgm:pt>
    <dgm:pt modelId="{186DB836-547E-445A-8715-95159C17661C}">
      <dgm:prSet phldrT="[Text]"/>
      <dgm:spPr/>
      <dgm:t>
        <a:bodyPr/>
        <a:lstStyle/>
        <a:p>
          <a:r>
            <a:rPr lang="en-US" b="0" i="0" dirty="0"/>
            <a:t>seaborn</a:t>
          </a:r>
          <a:endParaRPr lang="en-IN" dirty="0"/>
        </a:p>
      </dgm:t>
    </dgm:pt>
    <dgm:pt modelId="{27717567-91D1-4B29-A067-E797C0989941}" type="parTrans" cxnId="{D347A5B0-5717-47AF-B704-5DA98848E279}">
      <dgm:prSet/>
      <dgm:spPr/>
      <dgm:t>
        <a:bodyPr/>
        <a:lstStyle/>
        <a:p>
          <a:endParaRPr lang="en-IN"/>
        </a:p>
      </dgm:t>
    </dgm:pt>
    <dgm:pt modelId="{42D14B9E-30CC-4D28-9154-E062E159A585}" type="sibTrans" cxnId="{D347A5B0-5717-47AF-B704-5DA98848E279}">
      <dgm:prSet custT="1"/>
      <dgm:spPr/>
      <dgm:t>
        <a:bodyPr/>
        <a:lstStyle/>
        <a:p>
          <a:r>
            <a:rPr lang="en-IN" sz="1400" dirty="0"/>
            <a:t>Metplotlib</a:t>
          </a:r>
        </a:p>
      </dgm:t>
    </dgm:pt>
    <dgm:pt modelId="{B8F24FCE-35FC-406D-BD02-36193FA301F9}" type="pres">
      <dgm:prSet presAssocID="{254589C1-2E2E-4F77-B74E-F21F28DDB486}" presName="Name0" presStyleCnt="0">
        <dgm:presLayoutVars>
          <dgm:chMax/>
          <dgm:chPref/>
          <dgm:dir/>
          <dgm:animLvl val="lvl"/>
        </dgm:presLayoutVars>
      </dgm:prSet>
      <dgm:spPr/>
    </dgm:pt>
    <dgm:pt modelId="{7A2D21B4-8C8E-4E0E-BD35-3D1FB8FC500D}" type="pres">
      <dgm:prSet presAssocID="{87F12CDF-96D1-4EF4-B544-C02F760BF115}" presName="composite" presStyleCnt="0"/>
      <dgm:spPr/>
    </dgm:pt>
    <dgm:pt modelId="{66695C8C-6920-4103-AE00-B78B869FAAE7}" type="pres">
      <dgm:prSet presAssocID="{87F12CDF-96D1-4EF4-B544-C02F760BF115}" presName="Parent1" presStyleLbl="node1" presStyleIdx="0" presStyleCnt="6" custLinFactNeighborX="857" custLinFactNeighborY="-26092">
        <dgm:presLayoutVars>
          <dgm:chMax val="1"/>
          <dgm:chPref val="1"/>
          <dgm:bulletEnabled val="1"/>
        </dgm:presLayoutVars>
      </dgm:prSet>
      <dgm:spPr/>
    </dgm:pt>
    <dgm:pt modelId="{4B4C3208-58C4-4B27-82C0-B8DEEECA4459}" type="pres">
      <dgm:prSet presAssocID="{87F12CDF-96D1-4EF4-B544-C02F760BF115}" presName="Childtext1" presStyleLbl="revTx" presStyleIdx="0" presStyleCnt="3" custAng="9964755">
        <dgm:presLayoutVars>
          <dgm:chMax val="0"/>
          <dgm:chPref val="0"/>
          <dgm:bulletEnabled val="1"/>
        </dgm:presLayoutVars>
      </dgm:prSet>
      <dgm:spPr/>
    </dgm:pt>
    <dgm:pt modelId="{2B6A8571-4DF8-4861-A8EA-9F3DB5BB5600}" type="pres">
      <dgm:prSet presAssocID="{87F12CDF-96D1-4EF4-B544-C02F760BF115}" presName="BalanceSpacing" presStyleCnt="0"/>
      <dgm:spPr/>
    </dgm:pt>
    <dgm:pt modelId="{E4F66FDF-BFE0-4963-A3E5-2F900A6D2778}" type="pres">
      <dgm:prSet presAssocID="{87F12CDF-96D1-4EF4-B544-C02F760BF115}" presName="BalanceSpacing1" presStyleCnt="0"/>
      <dgm:spPr/>
    </dgm:pt>
    <dgm:pt modelId="{4B6E3ACB-EDD0-4932-9A53-41AD50840D3D}" type="pres">
      <dgm:prSet presAssocID="{2212F13C-7D6D-4C27-957B-CFCDD0735C20}" presName="Accent1Text" presStyleLbl="node1" presStyleIdx="1" presStyleCnt="6"/>
      <dgm:spPr/>
    </dgm:pt>
    <dgm:pt modelId="{92E34106-E5EC-4907-9B55-A61A580135C3}" type="pres">
      <dgm:prSet presAssocID="{2212F13C-7D6D-4C27-957B-CFCDD0735C20}" presName="spaceBetweenRectangles" presStyleCnt="0"/>
      <dgm:spPr/>
    </dgm:pt>
    <dgm:pt modelId="{80A26DDF-47BA-4A85-99DA-4A9ADEF20F4B}" type="pres">
      <dgm:prSet presAssocID="{3B8432A2-928A-468C-BC0F-536111D2B452}" presName="composite" presStyleCnt="0"/>
      <dgm:spPr/>
    </dgm:pt>
    <dgm:pt modelId="{B9D77B97-DA01-4348-A668-578943A6D689}" type="pres">
      <dgm:prSet presAssocID="{3B8432A2-928A-468C-BC0F-536111D2B452}" presName="Parent1" presStyleLbl="node1" presStyleIdx="2" presStyleCnt="6">
        <dgm:presLayoutVars>
          <dgm:chMax val="1"/>
          <dgm:chPref val="1"/>
          <dgm:bulletEnabled val="1"/>
        </dgm:presLayoutVars>
      </dgm:prSet>
      <dgm:spPr/>
    </dgm:pt>
    <dgm:pt modelId="{A169D924-BEA6-435C-9894-188771D5DDA4}" type="pres">
      <dgm:prSet presAssocID="{3B8432A2-928A-468C-BC0F-536111D2B452}" presName="Childtext1" presStyleLbl="revTx" presStyleIdx="1" presStyleCnt="3">
        <dgm:presLayoutVars>
          <dgm:chMax val="0"/>
          <dgm:chPref val="0"/>
          <dgm:bulletEnabled val="1"/>
        </dgm:presLayoutVars>
      </dgm:prSet>
      <dgm:spPr/>
    </dgm:pt>
    <dgm:pt modelId="{60DF196B-AC3C-48D0-86D6-AAD0EE502028}" type="pres">
      <dgm:prSet presAssocID="{3B8432A2-928A-468C-BC0F-536111D2B452}" presName="BalanceSpacing" presStyleCnt="0"/>
      <dgm:spPr/>
    </dgm:pt>
    <dgm:pt modelId="{EA2B143D-8415-491F-A12C-D2CD13C764A9}" type="pres">
      <dgm:prSet presAssocID="{3B8432A2-928A-468C-BC0F-536111D2B452}" presName="BalanceSpacing1" presStyleCnt="0"/>
      <dgm:spPr/>
    </dgm:pt>
    <dgm:pt modelId="{9ACAF3EE-A57A-48F7-B55C-D838A4D41B65}" type="pres">
      <dgm:prSet presAssocID="{EB02AC47-D8F7-458B-9687-020C13FD811D}" presName="Accent1Text" presStyleLbl="node1" presStyleIdx="3" presStyleCnt="6"/>
      <dgm:spPr/>
    </dgm:pt>
    <dgm:pt modelId="{0F3A5340-1CD9-42AF-9D41-83DF8C96A5CA}" type="pres">
      <dgm:prSet presAssocID="{EB02AC47-D8F7-458B-9687-020C13FD811D}" presName="spaceBetweenRectangles" presStyleCnt="0"/>
      <dgm:spPr/>
    </dgm:pt>
    <dgm:pt modelId="{06083D45-AFE7-48B7-B89A-4E6345167971}" type="pres">
      <dgm:prSet presAssocID="{186DB836-547E-445A-8715-95159C17661C}" presName="composite" presStyleCnt="0"/>
      <dgm:spPr/>
    </dgm:pt>
    <dgm:pt modelId="{1946CF2A-64D8-45D5-9FDB-F955EF4EFB32}" type="pres">
      <dgm:prSet presAssocID="{186DB836-547E-445A-8715-95159C17661C}" presName="Parent1" presStyleLbl="node1" presStyleIdx="4" presStyleCnt="6" custLinFactX="8014" custLinFactY="-72145" custLinFactNeighborX="100000" custLinFactNeighborY="-100000">
        <dgm:presLayoutVars>
          <dgm:chMax val="1"/>
          <dgm:chPref val="1"/>
          <dgm:bulletEnabled val="1"/>
        </dgm:presLayoutVars>
      </dgm:prSet>
      <dgm:spPr/>
    </dgm:pt>
    <dgm:pt modelId="{712F0AE4-1D6A-4E37-B06E-8A16DE976F64}" type="pres">
      <dgm:prSet presAssocID="{186DB836-547E-445A-8715-95159C17661C}" presName="Childtext1" presStyleLbl="revTx" presStyleIdx="2" presStyleCnt="3">
        <dgm:presLayoutVars>
          <dgm:chMax val="0"/>
          <dgm:chPref val="0"/>
          <dgm:bulletEnabled val="1"/>
        </dgm:presLayoutVars>
      </dgm:prSet>
      <dgm:spPr/>
    </dgm:pt>
    <dgm:pt modelId="{E454F42F-ACD2-4723-8029-52CFFC45B5FF}" type="pres">
      <dgm:prSet presAssocID="{186DB836-547E-445A-8715-95159C17661C}" presName="BalanceSpacing" presStyleCnt="0"/>
      <dgm:spPr/>
    </dgm:pt>
    <dgm:pt modelId="{560688BB-C7E6-4331-90DB-41A839665639}" type="pres">
      <dgm:prSet presAssocID="{186DB836-547E-445A-8715-95159C17661C}" presName="BalanceSpacing1" presStyleCnt="0"/>
      <dgm:spPr/>
    </dgm:pt>
    <dgm:pt modelId="{615817C9-23BB-46C3-A440-B7DDF2EDDB0E}" type="pres">
      <dgm:prSet presAssocID="{42D14B9E-30CC-4D28-9154-E062E159A585}" presName="Accent1Text" presStyleLbl="node1" presStyleIdx="5" presStyleCnt="6" custLinFactNeighborX="-53424" custLinFactNeighborY="-82755"/>
      <dgm:spPr/>
    </dgm:pt>
  </dgm:ptLst>
  <dgm:cxnLst>
    <dgm:cxn modelId="{68221D05-0865-4255-886C-B579A76AAA3B}" type="presOf" srcId="{87F12CDF-96D1-4EF4-B544-C02F760BF115}" destId="{66695C8C-6920-4103-AE00-B78B869FAAE7}" srcOrd="0" destOrd="0" presId="urn:microsoft.com/office/officeart/2008/layout/AlternatingHexagons"/>
    <dgm:cxn modelId="{E7EB0A27-C774-4A28-9547-077FB528DD3B}" type="presOf" srcId="{2212F13C-7D6D-4C27-957B-CFCDD0735C20}" destId="{4B6E3ACB-EDD0-4932-9A53-41AD50840D3D}" srcOrd="0" destOrd="0" presId="urn:microsoft.com/office/officeart/2008/layout/AlternatingHexagons"/>
    <dgm:cxn modelId="{05C46139-E859-4829-B7FD-862C6F74C554}" type="presOf" srcId="{EB02AC47-D8F7-458B-9687-020C13FD811D}" destId="{9ACAF3EE-A57A-48F7-B55C-D838A4D41B65}" srcOrd="0" destOrd="0" presId="urn:microsoft.com/office/officeart/2008/layout/AlternatingHexagons"/>
    <dgm:cxn modelId="{7066F869-D47D-4CD8-B5EE-19600E580DD9}" type="presOf" srcId="{254589C1-2E2E-4F77-B74E-F21F28DDB486}" destId="{B8F24FCE-35FC-406D-BD02-36193FA301F9}" srcOrd="0" destOrd="0" presId="urn:microsoft.com/office/officeart/2008/layout/AlternatingHexagons"/>
    <dgm:cxn modelId="{88856D50-2C29-4A11-B083-A540AD197E60}" srcId="{254589C1-2E2E-4F77-B74E-F21F28DDB486}" destId="{3B8432A2-928A-468C-BC0F-536111D2B452}" srcOrd="1" destOrd="0" parTransId="{E7B9D418-BCC5-4291-9F45-B493435F417B}" sibTransId="{EB02AC47-D8F7-458B-9687-020C13FD811D}"/>
    <dgm:cxn modelId="{1CC66754-2D2E-44FF-8973-8C35F0E0C96A}" type="presOf" srcId="{42D14B9E-30CC-4D28-9154-E062E159A585}" destId="{615817C9-23BB-46C3-A440-B7DDF2EDDB0E}" srcOrd="0" destOrd="0" presId="urn:microsoft.com/office/officeart/2008/layout/AlternatingHexagons"/>
    <dgm:cxn modelId="{1B350E77-08DF-413A-BAA0-5910BD59C059}" srcId="{254589C1-2E2E-4F77-B74E-F21F28DDB486}" destId="{87F12CDF-96D1-4EF4-B544-C02F760BF115}" srcOrd="0" destOrd="0" parTransId="{EAC4BB22-6EBF-4765-BAA0-949C6DDF6949}" sibTransId="{2212F13C-7D6D-4C27-957B-CFCDD0735C20}"/>
    <dgm:cxn modelId="{95B24BA0-B036-43F4-85FA-34DEC66BF348}" type="presOf" srcId="{186DB836-547E-445A-8715-95159C17661C}" destId="{1946CF2A-64D8-45D5-9FDB-F955EF4EFB32}" srcOrd="0" destOrd="0" presId="urn:microsoft.com/office/officeart/2008/layout/AlternatingHexagons"/>
    <dgm:cxn modelId="{235D4DA9-1FD9-4920-B1F3-629C5E9DB858}" type="presOf" srcId="{3B8432A2-928A-468C-BC0F-536111D2B452}" destId="{B9D77B97-DA01-4348-A668-578943A6D689}" srcOrd="0" destOrd="0" presId="urn:microsoft.com/office/officeart/2008/layout/AlternatingHexagons"/>
    <dgm:cxn modelId="{D347A5B0-5717-47AF-B704-5DA98848E279}" srcId="{254589C1-2E2E-4F77-B74E-F21F28DDB486}" destId="{186DB836-547E-445A-8715-95159C17661C}" srcOrd="2" destOrd="0" parTransId="{27717567-91D1-4B29-A067-E797C0989941}" sibTransId="{42D14B9E-30CC-4D28-9154-E062E159A585}"/>
    <dgm:cxn modelId="{5A44DBCC-D0AB-49ED-8E23-99EFE54DA509}" type="presParOf" srcId="{B8F24FCE-35FC-406D-BD02-36193FA301F9}" destId="{7A2D21B4-8C8E-4E0E-BD35-3D1FB8FC500D}" srcOrd="0" destOrd="0" presId="urn:microsoft.com/office/officeart/2008/layout/AlternatingHexagons"/>
    <dgm:cxn modelId="{344A9B44-62EA-4D70-B74D-7A6907FC6954}" type="presParOf" srcId="{7A2D21B4-8C8E-4E0E-BD35-3D1FB8FC500D}" destId="{66695C8C-6920-4103-AE00-B78B869FAAE7}" srcOrd="0" destOrd="0" presId="urn:microsoft.com/office/officeart/2008/layout/AlternatingHexagons"/>
    <dgm:cxn modelId="{3BED5CC0-FA01-4630-9758-308606DCD77E}" type="presParOf" srcId="{7A2D21B4-8C8E-4E0E-BD35-3D1FB8FC500D}" destId="{4B4C3208-58C4-4B27-82C0-B8DEEECA4459}" srcOrd="1" destOrd="0" presId="urn:microsoft.com/office/officeart/2008/layout/AlternatingHexagons"/>
    <dgm:cxn modelId="{BB760FE7-A01E-4702-B6EE-366E1FE6135C}" type="presParOf" srcId="{7A2D21B4-8C8E-4E0E-BD35-3D1FB8FC500D}" destId="{2B6A8571-4DF8-4861-A8EA-9F3DB5BB5600}" srcOrd="2" destOrd="0" presId="urn:microsoft.com/office/officeart/2008/layout/AlternatingHexagons"/>
    <dgm:cxn modelId="{2342A112-29A0-46E9-A248-A7C5F69AB181}" type="presParOf" srcId="{7A2D21B4-8C8E-4E0E-BD35-3D1FB8FC500D}" destId="{E4F66FDF-BFE0-4963-A3E5-2F900A6D2778}" srcOrd="3" destOrd="0" presId="urn:microsoft.com/office/officeart/2008/layout/AlternatingHexagons"/>
    <dgm:cxn modelId="{03C3A92C-E0BB-4633-82C7-DBE6AD49A646}" type="presParOf" srcId="{7A2D21B4-8C8E-4E0E-BD35-3D1FB8FC500D}" destId="{4B6E3ACB-EDD0-4932-9A53-41AD50840D3D}" srcOrd="4" destOrd="0" presId="urn:microsoft.com/office/officeart/2008/layout/AlternatingHexagons"/>
    <dgm:cxn modelId="{6C1665A9-1C8F-4A7B-A0E1-F25ED14D773C}" type="presParOf" srcId="{B8F24FCE-35FC-406D-BD02-36193FA301F9}" destId="{92E34106-E5EC-4907-9B55-A61A580135C3}" srcOrd="1" destOrd="0" presId="urn:microsoft.com/office/officeart/2008/layout/AlternatingHexagons"/>
    <dgm:cxn modelId="{14536194-35DC-4FE2-A7CE-06C4E0EEEF9A}" type="presParOf" srcId="{B8F24FCE-35FC-406D-BD02-36193FA301F9}" destId="{80A26DDF-47BA-4A85-99DA-4A9ADEF20F4B}" srcOrd="2" destOrd="0" presId="urn:microsoft.com/office/officeart/2008/layout/AlternatingHexagons"/>
    <dgm:cxn modelId="{76E45195-CFBA-42A3-B3C4-B8E9C0330946}" type="presParOf" srcId="{80A26DDF-47BA-4A85-99DA-4A9ADEF20F4B}" destId="{B9D77B97-DA01-4348-A668-578943A6D689}" srcOrd="0" destOrd="0" presId="urn:microsoft.com/office/officeart/2008/layout/AlternatingHexagons"/>
    <dgm:cxn modelId="{B61CA3F9-2FF4-432B-A5E0-027FFAC7C928}" type="presParOf" srcId="{80A26DDF-47BA-4A85-99DA-4A9ADEF20F4B}" destId="{A169D924-BEA6-435C-9894-188771D5DDA4}" srcOrd="1" destOrd="0" presId="urn:microsoft.com/office/officeart/2008/layout/AlternatingHexagons"/>
    <dgm:cxn modelId="{B5C97581-6E9E-448E-9477-FFDAAD55EF53}" type="presParOf" srcId="{80A26DDF-47BA-4A85-99DA-4A9ADEF20F4B}" destId="{60DF196B-AC3C-48D0-86D6-AAD0EE502028}" srcOrd="2" destOrd="0" presId="urn:microsoft.com/office/officeart/2008/layout/AlternatingHexagons"/>
    <dgm:cxn modelId="{CA0A36F3-BCAC-41D1-A4E4-00BFE97C1D24}" type="presParOf" srcId="{80A26DDF-47BA-4A85-99DA-4A9ADEF20F4B}" destId="{EA2B143D-8415-491F-A12C-D2CD13C764A9}" srcOrd="3" destOrd="0" presId="urn:microsoft.com/office/officeart/2008/layout/AlternatingHexagons"/>
    <dgm:cxn modelId="{005786C9-C2A8-42AA-91EF-366C19F49843}" type="presParOf" srcId="{80A26DDF-47BA-4A85-99DA-4A9ADEF20F4B}" destId="{9ACAF3EE-A57A-48F7-B55C-D838A4D41B65}" srcOrd="4" destOrd="0" presId="urn:microsoft.com/office/officeart/2008/layout/AlternatingHexagons"/>
    <dgm:cxn modelId="{DF0D4248-16A5-4F9D-A84D-CB91EAB39E15}" type="presParOf" srcId="{B8F24FCE-35FC-406D-BD02-36193FA301F9}" destId="{0F3A5340-1CD9-42AF-9D41-83DF8C96A5CA}" srcOrd="3" destOrd="0" presId="urn:microsoft.com/office/officeart/2008/layout/AlternatingHexagons"/>
    <dgm:cxn modelId="{974A143C-43A1-47FD-8C88-E07B9EAA5477}" type="presParOf" srcId="{B8F24FCE-35FC-406D-BD02-36193FA301F9}" destId="{06083D45-AFE7-48B7-B89A-4E6345167971}" srcOrd="4" destOrd="0" presId="urn:microsoft.com/office/officeart/2008/layout/AlternatingHexagons"/>
    <dgm:cxn modelId="{FF6370C4-5B57-4544-BFC1-B0B8DBBEEAAF}" type="presParOf" srcId="{06083D45-AFE7-48B7-B89A-4E6345167971}" destId="{1946CF2A-64D8-45D5-9FDB-F955EF4EFB32}" srcOrd="0" destOrd="0" presId="urn:microsoft.com/office/officeart/2008/layout/AlternatingHexagons"/>
    <dgm:cxn modelId="{93F6F193-FAE0-4503-80B4-2DEF9C3D0822}" type="presParOf" srcId="{06083D45-AFE7-48B7-B89A-4E6345167971}" destId="{712F0AE4-1D6A-4E37-B06E-8A16DE976F64}" srcOrd="1" destOrd="0" presId="urn:microsoft.com/office/officeart/2008/layout/AlternatingHexagons"/>
    <dgm:cxn modelId="{3E88B1C1-7803-4AEE-A078-A70A1E3A90E2}" type="presParOf" srcId="{06083D45-AFE7-48B7-B89A-4E6345167971}" destId="{E454F42F-ACD2-4723-8029-52CFFC45B5FF}" srcOrd="2" destOrd="0" presId="urn:microsoft.com/office/officeart/2008/layout/AlternatingHexagons"/>
    <dgm:cxn modelId="{E101F968-3408-47BF-A0F8-238CA54A1F4D}" type="presParOf" srcId="{06083D45-AFE7-48B7-B89A-4E6345167971}" destId="{560688BB-C7E6-4331-90DB-41A839665639}" srcOrd="3" destOrd="0" presId="urn:microsoft.com/office/officeart/2008/layout/AlternatingHexagons"/>
    <dgm:cxn modelId="{EFFB0257-DBFB-4BB5-9240-1CCAD530F3DE}" type="presParOf" srcId="{06083D45-AFE7-48B7-B89A-4E6345167971}" destId="{615817C9-23BB-46C3-A440-B7DDF2EDDB0E}"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95C8C-6920-4103-AE00-B78B869FAAE7}">
      <dsp:nvSpPr>
        <dsp:cNvPr id="0" name=""/>
        <dsp:cNvSpPr/>
      </dsp:nvSpPr>
      <dsp:spPr>
        <a:xfrm rot="5400000">
          <a:off x="4120308" y="111708"/>
          <a:ext cx="1718589" cy="1495172"/>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python</a:t>
          </a:r>
          <a:endParaRPr lang="en-IN" sz="2000" kern="1200" dirty="0"/>
        </a:p>
      </dsp:txBody>
      <dsp:txXfrm rot="-5400000">
        <a:off x="4465014" y="267813"/>
        <a:ext cx="1029176" cy="1182963"/>
      </dsp:txXfrm>
    </dsp:sp>
    <dsp:sp modelId="{4B4C3208-58C4-4B27-82C0-B8DEEECA4459}">
      <dsp:nvSpPr>
        <dsp:cNvPr id="0" name=""/>
        <dsp:cNvSpPr/>
      </dsp:nvSpPr>
      <dsp:spPr>
        <a:xfrm rot="9964755">
          <a:off x="5759746" y="346729"/>
          <a:ext cx="1917945" cy="1031153"/>
        </a:xfrm>
        <a:prstGeom prst="rect">
          <a:avLst/>
        </a:prstGeom>
        <a:noFill/>
        <a:ln>
          <a:noFill/>
        </a:ln>
        <a:effectLst/>
      </dsp:spPr>
      <dsp:style>
        <a:lnRef idx="0">
          <a:scrgbClr r="0" g="0" b="0"/>
        </a:lnRef>
        <a:fillRef idx="0">
          <a:scrgbClr r="0" g="0" b="0"/>
        </a:fillRef>
        <a:effectRef idx="0">
          <a:scrgbClr r="0" g="0" b="0"/>
        </a:effectRef>
        <a:fontRef idx="minor"/>
      </dsp:style>
    </dsp:sp>
    <dsp:sp modelId="{4B6E3ACB-EDD0-4932-9A53-41AD50840D3D}">
      <dsp:nvSpPr>
        <dsp:cNvPr id="0" name=""/>
        <dsp:cNvSpPr/>
      </dsp:nvSpPr>
      <dsp:spPr>
        <a:xfrm rot="5400000">
          <a:off x="2492708" y="114719"/>
          <a:ext cx="1718589" cy="1495172"/>
        </a:xfrm>
        <a:prstGeom prst="hexagon">
          <a:avLst>
            <a:gd name="adj" fmla="val 25000"/>
            <a:gd name="vf" fmla="val 115470"/>
          </a:avLst>
        </a:prstGeom>
        <a:gradFill rotWithShape="0">
          <a:gsLst>
            <a:gs pos="0">
              <a:schemeClr val="accent3">
                <a:hueOff val="70097"/>
                <a:satOff val="14894"/>
                <a:lumOff val="-5686"/>
                <a:alphaOff val="0"/>
                <a:satMod val="103000"/>
                <a:lumMod val="102000"/>
                <a:tint val="94000"/>
              </a:schemeClr>
            </a:gs>
            <a:gs pos="50000">
              <a:schemeClr val="accent3">
                <a:hueOff val="70097"/>
                <a:satOff val="14894"/>
                <a:lumOff val="-5686"/>
                <a:alphaOff val="0"/>
                <a:satMod val="110000"/>
                <a:lumMod val="100000"/>
                <a:shade val="100000"/>
              </a:schemeClr>
            </a:gs>
            <a:gs pos="100000">
              <a:schemeClr val="accent3">
                <a:hueOff val="70097"/>
                <a:satOff val="14894"/>
                <a:lumOff val="-568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kern="1200" dirty="0"/>
            <a:t>Google</a:t>
          </a:r>
        </a:p>
        <a:p>
          <a:pPr marL="0" lvl="0" indent="0" algn="ctr" defTabSz="800100">
            <a:lnSpc>
              <a:spcPct val="90000"/>
            </a:lnSpc>
            <a:spcBef>
              <a:spcPct val="0"/>
            </a:spcBef>
            <a:spcAft>
              <a:spcPct val="35000"/>
            </a:spcAft>
            <a:buNone/>
          </a:pPr>
          <a:r>
            <a:rPr lang="en-IN" sz="1800" kern="1200" dirty="0"/>
            <a:t>Colab</a:t>
          </a:r>
        </a:p>
      </dsp:txBody>
      <dsp:txXfrm rot="-5400000">
        <a:off x="2837414" y="270824"/>
        <a:ext cx="1029176" cy="1182963"/>
      </dsp:txXfrm>
    </dsp:sp>
    <dsp:sp modelId="{B9D77B97-DA01-4348-A668-578943A6D689}">
      <dsp:nvSpPr>
        <dsp:cNvPr id="0" name=""/>
        <dsp:cNvSpPr/>
      </dsp:nvSpPr>
      <dsp:spPr>
        <a:xfrm rot="5400000">
          <a:off x="3297008" y="1573458"/>
          <a:ext cx="1718589" cy="1495172"/>
        </a:xfrm>
        <a:prstGeom prst="hexagon">
          <a:avLst>
            <a:gd name="adj" fmla="val 25000"/>
            <a:gd name="vf" fmla="val 115470"/>
          </a:avLst>
        </a:prstGeom>
        <a:gradFill rotWithShape="0">
          <a:gsLst>
            <a:gs pos="0">
              <a:schemeClr val="accent3">
                <a:hueOff val="140193"/>
                <a:satOff val="29788"/>
                <a:lumOff val="-11373"/>
                <a:alphaOff val="0"/>
                <a:satMod val="103000"/>
                <a:lumMod val="102000"/>
                <a:tint val="94000"/>
              </a:schemeClr>
            </a:gs>
            <a:gs pos="50000">
              <a:schemeClr val="accent3">
                <a:hueOff val="140193"/>
                <a:satOff val="29788"/>
                <a:lumOff val="-11373"/>
                <a:alphaOff val="0"/>
                <a:satMod val="110000"/>
                <a:lumMod val="100000"/>
                <a:shade val="100000"/>
              </a:schemeClr>
            </a:gs>
            <a:gs pos="100000">
              <a:schemeClr val="accent3">
                <a:hueOff val="140193"/>
                <a:satOff val="29788"/>
                <a:lumOff val="-1137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Numpy</a:t>
          </a:r>
          <a:endParaRPr lang="en-IN" sz="2000" kern="1200" dirty="0"/>
        </a:p>
      </dsp:txBody>
      <dsp:txXfrm rot="-5400000">
        <a:off x="3641714" y="1729563"/>
        <a:ext cx="1029176" cy="1182963"/>
      </dsp:txXfrm>
    </dsp:sp>
    <dsp:sp modelId="{A169D924-BEA6-435C-9894-188771D5DDA4}">
      <dsp:nvSpPr>
        <dsp:cNvPr id="0" name=""/>
        <dsp:cNvSpPr/>
      </dsp:nvSpPr>
      <dsp:spPr>
        <a:xfrm>
          <a:off x="1490770" y="1805467"/>
          <a:ext cx="1856076" cy="1031153"/>
        </a:xfrm>
        <a:prstGeom prst="rect">
          <a:avLst/>
        </a:prstGeom>
        <a:noFill/>
        <a:ln>
          <a:noFill/>
        </a:ln>
        <a:effectLst/>
      </dsp:spPr>
      <dsp:style>
        <a:lnRef idx="0">
          <a:scrgbClr r="0" g="0" b="0"/>
        </a:lnRef>
        <a:fillRef idx="0">
          <a:scrgbClr r="0" g="0" b="0"/>
        </a:fillRef>
        <a:effectRef idx="0">
          <a:scrgbClr r="0" g="0" b="0"/>
        </a:effectRef>
        <a:fontRef idx="minor"/>
      </dsp:style>
    </dsp:sp>
    <dsp:sp modelId="{9ACAF3EE-A57A-48F7-B55C-D838A4D41B65}">
      <dsp:nvSpPr>
        <dsp:cNvPr id="0" name=""/>
        <dsp:cNvSpPr/>
      </dsp:nvSpPr>
      <dsp:spPr>
        <a:xfrm rot="5400000">
          <a:off x="4911794" y="1573458"/>
          <a:ext cx="1718589" cy="1495172"/>
        </a:xfrm>
        <a:prstGeom prst="hexagon">
          <a:avLst>
            <a:gd name="adj" fmla="val 25000"/>
            <a:gd name="vf" fmla="val 115470"/>
          </a:avLst>
        </a:prstGeom>
        <a:gradFill rotWithShape="0">
          <a:gsLst>
            <a:gs pos="0">
              <a:schemeClr val="accent3">
                <a:hueOff val="210290"/>
                <a:satOff val="44682"/>
                <a:lumOff val="-17059"/>
                <a:alphaOff val="0"/>
                <a:satMod val="103000"/>
                <a:lumMod val="102000"/>
                <a:tint val="94000"/>
              </a:schemeClr>
            </a:gs>
            <a:gs pos="50000">
              <a:schemeClr val="accent3">
                <a:hueOff val="210290"/>
                <a:satOff val="44682"/>
                <a:lumOff val="-17059"/>
                <a:alphaOff val="0"/>
                <a:satMod val="110000"/>
                <a:lumMod val="100000"/>
                <a:shade val="100000"/>
              </a:schemeClr>
            </a:gs>
            <a:gs pos="100000">
              <a:schemeClr val="accent3">
                <a:hueOff val="210290"/>
                <a:satOff val="44682"/>
                <a:lumOff val="-1705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Pandas</a:t>
          </a:r>
          <a:endParaRPr lang="en-IN" sz="2000" kern="1200" dirty="0"/>
        </a:p>
      </dsp:txBody>
      <dsp:txXfrm rot="-5400000">
        <a:off x="5256500" y="1729563"/>
        <a:ext cx="1029176" cy="1182963"/>
      </dsp:txXfrm>
    </dsp:sp>
    <dsp:sp modelId="{1946CF2A-64D8-45D5-9FDB-F955EF4EFB32}">
      <dsp:nvSpPr>
        <dsp:cNvPr id="0" name=""/>
        <dsp:cNvSpPr/>
      </dsp:nvSpPr>
      <dsp:spPr>
        <a:xfrm rot="5400000">
          <a:off x="5722490" y="111708"/>
          <a:ext cx="1718589" cy="1495172"/>
        </a:xfrm>
        <a:prstGeom prst="hexagon">
          <a:avLst>
            <a:gd name="adj" fmla="val 25000"/>
            <a:gd name="vf" fmla="val 115470"/>
          </a:avLst>
        </a:prstGeom>
        <a:gradFill rotWithShape="0">
          <a:gsLst>
            <a:gs pos="0">
              <a:schemeClr val="accent3">
                <a:hueOff val="280386"/>
                <a:satOff val="59576"/>
                <a:lumOff val="-22746"/>
                <a:alphaOff val="0"/>
                <a:satMod val="103000"/>
                <a:lumMod val="102000"/>
                <a:tint val="94000"/>
              </a:schemeClr>
            </a:gs>
            <a:gs pos="50000">
              <a:schemeClr val="accent3">
                <a:hueOff val="280386"/>
                <a:satOff val="59576"/>
                <a:lumOff val="-22746"/>
                <a:alphaOff val="0"/>
                <a:satMod val="110000"/>
                <a:lumMod val="100000"/>
                <a:shade val="100000"/>
              </a:schemeClr>
            </a:gs>
            <a:gs pos="100000">
              <a:schemeClr val="accent3">
                <a:hueOff val="280386"/>
                <a:satOff val="59576"/>
                <a:lumOff val="-2274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seaborn</a:t>
          </a:r>
          <a:endParaRPr lang="en-IN" sz="2000" kern="1200" dirty="0"/>
        </a:p>
      </dsp:txBody>
      <dsp:txXfrm rot="-5400000">
        <a:off x="6067196" y="267813"/>
        <a:ext cx="1029176" cy="1182963"/>
      </dsp:txXfrm>
    </dsp:sp>
    <dsp:sp modelId="{712F0AE4-1D6A-4E37-B06E-8A16DE976F64}">
      <dsp:nvSpPr>
        <dsp:cNvPr id="0" name=""/>
        <dsp:cNvSpPr/>
      </dsp:nvSpPr>
      <dsp:spPr>
        <a:xfrm>
          <a:off x="5759746" y="3264206"/>
          <a:ext cx="1917945" cy="1031153"/>
        </a:xfrm>
        <a:prstGeom prst="rect">
          <a:avLst/>
        </a:prstGeom>
        <a:noFill/>
        <a:ln>
          <a:noFill/>
        </a:ln>
        <a:effectLst/>
      </dsp:spPr>
      <dsp:style>
        <a:lnRef idx="0">
          <a:scrgbClr r="0" g="0" b="0"/>
        </a:lnRef>
        <a:fillRef idx="0">
          <a:scrgbClr r="0" g="0" b="0"/>
        </a:fillRef>
        <a:effectRef idx="0">
          <a:scrgbClr r="0" g="0" b="0"/>
        </a:effectRef>
        <a:fontRef idx="minor"/>
      </dsp:style>
    </dsp:sp>
    <dsp:sp modelId="{615817C9-23BB-46C3-A440-B7DDF2EDDB0E}">
      <dsp:nvSpPr>
        <dsp:cNvPr id="0" name=""/>
        <dsp:cNvSpPr/>
      </dsp:nvSpPr>
      <dsp:spPr>
        <a:xfrm rot="5400000">
          <a:off x="1693927" y="1609978"/>
          <a:ext cx="1718589" cy="1495172"/>
        </a:xfrm>
        <a:prstGeom prst="hexagon">
          <a:avLst>
            <a:gd name="adj" fmla="val 25000"/>
            <a:gd name="vf" fmla="val 115470"/>
          </a:avLst>
        </a:prstGeom>
        <a:gradFill rotWithShape="0">
          <a:gsLst>
            <a:gs pos="0">
              <a:schemeClr val="accent3">
                <a:hueOff val="350483"/>
                <a:satOff val="74470"/>
                <a:lumOff val="-28432"/>
                <a:alphaOff val="0"/>
                <a:satMod val="103000"/>
                <a:lumMod val="102000"/>
                <a:tint val="94000"/>
              </a:schemeClr>
            </a:gs>
            <a:gs pos="50000">
              <a:schemeClr val="accent3">
                <a:hueOff val="350483"/>
                <a:satOff val="74470"/>
                <a:lumOff val="-28432"/>
                <a:alphaOff val="0"/>
                <a:satMod val="110000"/>
                <a:lumMod val="100000"/>
                <a:shade val="100000"/>
              </a:schemeClr>
            </a:gs>
            <a:gs pos="100000">
              <a:schemeClr val="accent3">
                <a:hueOff val="350483"/>
                <a:satOff val="74470"/>
                <a:lumOff val="-2843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kern="1200" dirty="0"/>
            <a:t>Metplotlib</a:t>
          </a:r>
        </a:p>
      </dsp:txBody>
      <dsp:txXfrm rot="-5400000">
        <a:off x="2038633" y="1766083"/>
        <a:ext cx="1029176" cy="118296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2/25/2023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5T16:06:14.230"/>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1,'0'3099,"0"-3087</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1-05T19:18:42.279"/>
    </inkml:context>
    <inkml:brush xml:id="br0">
      <inkml:brushProperty name="width" value="0.055" units="cm"/>
      <inkml:brushProperty name="height" value="0.055" units="cm"/>
    </inkml:brush>
  </inkml:definitions>
  <iact:action type="add" startTime="5067">
    <iact:property name="dataType" value="strokeEraser"/>
    <iact:actionData xml:id="d0">
      <inkml:trace xmlns:inkml="http://www.w3.org/2003/InkML" xml:id="stk0" contextRef="#ctx0" brushRef="#br0">52787 30770 0</inkml:trace>
    </iact:actionData>
  </iact:action>
  <iact:action type="add" startTime="7003">
    <iact:property name="dataType" value="strokeEraser"/>
    <iact:actionData xml:id="d1">
      <inkml:trace xmlns:inkml="http://www.w3.org/2003/InkML" xml:id="stk1" contextRef="#ctx0" brushRef="#br0">52787 30770 0</inkml:trace>
    </iact:actionData>
  </iact:action>
  <iact:action type="add" startTime="8083">
    <iact:property name="dataType" value="strokeEraser"/>
    <iact:actionData xml:id="d2">
      <inkml:trace xmlns:inkml="http://www.w3.org/2003/InkML" xml:id="stk2" contextRef="#ctx0" brushRef="#br0">52787 30770 0</inkml:trace>
    </iact:actionData>
  </iact:action>
  <iact:action type="add" startTime="8843">
    <iact:property name="dataType" value="strokeEraser"/>
    <iact:actionData xml:id="d3">
      <inkml:trace xmlns:inkml="http://www.w3.org/2003/InkML" xml:id="stk3" contextRef="#ctx0" brushRef="#br0">52787 30770 0</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1-05T19:18:42.279"/>
    </inkml:context>
    <inkml:brush xml:id="br0">
      <inkml:brushProperty name="width" value="0.055" units="cm"/>
      <inkml:brushProperty name="height" value="0.055" units="cm"/>
    </inkml:brush>
  </inkml:definitions>
  <iact:action type="add" startTime="3081">
    <iact:property name="dataType" value="strokeEraser"/>
    <iact:actionData xml:id="d0">
      <inkml:trace xmlns:inkml="http://www.w3.org/2003/InkML" xml:id="stk0" contextRef="#ctx0" brushRef="#br0">30065 18604 0,'23'0'141,"24"0"-137,47-47 2,47-47 3,-24 1 5,-23-25-13,0 48 8,23 0-1,-23-1 0,-24 24 0,-46 0 0,-1 0 0,1 24 0,-1 23 0,1-23 0,-1-1 0</inkml:trace>
    </iact:actionData>
  </iact:action>
  <iact:action type="add" startTime="4473">
    <iact:property name="dataType" value="strokeEraser"/>
    <iact:actionData xml:id="d1">
      <inkml:trace xmlns:inkml="http://www.w3.org/2003/InkML" xml:id="stk1" contextRef="#ctx0" brushRef="#br0">31919 17924 0</inkml:trace>
    </iact:actionData>
  </iact:action>
  <iact:action type="add" startTime="14049">
    <iact:property name="dataType" value="strokeEraser"/>
    <iact:actionData xml:id="d2">
      <inkml:trace xmlns:inkml="http://www.w3.org/2003/InkML" xml:id="stk2" contextRef="#ctx0" brushRef="#br0">34903 11172 0</inkml:trace>
    </iact:actionData>
  </iact:action>
  <iact:action type="add" startTime="14769">
    <iact:property name="dataType" value="strokeEraser"/>
    <iact:actionData xml:id="d3">
      <inkml:trace xmlns:inkml="http://www.w3.org/2003/InkML" xml:id="stk3" contextRef="#ctx0" brushRef="#br0">34903 13222 0</inkml:trace>
    </iact:actionData>
  </iact:action>
  <iact:action type="add" startTime="16040">
    <iact:property name="dataType" value="strokeEraser"/>
    <iact:actionData xml:id="d4">
      <inkml:trace xmlns:inkml="http://www.w3.org/2003/InkML" xml:id="stk4" contextRef="#ctx0" brushRef="#br0">35894 16424 0</inkml:trace>
    </iact:actionData>
  </iact:action>
  <iact:action type="add" startTime="17209">
    <iact:property name="dataType" value="strokeEraser"/>
    <iact:actionData xml:id="d5">
      <inkml:trace xmlns:inkml="http://www.w3.org/2003/InkML" xml:id="stk5" contextRef="#ctx0" brushRef="#br0">37898 18589 0</inkml:trace>
    </iact:actionData>
  </iact:action>
  <iact:action type="add" startTime="19393">
    <iact:property name="dataType" value="strokeEraser"/>
    <iact:actionData xml:id="d6">
      <inkml:trace xmlns:inkml="http://www.w3.org/2003/InkML" xml:id="stk6" contextRef="#ctx0" brushRef="#br0">7948 9721 0</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1-05T19:18:42.279"/>
    </inkml:context>
    <inkml:brush xml:id="br0">
      <inkml:brushProperty name="width" value="0.055" units="cm"/>
      <inkml:brushProperty name="height" value="0.055" units="cm"/>
    </inkml:brush>
  </inkml:definitions>
  <iact:action type="add" startTime="5067">
    <iact:property name="dataType" value="strokeEraser"/>
    <iact:actionData xml:id="d0">
      <inkml:trace xmlns:inkml="http://www.w3.org/2003/InkML" xml:id="stk0" contextRef="#ctx0" brushRef="#br0">52787 30770 0</inkml:trace>
    </iact:actionData>
  </iact:action>
  <iact:action type="add" startTime="7003">
    <iact:property name="dataType" value="strokeEraser"/>
    <iact:actionData xml:id="d1">
      <inkml:trace xmlns:inkml="http://www.w3.org/2003/InkML" xml:id="stk1" contextRef="#ctx0" brushRef="#br0">52787 30770 0</inkml:trace>
    </iact:actionData>
  </iact:action>
  <iact:action type="add" startTime="8083">
    <iact:property name="dataType" value="strokeEraser"/>
    <iact:actionData xml:id="d2">
      <inkml:trace xmlns:inkml="http://www.w3.org/2003/InkML" xml:id="stk2" contextRef="#ctx0" brushRef="#br0">52787 30770 0</inkml:trace>
    </iact:actionData>
  </iact:action>
  <iact:action type="add" startTime="8843">
    <iact:property name="dataType" value="strokeEraser"/>
    <iact:actionData xml:id="d3">
      <inkml:trace xmlns:inkml="http://www.w3.org/2003/InkML" xml:id="stk3" contextRef="#ctx0" brushRef="#br0">52787 30770 0</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979843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20</a:t>
            </a:fld>
            <a:endParaRPr lang="zh-CN" altLang="en-US"/>
          </a:p>
        </p:txBody>
      </p:sp>
    </p:spTree>
    <p:extLst>
      <p:ext uri="{BB962C8B-B14F-4D97-AF65-F5344CB8AC3E}">
        <p14:creationId xmlns:p14="http://schemas.microsoft.com/office/powerpoint/2010/main" val="1323017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21</a:t>
            </a:fld>
            <a:endParaRPr lang="zh-CN" altLang="en-US"/>
          </a:p>
        </p:txBody>
      </p:sp>
    </p:spTree>
    <p:extLst>
      <p:ext uri="{BB962C8B-B14F-4D97-AF65-F5344CB8AC3E}">
        <p14:creationId xmlns:p14="http://schemas.microsoft.com/office/powerpoint/2010/main" val="2283357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23</a:t>
            </a:fld>
            <a:endParaRPr lang="zh-CN" altLang="en-US"/>
          </a:p>
        </p:txBody>
      </p:sp>
    </p:spTree>
    <p:extLst>
      <p:ext uri="{BB962C8B-B14F-4D97-AF65-F5344CB8AC3E}">
        <p14:creationId xmlns:p14="http://schemas.microsoft.com/office/powerpoint/2010/main" val="169861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68829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3916563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2956807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285949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174987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1711550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278611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4.jpeg"/><Relationship Id="rId7"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png"/><Relationship Id="rId11" Type="http://schemas.microsoft.com/office/2007/relationships/diagramDrawing" Target="../diagrams/drawing1.xml"/><Relationship Id="rId5" Type="http://schemas.microsoft.com/office/2011/relationships/inkAction" Target="../ink/inkAction3.xml"/><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image" Target="../media/image24.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9.png"/><Relationship Id="rId5" Type="http://schemas.microsoft.com/office/2011/relationships/inkAction" Target="../ink/inkAction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9.png"/><Relationship Id="rId4" Type="http://schemas.microsoft.com/office/2011/relationships/inkAction" Target="../ink/inkAction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Book Recommendation System</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964155" cy="1295655"/>
          </a:xfrm>
        </p:spPr>
        <p:txBody>
          <a:bodyPr/>
          <a:lstStyle/>
          <a:p>
            <a:r>
              <a:rPr lang="en-US" dirty="0"/>
              <a:t>Presenter Name :</a:t>
            </a:r>
          </a:p>
          <a:p>
            <a:r>
              <a:rPr lang="en-US" dirty="0"/>
              <a:t>Vikas panchal</a:t>
            </a:r>
          </a:p>
          <a:p>
            <a:r>
              <a:rPr lang="en-US" dirty="0"/>
              <a:t>Naveen Kumar Batta</a:t>
            </a:r>
          </a:p>
          <a:p>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3" name="Picture 2" descr="A picture containing text, clipart&#10;&#10;Description automatically generated">
            <a:extLst>
              <a:ext uri="{FF2B5EF4-FFF2-40B4-BE49-F238E27FC236}">
                <a16:creationId xmlns:a16="http://schemas.microsoft.com/office/drawing/2014/main" id="{170A8DEA-65E1-07C0-CBAC-B177079F9484}"/>
              </a:ext>
            </a:extLst>
          </p:cNvPr>
          <p:cNvPicPr>
            <a:picLocks noChangeAspect="1"/>
          </p:cNvPicPr>
          <p:nvPr/>
        </p:nvPicPr>
        <p:blipFill>
          <a:blip r:embed="rId3"/>
          <a:stretch>
            <a:fillRect/>
          </a:stretch>
        </p:blipFill>
        <p:spPr>
          <a:xfrm>
            <a:off x="11321821" y="227476"/>
            <a:ext cx="594360" cy="594360"/>
          </a:xfrm>
          <a:prstGeom prst="rect">
            <a:avLst/>
          </a:prstGeom>
        </p:spPr>
      </p:pic>
      <p:sp>
        <p:nvSpPr>
          <p:cNvPr id="5" name="TextBox 4">
            <a:extLst>
              <a:ext uri="{FF2B5EF4-FFF2-40B4-BE49-F238E27FC236}">
                <a16:creationId xmlns:a16="http://schemas.microsoft.com/office/drawing/2014/main" id="{FEFF4BB9-F376-9CB7-2268-7B09C4976182}"/>
              </a:ext>
            </a:extLst>
          </p:cNvPr>
          <p:cNvSpPr txBox="1"/>
          <p:nvPr/>
        </p:nvSpPr>
        <p:spPr>
          <a:xfrm>
            <a:off x="1484764" y="1714520"/>
            <a:ext cx="2133429" cy="400110"/>
          </a:xfrm>
          <a:prstGeom prst="rect">
            <a:avLst/>
          </a:prstGeom>
          <a:noFill/>
        </p:spPr>
        <p:txBody>
          <a:bodyPr wrap="square">
            <a:spAutoFit/>
          </a:bodyPr>
          <a:lstStyle/>
          <a:p>
            <a:r>
              <a:rPr lang="en-GB" sz="2000" b="1" dirty="0">
                <a:solidFill>
                  <a:srgbClr val="CC0000"/>
                </a:solidFill>
                <a:latin typeface="Baskerville Old Face" panose="02020602080505020303" pitchFamily="18" charset="0"/>
                <a:ea typeface="Montserrat"/>
                <a:cs typeface="Montserrat"/>
                <a:sym typeface="Montserrat"/>
              </a:rPr>
              <a:t>Capstone Project</a:t>
            </a:r>
            <a:endParaRPr lang="en-US" sz="2000" dirty="0">
              <a:latin typeface="Baskerville Old Face" panose="02020602080505020303" pitchFamily="18" charset="0"/>
            </a:endParaRPr>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00B772DE-3F55-62CF-DC7E-CA035582C895}"/>
                  </a:ext>
                </a:extLst>
              </p14:cNvPr>
              <p14:cNvContentPartPr/>
              <p14:nvPr/>
            </p14:nvContentPartPr>
            <p14:xfrm>
              <a:off x="1510288" y="4189070"/>
              <a:ext cx="360" cy="1120048"/>
            </p14:xfrm>
          </p:contentPart>
        </mc:Choice>
        <mc:Fallback xmlns="">
          <p:pic>
            <p:nvPicPr>
              <p:cNvPr id="18" name="Ink 17">
                <a:extLst>
                  <a:ext uri="{FF2B5EF4-FFF2-40B4-BE49-F238E27FC236}">
                    <a16:creationId xmlns:a16="http://schemas.microsoft.com/office/drawing/2014/main" id="{00B772DE-3F55-62CF-DC7E-CA035582C895}"/>
                  </a:ext>
                </a:extLst>
              </p:cNvPr>
              <p:cNvPicPr/>
              <p:nvPr/>
            </p:nvPicPr>
            <p:blipFill>
              <a:blip r:embed="rId5"/>
              <a:stretch>
                <a:fillRect/>
              </a:stretch>
            </p:blipFill>
            <p:spPr>
              <a:xfrm>
                <a:off x="1492288" y="4171074"/>
                <a:ext cx="36000" cy="1155679"/>
              </a:xfrm>
              <a:prstGeom prst="rect">
                <a:avLst/>
              </a:prstGeom>
            </p:spPr>
          </p:pic>
        </mc:Fallback>
      </mc:AlternateContent>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09273" y="227476"/>
            <a:ext cx="10680985" cy="939169"/>
          </a:xfrm>
        </p:spPr>
        <p:txBody>
          <a:bodyPr/>
          <a:lstStyle/>
          <a:p>
            <a:r>
              <a:rPr lang="en-US" sz="3600" dirty="0">
                <a:solidFill>
                  <a:schemeClr val="tx2"/>
                </a:solidFill>
                <a:effectLst/>
              </a:rPr>
              <a:t>Observation Age of Users (countplot and pie chart):</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11" name="Picture 10" descr="A picture containing text, clipart&#10;&#10;Description automatically generated">
            <a:extLst>
              <a:ext uri="{FF2B5EF4-FFF2-40B4-BE49-F238E27FC236}">
                <a16:creationId xmlns:a16="http://schemas.microsoft.com/office/drawing/2014/main" id="{E668A4E9-DA18-8F49-A396-2753C15500CE}"/>
              </a:ext>
            </a:extLst>
          </p:cNvPr>
          <p:cNvPicPr>
            <a:picLocks noChangeAspect="1"/>
          </p:cNvPicPr>
          <p:nvPr/>
        </p:nvPicPr>
        <p:blipFill>
          <a:blip r:embed="rId2"/>
          <a:stretch>
            <a:fillRect/>
          </a:stretch>
        </p:blipFill>
        <p:spPr>
          <a:xfrm>
            <a:off x="11321821" y="227476"/>
            <a:ext cx="594360" cy="594360"/>
          </a:xfrm>
          <a:prstGeom prst="rect">
            <a:avLst/>
          </a:prstGeom>
        </p:spPr>
      </p:pic>
      <p:sp>
        <p:nvSpPr>
          <p:cNvPr id="8" name="TextBox 7">
            <a:extLst>
              <a:ext uri="{FF2B5EF4-FFF2-40B4-BE49-F238E27FC236}">
                <a16:creationId xmlns:a16="http://schemas.microsoft.com/office/drawing/2014/main" id="{356A1868-760B-304F-43C9-0CDAD0781627}"/>
              </a:ext>
            </a:extLst>
          </p:cNvPr>
          <p:cNvSpPr txBox="1"/>
          <p:nvPr/>
        </p:nvSpPr>
        <p:spPr>
          <a:xfrm>
            <a:off x="586131" y="1169508"/>
            <a:ext cx="10011747" cy="646331"/>
          </a:xfrm>
          <a:prstGeom prst="rect">
            <a:avLst/>
          </a:prstGeom>
          <a:noFill/>
        </p:spPr>
        <p:txBody>
          <a:bodyPr wrap="square">
            <a:spAutoFit/>
          </a:bodyPr>
          <a:lstStyle/>
          <a:p>
            <a:pPr marL="285750" indent="-285750">
              <a:buFont typeface="Wingdings" panose="05000000000000000000" pitchFamily="2" charset="2"/>
              <a:buChar char="Ø"/>
            </a:pPr>
            <a:r>
              <a:rPr lang="en-US" dirty="0"/>
              <a:t>From above plots we observed that 41.9% of age 34 group read more books compared to other age groups. Also the users with the age 60 and above do not read more books.</a:t>
            </a:r>
          </a:p>
        </p:txBody>
      </p:sp>
      <p:pic>
        <p:nvPicPr>
          <p:cNvPr id="3" name="Picture 2" descr="Chart, radar chart&#10;&#10;Description automatically generated">
            <a:extLst>
              <a:ext uri="{FF2B5EF4-FFF2-40B4-BE49-F238E27FC236}">
                <a16:creationId xmlns:a16="http://schemas.microsoft.com/office/drawing/2014/main" id="{EF250556-18BD-F461-4843-F26BF7ECE47C}"/>
              </a:ext>
            </a:extLst>
          </p:cNvPr>
          <p:cNvPicPr>
            <a:picLocks noChangeAspect="1"/>
          </p:cNvPicPr>
          <p:nvPr/>
        </p:nvPicPr>
        <p:blipFill>
          <a:blip r:embed="rId3"/>
          <a:stretch>
            <a:fillRect/>
          </a:stretch>
        </p:blipFill>
        <p:spPr>
          <a:xfrm>
            <a:off x="539240" y="2224652"/>
            <a:ext cx="10654930" cy="4524036"/>
          </a:xfrm>
          <a:prstGeom prst="rect">
            <a:avLst/>
          </a:prstGeom>
        </p:spPr>
      </p:pic>
    </p:spTree>
    <p:extLst>
      <p:ext uri="{BB962C8B-B14F-4D97-AF65-F5344CB8AC3E}">
        <p14:creationId xmlns:p14="http://schemas.microsoft.com/office/powerpoint/2010/main" val="1875198611"/>
      </p:ext>
    </p:extLst>
  </p:cSld>
  <p:clrMapOvr>
    <a:masterClrMapping/>
  </p:clrMapOvr>
  <mc:AlternateContent xmlns:mc="http://schemas.openxmlformats.org/markup-compatibility/2006" xmlns:p14="http://schemas.microsoft.com/office/powerpoint/2010/main">
    <mc:Choice Requires="p14">
      <p:transition spd="slow" p14:dur="2000" advTm="3887"/>
    </mc:Choice>
    <mc:Fallback xmlns="">
      <p:transition spd="slow" advTm="38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619376" y="524656"/>
            <a:ext cx="5216418" cy="670517"/>
          </a:xfrm>
        </p:spPr>
        <p:txBody>
          <a:bodyPr/>
          <a:lstStyle/>
          <a:p>
            <a:r>
              <a:rPr lang="en-US" dirty="0">
                <a:solidFill>
                  <a:schemeClr val="tx2"/>
                </a:solidFill>
                <a:effectLst/>
              </a:rPr>
              <a:t>Book Ratings Count:</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pic>
        <p:nvPicPr>
          <p:cNvPr id="11" name="Picture 10" descr="A picture containing text, clipart&#10;&#10;Description automatically generated">
            <a:extLst>
              <a:ext uri="{FF2B5EF4-FFF2-40B4-BE49-F238E27FC236}">
                <a16:creationId xmlns:a16="http://schemas.microsoft.com/office/drawing/2014/main" id="{E668A4E9-DA18-8F49-A396-2753C15500CE}"/>
              </a:ext>
            </a:extLst>
          </p:cNvPr>
          <p:cNvPicPr>
            <a:picLocks noChangeAspect="1"/>
          </p:cNvPicPr>
          <p:nvPr/>
        </p:nvPicPr>
        <p:blipFill>
          <a:blip r:embed="rId2"/>
          <a:stretch>
            <a:fillRect/>
          </a:stretch>
        </p:blipFill>
        <p:spPr>
          <a:xfrm>
            <a:off x="11321821" y="227476"/>
            <a:ext cx="594360" cy="594360"/>
          </a:xfrm>
          <a:prstGeom prst="rect">
            <a:avLst/>
          </a:prstGeom>
        </p:spPr>
      </p:pic>
      <p:sp>
        <p:nvSpPr>
          <p:cNvPr id="6" name="TextBox 5">
            <a:extLst>
              <a:ext uri="{FF2B5EF4-FFF2-40B4-BE49-F238E27FC236}">
                <a16:creationId xmlns:a16="http://schemas.microsoft.com/office/drawing/2014/main" id="{78857D76-57B8-4C4A-D5A5-CE5085457C59}"/>
              </a:ext>
            </a:extLst>
          </p:cNvPr>
          <p:cNvSpPr txBox="1"/>
          <p:nvPr/>
        </p:nvSpPr>
        <p:spPr>
          <a:xfrm>
            <a:off x="1166379" y="1284008"/>
            <a:ext cx="9338830" cy="1015663"/>
          </a:xfrm>
          <a:prstGeom prst="rect">
            <a:avLst/>
          </a:prstGeom>
          <a:noFill/>
        </p:spPr>
        <p:txBody>
          <a:bodyPr wrap="square">
            <a:spAutoFit/>
          </a:bodyPr>
          <a:lstStyle/>
          <a:p>
            <a:pPr marL="285750" indent="-285750">
              <a:buFont typeface="Wingdings" panose="05000000000000000000" pitchFamily="2" charset="2"/>
              <a:buChar char="Ø"/>
            </a:pPr>
            <a:r>
              <a:rPr lang="en-US" sz="2000" dirty="0"/>
              <a:t>It can be observe that higher ratings are more common amongst users and rating 8 has been rated highest number of times</a:t>
            </a:r>
          </a:p>
          <a:p>
            <a:pPr marL="285750" indent="-285750">
              <a:buFont typeface="Wingdings" panose="05000000000000000000" pitchFamily="2" charset="2"/>
              <a:buChar char="Ø"/>
            </a:pPr>
            <a:r>
              <a:rPr lang="en-US" sz="2000" dirty="0"/>
              <a:t>Higher ratings are more common amongst users</a:t>
            </a:r>
          </a:p>
        </p:txBody>
      </p:sp>
      <p:pic>
        <p:nvPicPr>
          <p:cNvPr id="8" name="Picture 7" descr="Chart, bar chart&#10;&#10;Description automatically generated">
            <a:extLst>
              <a:ext uri="{FF2B5EF4-FFF2-40B4-BE49-F238E27FC236}">
                <a16:creationId xmlns:a16="http://schemas.microsoft.com/office/drawing/2014/main" id="{8C99C048-2E69-8C56-1AA6-715B90545CC5}"/>
              </a:ext>
            </a:extLst>
          </p:cNvPr>
          <p:cNvPicPr>
            <a:picLocks noChangeAspect="1"/>
          </p:cNvPicPr>
          <p:nvPr/>
        </p:nvPicPr>
        <p:blipFill>
          <a:blip r:embed="rId3"/>
          <a:stretch>
            <a:fillRect/>
          </a:stretch>
        </p:blipFill>
        <p:spPr>
          <a:xfrm>
            <a:off x="1166379" y="2501617"/>
            <a:ext cx="8008795" cy="4081428"/>
          </a:xfrm>
          <a:prstGeom prst="rect">
            <a:avLst/>
          </a:prstGeom>
        </p:spPr>
      </p:pic>
    </p:spTree>
    <p:extLst>
      <p:ext uri="{BB962C8B-B14F-4D97-AF65-F5344CB8AC3E}">
        <p14:creationId xmlns:p14="http://schemas.microsoft.com/office/powerpoint/2010/main" val="1640288181"/>
      </p:ext>
    </p:extLst>
  </p:cSld>
  <p:clrMapOvr>
    <a:masterClrMapping/>
  </p:clrMapOvr>
  <mc:AlternateContent xmlns:mc="http://schemas.openxmlformats.org/markup-compatibility/2006" xmlns:p14="http://schemas.microsoft.com/office/powerpoint/2010/main">
    <mc:Choice Requires="p14">
      <p:transition spd="slow" p14:dur="2000" advTm="729"/>
    </mc:Choice>
    <mc:Fallback xmlns="">
      <p:transition spd="slow" advTm="72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3669" y="302191"/>
            <a:ext cx="10889796" cy="1139284"/>
          </a:xfrm>
        </p:spPr>
        <p:txBody>
          <a:bodyPr/>
          <a:lstStyle/>
          <a:p>
            <a:r>
              <a:rPr lang="en-US" dirty="0"/>
              <a:t>top 15 book authors based on their book count</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pic>
        <p:nvPicPr>
          <p:cNvPr id="4" name="Picture 3" descr="Chart&#10;&#10;Description automatically generated">
            <a:extLst>
              <a:ext uri="{FF2B5EF4-FFF2-40B4-BE49-F238E27FC236}">
                <a16:creationId xmlns:a16="http://schemas.microsoft.com/office/drawing/2014/main" id="{F119C321-E4F8-7C98-37CA-4DFA349A9F03}"/>
              </a:ext>
            </a:extLst>
          </p:cNvPr>
          <p:cNvPicPr>
            <a:picLocks noChangeAspect="1"/>
          </p:cNvPicPr>
          <p:nvPr/>
        </p:nvPicPr>
        <p:blipFill>
          <a:blip r:embed="rId4"/>
          <a:stretch>
            <a:fillRect/>
          </a:stretch>
        </p:blipFill>
        <p:spPr>
          <a:xfrm>
            <a:off x="768927" y="2340828"/>
            <a:ext cx="9341428" cy="4319745"/>
          </a:xfrm>
          <a:prstGeom prst="rect">
            <a:avLst/>
          </a:prstGeom>
        </p:spPr>
      </p:pic>
      <p:sp>
        <p:nvSpPr>
          <p:cNvPr id="8" name="TextBox 7">
            <a:extLst>
              <a:ext uri="{FF2B5EF4-FFF2-40B4-BE49-F238E27FC236}">
                <a16:creationId xmlns:a16="http://schemas.microsoft.com/office/drawing/2014/main" id="{B79DB923-9C4F-D21C-D690-A9E2E59D4100}"/>
              </a:ext>
            </a:extLst>
          </p:cNvPr>
          <p:cNvSpPr txBox="1"/>
          <p:nvPr/>
        </p:nvSpPr>
        <p:spPr>
          <a:xfrm>
            <a:off x="914399" y="1731474"/>
            <a:ext cx="9493021" cy="400110"/>
          </a:xfrm>
          <a:prstGeom prst="rect">
            <a:avLst/>
          </a:prstGeom>
        </p:spPr>
        <p:txBody>
          <a:bodyPr wrap="square" rtlCol="0">
            <a:spAutoFit/>
          </a:bodyPr>
          <a:lstStyle/>
          <a:p>
            <a:pPr marL="0" indent="0">
              <a:lnSpc>
                <a:spcPct val="100000"/>
              </a:lnSpc>
              <a:spcBef>
                <a:spcPts val="0"/>
              </a:spcBef>
              <a:buFontTx/>
              <a:buNone/>
            </a:pPr>
            <a:r>
              <a:rPr lang="en-US" sz="2000" dirty="0">
                <a:ea typeface="微软雅黑"/>
                <a:cs typeface="Posterama" panose="020B0504020200020000" pitchFamily="34" charset="0"/>
              </a:rPr>
              <a:t>Agatha christie are highest number of books write in our given dataset</a:t>
            </a:r>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slow" p14:dur="2000" advTm="497"/>
    </mc:Choice>
    <mc:Fallback xmlns="">
      <p:transition spd="slow" advTm="49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824304" y="410222"/>
            <a:ext cx="9483477" cy="678054"/>
          </a:xfrm>
        </p:spPr>
        <p:txBody>
          <a:bodyPr/>
          <a:lstStyle/>
          <a:p>
            <a:r>
              <a:rPr lang="en-US" dirty="0"/>
              <a:t>Top 15 Publishers based on their books Published</a:t>
            </a:r>
            <a:endParaRPr lang="en-US" dirty="0">
              <a:solidFill>
                <a:schemeClr val="tx2"/>
              </a:solidFill>
              <a:effectLst/>
            </a:endParaRP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sp>
        <p:nvSpPr>
          <p:cNvPr id="4" name="TextBox 3">
            <a:extLst>
              <a:ext uri="{FF2B5EF4-FFF2-40B4-BE49-F238E27FC236}">
                <a16:creationId xmlns:a16="http://schemas.microsoft.com/office/drawing/2014/main" id="{CD5F7BDB-581D-9B4E-66FB-2156022265D3}"/>
              </a:ext>
            </a:extLst>
          </p:cNvPr>
          <p:cNvSpPr txBox="1"/>
          <p:nvPr/>
        </p:nvSpPr>
        <p:spPr>
          <a:xfrm>
            <a:off x="1181928" y="1711016"/>
            <a:ext cx="8416212" cy="369332"/>
          </a:xfrm>
          <a:prstGeom prst="rect">
            <a:avLst/>
          </a:prstGeom>
          <a:noFill/>
        </p:spPr>
        <p:txBody>
          <a:bodyPr wrap="square">
            <a:spAutoFit/>
          </a:bodyPr>
          <a:lstStyle/>
          <a:p>
            <a:pPr marL="285750" indent="-285750">
              <a:buFont typeface="Arial" panose="020B0604020202020204" pitchFamily="34" charset="0"/>
              <a:buChar char="•"/>
            </a:pPr>
            <a:r>
              <a:rPr lang="en-US" dirty="0"/>
              <a:t>Harlequin published highest number of books in our given dataset</a:t>
            </a:r>
          </a:p>
        </p:txBody>
      </p:sp>
      <p:pic>
        <p:nvPicPr>
          <p:cNvPr id="5" name="Picture 4" descr="Chart, funnel chart&#10;&#10;Description automatically generated">
            <a:extLst>
              <a:ext uri="{FF2B5EF4-FFF2-40B4-BE49-F238E27FC236}">
                <a16:creationId xmlns:a16="http://schemas.microsoft.com/office/drawing/2014/main" id="{6BAABE76-23C6-484D-4B0A-A46826B008E4}"/>
              </a:ext>
            </a:extLst>
          </p:cNvPr>
          <p:cNvPicPr>
            <a:picLocks noChangeAspect="1"/>
          </p:cNvPicPr>
          <p:nvPr/>
        </p:nvPicPr>
        <p:blipFill>
          <a:blip r:embed="rId4"/>
          <a:stretch>
            <a:fillRect/>
          </a:stretch>
        </p:blipFill>
        <p:spPr>
          <a:xfrm>
            <a:off x="824304" y="2231254"/>
            <a:ext cx="9358787" cy="4502055"/>
          </a:xfrm>
          <a:prstGeom prst="rect">
            <a:avLst/>
          </a:prstGeom>
        </p:spPr>
      </p:pic>
    </p:spTree>
    <p:extLst>
      <p:ext uri="{BB962C8B-B14F-4D97-AF65-F5344CB8AC3E}">
        <p14:creationId xmlns:p14="http://schemas.microsoft.com/office/powerpoint/2010/main" val="710088117"/>
      </p:ext>
    </p:extLst>
  </p:cSld>
  <p:clrMapOvr>
    <a:masterClrMapping/>
  </p:clrMapOvr>
  <mc:AlternateContent xmlns:mc="http://schemas.openxmlformats.org/markup-compatibility/2006" xmlns:p14="http://schemas.microsoft.com/office/powerpoint/2010/main">
    <mc:Choice Requires="p14">
      <p:transition spd="slow" p14:dur="2000" advTm="617"/>
    </mc:Choice>
    <mc:Fallback xmlns="">
      <p:transition spd="slow" advTm="61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sz="4000" dirty="0"/>
              <a:t>Number of book published by year count:</a:t>
            </a:r>
            <a:endParaRPr lang="en-US" sz="4000" dirty="0">
              <a:solidFill>
                <a:schemeClr val="tx2"/>
              </a:solidFill>
              <a:effectLst/>
            </a:endParaRP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sp>
        <p:nvSpPr>
          <p:cNvPr id="4" name="TextBox 3">
            <a:extLst>
              <a:ext uri="{FF2B5EF4-FFF2-40B4-BE49-F238E27FC236}">
                <a16:creationId xmlns:a16="http://schemas.microsoft.com/office/drawing/2014/main" id="{CD5F7BDB-581D-9B4E-66FB-2156022265D3}"/>
              </a:ext>
            </a:extLst>
          </p:cNvPr>
          <p:cNvSpPr txBox="1"/>
          <p:nvPr/>
        </p:nvSpPr>
        <p:spPr>
          <a:xfrm>
            <a:off x="587829" y="1418565"/>
            <a:ext cx="9302499" cy="646331"/>
          </a:xfrm>
          <a:prstGeom prst="rect">
            <a:avLst/>
          </a:prstGeom>
          <a:noFill/>
        </p:spPr>
        <p:txBody>
          <a:bodyPr wrap="square">
            <a:spAutoFit/>
          </a:bodyPr>
          <a:lstStyle/>
          <a:p>
            <a:pPr marL="285750" indent="-285750">
              <a:buFont typeface="Wingdings" panose="05000000000000000000" pitchFamily="2" charset="2"/>
              <a:buChar char="Ø"/>
            </a:pPr>
            <a:r>
              <a:rPr lang="en-US" dirty="0"/>
              <a:t>So we can observe that publication years are somewhat between 1950 - 2005 here.</a:t>
            </a:r>
          </a:p>
          <a:p>
            <a:pPr marL="285750" indent="-285750">
              <a:buFont typeface="Wingdings" panose="05000000000000000000" pitchFamily="2" charset="2"/>
              <a:buChar char="Ø"/>
            </a:pPr>
            <a:endParaRPr lang="en-US" dirty="0"/>
          </a:p>
        </p:txBody>
      </p:sp>
      <p:pic>
        <p:nvPicPr>
          <p:cNvPr id="5" name="Picture 4" descr="Table&#10;&#10;Description automatically generated with low confidence">
            <a:extLst>
              <a:ext uri="{FF2B5EF4-FFF2-40B4-BE49-F238E27FC236}">
                <a16:creationId xmlns:a16="http://schemas.microsoft.com/office/drawing/2014/main" id="{3E0257A7-5FCB-2423-7D57-2794D3E9184B}"/>
              </a:ext>
            </a:extLst>
          </p:cNvPr>
          <p:cNvPicPr>
            <a:picLocks noChangeAspect="1"/>
          </p:cNvPicPr>
          <p:nvPr/>
        </p:nvPicPr>
        <p:blipFill>
          <a:blip r:embed="rId4"/>
          <a:stretch>
            <a:fillRect/>
          </a:stretch>
        </p:blipFill>
        <p:spPr>
          <a:xfrm>
            <a:off x="618259" y="2064896"/>
            <a:ext cx="10955482" cy="4078849"/>
          </a:xfrm>
          <a:prstGeom prst="rect">
            <a:avLst/>
          </a:prstGeom>
        </p:spPr>
      </p:pic>
    </p:spTree>
    <p:extLst>
      <p:ext uri="{BB962C8B-B14F-4D97-AF65-F5344CB8AC3E}">
        <p14:creationId xmlns:p14="http://schemas.microsoft.com/office/powerpoint/2010/main" val="1230789660"/>
      </p:ext>
    </p:extLst>
  </p:cSld>
  <p:clrMapOvr>
    <a:masterClrMapping/>
  </p:clrMapOvr>
  <mc:AlternateContent xmlns:mc="http://schemas.openxmlformats.org/markup-compatibility/2006" xmlns:p14="http://schemas.microsoft.com/office/powerpoint/2010/main">
    <mc:Choice Requires="p14">
      <p:transition spd="slow" p14:dur="2000" advTm="617"/>
    </mc:Choice>
    <mc:Fallback xmlns="">
      <p:transition spd="slow" advTm="61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363499" y="524657"/>
            <a:ext cx="11170409" cy="698784"/>
          </a:xfrm>
        </p:spPr>
        <p:txBody>
          <a:bodyPr/>
          <a:lstStyle/>
          <a:p>
            <a:r>
              <a:rPr lang="en-US" dirty="0">
                <a:solidFill>
                  <a:schemeClr val="tx2"/>
                </a:solidFill>
                <a:effectLst/>
              </a:rPr>
              <a:t>Top 10 countries based on number of readers :</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pic>
        <p:nvPicPr>
          <p:cNvPr id="4" name="Picture 3" descr="Chart, bar chart&#10;&#10;Description automatically generated">
            <a:extLst>
              <a:ext uri="{FF2B5EF4-FFF2-40B4-BE49-F238E27FC236}">
                <a16:creationId xmlns:a16="http://schemas.microsoft.com/office/drawing/2014/main" id="{773ADB7F-2A6A-0516-7B44-E34F18BCBB1A}"/>
              </a:ext>
            </a:extLst>
          </p:cNvPr>
          <p:cNvPicPr>
            <a:picLocks noChangeAspect="1"/>
          </p:cNvPicPr>
          <p:nvPr/>
        </p:nvPicPr>
        <p:blipFill>
          <a:blip r:embed="rId4"/>
          <a:stretch>
            <a:fillRect/>
          </a:stretch>
        </p:blipFill>
        <p:spPr>
          <a:xfrm>
            <a:off x="1023624" y="1962439"/>
            <a:ext cx="8993212" cy="4769369"/>
          </a:xfrm>
          <a:prstGeom prst="rect">
            <a:avLst/>
          </a:prstGeom>
        </p:spPr>
      </p:pic>
      <p:sp>
        <p:nvSpPr>
          <p:cNvPr id="11" name="TextBox 10">
            <a:extLst>
              <a:ext uri="{FF2B5EF4-FFF2-40B4-BE49-F238E27FC236}">
                <a16:creationId xmlns:a16="http://schemas.microsoft.com/office/drawing/2014/main" id="{470BB553-898B-0414-2907-457EF1D0C8E6}"/>
              </a:ext>
            </a:extLst>
          </p:cNvPr>
          <p:cNvSpPr txBox="1"/>
          <p:nvPr/>
        </p:nvSpPr>
        <p:spPr>
          <a:xfrm>
            <a:off x="1023624" y="1223440"/>
            <a:ext cx="6099462" cy="646331"/>
          </a:xfrm>
          <a:prstGeom prst="rect">
            <a:avLst/>
          </a:prstGeom>
          <a:noFill/>
        </p:spPr>
        <p:txBody>
          <a:bodyPr wrap="square">
            <a:spAutoFit/>
          </a:bodyPr>
          <a:lstStyle/>
          <a:p>
            <a:pPr marL="285750" indent="-285750">
              <a:buFont typeface="Wingdings" panose="05000000000000000000" pitchFamily="2" charset="2"/>
              <a:buChar char="Ø"/>
            </a:pPr>
            <a:r>
              <a:rPr lang="en-US" dirty="0"/>
              <a:t>Splitting Location column and analyzing country.</a:t>
            </a:r>
          </a:p>
          <a:p>
            <a:pPr marL="285750" indent="-285750">
              <a:buFont typeface="Wingdings" panose="05000000000000000000" pitchFamily="2" charset="2"/>
              <a:buChar char="Ø"/>
            </a:pPr>
            <a:r>
              <a:rPr lang="en-US" dirty="0"/>
              <a:t>Most active readers are from USA.</a:t>
            </a:r>
          </a:p>
        </p:txBody>
      </p:sp>
    </p:spTree>
    <p:extLst>
      <p:ext uri="{BB962C8B-B14F-4D97-AF65-F5344CB8AC3E}">
        <p14:creationId xmlns:p14="http://schemas.microsoft.com/office/powerpoint/2010/main" val="3844910286"/>
      </p:ext>
    </p:extLst>
  </p:cSld>
  <p:clrMapOvr>
    <a:masterClrMapping/>
  </p:clrMapOvr>
  <mc:AlternateContent xmlns:mc="http://schemas.openxmlformats.org/markup-compatibility/2006" xmlns:p14="http://schemas.microsoft.com/office/powerpoint/2010/main">
    <mc:Choice Requires="p14">
      <p:transition spd="slow" p14:dur="2000" advTm="3769"/>
    </mc:Choice>
    <mc:Fallback xmlns="">
      <p:transition spd="slow" advTm="376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8385646" cy="889053"/>
          </a:xfrm>
        </p:spPr>
        <p:txBody>
          <a:bodyPr/>
          <a:lstStyle/>
          <a:p>
            <a:r>
              <a:rPr lang="en-US" dirty="0">
                <a:solidFill>
                  <a:schemeClr val="tx2"/>
                </a:solidFill>
                <a:effectLst/>
              </a:rPr>
              <a:t>Top 15 readers from states of USA :</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pic>
        <p:nvPicPr>
          <p:cNvPr id="4" name="Picture 3" descr="Chart, bar chart&#10;&#10;Description automatically generated">
            <a:extLst>
              <a:ext uri="{FF2B5EF4-FFF2-40B4-BE49-F238E27FC236}">
                <a16:creationId xmlns:a16="http://schemas.microsoft.com/office/drawing/2014/main" id="{90D0DFA0-34BC-8983-F54E-E37E30B7F0A9}"/>
              </a:ext>
            </a:extLst>
          </p:cNvPr>
          <p:cNvPicPr>
            <a:picLocks noChangeAspect="1"/>
          </p:cNvPicPr>
          <p:nvPr/>
        </p:nvPicPr>
        <p:blipFill>
          <a:blip r:embed="rId4"/>
          <a:stretch>
            <a:fillRect/>
          </a:stretch>
        </p:blipFill>
        <p:spPr>
          <a:xfrm>
            <a:off x="581709" y="2713728"/>
            <a:ext cx="9580600" cy="3869317"/>
          </a:xfrm>
          <a:prstGeom prst="rect">
            <a:avLst/>
          </a:prstGeom>
        </p:spPr>
      </p:pic>
      <p:sp>
        <p:nvSpPr>
          <p:cNvPr id="8" name="TextBox 7">
            <a:extLst>
              <a:ext uri="{FF2B5EF4-FFF2-40B4-BE49-F238E27FC236}">
                <a16:creationId xmlns:a16="http://schemas.microsoft.com/office/drawing/2014/main" id="{D000DA4E-08D2-D055-DCD2-24AF20F66940}"/>
              </a:ext>
            </a:extLst>
          </p:cNvPr>
          <p:cNvSpPr txBox="1"/>
          <p:nvPr/>
        </p:nvSpPr>
        <p:spPr>
          <a:xfrm>
            <a:off x="670214" y="1687475"/>
            <a:ext cx="6099462" cy="646331"/>
          </a:xfrm>
          <a:prstGeom prst="rect">
            <a:avLst/>
          </a:prstGeom>
          <a:noFill/>
        </p:spPr>
        <p:txBody>
          <a:bodyPr wrap="square">
            <a:spAutoFit/>
          </a:bodyPr>
          <a:lstStyle/>
          <a:p>
            <a:pPr marL="285750" indent="-285750">
              <a:buFont typeface="Wingdings" panose="05000000000000000000" pitchFamily="2" charset="2"/>
              <a:buChar char="Ø"/>
            </a:pPr>
            <a:r>
              <a:rPr lang="en-US" dirty="0"/>
              <a:t>Splitting Location column and analyzing State of USA.</a:t>
            </a:r>
          </a:p>
          <a:p>
            <a:pPr marL="285750" indent="-285750">
              <a:buFont typeface="Wingdings" panose="05000000000000000000" pitchFamily="2" charset="2"/>
              <a:buChar char="Ø"/>
            </a:pPr>
            <a:r>
              <a:rPr lang="en-US" dirty="0"/>
              <a:t>Most active readers are from California</a:t>
            </a:r>
          </a:p>
        </p:txBody>
      </p:sp>
    </p:spTree>
    <p:extLst>
      <p:ext uri="{BB962C8B-B14F-4D97-AF65-F5344CB8AC3E}">
        <p14:creationId xmlns:p14="http://schemas.microsoft.com/office/powerpoint/2010/main" val="382516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038599" y="524656"/>
            <a:ext cx="5114926" cy="833843"/>
          </a:xfrm>
        </p:spPr>
        <p:txBody>
          <a:bodyPr/>
          <a:lstStyle/>
          <a:p>
            <a:pPr marL="6350" marR="635" indent="-6350" algn="ctr">
              <a:lnSpc>
                <a:spcPct val="106000"/>
              </a:lnSpc>
              <a:spcBef>
                <a:spcPts val="0"/>
              </a:spcBef>
              <a:spcAft>
                <a:spcPts val="1295"/>
              </a:spcAft>
            </a:pPr>
            <a:r>
              <a:rPr lang="en-IN" b="1" dirty="0">
                <a:solidFill>
                  <a:srgbClr val="000000"/>
                </a:solidFill>
                <a:effectLst/>
                <a:ea typeface="Calibri" panose="020F0502020204030204" pitchFamily="34" charset="0"/>
              </a:rPr>
              <a:t>Technology Used</a:t>
            </a:r>
            <a:endParaRPr lang="en-US" dirty="0">
              <a:solidFill>
                <a:srgbClr val="000000"/>
              </a:solidFill>
              <a:effectLst/>
              <a:ea typeface="Calibri" panose="020F0502020204030204" pitchFamily="34" charset="0"/>
            </a:endParaRP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17</a:t>
            </a:fld>
            <a:endParaRPr lang="en-US" altLang="zh-CN" dirty="0"/>
          </a:p>
        </p:txBody>
      </p:sp>
      <p:pic>
        <p:nvPicPr>
          <p:cNvPr id="11" name="Picture 10" descr="A picture containing text, clipart&#10;&#10;Description automatically generated">
            <a:extLst>
              <a:ext uri="{FF2B5EF4-FFF2-40B4-BE49-F238E27FC236}">
                <a16:creationId xmlns:a16="http://schemas.microsoft.com/office/drawing/2014/main" id="{963EFCB5-54C9-225E-770B-E8540ED47759}"/>
              </a:ext>
            </a:extLst>
          </p:cNvPr>
          <p:cNvPicPr>
            <a:picLocks noChangeAspect="1"/>
          </p:cNvPicPr>
          <p:nvPr/>
        </p:nvPicPr>
        <p:blipFill>
          <a:blip r:embed="rId4"/>
          <a:stretch>
            <a:fillRect/>
          </a:stretch>
        </p:blipFill>
        <p:spPr>
          <a:xfrm>
            <a:off x="11321821" y="227476"/>
            <a:ext cx="594360" cy="594360"/>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14" name="Ink 13">
                <a:extLst>
                  <a:ext uri="{FF2B5EF4-FFF2-40B4-BE49-F238E27FC236}">
                    <a16:creationId xmlns:a16="http://schemas.microsoft.com/office/drawing/2014/main" id="{AC8E61BA-A63C-E0A3-50AB-E4BC2584728F}"/>
                  </a:ext>
                </a:extLst>
              </p14:cNvPr>
              <p14:cNvContentPartPr/>
              <p14:nvPr>
                <p:extLst>
                  <p:ext uri="{42D2F446-02D8-4167-A562-619A0277C38B}">
                    <p15:isNarration xmlns:p15="http://schemas.microsoft.com/office/powerpoint/2012/main" val="1"/>
                  </p:ext>
                </p:extLst>
              </p14:nvPr>
            </p14:nvContentPartPr>
            <p14:xfrm>
              <a:off x="19003499" y="11077379"/>
              <a:ext cx="2" cy="2"/>
            </p14:xfrm>
          </p:contentPart>
        </mc:Choice>
        <mc:Fallback xmlns="">
          <p:pic>
            <p:nvPicPr>
              <p:cNvPr id="14" name="Ink 13">
                <a:extLst>
                  <a:ext uri="{FF2B5EF4-FFF2-40B4-BE49-F238E27FC236}">
                    <a16:creationId xmlns:a16="http://schemas.microsoft.com/office/drawing/2014/main" id="{AC8E61BA-A63C-E0A3-50AB-E4BC2584728F}"/>
                  </a:ext>
                </a:extLst>
              </p:cNvPr>
              <p:cNvPicPr>
                <a:picLocks noGrp="1" noRot="1" noChangeAspect="1" noMove="1" noResize="1" noEditPoints="1" noAdjustHandles="1" noChangeArrowheads="1" noChangeShapeType="1"/>
              </p:cNvPicPr>
              <p:nvPr/>
            </p:nvPicPr>
            <p:blipFill>
              <a:blip r:embed="rId6"/>
              <a:stretch>
                <a:fillRect/>
              </a:stretch>
            </p:blipFill>
            <p:spPr>
              <a:xfrm>
                <a:off x="19003499" y="11077379"/>
                <a:ext cx="2" cy="2"/>
              </a:xfrm>
              <a:prstGeom prst="rect">
                <a:avLst/>
              </a:prstGeom>
            </p:spPr>
          </p:pic>
        </mc:Fallback>
      </mc:AlternateContent>
      <p:graphicFrame>
        <p:nvGraphicFramePr>
          <p:cNvPr id="2" name="Diagram 1">
            <a:extLst>
              <a:ext uri="{FF2B5EF4-FFF2-40B4-BE49-F238E27FC236}">
                <a16:creationId xmlns:a16="http://schemas.microsoft.com/office/drawing/2014/main" id="{61ACE244-399B-40F7-B371-E7327FAF3EDB}"/>
              </a:ext>
            </a:extLst>
          </p:cNvPr>
          <p:cNvGraphicFramePr/>
          <p:nvPr>
            <p:extLst>
              <p:ext uri="{D42A27DB-BD31-4B8C-83A1-F6EECF244321}">
                <p14:modId xmlns:p14="http://schemas.microsoft.com/office/powerpoint/2010/main" val="3881770702"/>
              </p:ext>
            </p:extLst>
          </p:nvPr>
        </p:nvGraphicFramePr>
        <p:xfrm>
          <a:off x="3207834" y="1691255"/>
          <a:ext cx="9168463" cy="4642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6" name="Group 5">
            <a:extLst>
              <a:ext uri="{FF2B5EF4-FFF2-40B4-BE49-F238E27FC236}">
                <a16:creationId xmlns:a16="http://schemas.microsoft.com/office/drawing/2014/main" id="{D5610376-7062-0FD7-0981-DDDEC5B409B0}"/>
              </a:ext>
            </a:extLst>
          </p:cNvPr>
          <p:cNvGrpSpPr/>
          <p:nvPr/>
        </p:nvGrpSpPr>
        <p:grpSpPr>
          <a:xfrm>
            <a:off x="9826649" y="3153004"/>
            <a:ext cx="1495172" cy="1718589"/>
            <a:chOff x="4232017" y="-1"/>
            <a:chExt cx="1495172" cy="1718589"/>
          </a:xfrm>
        </p:grpSpPr>
        <p:sp>
          <p:nvSpPr>
            <p:cNvPr id="7" name="Hexagon 6">
              <a:extLst>
                <a:ext uri="{FF2B5EF4-FFF2-40B4-BE49-F238E27FC236}">
                  <a16:creationId xmlns:a16="http://schemas.microsoft.com/office/drawing/2014/main" id="{2F4A3FEA-AF6D-02C3-3FD0-011A483A11AE}"/>
                </a:ext>
              </a:extLst>
            </p:cNvPr>
            <p:cNvSpPr/>
            <p:nvPr/>
          </p:nvSpPr>
          <p:spPr>
            <a:xfrm rot="5400000">
              <a:off x="4120308" y="111708"/>
              <a:ext cx="1718589" cy="1495172"/>
            </a:xfrm>
            <a:prstGeom prst="hexagon">
              <a:avLst>
                <a:gd name="adj" fmla="val 25000"/>
                <a:gd name="vf" fmla="val 115470"/>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8" name="Hexagon 4">
              <a:extLst>
                <a:ext uri="{FF2B5EF4-FFF2-40B4-BE49-F238E27FC236}">
                  <a16:creationId xmlns:a16="http://schemas.microsoft.com/office/drawing/2014/main" id="{43176034-6F5A-C83D-D6B5-D7632EB22BC1}"/>
                </a:ext>
              </a:extLst>
            </p:cNvPr>
            <p:cNvSpPr txBox="1"/>
            <p:nvPr/>
          </p:nvSpPr>
          <p:spPr>
            <a:xfrm>
              <a:off x="4465014" y="267813"/>
              <a:ext cx="1029176" cy="11829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Flask</a:t>
              </a:r>
            </a:p>
          </p:txBody>
        </p:sp>
      </p:grpSp>
    </p:spTree>
    <p:extLst>
      <p:ext uri="{BB962C8B-B14F-4D97-AF65-F5344CB8AC3E}">
        <p14:creationId xmlns:p14="http://schemas.microsoft.com/office/powerpoint/2010/main" val="2222192640"/>
      </p:ext>
    </p:extLst>
  </p:cSld>
  <p:clrMapOvr>
    <a:masterClrMapping/>
  </p:clrMapOvr>
  <mc:AlternateContent xmlns:mc="http://schemas.openxmlformats.org/markup-compatibility/2006" xmlns:p14="http://schemas.microsoft.com/office/powerpoint/2010/main">
    <mc:Choice Requires="p14">
      <p:transition spd="slow" p14:dur="2000" advTm="29596"/>
    </mc:Choice>
    <mc:Fallback xmlns="">
      <p:transition spd="slow" advTm="295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md type="call" cmd="playFrom(0.0)">
                                      <p:cBhvr>
                                        <p:cTn id="7"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E6B7-42AF-05F8-7A9E-48A76A4A5C99}"/>
              </a:ext>
            </a:extLst>
          </p:cNvPr>
          <p:cNvSpPr>
            <a:spLocks noGrp="1"/>
          </p:cNvSpPr>
          <p:nvPr>
            <p:ph type="title"/>
          </p:nvPr>
        </p:nvSpPr>
        <p:spPr>
          <a:xfrm>
            <a:off x="581709" y="721538"/>
            <a:ext cx="6238969" cy="799352"/>
          </a:xfrm>
        </p:spPr>
        <p:txBody>
          <a:bodyPr/>
          <a:lstStyle/>
          <a:p>
            <a:r>
              <a:rPr lang="en-US" dirty="0"/>
              <a:t>Model’s Performed</a:t>
            </a:r>
          </a:p>
        </p:txBody>
      </p:sp>
      <p:sp>
        <p:nvSpPr>
          <p:cNvPr id="5" name="Slide Number Placeholder 4">
            <a:extLst>
              <a:ext uri="{FF2B5EF4-FFF2-40B4-BE49-F238E27FC236}">
                <a16:creationId xmlns:a16="http://schemas.microsoft.com/office/drawing/2014/main" id="{24832BFB-1DF3-5CE3-BD15-A7ABBA796EB2}"/>
              </a:ext>
            </a:extLst>
          </p:cNvPr>
          <p:cNvSpPr>
            <a:spLocks noGrp="1"/>
          </p:cNvSpPr>
          <p:nvPr>
            <p:ph type="sldNum" sz="quarter" idx="29"/>
          </p:nvPr>
        </p:nvSpPr>
        <p:spPr/>
        <p:txBody>
          <a:bodyPr/>
          <a:lstStyle/>
          <a:p>
            <a:r>
              <a:rPr lang="en-US" altLang="zh-CN" dirty="0"/>
              <a:t>8</a:t>
            </a:r>
          </a:p>
        </p:txBody>
      </p:sp>
      <p:sp>
        <p:nvSpPr>
          <p:cNvPr id="9" name="TextBox 8">
            <a:extLst>
              <a:ext uri="{FF2B5EF4-FFF2-40B4-BE49-F238E27FC236}">
                <a16:creationId xmlns:a16="http://schemas.microsoft.com/office/drawing/2014/main" id="{A283D806-4A78-24CB-3BB9-882E1DE9A2C4}"/>
              </a:ext>
            </a:extLst>
          </p:cNvPr>
          <p:cNvSpPr txBox="1"/>
          <p:nvPr/>
        </p:nvSpPr>
        <p:spPr>
          <a:xfrm>
            <a:off x="1016477" y="1642085"/>
            <a:ext cx="10305344" cy="5122043"/>
          </a:xfrm>
          <a:prstGeom prst="rect">
            <a:avLst/>
          </a:prstGeom>
          <a:noFill/>
        </p:spPr>
        <p:txBody>
          <a:bodyPr wrap="square">
            <a:spAutoFit/>
          </a:bodyPr>
          <a:lstStyle/>
          <a:p>
            <a:pPr marL="457200" indent="-342900" fontAlgn="base">
              <a:lnSpc>
                <a:spcPct val="150000"/>
              </a:lnSpc>
              <a:buFont typeface="Wingdings" panose="05000000000000000000" pitchFamily="2" charset="2"/>
              <a:buChar char="Ø"/>
            </a:pPr>
            <a:r>
              <a:rPr lang="en-US" sz="2000" dirty="0"/>
              <a:t>Popularity Based Recommendation</a:t>
            </a:r>
          </a:p>
          <a:p>
            <a:pPr marL="571500" lvl="1" fontAlgn="base">
              <a:lnSpc>
                <a:spcPct val="150000"/>
              </a:lnSpc>
            </a:pPr>
            <a:r>
              <a:rPr lang="en-US" sz="2000" dirty="0"/>
              <a:t>	Recommend the top rating books </a:t>
            </a:r>
          </a:p>
          <a:p>
            <a:pPr marL="457200" indent="-342900" fontAlgn="base">
              <a:lnSpc>
                <a:spcPct val="150000"/>
              </a:lnSpc>
              <a:buFont typeface="Wingdings" panose="05000000000000000000" pitchFamily="2" charset="2"/>
              <a:buChar char="Ø"/>
            </a:pPr>
            <a:r>
              <a:rPr lang="en-US" sz="2000" dirty="0"/>
              <a:t>Collaborative </a:t>
            </a:r>
          </a:p>
          <a:p>
            <a:pPr marL="571500" lvl="1" fontAlgn="base">
              <a:lnSpc>
                <a:spcPct val="150000"/>
              </a:lnSpc>
            </a:pPr>
            <a:r>
              <a:rPr lang="en-US" sz="2000" dirty="0"/>
              <a:t>Recommend items those are preferred by similar users Content-based</a:t>
            </a:r>
          </a:p>
          <a:p>
            <a:pPr marL="914400" lvl="1" indent="-342900" fontAlgn="base">
              <a:lnSpc>
                <a:spcPct val="150000"/>
              </a:lnSpc>
              <a:buFont typeface="Wingdings" panose="05000000000000000000" pitchFamily="2" charset="2"/>
              <a:buChar char="v"/>
            </a:pPr>
            <a:r>
              <a:rPr lang="en-US" sz="2000" dirty="0"/>
              <a:t>Collaborative Filtering-(Item-Item based)</a:t>
            </a:r>
          </a:p>
          <a:p>
            <a:pPr marL="914400" lvl="1" indent="-342900" fontAlgn="base">
              <a:lnSpc>
                <a:spcPct val="150000"/>
              </a:lnSpc>
              <a:buFont typeface="Wingdings" panose="05000000000000000000" pitchFamily="2" charset="2"/>
              <a:buChar char="v"/>
            </a:pPr>
            <a:r>
              <a:rPr lang="en-US" sz="2000" dirty="0"/>
              <a:t>Collaborative Filtering-(User-Item based)</a:t>
            </a:r>
          </a:p>
          <a:p>
            <a:pPr marL="457200" indent="-342900" fontAlgn="base">
              <a:lnSpc>
                <a:spcPct val="150000"/>
              </a:lnSpc>
              <a:buFont typeface="Wingdings" panose="05000000000000000000" pitchFamily="2" charset="2"/>
              <a:buChar char="Ø"/>
            </a:pPr>
            <a:r>
              <a:rPr lang="en-US" sz="2000" dirty="0"/>
              <a:t>Content-based </a:t>
            </a:r>
          </a:p>
          <a:p>
            <a:pPr marL="114300" fontAlgn="base">
              <a:lnSpc>
                <a:spcPct val="150000"/>
              </a:lnSpc>
            </a:pPr>
            <a:r>
              <a:rPr lang="en-US" sz="2000" dirty="0"/>
              <a:t>	Recommend items based on similarity between items and user's preferences Hybrid</a:t>
            </a:r>
          </a:p>
          <a:p>
            <a:pPr marL="457200" indent="-342900" fontAlgn="base">
              <a:lnSpc>
                <a:spcPct val="150000"/>
              </a:lnSpc>
              <a:buFont typeface="Wingdings" panose="05000000000000000000" pitchFamily="2" charset="2"/>
              <a:buChar char="Ø"/>
            </a:pPr>
            <a:r>
              <a:rPr lang="en-US" sz="2000" dirty="0"/>
              <a:t>Hybrid </a:t>
            </a:r>
          </a:p>
          <a:p>
            <a:pPr marL="114300" fontAlgn="base">
              <a:lnSpc>
                <a:spcPct val="150000"/>
              </a:lnSpc>
            </a:pPr>
            <a:r>
              <a:rPr lang="en-US" sz="2000" dirty="0"/>
              <a:t>	Combines both</a:t>
            </a:r>
          </a:p>
          <a:p>
            <a:pPr marL="457200" indent="-342900" fontAlgn="base">
              <a:lnSpc>
                <a:spcPct val="150000"/>
              </a:lnSpc>
              <a:buFont typeface="Wingdings" panose="05000000000000000000" pitchFamily="2" charset="2"/>
              <a:buChar char="Ø"/>
            </a:pPr>
            <a:endParaRPr lang="en-US" sz="2000" dirty="0"/>
          </a:p>
        </p:txBody>
      </p:sp>
      <p:pic>
        <p:nvPicPr>
          <p:cNvPr id="10" name="Picture 9" descr="A picture containing text, clipart&#10;&#10;Description automatically generated">
            <a:extLst>
              <a:ext uri="{FF2B5EF4-FFF2-40B4-BE49-F238E27FC236}">
                <a16:creationId xmlns:a16="http://schemas.microsoft.com/office/drawing/2014/main" id="{91E8371F-706D-34EB-38D0-C20ECA908DA4}"/>
              </a:ext>
            </a:extLst>
          </p:cNvPr>
          <p:cNvPicPr>
            <a:picLocks noChangeAspect="1"/>
          </p:cNvPicPr>
          <p:nvPr/>
        </p:nvPicPr>
        <p:blipFill>
          <a:blip r:embed="rId2"/>
          <a:stretch>
            <a:fillRect/>
          </a:stretch>
        </p:blipFill>
        <p:spPr>
          <a:xfrm>
            <a:off x="11321821" y="227476"/>
            <a:ext cx="594360" cy="594360"/>
          </a:xfrm>
          <a:prstGeom prst="rect">
            <a:avLst/>
          </a:prstGeom>
        </p:spPr>
      </p:pic>
    </p:spTree>
    <p:extLst>
      <p:ext uri="{BB962C8B-B14F-4D97-AF65-F5344CB8AC3E}">
        <p14:creationId xmlns:p14="http://schemas.microsoft.com/office/powerpoint/2010/main" val="614543585"/>
      </p:ext>
    </p:extLst>
  </p:cSld>
  <p:clrMapOvr>
    <a:masterClrMapping/>
  </p:clrMapOvr>
  <mc:AlternateContent xmlns:mc="http://schemas.openxmlformats.org/markup-compatibility/2006" xmlns:p14="http://schemas.microsoft.com/office/powerpoint/2010/main">
    <mc:Choice Requires="p14">
      <p:transition spd="slow" p14:dur="2000" advTm="1454"/>
    </mc:Choice>
    <mc:Fallback xmlns="">
      <p:transition spd="slow" advTm="145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2731350" y="450785"/>
            <a:ext cx="8430879" cy="742102"/>
          </a:xfrm>
        </p:spPr>
        <p:txBody>
          <a:bodyPr/>
          <a:lstStyle/>
          <a:p>
            <a:r>
              <a:rPr lang="en-US" dirty="0"/>
              <a:t>Popularity Based Recommendation</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19</a:t>
            </a:fld>
            <a:endParaRPr lang="en-US" altLang="zh-CN" dirty="0"/>
          </a:p>
        </p:txBody>
      </p:sp>
      <p:sp>
        <p:nvSpPr>
          <p:cNvPr id="10" name="TextBox 9">
            <a:extLst>
              <a:ext uri="{FF2B5EF4-FFF2-40B4-BE49-F238E27FC236}">
                <a16:creationId xmlns:a16="http://schemas.microsoft.com/office/drawing/2014/main" id="{C674576F-28A5-18C8-FE07-FAD3F3F528DD}"/>
              </a:ext>
            </a:extLst>
          </p:cNvPr>
          <p:cNvSpPr txBox="1"/>
          <p:nvPr/>
        </p:nvSpPr>
        <p:spPr>
          <a:xfrm>
            <a:off x="4049434" y="3121325"/>
            <a:ext cx="7500279" cy="2813719"/>
          </a:xfrm>
          <a:prstGeom prst="rect">
            <a:avLst/>
          </a:prstGeom>
          <a:noFill/>
        </p:spPr>
        <p:txBody>
          <a:bodyPr wrap="square">
            <a:spAutoFit/>
          </a:bodyPr>
          <a:lstStyle/>
          <a:p>
            <a:pPr fontAlgn="base">
              <a:lnSpc>
                <a:spcPct val="150000"/>
              </a:lnSpc>
            </a:pPr>
            <a:r>
              <a:rPr lang="en-US" sz="2000" dirty="0"/>
              <a:t>Where,</a:t>
            </a:r>
          </a:p>
          <a:p>
            <a:pPr marL="285750" indent="-285750" fontAlgn="base">
              <a:lnSpc>
                <a:spcPct val="150000"/>
              </a:lnSpc>
              <a:buFont typeface="Wingdings" panose="05000000000000000000" pitchFamily="2" charset="2"/>
              <a:buChar char="v"/>
            </a:pPr>
            <a:r>
              <a:rPr lang="en-US" sz="2000" dirty="0"/>
              <a:t>WR is weighted rating;</a:t>
            </a:r>
          </a:p>
          <a:p>
            <a:pPr marL="285750" indent="-285750" fontAlgn="base">
              <a:lnSpc>
                <a:spcPct val="150000"/>
              </a:lnSpc>
              <a:buFont typeface="Wingdings" panose="05000000000000000000" pitchFamily="2" charset="2"/>
              <a:buChar char="v"/>
            </a:pPr>
            <a:r>
              <a:rPr lang="en-US" sz="2000" dirty="0"/>
              <a:t>v is the number of votes for the books;</a:t>
            </a:r>
          </a:p>
          <a:p>
            <a:pPr marL="285750" indent="-285750" fontAlgn="base">
              <a:lnSpc>
                <a:spcPct val="150000"/>
              </a:lnSpc>
              <a:buFont typeface="Wingdings" panose="05000000000000000000" pitchFamily="2" charset="2"/>
              <a:buChar char="v"/>
            </a:pPr>
            <a:r>
              <a:rPr lang="en-US" sz="2000" dirty="0"/>
              <a:t>m is the minimum votes required to be listed in the chart;</a:t>
            </a:r>
          </a:p>
          <a:p>
            <a:pPr marL="285750" indent="-285750" fontAlgn="base">
              <a:lnSpc>
                <a:spcPct val="150000"/>
              </a:lnSpc>
              <a:buFont typeface="Wingdings" panose="05000000000000000000" pitchFamily="2" charset="2"/>
              <a:buChar char="v"/>
            </a:pPr>
            <a:r>
              <a:rPr lang="en-US" sz="2000" dirty="0"/>
              <a:t>R is the average rating of the book; and</a:t>
            </a:r>
          </a:p>
          <a:p>
            <a:pPr marL="285750" indent="-285750" fontAlgn="base">
              <a:lnSpc>
                <a:spcPct val="150000"/>
              </a:lnSpc>
              <a:buFont typeface="Wingdings" panose="05000000000000000000" pitchFamily="2" charset="2"/>
              <a:buChar char="v"/>
            </a:pPr>
            <a:r>
              <a:rPr lang="en-US" sz="2000" dirty="0"/>
              <a:t>C is the mean vote across the whole report.</a:t>
            </a:r>
          </a:p>
        </p:txBody>
      </p:sp>
      <p:pic>
        <p:nvPicPr>
          <p:cNvPr id="11" name="Picture 10" descr="A picture containing text, clipart&#10;&#10;Description automatically generated">
            <a:extLst>
              <a:ext uri="{FF2B5EF4-FFF2-40B4-BE49-F238E27FC236}">
                <a16:creationId xmlns:a16="http://schemas.microsoft.com/office/drawing/2014/main" id="{963EFCB5-54C9-225E-770B-E8540ED47759}"/>
              </a:ext>
            </a:extLst>
          </p:cNvPr>
          <p:cNvPicPr>
            <a:picLocks noChangeAspect="1"/>
          </p:cNvPicPr>
          <p:nvPr/>
        </p:nvPicPr>
        <p:blipFill>
          <a:blip r:embed="rId3"/>
          <a:stretch>
            <a:fillRect/>
          </a:stretch>
        </p:blipFill>
        <p:spPr>
          <a:xfrm>
            <a:off x="11321821" y="227476"/>
            <a:ext cx="594360" cy="594360"/>
          </a:xfrm>
          <a:prstGeom prst="rect">
            <a:avLst/>
          </a:prstGeom>
        </p:spPr>
      </p:pic>
      <p:sp>
        <p:nvSpPr>
          <p:cNvPr id="8" name="TextBox 7">
            <a:extLst>
              <a:ext uri="{FF2B5EF4-FFF2-40B4-BE49-F238E27FC236}">
                <a16:creationId xmlns:a16="http://schemas.microsoft.com/office/drawing/2014/main" id="{07A1087E-1BD9-3749-670C-40487EA36E15}"/>
              </a:ext>
            </a:extLst>
          </p:cNvPr>
          <p:cNvSpPr txBox="1"/>
          <p:nvPr/>
        </p:nvSpPr>
        <p:spPr>
          <a:xfrm>
            <a:off x="3185282" y="1286259"/>
            <a:ext cx="7860254" cy="646331"/>
          </a:xfrm>
          <a:prstGeom prst="rect">
            <a:avLst/>
          </a:prstGeom>
          <a:noFill/>
        </p:spPr>
        <p:txBody>
          <a:bodyPr wrap="square">
            <a:spAutoFit/>
          </a:bodyPr>
          <a:lstStyle/>
          <a:p>
            <a:r>
              <a:rPr lang="en-US" dirty="0"/>
              <a:t>The popularity index used for our books dataset was weighted rating. The formula for weighted rating is:</a:t>
            </a:r>
          </a:p>
        </p:txBody>
      </p:sp>
      <p:sp>
        <p:nvSpPr>
          <p:cNvPr id="16" name="TextBox 15">
            <a:extLst>
              <a:ext uri="{FF2B5EF4-FFF2-40B4-BE49-F238E27FC236}">
                <a16:creationId xmlns:a16="http://schemas.microsoft.com/office/drawing/2014/main" id="{2FA53B79-B4FA-05ED-76F9-D961C0643D36}"/>
              </a:ext>
            </a:extLst>
          </p:cNvPr>
          <p:cNvSpPr txBox="1"/>
          <p:nvPr/>
        </p:nvSpPr>
        <p:spPr>
          <a:xfrm>
            <a:off x="5062767" y="2296125"/>
            <a:ext cx="5473615" cy="461665"/>
          </a:xfrm>
          <a:prstGeom prst="rect">
            <a:avLst/>
          </a:prstGeom>
          <a:noFill/>
        </p:spPr>
        <p:txBody>
          <a:bodyPr wrap="square">
            <a:spAutoFit/>
          </a:bodyPr>
          <a:lstStyle/>
          <a:p>
            <a:r>
              <a:rPr lang="pt-BR" sz="2400" b="1" dirty="0">
                <a:solidFill>
                  <a:schemeClr val="bg1"/>
                </a:solidFill>
                <a:highlight>
                  <a:srgbClr val="0F253E"/>
                </a:highlight>
              </a:rPr>
              <a:t>WR = [(v * R)/(v + m)] + [(m * c)/(v + m)] </a:t>
            </a:r>
            <a:endParaRPr lang="en-US" sz="2400" b="1" dirty="0">
              <a:solidFill>
                <a:schemeClr val="bg1"/>
              </a:solidFill>
              <a:highlight>
                <a:srgbClr val="0F253E"/>
              </a:highlight>
            </a:endParaRPr>
          </a:p>
        </p:txBody>
      </p:sp>
    </p:spTree>
    <p:extLst>
      <p:ext uri="{BB962C8B-B14F-4D97-AF65-F5344CB8AC3E}">
        <p14:creationId xmlns:p14="http://schemas.microsoft.com/office/powerpoint/2010/main" val="280672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0525C1-D88C-E005-9AFA-DDC88B1891B8}"/>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000CBC79-9457-6077-7918-93243C87A3A4}"/>
              </a:ext>
            </a:extLst>
          </p:cNvPr>
          <p:cNvSpPr>
            <a:spLocks noGrp="1"/>
          </p:cNvSpPr>
          <p:nvPr>
            <p:ph type="sldNum" sz="quarter" idx="31"/>
          </p:nvPr>
        </p:nvSpPr>
        <p:spPr/>
        <p:txBody>
          <a:bodyPr/>
          <a:lstStyle/>
          <a:p>
            <a:fld id="{47FEACEE-25B4-4A2D-B147-27296E36371D}" type="slidenum">
              <a:rPr lang="en-US" altLang="zh-CN" noProof="0" smtClean="0"/>
              <a:pPr/>
              <a:t>2</a:t>
            </a:fld>
            <a:endParaRPr lang="en-US" altLang="zh-CN" noProof="0" dirty="0"/>
          </a:p>
        </p:txBody>
      </p:sp>
      <p:sp>
        <p:nvSpPr>
          <p:cNvPr id="7" name="TextBox 6">
            <a:extLst>
              <a:ext uri="{FF2B5EF4-FFF2-40B4-BE49-F238E27FC236}">
                <a16:creationId xmlns:a16="http://schemas.microsoft.com/office/drawing/2014/main" id="{28E92752-4575-CF2A-F229-BAB84F7BD1D4}"/>
              </a:ext>
            </a:extLst>
          </p:cNvPr>
          <p:cNvSpPr txBox="1"/>
          <p:nvPr/>
        </p:nvSpPr>
        <p:spPr>
          <a:xfrm>
            <a:off x="5970439" y="1658620"/>
            <a:ext cx="6102220" cy="4924425"/>
          </a:xfrm>
          <a:prstGeom prst="rect">
            <a:avLst/>
          </a:prstGeom>
          <a:noFill/>
        </p:spPr>
        <p:txBody>
          <a:bodyPr wrap="square">
            <a:spAutoFit/>
          </a:bodyPr>
          <a:lstStyle/>
          <a:p>
            <a:pPr marL="285750" indent="-285750">
              <a:spcBef>
                <a:spcPts val="600"/>
              </a:spcBef>
              <a:buFont typeface="Wingdings" panose="05000000000000000000" pitchFamily="2" charset="2"/>
              <a:buChar char="Ø"/>
            </a:pPr>
            <a:r>
              <a:rPr lang="en-US" sz="2400" dirty="0"/>
              <a:t>Intoduction</a:t>
            </a:r>
          </a:p>
          <a:p>
            <a:pPr marL="285750" indent="-285750">
              <a:spcBef>
                <a:spcPts val="600"/>
              </a:spcBef>
              <a:buFont typeface="Wingdings" panose="05000000000000000000" pitchFamily="2" charset="2"/>
              <a:buChar char="Ø"/>
            </a:pPr>
            <a:r>
              <a:rPr lang="en-US" sz="2400" dirty="0"/>
              <a:t>Problem statement </a:t>
            </a:r>
          </a:p>
          <a:p>
            <a:pPr marL="285750" indent="-285750">
              <a:spcBef>
                <a:spcPts val="600"/>
              </a:spcBef>
              <a:buFont typeface="Wingdings" panose="05000000000000000000" pitchFamily="2" charset="2"/>
              <a:buChar char="Ø"/>
            </a:pPr>
            <a:r>
              <a:rPr lang="en-US" sz="2400" dirty="0"/>
              <a:t>Data Summary  </a:t>
            </a:r>
          </a:p>
          <a:p>
            <a:pPr marL="285750" indent="-285750">
              <a:spcBef>
                <a:spcPts val="600"/>
              </a:spcBef>
              <a:buFont typeface="Wingdings" panose="05000000000000000000" pitchFamily="2" charset="2"/>
              <a:buChar char="Ø"/>
            </a:pPr>
            <a:r>
              <a:rPr lang="en-US" sz="2400" dirty="0"/>
              <a:t>Analysis of different datasets </a:t>
            </a:r>
          </a:p>
          <a:p>
            <a:pPr marL="285750" indent="-285750">
              <a:spcBef>
                <a:spcPts val="600"/>
              </a:spcBef>
              <a:buFont typeface="Wingdings" panose="05000000000000000000" pitchFamily="2" charset="2"/>
              <a:buChar char="Ø"/>
            </a:pPr>
            <a:r>
              <a:rPr lang="en-US" sz="2400" dirty="0"/>
              <a:t>Data Cleaning </a:t>
            </a:r>
          </a:p>
          <a:p>
            <a:pPr marL="285750" indent="-285750">
              <a:spcBef>
                <a:spcPts val="600"/>
              </a:spcBef>
              <a:buFont typeface="Wingdings" panose="05000000000000000000" pitchFamily="2" charset="2"/>
              <a:buChar char="Ø"/>
            </a:pPr>
            <a:r>
              <a:rPr lang="en-US" sz="2400" dirty="0"/>
              <a:t>Outlier treatment </a:t>
            </a:r>
          </a:p>
          <a:p>
            <a:pPr marL="285750" indent="-285750">
              <a:spcBef>
                <a:spcPts val="600"/>
              </a:spcBef>
              <a:buFont typeface="Wingdings" panose="05000000000000000000" pitchFamily="2" charset="2"/>
              <a:buChar char="Ø"/>
            </a:pPr>
            <a:r>
              <a:rPr lang="en-US" sz="2400" dirty="0"/>
              <a:t>Imputing missing values </a:t>
            </a:r>
          </a:p>
          <a:p>
            <a:pPr marL="285750" indent="-285750">
              <a:spcBef>
                <a:spcPts val="600"/>
              </a:spcBef>
              <a:buFont typeface="Wingdings" panose="05000000000000000000" pitchFamily="2" charset="2"/>
              <a:buChar char="Ø"/>
            </a:pPr>
            <a:r>
              <a:rPr lang="en-US" sz="2400" dirty="0"/>
              <a:t>Different Recommendation Model </a:t>
            </a:r>
          </a:p>
          <a:p>
            <a:pPr marL="285750" indent="-285750">
              <a:spcBef>
                <a:spcPts val="600"/>
              </a:spcBef>
              <a:buFont typeface="Wingdings" panose="05000000000000000000" pitchFamily="2" charset="2"/>
              <a:buChar char="Ø"/>
            </a:pPr>
            <a:r>
              <a:rPr lang="en-US" sz="2400" dirty="0"/>
              <a:t>Challenges </a:t>
            </a:r>
          </a:p>
          <a:p>
            <a:pPr marL="285750" indent="-285750">
              <a:spcBef>
                <a:spcPts val="600"/>
              </a:spcBef>
              <a:buFont typeface="Wingdings" panose="05000000000000000000" pitchFamily="2" charset="2"/>
              <a:buChar char="Ø"/>
            </a:pPr>
            <a:r>
              <a:rPr lang="en-US" sz="2400" dirty="0"/>
              <a:t>Conclusion  </a:t>
            </a:r>
          </a:p>
          <a:p>
            <a:pPr marL="285750" indent="-285750">
              <a:spcBef>
                <a:spcPts val="600"/>
              </a:spcBef>
              <a:buFont typeface="Wingdings" panose="05000000000000000000" pitchFamily="2" charset="2"/>
              <a:buChar char="Ø"/>
            </a:pPr>
            <a:r>
              <a:rPr lang="en-US" sz="2400" dirty="0"/>
              <a:t>Future Scope</a:t>
            </a:r>
          </a:p>
        </p:txBody>
      </p:sp>
      <p:sp>
        <p:nvSpPr>
          <p:cNvPr id="8" name="Title 1">
            <a:extLst>
              <a:ext uri="{FF2B5EF4-FFF2-40B4-BE49-F238E27FC236}">
                <a16:creationId xmlns:a16="http://schemas.microsoft.com/office/drawing/2014/main" id="{22F20103-8D0F-23F8-9117-88032B4C65C7}"/>
              </a:ext>
            </a:extLst>
          </p:cNvPr>
          <p:cNvSpPr>
            <a:spLocks noGrp="1"/>
          </p:cNvSpPr>
          <p:nvPr>
            <p:ph type="title"/>
          </p:nvPr>
        </p:nvSpPr>
        <p:spPr>
          <a:xfrm>
            <a:off x="5340747" y="774038"/>
            <a:ext cx="3056226" cy="792630"/>
          </a:xfrm>
        </p:spPr>
        <p:txBody>
          <a:bodyPr/>
          <a:lstStyle/>
          <a:p>
            <a:r>
              <a:rPr lang="en-IN" sz="4000" b="1" dirty="0"/>
              <a:t> Content :</a:t>
            </a:r>
            <a:endParaRPr lang="en-US" sz="4000" dirty="0"/>
          </a:p>
        </p:txBody>
      </p:sp>
      <p:pic>
        <p:nvPicPr>
          <p:cNvPr id="2" name="Picture 1" descr="A picture containing text, clipart&#10;&#10;Description automatically generated">
            <a:extLst>
              <a:ext uri="{FF2B5EF4-FFF2-40B4-BE49-F238E27FC236}">
                <a16:creationId xmlns:a16="http://schemas.microsoft.com/office/drawing/2014/main" id="{7B1B353F-8469-3E32-DC13-3275A4527B0E}"/>
              </a:ext>
            </a:extLst>
          </p:cNvPr>
          <p:cNvPicPr>
            <a:picLocks noChangeAspect="1"/>
          </p:cNvPicPr>
          <p:nvPr/>
        </p:nvPicPr>
        <p:blipFill>
          <a:blip r:embed="rId2"/>
          <a:stretch>
            <a:fillRect/>
          </a:stretch>
        </p:blipFill>
        <p:spPr>
          <a:xfrm>
            <a:off x="11321821" y="227476"/>
            <a:ext cx="594360" cy="594360"/>
          </a:xfrm>
          <a:prstGeom prst="rect">
            <a:avLst/>
          </a:prstGeom>
        </p:spPr>
      </p:pic>
    </p:spTree>
    <p:extLst>
      <p:ext uri="{BB962C8B-B14F-4D97-AF65-F5344CB8AC3E}">
        <p14:creationId xmlns:p14="http://schemas.microsoft.com/office/powerpoint/2010/main" val="265549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391091" cy="734038"/>
          </a:xfrm>
        </p:spPr>
        <p:txBody>
          <a:bodyPr/>
          <a:lstStyle/>
          <a:p>
            <a:r>
              <a:rPr lang="en-US" dirty="0">
                <a:solidFill>
                  <a:schemeClr val="tx2"/>
                </a:solidFill>
                <a:effectLst/>
              </a:rPr>
              <a:t>Collaborative Filtering - (Item-Item based)</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graphicFrame>
        <p:nvGraphicFramePr>
          <p:cNvPr id="8" name="Table 7">
            <a:extLst>
              <a:ext uri="{FF2B5EF4-FFF2-40B4-BE49-F238E27FC236}">
                <a16:creationId xmlns:a16="http://schemas.microsoft.com/office/drawing/2014/main" id="{8DE70F52-1979-DD84-30E9-AF96B8544244}"/>
              </a:ext>
            </a:extLst>
          </p:cNvPr>
          <p:cNvGraphicFramePr>
            <a:graphicFrameLocks noGrp="1"/>
          </p:cNvGraphicFramePr>
          <p:nvPr>
            <p:extLst>
              <p:ext uri="{D42A27DB-BD31-4B8C-83A1-F6EECF244321}">
                <p14:modId xmlns:p14="http://schemas.microsoft.com/office/powerpoint/2010/main" val="4225710760"/>
              </p:ext>
            </p:extLst>
          </p:nvPr>
        </p:nvGraphicFramePr>
        <p:xfrm>
          <a:off x="705493" y="1645920"/>
          <a:ext cx="9207436" cy="4572000"/>
        </p:xfrm>
        <a:graphic>
          <a:graphicData uri="http://schemas.openxmlformats.org/drawingml/2006/table">
            <a:tbl>
              <a:tblPr/>
              <a:tblGrid>
                <a:gridCol w="2301859">
                  <a:extLst>
                    <a:ext uri="{9D8B030D-6E8A-4147-A177-3AD203B41FA5}">
                      <a16:colId xmlns:a16="http://schemas.microsoft.com/office/drawing/2014/main" val="97708331"/>
                    </a:ext>
                  </a:extLst>
                </a:gridCol>
                <a:gridCol w="2301859">
                  <a:extLst>
                    <a:ext uri="{9D8B030D-6E8A-4147-A177-3AD203B41FA5}">
                      <a16:colId xmlns:a16="http://schemas.microsoft.com/office/drawing/2014/main" val="538170031"/>
                    </a:ext>
                  </a:extLst>
                </a:gridCol>
                <a:gridCol w="2301859">
                  <a:extLst>
                    <a:ext uri="{9D8B030D-6E8A-4147-A177-3AD203B41FA5}">
                      <a16:colId xmlns:a16="http://schemas.microsoft.com/office/drawing/2014/main" val="3539448796"/>
                    </a:ext>
                  </a:extLst>
                </a:gridCol>
                <a:gridCol w="2301859">
                  <a:extLst>
                    <a:ext uri="{9D8B030D-6E8A-4147-A177-3AD203B41FA5}">
                      <a16:colId xmlns:a16="http://schemas.microsoft.com/office/drawing/2014/main" val="2326433901"/>
                    </a:ext>
                  </a:extLst>
                </a:gridCol>
              </a:tblGrid>
              <a:tr h="222047">
                <a:tc>
                  <a:txBody>
                    <a:bodyPr/>
                    <a:lstStyle/>
                    <a:p>
                      <a:pPr algn="l"/>
                      <a:r>
                        <a:rPr lang="en-US">
                          <a:effectLst/>
                        </a:rPr>
                        <a:t>index</a:t>
                      </a:r>
                    </a:p>
                  </a:txBody>
                  <a:tcPr marT="15240" marB="15240" anchor="ctr">
                    <a:lnL w="12700" cap="flat" cmpd="sng" algn="ctr">
                      <a:solidFill>
                        <a:srgbClr val="000225"/>
                      </a:solidFill>
                      <a:prstDash val="solid"/>
                      <a:round/>
                      <a:headEnd type="none" w="med" len="med"/>
                      <a:tailEnd type="none" w="med" len="med"/>
                    </a:lnL>
                    <a:lnR w="12700" cap="flat" cmpd="sng" algn="ctr">
                      <a:solidFill>
                        <a:srgbClr val="800925"/>
                      </a:solidFill>
                      <a:prstDash val="solid"/>
                      <a:round/>
                      <a:headEnd type="none" w="med" len="med"/>
                      <a:tailEnd type="none" w="med" len="med"/>
                    </a:lnR>
                    <a:lnT w="12700" cap="flat" cmpd="sng" algn="ctr">
                      <a:solidFill>
                        <a:srgbClr val="000225"/>
                      </a:solidFill>
                      <a:prstDash val="solid"/>
                      <a:round/>
                      <a:headEnd type="none" w="med" len="med"/>
                      <a:tailEnd type="none" w="med" len="med"/>
                    </a:lnT>
                    <a:lnB w="12700" cap="flat" cmpd="sng" algn="ctr">
                      <a:solidFill>
                        <a:srgbClr val="B0BB5B"/>
                      </a:solidFill>
                      <a:prstDash val="solid"/>
                      <a:round/>
                      <a:headEnd type="none" w="med" len="med"/>
                      <a:tailEnd type="none" w="med" len="med"/>
                    </a:lnB>
                    <a:solidFill>
                      <a:srgbClr val="D6E0EB"/>
                    </a:solidFill>
                  </a:tcPr>
                </a:tc>
                <a:tc>
                  <a:txBody>
                    <a:bodyPr/>
                    <a:lstStyle/>
                    <a:p>
                      <a:pPr algn="l"/>
                      <a:r>
                        <a:rPr lang="en-US">
                          <a:effectLst/>
                        </a:rPr>
                        <a:t>Book-Title</a:t>
                      </a:r>
                    </a:p>
                  </a:txBody>
                  <a:tcPr marT="15240" marB="15240" anchor="ctr">
                    <a:lnL w="12700" cap="flat" cmpd="sng" algn="ctr">
                      <a:solidFill>
                        <a:srgbClr val="800925"/>
                      </a:solidFill>
                      <a:prstDash val="solid"/>
                      <a:round/>
                      <a:headEnd type="none" w="med" len="med"/>
                      <a:tailEnd type="none" w="med" len="med"/>
                    </a:lnL>
                    <a:lnR w="12700" cap="flat" cmpd="sng" algn="ctr">
                      <a:solidFill>
                        <a:srgbClr val="30FF24"/>
                      </a:solidFill>
                      <a:prstDash val="solid"/>
                      <a:round/>
                      <a:headEnd type="none" w="med" len="med"/>
                      <a:tailEnd type="none" w="med" len="med"/>
                    </a:lnR>
                    <a:lnT w="12700" cap="flat" cmpd="sng" algn="ctr">
                      <a:solidFill>
                        <a:srgbClr val="800925"/>
                      </a:solidFill>
                      <a:prstDash val="solid"/>
                      <a:round/>
                      <a:headEnd type="none" w="med" len="med"/>
                      <a:tailEnd type="none" w="med" len="med"/>
                    </a:lnT>
                    <a:lnB w="12700" cap="flat" cmpd="sng" algn="ctr">
                      <a:solidFill>
                        <a:srgbClr val="B0B45B"/>
                      </a:solidFill>
                      <a:prstDash val="solid"/>
                      <a:round/>
                      <a:headEnd type="none" w="med" len="med"/>
                      <a:tailEnd type="none" w="med" len="med"/>
                    </a:lnB>
                    <a:solidFill>
                      <a:srgbClr val="D6E0EB"/>
                    </a:solidFill>
                  </a:tcPr>
                </a:tc>
                <a:tc>
                  <a:txBody>
                    <a:bodyPr/>
                    <a:lstStyle/>
                    <a:p>
                      <a:pPr algn="l"/>
                      <a:r>
                        <a:rPr lang="en-US">
                          <a:effectLst/>
                        </a:rPr>
                        <a:t>num_ratings</a:t>
                      </a:r>
                    </a:p>
                  </a:txBody>
                  <a:tcPr marT="15240" marB="15240" anchor="ctr">
                    <a:lnL w="12700" cap="flat" cmpd="sng" algn="ctr">
                      <a:solidFill>
                        <a:srgbClr val="30FF24"/>
                      </a:solidFill>
                      <a:prstDash val="solid"/>
                      <a:round/>
                      <a:headEnd type="none" w="med" len="med"/>
                      <a:tailEnd type="none" w="med" len="med"/>
                    </a:lnL>
                    <a:lnR w="12700" cap="flat" cmpd="sng" algn="ctr">
                      <a:solidFill>
                        <a:srgbClr val="20FB24"/>
                      </a:solidFill>
                      <a:prstDash val="solid"/>
                      <a:round/>
                      <a:headEnd type="none" w="med" len="med"/>
                      <a:tailEnd type="none" w="med" len="med"/>
                    </a:lnR>
                    <a:lnT w="12700" cap="flat" cmpd="sng" algn="ctr">
                      <a:solidFill>
                        <a:srgbClr val="30FF24"/>
                      </a:solidFill>
                      <a:prstDash val="solid"/>
                      <a:round/>
                      <a:headEnd type="none" w="med" len="med"/>
                      <a:tailEnd type="none" w="med" len="med"/>
                    </a:lnT>
                    <a:lnB w="12700" cap="flat" cmpd="sng" algn="ctr">
                      <a:solidFill>
                        <a:srgbClr val="70BD5B"/>
                      </a:solidFill>
                      <a:prstDash val="solid"/>
                      <a:round/>
                      <a:headEnd type="none" w="med" len="med"/>
                      <a:tailEnd type="none" w="med" len="med"/>
                    </a:lnB>
                    <a:solidFill>
                      <a:srgbClr val="D6E0EB"/>
                    </a:solidFill>
                  </a:tcPr>
                </a:tc>
                <a:tc>
                  <a:txBody>
                    <a:bodyPr/>
                    <a:lstStyle/>
                    <a:p>
                      <a:pPr algn="l"/>
                      <a:r>
                        <a:rPr lang="en-US">
                          <a:effectLst/>
                        </a:rPr>
                        <a:t>avg_ratings</a:t>
                      </a:r>
                    </a:p>
                  </a:txBody>
                  <a:tcPr marT="15240" marB="15240" anchor="ctr">
                    <a:lnL w="12700" cap="flat" cmpd="sng" algn="ctr">
                      <a:solidFill>
                        <a:srgbClr val="20FB24"/>
                      </a:solidFill>
                      <a:prstDash val="solid"/>
                      <a:round/>
                      <a:headEnd type="none" w="med" len="med"/>
                      <a:tailEnd type="none" w="med" len="med"/>
                    </a:lnL>
                    <a:lnR>
                      <a:noFill/>
                    </a:lnR>
                    <a:lnT w="12700" cap="flat" cmpd="sng" algn="ctr">
                      <a:solidFill>
                        <a:srgbClr val="20FB24"/>
                      </a:solidFill>
                      <a:prstDash val="solid"/>
                      <a:round/>
                      <a:headEnd type="none" w="med" len="med"/>
                      <a:tailEnd type="none" w="med" len="med"/>
                    </a:lnT>
                    <a:lnB w="12700" cap="flat" cmpd="sng" algn="ctr">
                      <a:solidFill>
                        <a:srgbClr val="70C85B"/>
                      </a:solidFill>
                      <a:prstDash val="solid"/>
                      <a:round/>
                      <a:headEnd type="none" w="med" len="med"/>
                      <a:tailEnd type="none" w="med" len="med"/>
                    </a:lnB>
                    <a:solidFill>
                      <a:srgbClr val="D6E0EB"/>
                    </a:solidFill>
                  </a:tcPr>
                </a:tc>
                <a:extLst>
                  <a:ext uri="{0D108BD9-81ED-4DB2-BD59-A6C34878D82A}">
                    <a16:rowId xmlns:a16="http://schemas.microsoft.com/office/drawing/2014/main" val="1091914398"/>
                  </a:ext>
                </a:extLst>
              </a:tr>
              <a:tr h="0">
                <a:tc>
                  <a:txBody>
                    <a:bodyPr/>
                    <a:lstStyle/>
                    <a:p>
                      <a:pPr algn="l"/>
                      <a:r>
                        <a:rPr lang="en-US" b="1">
                          <a:effectLst/>
                        </a:rPr>
                        <a:t>80433</a:t>
                      </a:r>
                    </a:p>
                  </a:txBody>
                  <a:tcPr marT="15240" marB="15240" anchor="ctr">
                    <a:lnL w="12700" cap="flat" cmpd="sng" algn="ctr">
                      <a:solidFill>
                        <a:srgbClr val="B0BB5B"/>
                      </a:solidFill>
                      <a:prstDash val="solid"/>
                      <a:round/>
                      <a:headEnd type="none" w="med" len="med"/>
                      <a:tailEnd type="none" w="med" len="med"/>
                    </a:lnL>
                    <a:lnR w="12700" cap="flat" cmpd="sng" algn="ctr">
                      <a:solidFill>
                        <a:srgbClr val="B0B45B"/>
                      </a:solidFill>
                      <a:prstDash val="solid"/>
                      <a:round/>
                      <a:headEnd type="none" w="med" len="med"/>
                      <a:tailEnd type="none" w="med" len="med"/>
                    </a:lnR>
                    <a:lnT w="12700" cap="flat" cmpd="sng" algn="ctr">
                      <a:solidFill>
                        <a:srgbClr val="B0BB5B"/>
                      </a:solidFill>
                      <a:prstDash val="solid"/>
                      <a:round/>
                      <a:headEnd type="none" w="med" len="med"/>
                      <a:tailEnd type="none" w="med" len="med"/>
                    </a:lnT>
                    <a:lnB w="12700" cap="flat" cmpd="sng" algn="ctr">
                      <a:solidFill>
                        <a:srgbClr val="B0CF5B"/>
                      </a:solidFill>
                      <a:prstDash val="solid"/>
                      <a:round/>
                      <a:headEnd type="none" w="med" len="med"/>
                      <a:tailEnd type="none" w="med" len="med"/>
                    </a:lnB>
                    <a:solidFill>
                      <a:srgbClr val="D6E0EB"/>
                    </a:solidFill>
                  </a:tcPr>
                </a:tc>
                <a:tc>
                  <a:txBody>
                    <a:bodyPr/>
                    <a:lstStyle/>
                    <a:p>
                      <a:pPr algn="l"/>
                      <a:r>
                        <a:rPr lang="en-US">
                          <a:effectLst/>
                        </a:rPr>
                        <a:t>Harry Potter and the Prisoner of Azkaban (Book 3)</a:t>
                      </a:r>
                    </a:p>
                  </a:txBody>
                  <a:tcPr marT="15240" marB="15240" anchor="ctr">
                    <a:lnL w="12700" cap="flat" cmpd="sng" algn="ctr">
                      <a:solidFill>
                        <a:srgbClr val="B0B45B"/>
                      </a:solidFill>
                      <a:prstDash val="solid"/>
                      <a:round/>
                      <a:headEnd type="none" w="med" len="med"/>
                      <a:tailEnd type="none" w="med" len="med"/>
                    </a:lnL>
                    <a:lnR w="12700" cap="flat" cmpd="sng" algn="ctr">
                      <a:solidFill>
                        <a:srgbClr val="70BD5B"/>
                      </a:solidFill>
                      <a:prstDash val="solid"/>
                      <a:round/>
                      <a:headEnd type="none" w="med" len="med"/>
                      <a:tailEnd type="none" w="med" len="med"/>
                    </a:lnR>
                    <a:lnT w="12700" cap="flat" cmpd="sng" algn="ctr">
                      <a:solidFill>
                        <a:srgbClr val="B0B45B"/>
                      </a:solidFill>
                      <a:prstDash val="solid"/>
                      <a:round/>
                      <a:headEnd type="none" w="med" len="med"/>
                      <a:tailEnd type="none" w="med" len="med"/>
                    </a:lnT>
                    <a:lnB w="12700" cap="flat" cmpd="sng" algn="ctr">
                      <a:solidFill>
                        <a:srgbClr val="70C45B"/>
                      </a:solidFill>
                      <a:prstDash val="solid"/>
                      <a:round/>
                      <a:headEnd type="none" w="med" len="med"/>
                      <a:tailEnd type="none" w="med" len="med"/>
                    </a:lnB>
                    <a:solidFill>
                      <a:srgbClr val="D6E0EB"/>
                    </a:solidFill>
                  </a:tcPr>
                </a:tc>
                <a:tc>
                  <a:txBody>
                    <a:bodyPr/>
                    <a:lstStyle/>
                    <a:p>
                      <a:pPr algn="l"/>
                      <a:r>
                        <a:rPr lang="en-US">
                          <a:effectLst/>
                        </a:rPr>
                        <a:t>428</a:t>
                      </a:r>
                    </a:p>
                  </a:txBody>
                  <a:tcPr marT="15240" marB="15240" anchor="ctr">
                    <a:lnL w="12700" cap="flat" cmpd="sng" algn="ctr">
                      <a:solidFill>
                        <a:srgbClr val="70BD5B"/>
                      </a:solidFill>
                      <a:prstDash val="solid"/>
                      <a:round/>
                      <a:headEnd type="none" w="med" len="med"/>
                      <a:tailEnd type="none" w="med" len="med"/>
                    </a:lnL>
                    <a:lnR w="12700" cap="flat" cmpd="sng" algn="ctr">
                      <a:solidFill>
                        <a:srgbClr val="70C85B"/>
                      </a:solidFill>
                      <a:prstDash val="solid"/>
                      <a:round/>
                      <a:headEnd type="none" w="med" len="med"/>
                      <a:tailEnd type="none" w="med" len="med"/>
                    </a:lnR>
                    <a:lnT w="12700" cap="flat" cmpd="sng" algn="ctr">
                      <a:solidFill>
                        <a:srgbClr val="70BD5B"/>
                      </a:solidFill>
                      <a:prstDash val="solid"/>
                      <a:round/>
                      <a:headEnd type="none" w="med" len="med"/>
                      <a:tailEnd type="none" w="med" len="med"/>
                    </a:lnT>
                    <a:lnB w="12700" cap="flat" cmpd="sng" algn="ctr">
                      <a:solidFill>
                        <a:srgbClr val="B0C75B"/>
                      </a:solidFill>
                      <a:prstDash val="solid"/>
                      <a:round/>
                      <a:headEnd type="none" w="med" len="med"/>
                      <a:tailEnd type="none" w="med" len="med"/>
                    </a:lnB>
                    <a:solidFill>
                      <a:srgbClr val="D6E0EB"/>
                    </a:solidFill>
                  </a:tcPr>
                </a:tc>
                <a:tc>
                  <a:txBody>
                    <a:bodyPr/>
                    <a:lstStyle/>
                    <a:p>
                      <a:pPr algn="l"/>
                      <a:r>
                        <a:rPr lang="en-US">
                          <a:effectLst/>
                        </a:rPr>
                        <a:t>5.852803738317757</a:t>
                      </a:r>
                    </a:p>
                  </a:txBody>
                  <a:tcPr marT="15240" marB="15240" anchor="ctr">
                    <a:lnL w="12700" cap="flat" cmpd="sng" algn="ctr">
                      <a:solidFill>
                        <a:srgbClr val="70C85B"/>
                      </a:solidFill>
                      <a:prstDash val="solid"/>
                      <a:round/>
                      <a:headEnd type="none" w="med" len="med"/>
                      <a:tailEnd type="none" w="med" len="med"/>
                    </a:lnL>
                    <a:lnR w="7620" cap="flat" cmpd="sng" algn="ctr">
                      <a:solidFill>
                        <a:srgbClr val="70C85B"/>
                      </a:solidFill>
                      <a:prstDash val="solid"/>
                      <a:round/>
                      <a:headEnd type="none" w="med" len="med"/>
                      <a:tailEnd type="none" w="med" len="med"/>
                    </a:lnR>
                    <a:lnT w="12700" cap="flat" cmpd="sng" algn="ctr">
                      <a:solidFill>
                        <a:srgbClr val="70C85B"/>
                      </a:solidFill>
                      <a:prstDash val="solid"/>
                      <a:round/>
                      <a:headEnd type="none" w="med" len="med"/>
                      <a:tailEnd type="none" w="med" len="med"/>
                    </a:lnT>
                    <a:lnB w="12700" cap="flat" cmpd="sng" algn="ctr">
                      <a:solidFill>
                        <a:srgbClr val="70D55B"/>
                      </a:solidFill>
                      <a:prstDash val="solid"/>
                      <a:round/>
                      <a:headEnd type="none" w="med" len="med"/>
                      <a:tailEnd type="none" w="med" len="med"/>
                    </a:lnB>
                    <a:solidFill>
                      <a:srgbClr val="D6E0EB"/>
                    </a:solidFill>
                  </a:tcPr>
                </a:tc>
                <a:extLst>
                  <a:ext uri="{0D108BD9-81ED-4DB2-BD59-A6C34878D82A}">
                    <a16:rowId xmlns:a16="http://schemas.microsoft.com/office/drawing/2014/main" val="3496287514"/>
                  </a:ext>
                </a:extLst>
              </a:tr>
              <a:tr h="0">
                <a:tc>
                  <a:txBody>
                    <a:bodyPr/>
                    <a:lstStyle/>
                    <a:p>
                      <a:pPr algn="l"/>
                      <a:r>
                        <a:rPr lang="en-US" b="1">
                          <a:effectLst/>
                        </a:rPr>
                        <a:t>80421</a:t>
                      </a:r>
                    </a:p>
                  </a:txBody>
                  <a:tcPr marT="15240" marB="15240" anchor="ctr">
                    <a:lnL w="12700" cap="flat" cmpd="sng" algn="ctr">
                      <a:solidFill>
                        <a:srgbClr val="B0CF5B"/>
                      </a:solidFill>
                      <a:prstDash val="solid"/>
                      <a:round/>
                      <a:headEnd type="none" w="med" len="med"/>
                      <a:tailEnd type="none" w="med" len="med"/>
                    </a:lnL>
                    <a:lnR w="12700" cap="flat" cmpd="sng" algn="ctr">
                      <a:solidFill>
                        <a:srgbClr val="70C45B"/>
                      </a:solidFill>
                      <a:prstDash val="solid"/>
                      <a:round/>
                      <a:headEnd type="none" w="med" len="med"/>
                      <a:tailEnd type="none" w="med" len="med"/>
                    </a:lnR>
                    <a:lnT w="12700" cap="flat" cmpd="sng" algn="ctr">
                      <a:solidFill>
                        <a:srgbClr val="B0CF5B"/>
                      </a:solidFill>
                      <a:prstDash val="solid"/>
                      <a:round/>
                      <a:headEnd type="none" w="med" len="med"/>
                      <a:tailEnd type="none" w="med" len="med"/>
                    </a:lnT>
                    <a:lnB w="12700" cap="flat" cmpd="sng" algn="ctr">
                      <a:solidFill>
                        <a:srgbClr val="70DF5B"/>
                      </a:solidFill>
                      <a:prstDash val="solid"/>
                      <a:round/>
                      <a:headEnd type="none" w="med" len="med"/>
                      <a:tailEnd type="none" w="med" len="med"/>
                    </a:lnB>
                    <a:solidFill>
                      <a:srgbClr val="D6E0EB"/>
                    </a:solidFill>
                  </a:tcPr>
                </a:tc>
                <a:tc>
                  <a:txBody>
                    <a:bodyPr/>
                    <a:lstStyle/>
                    <a:p>
                      <a:pPr algn="l"/>
                      <a:r>
                        <a:rPr lang="en-US">
                          <a:effectLst/>
                        </a:rPr>
                        <a:t>Harry Potter and the Goblet of Fire (Book 4)</a:t>
                      </a:r>
                    </a:p>
                  </a:txBody>
                  <a:tcPr marT="15240" marB="15240" anchor="ctr">
                    <a:lnL w="12700" cap="flat" cmpd="sng" algn="ctr">
                      <a:solidFill>
                        <a:srgbClr val="70C45B"/>
                      </a:solidFill>
                      <a:prstDash val="solid"/>
                      <a:round/>
                      <a:headEnd type="none" w="med" len="med"/>
                      <a:tailEnd type="none" w="med" len="med"/>
                    </a:lnL>
                    <a:lnR w="12700" cap="flat" cmpd="sng" algn="ctr">
                      <a:solidFill>
                        <a:srgbClr val="B0C75B"/>
                      </a:solidFill>
                      <a:prstDash val="solid"/>
                      <a:round/>
                      <a:headEnd type="none" w="med" len="med"/>
                      <a:tailEnd type="none" w="med" len="med"/>
                    </a:lnR>
                    <a:lnT w="12700" cap="flat" cmpd="sng" algn="ctr">
                      <a:solidFill>
                        <a:srgbClr val="70C45B"/>
                      </a:solidFill>
                      <a:prstDash val="solid"/>
                      <a:round/>
                      <a:headEnd type="none" w="med" len="med"/>
                      <a:tailEnd type="none" w="med" len="med"/>
                    </a:lnT>
                    <a:lnB w="12700" cap="flat" cmpd="sng" algn="ctr">
                      <a:solidFill>
                        <a:srgbClr val="B0D25B"/>
                      </a:solidFill>
                      <a:prstDash val="solid"/>
                      <a:round/>
                      <a:headEnd type="none" w="med" len="med"/>
                      <a:tailEnd type="none" w="med" len="med"/>
                    </a:lnB>
                    <a:solidFill>
                      <a:srgbClr val="D6E0EB"/>
                    </a:solidFill>
                  </a:tcPr>
                </a:tc>
                <a:tc>
                  <a:txBody>
                    <a:bodyPr/>
                    <a:lstStyle/>
                    <a:p>
                      <a:pPr algn="l"/>
                      <a:r>
                        <a:rPr lang="en-US" dirty="0">
                          <a:effectLst/>
                        </a:rPr>
                        <a:t>387</a:t>
                      </a:r>
                    </a:p>
                  </a:txBody>
                  <a:tcPr marT="15240" marB="15240" anchor="ctr">
                    <a:lnL w="12700" cap="flat" cmpd="sng" algn="ctr">
                      <a:solidFill>
                        <a:srgbClr val="B0C75B"/>
                      </a:solidFill>
                      <a:prstDash val="solid"/>
                      <a:round/>
                      <a:headEnd type="none" w="med" len="med"/>
                      <a:tailEnd type="none" w="med" len="med"/>
                    </a:lnL>
                    <a:lnR w="12700" cap="flat" cmpd="sng" algn="ctr">
                      <a:solidFill>
                        <a:srgbClr val="70D55B"/>
                      </a:solidFill>
                      <a:prstDash val="solid"/>
                      <a:round/>
                      <a:headEnd type="none" w="med" len="med"/>
                      <a:tailEnd type="none" w="med" len="med"/>
                    </a:lnR>
                    <a:lnT w="12700" cap="flat" cmpd="sng" algn="ctr">
                      <a:solidFill>
                        <a:srgbClr val="B0C75B"/>
                      </a:solidFill>
                      <a:prstDash val="solid"/>
                      <a:round/>
                      <a:headEnd type="none" w="med" len="med"/>
                      <a:tailEnd type="none" w="med" len="med"/>
                    </a:lnT>
                    <a:lnB w="12700" cap="flat" cmpd="sng" algn="ctr">
                      <a:solidFill>
                        <a:srgbClr val="B0E65B"/>
                      </a:solidFill>
                      <a:prstDash val="solid"/>
                      <a:round/>
                      <a:headEnd type="none" w="med" len="med"/>
                      <a:tailEnd type="none" w="med" len="med"/>
                    </a:lnB>
                    <a:solidFill>
                      <a:srgbClr val="D6E0EB"/>
                    </a:solidFill>
                  </a:tcPr>
                </a:tc>
                <a:tc>
                  <a:txBody>
                    <a:bodyPr/>
                    <a:lstStyle/>
                    <a:p>
                      <a:pPr algn="l"/>
                      <a:r>
                        <a:rPr lang="en-US">
                          <a:effectLst/>
                        </a:rPr>
                        <a:t>5.8242894056847545</a:t>
                      </a:r>
                    </a:p>
                  </a:txBody>
                  <a:tcPr marT="15240" marB="15240" anchor="ctr">
                    <a:lnL w="12700" cap="flat" cmpd="sng" algn="ctr">
                      <a:solidFill>
                        <a:srgbClr val="70D55B"/>
                      </a:solidFill>
                      <a:prstDash val="solid"/>
                      <a:round/>
                      <a:headEnd type="none" w="med" len="med"/>
                      <a:tailEnd type="none" w="med" len="med"/>
                    </a:lnL>
                    <a:lnR w="7620" cap="flat" cmpd="sng" algn="ctr">
                      <a:solidFill>
                        <a:srgbClr val="70D55B"/>
                      </a:solidFill>
                      <a:prstDash val="solid"/>
                      <a:round/>
                      <a:headEnd type="none" w="med" len="med"/>
                      <a:tailEnd type="none" w="med" len="med"/>
                    </a:lnR>
                    <a:lnT w="12700" cap="flat" cmpd="sng" algn="ctr">
                      <a:solidFill>
                        <a:srgbClr val="70D55B"/>
                      </a:solidFill>
                      <a:prstDash val="solid"/>
                      <a:round/>
                      <a:headEnd type="none" w="med" len="med"/>
                      <a:tailEnd type="none" w="med" len="med"/>
                    </a:lnT>
                    <a:lnB w="12700" cap="flat" cmpd="sng" algn="ctr">
                      <a:solidFill>
                        <a:srgbClr val="70E75B"/>
                      </a:solidFill>
                      <a:prstDash val="solid"/>
                      <a:round/>
                      <a:headEnd type="none" w="med" len="med"/>
                      <a:tailEnd type="none" w="med" len="med"/>
                    </a:lnB>
                    <a:solidFill>
                      <a:srgbClr val="D6E0EB"/>
                    </a:solidFill>
                  </a:tcPr>
                </a:tc>
                <a:extLst>
                  <a:ext uri="{0D108BD9-81ED-4DB2-BD59-A6C34878D82A}">
                    <a16:rowId xmlns:a16="http://schemas.microsoft.com/office/drawing/2014/main" val="183252236"/>
                  </a:ext>
                </a:extLst>
              </a:tr>
              <a:tr h="0">
                <a:tc>
                  <a:txBody>
                    <a:bodyPr/>
                    <a:lstStyle/>
                    <a:p>
                      <a:pPr algn="l"/>
                      <a:r>
                        <a:rPr lang="en-US" b="1" dirty="0">
                          <a:effectLst/>
                        </a:rPr>
                        <a:t>80440</a:t>
                      </a:r>
                    </a:p>
                  </a:txBody>
                  <a:tcPr marT="15240" marB="15240" anchor="ctr">
                    <a:lnL w="12700" cap="flat" cmpd="sng" algn="ctr">
                      <a:solidFill>
                        <a:srgbClr val="70DF5B"/>
                      </a:solidFill>
                      <a:prstDash val="solid"/>
                      <a:round/>
                      <a:headEnd type="none" w="med" len="med"/>
                      <a:tailEnd type="none" w="med" len="med"/>
                    </a:lnL>
                    <a:lnR w="12700" cap="flat" cmpd="sng" algn="ctr">
                      <a:solidFill>
                        <a:srgbClr val="B0D25B"/>
                      </a:solidFill>
                      <a:prstDash val="solid"/>
                      <a:round/>
                      <a:headEnd type="none" w="med" len="med"/>
                      <a:tailEnd type="none" w="med" len="med"/>
                    </a:lnR>
                    <a:lnT w="12700" cap="flat" cmpd="sng" algn="ctr">
                      <a:solidFill>
                        <a:srgbClr val="70DF5B"/>
                      </a:solidFill>
                      <a:prstDash val="solid"/>
                      <a:round/>
                      <a:headEnd type="none" w="med" len="med"/>
                      <a:tailEnd type="none" w="med" len="med"/>
                    </a:lnT>
                    <a:lnB w="12700" cap="flat" cmpd="sng" algn="ctr">
                      <a:solidFill>
                        <a:srgbClr val="F0F55B"/>
                      </a:solidFill>
                      <a:prstDash val="solid"/>
                      <a:round/>
                      <a:headEnd type="none" w="med" len="med"/>
                      <a:tailEnd type="none" w="med" len="med"/>
                    </a:lnB>
                    <a:solidFill>
                      <a:srgbClr val="D6E0EB"/>
                    </a:solidFill>
                  </a:tcPr>
                </a:tc>
                <a:tc>
                  <a:txBody>
                    <a:bodyPr/>
                    <a:lstStyle/>
                    <a:p>
                      <a:pPr algn="l"/>
                      <a:r>
                        <a:rPr lang="en-US" dirty="0">
                          <a:effectLst/>
                        </a:rPr>
                        <a:t>Harry Potter and the Sorcerer's Stone (Book 1)</a:t>
                      </a:r>
                    </a:p>
                  </a:txBody>
                  <a:tcPr marT="15240" marB="15240" anchor="ctr">
                    <a:lnL w="12700" cap="flat" cmpd="sng" algn="ctr">
                      <a:solidFill>
                        <a:srgbClr val="B0D25B"/>
                      </a:solidFill>
                      <a:prstDash val="solid"/>
                      <a:round/>
                      <a:headEnd type="none" w="med" len="med"/>
                      <a:tailEnd type="none" w="med" len="med"/>
                    </a:lnL>
                    <a:lnR w="12700" cap="flat" cmpd="sng" algn="ctr">
                      <a:solidFill>
                        <a:srgbClr val="B0E65B"/>
                      </a:solidFill>
                      <a:prstDash val="solid"/>
                      <a:round/>
                      <a:headEnd type="none" w="med" len="med"/>
                      <a:tailEnd type="none" w="med" len="med"/>
                    </a:lnR>
                    <a:lnT w="12700" cap="flat" cmpd="sng" algn="ctr">
                      <a:solidFill>
                        <a:srgbClr val="B0D25B"/>
                      </a:solidFill>
                      <a:prstDash val="solid"/>
                      <a:round/>
                      <a:headEnd type="none" w="med" len="med"/>
                      <a:tailEnd type="none" w="med" len="med"/>
                    </a:lnT>
                    <a:lnB w="12700" cap="flat" cmpd="sng" algn="ctr">
                      <a:solidFill>
                        <a:srgbClr val="F00C5C"/>
                      </a:solidFill>
                      <a:prstDash val="solid"/>
                      <a:round/>
                      <a:headEnd type="none" w="med" len="med"/>
                      <a:tailEnd type="none" w="med" len="med"/>
                    </a:lnB>
                    <a:solidFill>
                      <a:srgbClr val="D6E0EB"/>
                    </a:solidFill>
                  </a:tcPr>
                </a:tc>
                <a:tc>
                  <a:txBody>
                    <a:bodyPr/>
                    <a:lstStyle/>
                    <a:p>
                      <a:pPr algn="l"/>
                      <a:r>
                        <a:rPr lang="en-US">
                          <a:effectLst/>
                        </a:rPr>
                        <a:t>278</a:t>
                      </a:r>
                    </a:p>
                  </a:txBody>
                  <a:tcPr marT="15240" marB="15240" anchor="ctr">
                    <a:lnL w="12700" cap="flat" cmpd="sng" algn="ctr">
                      <a:solidFill>
                        <a:srgbClr val="B0E65B"/>
                      </a:solidFill>
                      <a:prstDash val="solid"/>
                      <a:round/>
                      <a:headEnd type="none" w="med" len="med"/>
                      <a:tailEnd type="none" w="med" len="med"/>
                    </a:lnL>
                    <a:lnR w="12700" cap="flat" cmpd="sng" algn="ctr">
                      <a:solidFill>
                        <a:srgbClr val="70E75B"/>
                      </a:solidFill>
                      <a:prstDash val="solid"/>
                      <a:round/>
                      <a:headEnd type="none" w="med" len="med"/>
                      <a:tailEnd type="none" w="med" len="med"/>
                    </a:lnR>
                    <a:lnT w="12700" cap="flat" cmpd="sng" algn="ctr">
                      <a:solidFill>
                        <a:srgbClr val="B0E65B"/>
                      </a:solidFill>
                      <a:prstDash val="solid"/>
                      <a:round/>
                      <a:headEnd type="none" w="med" len="med"/>
                      <a:tailEnd type="none" w="med" len="med"/>
                    </a:lnT>
                    <a:lnB w="12700" cap="flat" cmpd="sng" algn="ctr">
                      <a:solidFill>
                        <a:srgbClr val="F00C5C"/>
                      </a:solidFill>
                      <a:prstDash val="solid"/>
                      <a:round/>
                      <a:headEnd type="none" w="med" len="med"/>
                      <a:tailEnd type="none" w="med" len="med"/>
                    </a:lnB>
                    <a:solidFill>
                      <a:srgbClr val="D6E0EB"/>
                    </a:solidFill>
                  </a:tcPr>
                </a:tc>
                <a:tc>
                  <a:txBody>
                    <a:bodyPr/>
                    <a:lstStyle/>
                    <a:p>
                      <a:pPr algn="l"/>
                      <a:r>
                        <a:rPr lang="en-US" dirty="0">
                          <a:effectLst/>
                        </a:rPr>
                        <a:t>5.737410071942446</a:t>
                      </a:r>
                    </a:p>
                  </a:txBody>
                  <a:tcPr marT="15240" marB="15240" anchor="ctr">
                    <a:lnL w="12700" cap="flat" cmpd="sng" algn="ctr">
                      <a:solidFill>
                        <a:srgbClr val="70E75B"/>
                      </a:solidFill>
                      <a:prstDash val="solid"/>
                      <a:round/>
                      <a:headEnd type="none" w="med" len="med"/>
                      <a:tailEnd type="none" w="med" len="med"/>
                    </a:lnL>
                    <a:lnR w="7620" cap="flat" cmpd="sng" algn="ctr">
                      <a:solidFill>
                        <a:srgbClr val="70E75B"/>
                      </a:solidFill>
                      <a:prstDash val="solid"/>
                      <a:round/>
                      <a:headEnd type="none" w="med" len="med"/>
                      <a:tailEnd type="none" w="med" len="med"/>
                    </a:lnR>
                    <a:lnT w="12700" cap="flat" cmpd="sng" algn="ctr">
                      <a:solidFill>
                        <a:srgbClr val="70E75B"/>
                      </a:solidFill>
                      <a:prstDash val="solid"/>
                      <a:round/>
                      <a:headEnd type="none" w="med" len="med"/>
                      <a:tailEnd type="none" w="med" len="med"/>
                    </a:lnT>
                    <a:lnB w="12700" cap="flat" cmpd="sng" algn="ctr">
                      <a:solidFill>
                        <a:srgbClr val="300F5C"/>
                      </a:solidFill>
                      <a:prstDash val="solid"/>
                      <a:round/>
                      <a:headEnd type="none" w="med" len="med"/>
                      <a:tailEnd type="none" w="med" len="med"/>
                    </a:lnB>
                    <a:solidFill>
                      <a:srgbClr val="D6E0EB"/>
                    </a:solidFill>
                  </a:tcPr>
                </a:tc>
                <a:extLst>
                  <a:ext uri="{0D108BD9-81ED-4DB2-BD59-A6C34878D82A}">
                    <a16:rowId xmlns:a16="http://schemas.microsoft.com/office/drawing/2014/main" val="3737068684"/>
                  </a:ext>
                </a:extLst>
              </a:tr>
              <a:tr h="0">
                <a:tc>
                  <a:txBody>
                    <a:bodyPr/>
                    <a:lstStyle/>
                    <a:p>
                      <a:pPr algn="l"/>
                      <a:r>
                        <a:rPr lang="en-US" b="1">
                          <a:effectLst/>
                        </a:rPr>
                        <a:t>80425</a:t>
                      </a:r>
                    </a:p>
                  </a:txBody>
                  <a:tcPr marT="15240" marB="15240" anchor="ctr">
                    <a:lnL w="12700" cap="flat" cmpd="sng" algn="ctr">
                      <a:solidFill>
                        <a:srgbClr val="F0F55B"/>
                      </a:solidFill>
                      <a:prstDash val="solid"/>
                      <a:round/>
                      <a:headEnd type="none" w="med" len="med"/>
                      <a:tailEnd type="none" w="med" len="med"/>
                    </a:lnL>
                    <a:lnR w="12700" cap="flat" cmpd="sng" algn="ctr">
                      <a:solidFill>
                        <a:srgbClr val="F00C5C"/>
                      </a:solidFill>
                      <a:prstDash val="solid"/>
                      <a:round/>
                      <a:headEnd type="none" w="med" len="med"/>
                      <a:tailEnd type="none" w="med" len="med"/>
                    </a:lnR>
                    <a:lnT w="12700" cap="flat" cmpd="sng" algn="ctr">
                      <a:solidFill>
                        <a:srgbClr val="F0F55B"/>
                      </a:solidFill>
                      <a:prstDash val="solid"/>
                      <a:round/>
                      <a:headEnd type="none" w="med" len="med"/>
                      <a:tailEnd type="none" w="med" len="med"/>
                    </a:lnT>
                    <a:lnB w="12700" cap="flat" cmpd="sng" algn="ctr">
                      <a:solidFill>
                        <a:srgbClr val="F01D5C"/>
                      </a:solidFill>
                      <a:prstDash val="solid"/>
                      <a:round/>
                      <a:headEnd type="none" w="med" len="med"/>
                      <a:tailEnd type="none" w="med" len="med"/>
                    </a:lnB>
                    <a:solidFill>
                      <a:srgbClr val="D6E0EB"/>
                    </a:solidFill>
                  </a:tcPr>
                </a:tc>
                <a:tc>
                  <a:txBody>
                    <a:bodyPr/>
                    <a:lstStyle/>
                    <a:p>
                      <a:pPr algn="l"/>
                      <a:r>
                        <a:rPr lang="en-US">
                          <a:effectLst/>
                        </a:rPr>
                        <a:t>Harry Potter and the Order of the Phoenix (Book 5)</a:t>
                      </a:r>
                    </a:p>
                  </a:txBody>
                  <a:tcPr marT="15240" marB="15240" anchor="ctr">
                    <a:lnL w="12700" cap="flat" cmpd="sng" algn="ctr">
                      <a:solidFill>
                        <a:srgbClr val="F00C5C"/>
                      </a:solidFill>
                      <a:prstDash val="solid"/>
                      <a:round/>
                      <a:headEnd type="none" w="med" len="med"/>
                      <a:tailEnd type="none" w="med" len="med"/>
                    </a:lnL>
                    <a:lnR w="12700" cap="flat" cmpd="sng" algn="ctr">
                      <a:solidFill>
                        <a:srgbClr val="F00C5C"/>
                      </a:solidFill>
                      <a:prstDash val="solid"/>
                      <a:round/>
                      <a:headEnd type="none" w="med" len="med"/>
                      <a:tailEnd type="none" w="med" len="med"/>
                    </a:lnR>
                    <a:lnT w="12700" cap="flat" cmpd="sng" algn="ctr">
                      <a:solidFill>
                        <a:srgbClr val="F00C5C"/>
                      </a:solidFill>
                      <a:prstDash val="solid"/>
                      <a:round/>
                      <a:headEnd type="none" w="med" len="med"/>
                      <a:tailEnd type="none" w="med" len="med"/>
                    </a:lnT>
                    <a:lnB w="12700" cap="flat" cmpd="sng" algn="ctr">
                      <a:solidFill>
                        <a:srgbClr val="70395C"/>
                      </a:solidFill>
                      <a:prstDash val="solid"/>
                      <a:round/>
                      <a:headEnd type="none" w="med" len="med"/>
                      <a:tailEnd type="none" w="med" len="med"/>
                    </a:lnB>
                    <a:solidFill>
                      <a:srgbClr val="D6E0EB"/>
                    </a:solidFill>
                  </a:tcPr>
                </a:tc>
                <a:tc>
                  <a:txBody>
                    <a:bodyPr/>
                    <a:lstStyle/>
                    <a:p>
                      <a:pPr algn="l"/>
                      <a:r>
                        <a:rPr lang="en-US">
                          <a:effectLst/>
                        </a:rPr>
                        <a:t>347</a:t>
                      </a:r>
                    </a:p>
                  </a:txBody>
                  <a:tcPr marT="15240" marB="15240" anchor="ctr">
                    <a:lnL w="12700" cap="flat" cmpd="sng" algn="ctr">
                      <a:solidFill>
                        <a:srgbClr val="F00C5C"/>
                      </a:solidFill>
                      <a:prstDash val="solid"/>
                      <a:round/>
                      <a:headEnd type="none" w="med" len="med"/>
                      <a:tailEnd type="none" w="med" len="med"/>
                    </a:lnL>
                    <a:lnR w="12700" cap="flat" cmpd="sng" algn="ctr">
                      <a:solidFill>
                        <a:srgbClr val="300F5C"/>
                      </a:solidFill>
                      <a:prstDash val="solid"/>
                      <a:round/>
                      <a:headEnd type="none" w="med" len="med"/>
                      <a:tailEnd type="none" w="med" len="med"/>
                    </a:lnR>
                    <a:lnT w="12700" cap="flat" cmpd="sng" algn="ctr">
                      <a:solidFill>
                        <a:srgbClr val="F00C5C"/>
                      </a:solidFill>
                      <a:prstDash val="solid"/>
                      <a:round/>
                      <a:headEnd type="none" w="med" len="med"/>
                      <a:tailEnd type="none" w="med" len="med"/>
                    </a:lnT>
                    <a:lnB w="12700" cap="flat" cmpd="sng" algn="ctr">
                      <a:solidFill>
                        <a:srgbClr val="B04B5C"/>
                      </a:solidFill>
                      <a:prstDash val="solid"/>
                      <a:round/>
                      <a:headEnd type="none" w="med" len="med"/>
                      <a:tailEnd type="none" w="med" len="med"/>
                    </a:lnB>
                    <a:solidFill>
                      <a:srgbClr val="D6E0EB"/>
                    </a:solidFill>
                  </a:tcPr>
                </a:tc>
                <a:tc>
                  <a:txBody>
                    <a:bodyPr/>
                    <a:lstStyle/>
                    <a:p>
                      <a:pPr algn="l"/>
                      <a:r>
                        <a:rPr lang="en-US">
                          <a:effectLst/>
                        </a:rPr>
                        <a:t>5.501440922190202</a:t>
                      </a:r>
                    </a:p>
                  </a:txBody>
                  <a:tcPr marT="15240" marB="15240" anchor="ctr">
                    <a:lnL w="12700" cap="flat" cmpd="sng" algn="ctr">
                      <a:solidFill>
                        <a:srgbClr val="300F5C"/>
                      </a:solidFill>
                      <a:prstDash val="solid"/>
                      <a:round/>
                      <a:headEnd type="none" w="med" len="med"/>
                      <a:tailEnd type="none" w="med" len="med"/>
                    </a:lnL>
                    <a:lnR w="7620" cap="flat" cmpd="sng" algn="ctr">
                      <a:solidFill>
                        <a:srgbClr val="300F5C"/>
                      </a:solidFill>
                      <a:prstDash val="solid"/>
                      <a:round/>
                      <a:headEnd type="none" w="med" len="med"/>
                      <a:tailEnd type="none" w="med" len="med"/>
                    </a:lnR>
                    <a:lnT w="12700" cap="flat" cmpd="sng" algn="ctr">
                      <a:solidFill>
                        <a:srgbClr val="300F5C"/>
                      </a:solidFill>
                      <a:prstDash val="solid"/>
                      <a:round/>
                      <a:headEnd type="none" w="med" len="med"/>
                      <a:tailEnd type="none" w="med" len="med"/>
                    </a:lnT>
                    <a:lnB w="12700" cap="flat" cmpd="sng" algn="ctr">
                      <a:solidFill>
                        <a:srgbClr val="F0445C"/>
                      </a:solidFill>
                      <a:prstDash val="solid"/>
                      <a:round/>
                      <a:headEnd type="none" w="med" len="med"/>
                      <a:tailEnd type="none" w="med" len="med"/>
                    </a:lnB>
                    <a:solidFill>
                      <a:srgbClr val="D6E0EB"/>
                    </a:solidFill>
                  </a:tcPr>
                </a:tc>
                <a:extLst>
                  <a:ext uri="{0D108BD9-81ED-4DB2-BD59-A6C34878D82A}">
                    <a16:rowId xmlns:a16="http://schemas.microsoft.com/office/drawing/2014/main" val="1787771642"/>
                  </a:ext>
                </a:extLst>
              </a:tr>
              <a:tr h="0">
                <a:tc>
                  <a:txBody>
                    <a:bodyPr/>
                    <a:lstStyle/>
                    <a:p>
                      <a:pPr algn="l"/>
                      <a:r>
                        <a:rPr lang="en-US" b="1" dirty="0">
                          <a:effectLst/>
                        </a:rPr>
                        <a:t>80413</a:t>
                      </a:r>
                    </a:p>
                  </a:txBody>
                  <a:tcPr marT="15240" marB="15240" anchor="ctr">
                    <a:lnL w="12700" cap="flat" cmpd="sng" algn="ctr">
                      <a:solidFill>
                        <a:srgbClr val="F01D5C"/>
                      </a:solidFill>
                      <a:prstDash val="solid"/>
                      <a:round/>
                      <a:headEnd type="none" w="med" len="med"/>
                      <a:tailEnd type="none" w="med" len="med"/>
                    </a:lnL>
                    <a:lnR w="12700" cap="flat" cmpd="sng" algn="ctr">
                      <a:solidFill>
                        <a:srgbClr val="70395C"/>
                      </a:solidFill>
                      <a:prstDash val="solid"/>
                      <a:round/>
                      <a:headEnd type="none" w="med" len="med"/>
                      <a:tailEnd type="none" w="med" len="med"/>
                    </a:lnR>
                    <a:lnT w="12700" cap="flat" cmpd="sng" algn="ctr">
                      <a:solidFill>
                        <a:srgbClr val="F01D5C"/>
                      </a:solidFill>
                      <a:prstDash val="solid"/>
                      <a:round/>
                      <a:headEnd type="none" w="med" len="med"/>
                      <a:tailEnd type="none" w="med" len="med"/>
                    </a:lnT>
                    <a:lnB w="7620" cap="flat" cmpd="sng" algn="ctr">
                      <a:solidFill>
                        <a:srgbClr val="F01D5C"/>
                      </a:solidFill>
                      <a:prstDash val="solid"/>
                      <a:round/>
                      <a:headEnd type="none" w="med" len="med"/>
                      <a:tailEnd type="none" w="med" len="med"/>
                    </a:lnB>
                    <a:solidFill>
                      <a:srgbClr val="D6E0EB"/>
                    </a:solidFill>
                  </a:tcPr>
                </a:tc>
                <a:tc>
                  <a:txBody>
                    <a:bodyPr/>
                    <a:lstStyle/>
                    <a:p>
                      <a:pPr algn="l"/>
                      <a:r>
                        <a:rPr lang="en-US">
                          <a:effectLst/>
                        </a:rPr>
                        <a:t>Harry Potter and the Chamber of Secrets (Book 2)</a:t>
                      </a:r>
                    </a:p>
                  </a:txBody>
                  <a:tcPr marT="15240" marB="15240" anchor="ctr">
                    <a:lnL w="12700" cap="flat" cmpd="sng" algn="ctr">
                      <a:solidFill>
                        <a:srgbClr val="70395C"/>
                      </a:solidFill>
                      <a:prstDash val="solid"/>
                      <a:round/>
                      <a:headEnd type="none" w="med" len="med"/>
                      <a:tailEnd type="none" w="med" len="med"/>
                    </a:lnL>
                    <a:lnR w="12700" cap="flat" cmpd="sng" algn="ctr">
                      <a:solidFill>
                        <a:srgbClr val="B04B5C"/>
                      </a:solidFill>
                      <a:prstDash val="solid"/>
                      <a:round/>
                      <a:headEnd type="none" w="med" len="med"/>
                      <a:tailEnd type="none" w="med" len="med"/>
                    </a:lnR>
                    <a:lnT w="12700" cap="flat" cmpd="sng" algn="ctr">
                      <a:solidFill>
                        <a:srgbClr val="70395C"/>
                      </a:solidFill>
                      <a:prstDash val="solid"/>
                      <a:round/>
                      <a:headEnd type="none" w="med" len="med"/>
                      <a:tailEnd type="none" w="med" len="med"/>
                    </a:lnT>
                    <a:lnB w="7620" cap="flat" cmpd="sng" algn="ctr">
                      <a:solidFill>
                        <a:srgbClr val="70395C"/>
                      </a:solidFill>
                      <a:prstDash val="solid"/>
                      <a:round/>
                      <a:headEnd type="none" w="med" len="med"/>
                      <a:tailEnd type="none" w="med" len="med"/>
                    </a:lnB>
                    <a:solidFill>
                      <a:srgbClr val="D6E0EB"/>
                    </a:solidFill>
                  </a:tcPr>
                </a:tc>
                <a:tc>
                  <a:txBody>
                    <a:bodyPr/>
                    <a:lstStyle/>
                    <a:p>
                      <a:pPr algn="l"/>
                      <a:r>
                        <a:rPr lang="en-US">
                          <a:effectLst/>
                        </a:rPr>
                        <a:t>556</a:t>
                      </a:r>
                    </a:p>
                  </a:txBody>
                  <a:tcPr marT="15240" marB="15240" anchor="ctr">
                    <a:lnL w="12700" cap="flat" cmpd="sng" algn="ctr">
                      <a:solidFill>
                        <a:srgbClr val="B04B5C"/>
                      </a:solidFill>
                      <a:prstDash val="solid"/>
                      <a:round/>
                      <a:headEnd type="none" w="med" len="med"/>
                      <a:tailEnd type="none" w="med" len="med"/>
                    </a:lnL>
                    <a:lnR w="12700" cap="flat" cmpd="sng" algn="ctr">
                      <a:solidFill>
                        <a:srgbClr val="F0445C"/>
                      </a:solidFill>
                      <a:prstDash val="solid"/>
                      <a:round/>
                      <a:headEnd type="none" w="med" len="med"/>
                      <a:tailEnd type="none" w="med" len="med"/>
                    </a:lnR>
                    <a:lnT w="12700" cap="flat" cmpd="sng" algn="ctr">
                      <a:solidFill>
                        <a:srgbClr val="B04B5C"/>
                      </a:solidFill>
                      <a:prstDash val="solid"/>
                      <a:round/>
                      <a:headEnd type="none" w="med" len="med"/>
                      <a:tailEnd type="none" w="med" len="med"/>
                    </a:lnT>
                    <a:lnB w="7620" cap="flat" cmpd="sng" algn="ctr">
                      <a:solidFill>
                        <a:srgbClr val="B04B5C"/>
                      </a:solidFill>
                      <a:prstDash val="solid"/>
                      <a:round/>
                      <a:headEnd type="none" w="med" len="med"/>
                      <a:tailEnd type="none" w="med" len="med"/>
                    </a:lnB>
                    <a:solidFill>
                      <a:srgbClr val="D6E0EB"/>
                    </a:solidFill>
                  </a:tcPr>
                </a:tc>
                <a:tc>
                  <a:txBody>
                    <a:bodyPr/>
                    <a:lstStyle/>
                    <a:p>
                      <a:pPr algn="l"/>
                      <a:r>
                        <a:rPr lang="en-US" dirty="0">
                          <a:effectLst/>
                        </a:rPr>
                        <a:t>5.183453237410072</a:t>
                      </a:r>
                    </a:p>
                  </a:txBody>
                  <a:tcPr marT="15240" marB="15240" anchor="ctr">
                    <a:lnL w="12700" cap="flat" cmpd="sng" algn="ctr">
                      <a:solidFill>
                        <a:srgbClr val="F0445C"/>
                      </a:solidFill>
                      <a:prstDash val="solid"/>
                      <a:round/>
                      <a:headEnd type="none" w="med" len="med"/>
                      <a:tailEnd type="none" w="med" len="med"/>
                    </a:lnL>
                    <a:lnR w="7620" cap="flat" cmpd="sng" algn="ctr">
                      <a:solidFill>
                        <a:srgbClr val="F0445C"/>
                      </a:solidFill>
                      <a:prstDash val="solid"/>
                      <a:round/>
                      <a:headEnd type="none" w="med" len="med"/>
                      <a:tailEnd type="none" w="med" len="med"/>
                    </a:lnR>
                    <a:lnT w="12700" cap="flat" cmpd="sng" algn="ctr">
                      <a:solidFill>
                        <a:srgbClr val="F0445C"/>
                      </a:solidFill>
                      <a:prstDash val="solid"/>
                      <a:round/>
                      <a:headEnd type="none" w="med" len="med"/>
                      <a:tailEnd type="none" w="med" len="med"/>
                    </a:lnT>
                    <a:lnB w="7620" cap="flat" cmpd="sng" algn="ctr">
                      <a:solidFill>
                        <a:srgbClr val="F0445C"/>
                      </a:solidFill>
                      <a:prstDash val="solid"/>
                      <a:round/>
                      <a:headEnd type="none" w="med" len="med"/>
                      <a:tailEnd type="none" w="med" len="med"/>
                    </a:lnB>
                    <a:solidFill>
                      <a:srgbClr val="D6E0EB"/>
                    </a:solidFill>
                  </a:tcPr>
                </a:tc>
                <a:extLst>
                  <a:ext uri="{0D108BD9-81ED-4DB2-BD59-A6C34878D82A}">
                    <a16:rowId xmlns:a16="http://schemas.microsoft.com/office/drawing/2014/main" val="2924934815"/>
                  </a:ext>
                </a:extLst>
              </a:tr>
            </a:tbl>
          </a:graphicData>
        </a:graphic>
      </p:graphicFrame>
    </p:spTree>
    <p:extLst>
      <p:ext uri="{BB962C8B-B14F-4D97-AF65-F5344CB8AC3E}">
        <p14:creationId xmlns:p14="http://schemas.microsoft.com/office/powerpoint/2010/main" val="6294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Collaborative Filtering-(User Item based)</a:t>
            </a:r>
            <a:endParaRPr lang="en-US" dirty="0">
              <a:solidFill>
                <a:schemeClr val="tx2"/>
              </a:solidFill>
              <a:effectLst/>
            </a:endParaRP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pic>
        <p:nvPicPr>
          <p:cNvPr id="5" name="Picture 4">
            <a:extLst>
              <a:ext uri="{FF2B5EF4-FFF2-40B4-BE49-F238E27FC236}">
                <a16:creationId xmlns:a16="http://schemas.microsoft.com/office/drawing/2014/main" id="{B242D3C5-61EB-AB29-A127-F108239BC9AF}"/>
              </a:ext>
            </a:extLst>
          </p:cNvPr>
          <p:cNvPicPr>
            <a:picLocks noChangeAspect="1"/>
          </p:cNvPicPr>
          <p:nvPr/>
        </p:nvPicPr>
        <p:blipFill>
          <a:blip r:embed="rId4"/>
          <a:stretch>
            <a:fillRect/>
          </a:stretch>
        </p:blipFill>
        <p:spPr>
          <a:xfrm>
            <a:off x="406034" y="1622510"/>
            <a:ext cx="11379932" cy="4138628"/>
          </a:xfrm>
          <a:prstGeom prst="rect">
            <a:avLst/>
          </a:prstGeom>
        </p:spPr>
      </p:pic>
    </p:spTree>
    <p:extLst>
      <p:ext uri="{BB962C8B-B14F-4D97-AF65-F5344CB8AC3E}">
        <p14:creationId xmlns:p14="http://schemas.microsoft.com/office/powerpoint/2010/main" val="57665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
        <p:nvSpPr>
          <p:cNvPr id="3" name="TextBox 2">
            <a:extLst>
              <a:ext uri="{FF2B5EF4-FFF2-40B4-BE49-F238E27FC236}">
                <a16:creationId xmlns:a16="http://schemas.microsoft.com/office/drawing/2014/main" id="{134A4BE4-4DD1-5EFA-A24E-445B07F2A473}"/>
              </a:ext>
            </a:extLst>
          </p:cNvPr>
          <p:cNvSpPr txBox="1"/>
          <p:nvPr/>
        </p:nvSpPr>
        <p:spPr>
          <a:xfrm>
            <a:off x="363500" y="144718"/>
            <a:ext cx="9954672" cy="1446550"/>
          </a:xfrm>
          <a:prstGeom prst="rect">
            <a:avLst/>
          </a:prstGeom>
          <a:noFill/>
        </p:spPr>
        <p:txBody>
          <a:bodyPr wrap="square">
            <a:spAutoFit/>
          </a:bodyPr>
          <a:lstStyle/>
          <a:p>
            <a:r>
              <a:rPr lang="en-US" sz="4400" b="1" dirty="0">
                <a:solidFill>
                  <a:schemeClr val="tx2"/>
                </a:solidFill>
                <a:latin typeface="+mj-lt"/>
              </a:rPr>
              <a:t>Popularity Based Recommendation</a:t>
            </a:r>
          </a:p>
          <a:p>
            <a:r>
              <a:rPr lang="en-US" sz="4400" b="1" dirty="0">
                <a:solidFill>
                  <a:schemeClr val="tx2"/>
                </a:solidFill>
                <a:latin typeface="+mj-lt"/>
              </a:rPr>
              <a:t>(user Interface)</a:t>
            </a:r>
          </a:p>
        </p:txBody>
      </p:sp>
      <p:pic>
        <p:nvPicPr>
          <p:cNvPr id="8" name="Picture 7" descr="A picture containing text, clipart&#10;&#10;Description automatically generated">
            <a:extLst>
              <a:ext uri="{FF2B5EF4-FFF2-40B4-BE49-F238E27FC236}">
                <a16:creationId xmlns:a16="http://schemas.microsoft.com/office/drawing/2014/main" id="{A273F1E1-4A27-90AD-78A1-83F85EFA7A29}"/>
              </a:ext>
            </a:extLst>
          </p:cNvPr>
          <p:cNvPicPr>
            <a:picLocks noChangeAspect="1"/>
          </p:cNvPicPr>
          <p:nvPr/>
        </p:nvPicPr>
        <p:blipFill>
          <a:blip r:embed="rId2"/>
          <a:stretch>
            <a:fillRect/>
          </a:stretch>
        </p:blipFill>
        <p:spPr>
          <a:xfrm>
            <a:off x="11321821" y="227476"/>
            <a:ext cx="594360" cy="59436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0FF93295-F18C-C404-B51E-6BDFE54839BF}"/>
              </a:ext>
            </a:extLst>
          </p:cNvPr>
          <p:cNvPicPr>
            <a:picLocks noChangeAspect="1"/>
          </p:cNvPicPr>
          <p:nvPr/>
        </p:nvPicPr>
        <p:blipFill>
          <a:blip r:embed="rId3"/>
          <a:stretch>
            <a:fillRect/>
          </a:stretch>
        </p:blipFill>
        <p:spPr>
          <a:xfrm>
            <a:off x="4613564" y="867993"/>
            <a:ext cx="7439891" cy="4186863"/>
          </a:xfrm>
          <a:prstGeom prst="rect">
            <a:avLst/>
          </a:prstGeom>
        </p:spPr>
      </p:pic>
      <p:pic>
        <p:nvPicPr>
          <p:cNvPr id="13" name="Picture 12" descr="A computer screen capture&#10;&#10;Description automatically generated with medium confidence">
            <a:extLst>
              <a:ext uri="{FF2B5EF4-FFF2-40B4-BE49-F238E27FC236}">
                <a16:creationId xmlns:a16="http://schemas.microsoft.com/office/drawing/2014/main" id="{34FE2489-C386-55CD-86B9-293A81527537}"/>
              </a:ext>
            </a:extLst>
          </p:cNvPr>
          <p:cNvPicPr>
            <a:picLocks noChangeAspect="1"/>
          </p:cNvPicPr>
          <p:nvPr/>
        </p:nvPicPr>
        <p:blipFill>
          <a:blip r:embed="rId4"/>
          <a:stretch>
            <a:fillRect/>
          </a:stretch>
        </p:blipFill>
        <p:spPr>
          <a:xfrm>
            <a:off x="737755" y="5298254"/>
            <a:ext cx="10214264" cy="1446550"/>
          </a:xfrm>
          <a:prstGeom prst="rect">
            <a:avLst/>
          </a:prstGeom>
        </p:spPr>
      </p:pic>
    </p:spTree>
    <p:extLst>
      <p:ext uri="{BB962C8B-B14F-4D97-AF65-F5344CB8AC3E}">
        <p14:creationId xmlns:p14="http://schemas.microsoft.com/office/powerpoint/2010/main" val="4157533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3669" y="524657"/>
            <a:ext cx="9400040" cy="711862"/>
          </a:xfrm>
        </p:spPr>
        <p:txBody>
          <a:bodyPr/>
          <a:lstStyle/>
          <a:p>
            <a:r>
              <a:rPr lang="en-US" sz="3600" dirty="0"/>
              <a:t>Collaborative Filtering(User Interface): Snapshot</a:t>
            </a:r>
            <a:endParaRPr lang="en-US" sz="3600" dirty="0">
              <a:solidFill>
                <a:schemeClr val="tx2"/>
              </a:solidFill>
              <a:effectLst/>
            </a:endParaRP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23</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840AD8F6-776B-CE60-3FE7-02B62321E9BE}"/>
              </a:ext>
            </a:extLst>
          </p:cNvPr>
          <p:cNvPicPr>
            <a:picLocks noChangeAspect="1"/>
          </p:cNvPicPr>
          <p:nvPr/>
        </p:nvPicPr>
        <p:blipFill>
          <a:blip r:embed="rId4"/>
          <a:stretch>
            <a:fillRect/>
          </a:stretch>
        </p:blipFill>
        <p:spPr>
          <a:xfrm>
            <a:off x="533669" y="1413164"/>
            <a:ext cx="9618249" cy="4572000"/>
          </a:xfrm>
          <a:prstGeom prst="rect">
            <a:avLst/>
          </a:prstGeom>
        </p:spPr>
      </p:pic>
    </p:spTree>
    <p:extLst>
      <p:ext uri="{BB962C8B-B14F-4D97-AF65-F5344CB8AC3E}">
        <p14:creationId xmlns:p14="http://schemas.microsoft.com/office/powerpoint/2010/main" val="30635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674530" y="578497"/>
            <a:ext cx="7513778" cy="742102"/>
          </a:xfrm>
        </p:spPr>
        <p:txBody>
          <a:bodyPr/>
          <a:lstStyle/>
          <a:p>
            <a:r>
              <a:rPr lang="en-IN" b="1" dirty="0">
                <a:effectLst/>
                <a:ea typeface="Calibri" panose="020F0502020204030204" pitchFamily="34" charset="0"/>
              </a:rPr>
              <a:t>Conclusion:</a:t>
            </a:r>
            <a:endParaRPr lang="en-US" dirty="0"/>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24</a:t>
            </a:fld>
            <a:endParaRPr lang="en-US" altLang="zh-CN" dirty="0"/>
          </a:p>
        </p:txBody>
      </p:sp>
      <p:sp>
        <p:nvSpPr>
          <p:cNvPr id="10" name="TextBox 9">
            <a:extLst>
              <a:ext uri="{FF2B5EF4-FFF2-40B4-BE49-F238E27FC236}">
                <a16:creationId xmlns:a16="http://schemas.microsoft.com/office/drawing/2014/main" id="{C674576F-28A5-18C8-FE07-FAD3F3F528DD}"/>
              </a:ext>
            </a:extLst>
          </p:cNvPr>
          <p:cNvSpPr txBox="1"/>
          <p:nvPr/>
        </p:nvSpPr>
        <p:spPr>
          <a:xfrm>
            <a:off x="4031673" y="1504732"/>
            <a:ext cx="7884508" cy="4115357"/>
          </a:xfrm>
          <a:prstGeom prst="rect">
            <a:avLst/>
          </a:prstGeom>
          <a:noFill/>
        </p:spPr>
        <p:txBody>
          <a:bodyPr wrap="square">
            <a:spAutoFit/>
          </a:bodyPr>
          <a:lstStyle/>
          <a:p>
            <a:pPr marL="285750" marR="0" indent="-285750">
              <a:lnSpc>
                <a:spcPct val="106000"/>
              </a:lnSpc>
              <a:spcBef>
                <a:spcPts val="0"/>
              </a:spcBef>
              <a:spcAft>
                <a:spcPts val="1000"/>
              </a:spcAft>
              <a:buFont typeface="Wingdings" panose="05000000000000000000" pitchFamily="2" charset="2"/>
              <a:buChar char="Ø"/>
            </a:pPr>
            <a:r>
              <a:rPr lang="en-US" dirty="0">
                <a:solidFill>
                  <a:srgbClr val="000000"/>
                </a:solidFill>
                <a:effectLst/>
                <a:ea typeface="Times New Roman" panose="02020603050405020304" pitchFamily="18" charset="0"/>
                <a:cs typeface="Calibri" panose="020F0502020204030204" pitchFamily="34" charset="0"/>
              </a:rPr>
              <a:t>In EDA, the Top 10 most rated books were essentially novels Books like The Lovely Bone and The Secret Life of Bees were very well perceived</a:t>
            </a:r>
          </a:p>
          <a:p>
            <a:pPr marL="285750" marR="0" indent="-285750">
              <a:lnSpc>
                <a:spcPct val="106000"/>
              </a:lnSpc>
              <a:spcBef>
                <a:spcPts val="0"/>
              </a:spcBef>
              <a:spcAft>
                <a:spcPts val="1000"/>
              </a:spcAft>
              <a:buFont typeface="Wingdings" panose="05000000000000000000" pitchFamily="2" charset="2"/>
              <a:buChar char="Ø"/>
            </a:pPr>
            <a:r>
              <a:rPr lang="en-US" dirty="0">
                <a:solidFill>
                  <a:srgbClr val="000000"/>
                </a:solidFill>
                <a:effectLst/>
                <a:ea typeface="Times New Roman" panose="02020603050405020304" pitchFamily="18" charset="0"/>
                <a:cs typeface="Calibri" panose="020F0502020204030204" pitchFamily="34" charset="0"/>
              </a:rPr>
              <a:t>Majority of the readers were of the age bracket 20 35 and most of them came from North American and European countries namely USA, Canada, UK, Germany and Spain</a:t>
            </a:r>
          </a:p>
          <a:p>
            <a:pPr marL="285750" marR="0" indent="-285750">
              <a:lnSpc>
                <a:spcPct val="106000"/>
              </a:lnSpc>
              <a:spcBef>
                <a:spcPts val="0"/>
              </a:spcBef>
              <a:spcAft>
                <a:spcPts val="1000"/>
              </a:spcAft>
              <a:buFont typeface="Wingdings" panose="05000000000000000000" pitchFamily="2" charset="2"/>
              <a:buChar char="Ø"/>
            </a:pPr>
            <a:r>
              <a:rPr lang="en-US" dirty="0">
                <a:solidFill>
                  <a:srgbClr val="000000"/>
                </a:solidFill>
                <a:effectLst/>
                <a:ea typeface="Times New Roman" panose="02020603050405020304" pitchFamily="18" charset="0"/>
                <a:cs typeface="Calibri" panose="020F0502020204030204" pitchFamily="34" charset="0"/>
              </a:rPr>
              <a:t>If we look at the ratings distribution, most of the books have high ratings with maximum books being rated 8 Ratings below 5 are few in number</a:t>
            </a:r>
          </a:p>
          <a:p>
            <a:pPr marL="285750" marR="0" indent="-285750">
              <a:lnSpc>
                <a:spcPct val="106000"/>
              </a:lnSpc>
              <a:spcBef>
                <a:spcPts val="0"/>
              </a:spcBef>
              <a:spcAft>
                <a:spcPts val="1000"/>
              </a:spcAft>
              <a:buFont typeface="Wingdings" panose="05000000000000000000" pitchFamily="2" charset="2"/>
              <a:buChar char="Ø"/>
            </a:pPr>
            <a:r>
              <a:rPr lang="en-US" dirty="0">
                <a:solidFill>
                  <a:srgbClr val="000000"/>
                </a:solidFill>
                <a:effectLst/>
                <a:ea typeface="Times New Roman" panose="02020603050405020304" pitchFamily="18" charset="0"/>
                <a:cs typeface="Calibri" panose="020F0502020204030204" pitchFamily="34" charset="0"/>
              </a:rPr>
              <a:t>Author with the most books was Agatha Christie, William Shakespeare and Stephen King</a:t>
            </a:r>
          </a:p>
          <a:p>
            <a:pPr marL="285750" marR="0" indent="-285750">
              <a:lnSpc>
                <a:spcPct val="106000"/>
              </a:lnSpc>
              <a:spcBef>
                <a:spcPts val="0"/>
              </a:spcBef>
              <a:spcAft>
                <a:spcPts val="1000"/>
              </a:spcAft>
              <a:buFont typeface="Wingdings" panose="05000000000000000000" pitchFamily="2" charset="2"/>
              <a:buChar char="Ø"/>
            </a:pPr>
            <a:r>
              <a:rPr lang="en-US" dirty="0">
                <a:solidFill>
                  <a:srgbClr val="000000"/>
                </a:solidFill>
                <a:effectLst/>
                <a:ea typeface="Times New Roman" panose="02020603050405020304" pitchFamily="18" charset="0"/>
                <a:cs typeface="Calibri" panose="020F0502020204030204" pitchFamily="34" charset="0"/>
              </a:rPr>
              <a:t>For modelling, it was observed that for model based collaborative filtering SVD technique worked way better than NMF with lower Mean Absolute Error (MAE)</a:t>
            </a:r>
            <a:endParaRPr lang="en-US" sz="1800" dirty="0"/>
          </a:p>
        </p:txBody>
      </p:sp>
      <p:pic>
        <p:nvPicPr>
          <p:cNvPr id="11" name="Picture 10" descr="A picture containing text, clipart&#10;&#10;Description automatically generated">
            <a:extLst>
              <a:ext uri="{FF2B5EF4-FFF2-40B4-BE49-F238E27FC236}">
                <a16:creationId xmlns:a16="http://schemas.microsoft.com/office/drawing/2014/main" id="{963EFCB5-54C9-225E-770B-E8540ED47759}"/>
              </a:ext>
            </a:extLst>
          </p:cNvPr>
          <p:cNvPicPr>
            <a:picLocks noChangeAspect="1"/>
          </p:cNvPicPr>
          <p:nvPr/>
        </p:nvPicPr>
        <p:blipFill>
          <a:blip r:embed="rId3"/>
          <a:stretch>
            <a:fillRect/>
          </a:stretch>
        </p:blipFill>
        <p:spPr>
          <a:xfrm>
            <a:off x="11321821" y="227476"/>
            <a:ext cx="594360" cy="594360"/>
          </a:xfrm>
          <a:prstGeom prst="rect">
            <a:avLst/>
          </a:prstGeom>
        </p:spPr>
      </p:pic>
    </p:spTree>
    <p:extLst>
      <p:ext uri="{BB962C8B-B14F-4D97-AF65-F5344CB8AC3E}">
        <p14:creationId xmlns:p14="http://schemas.microsoft.com/office/powerpoint/2010/main" val="218584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098441" y="524656"/>
            <a:ext cx="3603695" cy="800100"/>
          </a:xfrm>
        </p:spPr>
        <p:txBody>
          <a:bodyPr/>
          <a:lstStyle/>
          <a:p>
            <a:r>
              <a:rPr lang="en-US" sz="4000" dirty="0"/>
              <a:t>Future Scope:</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25</a:t>
            </a:fld>
            <a:endParaRPr lang="en-US" altLang="zh-CN" dirty="0"/>
          </a:p>
        </p:txBody>
      </p:sp>
      <p:sp>
        <p:nvSpPr>
          <p:cNvPr id="10" name="TextBox 9">
            <a:extLst>
              <a:ext uri="{FF2B5EF4-FFF2-40B4-BE49-F238E27FC236}">
                <a16:creationId xmlns:a16="http://schemas.microsoft.com/office/drawing/2014/main" id="{C674576F-28A5-18C8-FE07-FAD3F3F528DD}"/>
              </a:ext>
            </a:extLst>
          </p:cNvPr>
          <p:cNvSpPr txBox="1"/>
          <p:nvPr/>
        </p:nvSpPr>
        <p:spPr>
          <a:xfrm>
            <a:off x="4031226" y="2296125"/>
            <a:ext cx="7826477" cy="2862322"/>
          </a:xfrm>
          <a:prstGeom prst="rect">
            <a:avLst/>
          </a:prstGeom>
          <a:noFill/>
        </p:spPr>
        <p:txBody>
          <a:bodyPr wrap="square">
            <a:spAutoFit/>
          </a:bodyPr>
          <a:lstStyle/>
          <a:p>
            <a:pPr marL="285750" indent="-285750" fontAlgn="base">
              <a:buFont typeface="Wingdings" panose="05000000000000000000" pitchFamily="2" charset="2"/>
              <a:buChar char="v"/>
            </a:pPr>
            <a:r>
              <a:rPr lang="en-US" dirty="0"/>
              <a:t>Given more information regarding the books dataset, namely features like Genre, Description etc, we could implement a content filtering based recommendation system and compare the results with the existing collaborative filtering based system</a:t>
            </a:r>
          </a:p>
          <a:p>
            <a:pPr marL="285750" indent="-285750" fontAlgn="base">
              <a:buFont typeface="Wingdings" panose="05000000000000000000" pitchFamily="2" charset="2"/>
              <a:buChar char="v"/>
            </a:pPr>
            <a:endParaRPr lang="en-US" dirty="0"/>
          </a:p>
          <a:p>
            <a:pPr marL="285750" indent="-285750" fontAlgn="base">
              <a:buFont typeface="Wingdings" panose="05000000000000000000" pitchFamily="2" charset="2"/>
              <a:buChar char="v"/>
            </a:pPr>
            <a:endParaRPr lang="en-US" dirty="0"/>
          </a:p>
          <a:p>
            <a:pPr marL="285750" indent="-285750" fontAlgn="base">
              <a:buFont typeface="Wingdings" panose="05000000000000000000" pitchFamily="2" charset="2"/>
              <a:buChar char="v"/>
            </a:pPr>
            <a:r>
              <a:rPr lang="en-US" dirty="0"/>
              <a:t>We would like to explore various clustering approaches for clustering the users based on Age, Location etc. and then implement voting algorithms to recommend items to the user depending on the cluster into which it belongs</a:t>
            </a:r>
            <a:endParaRPr lang="en-US" sz="1800" dirty="0"/>
          </a:p>
        </p:txBody>
      </p:sp>
      <p:pic>
        <p:nvPicPr>
          <p:cNvPr id="11" name="Picture 10" descr="A picture containing text, clipart&#10;&#10;Description automatically generated">
            <a:extLst>
              <a:ext uri="{FF2B5EF4-FFF2-40B4-BE49-F238E27FC236}">
                <a16:creationId xmlns:a16="http://schemas.microsoft.com/office/drawing/2014/main" id="{963EFCB5-54C9-225E-770B-E8540ED47759}"/>
              </a:ext>
            </a:extLst>
          </p:cNvPr>
          <p:cNvPicPr>
            <a:picLocks noChangeAspect="1"/>
          </p:cNvPicPr>
          <p:nvPr/>
        </p:nvPicPr>
        <p:blipFill>
          <a:blip r:embed="rId3"/>
          <a:stretch>
            <a:fillRect/>
          </a:stretch>
        </p:blipFill>
        <p:spPr>
          <a:xfrm>
            <a:off x="11321821" y="227476"/>
            <a:ext cx="594360" cy="594360"/>
          </a:xfrm>
          <a:prstGeom prst="rect">
            <a:avLst/>
          </a:prstGeom>
        </p:spPr>
      </p:pic>
    </p:spTree>
    <p:extLst>
      <p:ext uri="{BB962C8B-B14F-4D97-AF65-F5344CB8AC3E}">
        <p14:creationId xmlns:p14="http://schemas.microsoft.com/office/powerpoint/2010/main" val="392091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3213" r="3213"/>
          <a:stretch/>
        </p:blipFill>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5"/>
          </p:nvPr>
        </p:nvSpPr>
        <p:spPr/>
        <p:txBody>
          <a:bodyPr/>
          <a:lstStyle/>
          <a:p>
            <a:fld id="{47FEACEE-25B4-4A2D-B147-27296E36371D}" type="slidenum">
              <a:rPr lang="en-US" altLang="zh-CN" smtClean="0"/>
              <a:pPr/>
              <a:t>26</a:t>
            </a:fld>
            <a:endParaRPr lang="en-US" altLang="zh-CN" dirty="0"/>
          </a:p>
        </p:txBody>
      </p:sp>
      <p:pic>
        <p:nvPicPr>
          <p:cNvPr id="2" name="Picture 1" descr="A picture containing text, clipart&#10;&#10;Description automatically generated">
            <a:extLst>
              <a:ext uri="{FF2B5EF4-FFF2-40B4-BE49-F238E27FC236}">
                <a16:creationId xmlns:a16="http://schemas.microsoft.com/office/drawing/2014/main" id="{E2EE5048-8E3D-A726-B064-1A946B583EFA}"/>
              </a:ext>
            </a:extLst>
          </p:cNvPr>
          <p:cNvPicPr>
            <a:picLocks noChangeAspect="1"/>
          </p:cNvPicPr>
          <p:nvPr/>
        </p:nvPicPr>
        <p:blipFill>
          <a:blip r:embed="rId3"/>
          <a:stretch>
            <a:fillRect/>
          </a:stretch>
        </p:blipFill>
        <p:spPr>
          <a:xfrm>
            <a:off x="11321821" y="227476"/>
            <a:ext cx="594360" cy="594360"/>
          </a:xfrm>
          <a:prstGeom prst="rect">
            <a:avLst/>
          </a:prstGeom>
        </p:spPr>
      </p:pic>
      <p:sp>
        <p:nvSpPr>
          <p:cNvPr id="9" name="Title 8">
            <a:extLst>
              <a:ext uri="{FF2B5EF4-FFF2-40B4-BE49-F238E27FC236}">
                <a16:creationId xmlns:a16="http://schemas.microsoft.com/office/drawing/2014/main" id="{B9B6E2D3-5A4A-E849-26DC-0B5E2150569A}"/>
              </a:ext>
            </a:extLst>
          </p:cNvPr>
          <p:cNvSpPr>
            <a:spLocks noGrp="1"/>
          </p:cNvSpPr>
          <p:nvPr>
            <p:ph type="title"/>
          </p:nvPr>
        </p:nvSpPr>
        <p:spPr>
          <a:xfrm>
            <a:off x="3812951" y="821836"/>
            <a:ext cx="3242478" cy="922350"/>
          </a:xfrm>
        </p:spPr>
        <p:txBody>
          <a:bodyPr/>
          <a:lstStyle/>
          <a:p>
            <a:r>
              <a:rPr lang="en-US" dirty="0"/>
              <a:t>Challenges :</a:t>
            </a:r>
          </a:p>
        </p:txBody>
      </p:sp>
      <p:sp>
        <p:nvSpPr>
          <p:cNvPr id="19" name="TextBox 18">
            <a:extLst>
              <a:ext uri="{FF2B5EF4-FFF2-40B4-BE49-F238E27FC236}">
                <a16:creationId xmlns:a16="http://schemas.microsoft.com/office/drawing/2014/main" id="{F464B3B1-8CEF-E286-C77E-82F54FDFB81D}"/>
              </a:ext>
            </a:extLst>
          </p:cNvPr>
          <p:cNvSpPr txBox="1"/>
          <p:nvPr/>
        </p:nvSpPr>
        <p:spPr>
          <a:xfrm>
            <a:off x="3812951" y="2251493"/>
            <a:ext cx="7679394" cy="2862322"/>
          </a:xfrm>
          <a:prstGeom prst="rect">
            <a:avLst/>
          </a:prstGeom>
          <a:noFill/>
        </p:spPr>
        <p:txBody>
          <a:bodyPr wrap="square">
            <a:spAutoFit/>
          </a:bodyPr>
          <a:lstStyle/>
          <a:p>
            <a:pPr marL="285750" indent="-285750">
              <a:buFont typeface="Wingdings" panose="05000000000000000000" pitchFamily="2" charset="2"/>
              <a:buChar char="Ø"/>
            </a:pPr>
            <a:r>
              <a:rPr lang="en-US" dirty="0"/>
              <a:t>Handling of sparsity was a major challenge as well since the user interactions were not present for the majority of the books.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Understanding the metric for evaluation was a challenge as well.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Since the data consisted of text data, data cleaning was a major challenge in features like Location etc.</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Decision making on missing value imputations and outlier treatment was quite challenging as well.</a:t>
            </a:r>
          </a:p>
        </p:txBody>
      </p:sp>
    </p:spTree>
    <p:extLst>
      <p:ext uri="{BB962C8B-B14F-4D97-AF65-F5344CB8AC3E}">
        <p14:creationId xmlns:p14="http://schemas.microsoft.com/office/powerpoint/2010/main" val="2968359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pic>
        <p:nvPicPr>
          <p:cNvPr id="4" name="Picture 3" descr="A picture containing text, clipart&#10;&#10;Description automatically generated">
            <a:extLst>
              <a:ext uri="{FF2B5EF4-FFF2-40B4-BE49-F238E27FC236}">
                <a16:creationId xmlns:a16="http://schemas.microsoft.com/office/drawing/2014/main" id="{FFA7F398-7E5A-ED7D-4FA1-C9C09BB8544F}"/>
              </a:ext>
            </a:extLst>
          </p:cNvPr>
          <p:cNvPicPr>
            <a:picLocks noChangeAspect="1"/>
          </p:cNvPicPr>
          <p:nvPr/>
        </p:nvPicPr>
        <p:blipFill>
          <a:blip r:embed="rId6"/>
          <a:stretch>
            <a:fillRect/>
          </a:stretch>
        </p:blipFill>
        <p:spPr>
          <a:xfrm>
            <a:off x="11321821" y="227476"/>
            <a:ext cx="594360" cy="594360"/>
          </a:xfrm>
          <a:prstGeom prst="rect">
            <a:avLst/>
          </a:prstGeom>
        </p:spPr>
      </p:pic>
    </p:spTree>
    <p:extLst>
      <p:ext uri="{BB962C8B-B14F-4D97-AF65-F5344CB8AC3E}">
        <p14:creationId xmlns:p14="http://schemas.microsoft.com/office/powerpoint/2010/main" val="375032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E6B7-42AF-05F8-7A9E-48A76A4A5C99}"/>
              </a:ext>
            </a:extLst>
          </p:cNvPr>
          <p:cNvSpPr>
            <a:spLocks noGrp="1"/>
          </p:cNvSpPr>
          <p:nvPr>
            <p:ph type="title"/>
          </p:nvPr>
        </p:nvSpPr>
        <p:spPr>
          <a:xfrm>
            <a:off x="581709" y="721538"/>
            <a:ext cx="6567236" cy="822127"/>
          </a:xfrm>
        </p:spPr>
        <p:txBody>
          <a:bodyPr/>
          <a:lstStyle/>
          <a:p>
            <a:r>
              <a:rPr lang="en-IN" b="1" dirty="0"/>
              <a:t>Recommendation System</a:t>
            </a:r>
            <a:endParaRPr lang="en-US" dirty="0"/>
          </a:p>
        </p:txBody>
      </p:sp>
      <p:sp>
        <p:nvSpPr>
          <p:cNvPr id="5" name="Slide Number Placeholder 4">
            <a:extLst>
              <a:ext uri="{FF2B5EF4-FFF2-40B4-BE49-F238E27FC236}">
                <a16:creationId xmlns:a16="http://schemas.microsoft.com/office/drawing/2014/main" id="{24832BFB-1DF3-5CE3-BD15-A7ABBA796EB2}"/>
              </a:ext>
            </a:extLst>
          </p:cNvPr>
          <p:cNvSpPr>
            <a:spLocks noGrp="1"/>
          </p:cNvSpPr>
          <p:nvPr>
            <p:ph type="sldNum" sz="quarter" idx="29"/>
          </p:nvPr>
        </p:nvSpPr>
        <p:spPr/>
        <p:txBody>
          <a:bodyPr/>
          <a:lstStyle/>
          <a:p>
            <a:r>
              <a:rPr lang="en-US" altLang="zh-CN" dirty="0"/>
              <a:t>3</a:t>
            </a:r>
          </a:p>
        </p:txBody>
      </p:sp>
      <p:sp>
        <p:nvSpPr>
          <p:cNvPr id="9" name="TextBox 8">
            <a:extLst>
              <a:ext uri="{FF2B5EF4-FFF2-40B4-BE49-F238E27FC236}">
                <a16:creationId xmlns:a16="http://schemas.microsoft.com/office/drawing/2014/main" id="{A283D806-4A78-24CB-3BB9-882E1DE9A2C4}"/>
              </a:ext>
            </a:extLst>
          </p:cNvPr>
          <p:cNvSpPr txBox="1"/>
          <p:nvPr/>
        </p:nvSpPr>
        <p:spPr>
          <a:xfrm>
            <a:off x="3865417" y="5490131"/>
            <a:ext cx="9411449" cy="646331"/>
          </a:xfrm>
          <a:prstGeom prst="rect">
            <a:avLst/>
          </a:prstGeom>
          <a:noFill/>
        </p:spPr>
        <p:txBody>
          <a:bodyPr wrap="square">
            <a:spAutoFit/>
          </a:bodyPr>
          <a:lstStyle/>
          <a:p>
            <a:br>
              <a:rPr lang="en-US" dirty="0"/>
            </a:br>
            <a:endParaRPr lang="en-IN" dirty="0"/>
          </a:p>
        </p:txBody>
      </p:sp>
      <p:pic>
        <p:nvPicPr>
          <p:cNvPr id="10" name="Picture 9" descr="A picture containing text, clipart&#10;&#10;Description automatically generated">
            <a:extLst>
              <a:ext uri="{FF2B5EF4-FFF2-40B4-BE49-F238E27FC236}">
                <a16:creationId xmlns:a16="http://schemas.microsoft.com/office/drawing/2014/main" id="{91E8371F-706D-34EB-38D0-C20ECA908DA4}"/>
              </a:ext>
            </a:extLst>
          </p:cNvPr>
          <p:cNvPicPr>
            <a:picLocks noChangeAspect="1"/>
          </p:cNvPicPr>
          <p:nvPr/>
        </p:nvPicPr>
        <p:blipFill>
          <a:blip r:embed="rId2"/>
          <a:stretch>
            <a:fillRect/>
          </a:stretch>
        </p:blipFill>
        <p:spPr>
          <a:xfrm>
            <a:off x="11321821" y="227476"/>
            <a:ext cx="594360" cy="594360"/>
          </a:xfrm>
          <a:prstGeom prst="rect">
            <a:avLst/>
          </a:prstGeom>
        </p:spPr>
      </p:pic>
      <p:sp>
        <p:nvSpPr>
          <p:cNvPr id="12" name="TextBox 11">
            <a:extLst>
              <a:ext uri="{FF2B5EF4-FFF2-40B4-BE49-F238E27FC236}">
                <a16:creationId xmlns:a16="http://schemas.microsoft.com/office/drawing/2014/main" id="{07BA2070-9099-0A38-8D99-35D3A2882FE1}"/>
              </a:ext>
            </a:extLst>
          </p:cNvPr>
          <p:cNvSpPr txBox="1"/>
          <p:nvPr/>
        </p:nvSpPr>
        <p:spPr>
          <a:xfrm>
            <a:off x="1039091" y="1543665"/>
            <a:ext cx="8920595" cy="5262979"/>
          </a:xfrm>
          <a:prstGeom prst="rect">
            <a:avLst/>
          </a:prstGeom>
          <a:noFill/>
        </p:spPr>
        <p:txBody>
          <a:bodyPr wrap="square">
            <a:spAutoFit/>
          </a:bodyPr>
          <a:lstStyle/>
          <a:p>
            <a:r>
              <a:rPr lang="en-US" sz="2000" dirty="0"/>
              <a:t>Recommendation systems produce a ranked list of items on which a user might be interested, in the context of his current choice of an item. </a:t>
            </a:r>
          </a:p>
          <a:p>
            <a:pPr lvl="1"/>
            <a:endParaRPr lang="en-US" sz="2000" dirty="0"/>
          </a:p>
          <a:p>
            <a:pPr marL="800100" lvl="1" indent="-342900">
              <a:buFont typeface="Wingdings" panose="05000000000000000000" pitchFamily="2" charset="2"/>
              <a:buChar char="q"/>
            </a:pPr>
            <a:r>
              <a:rPr lang="en-US" sz="2000" dirty="0"/>
              <a:t>Subclass of Information filtering system that seek to predict the ‘rating’ or ‘preference’ that a user would give to them.</a:t>
            </a:r>
          </a:p>
          <a:p>
            <a:pPr marL="800100" lvl="1" indent="-342900">
              <a:buFont typeface="Wingdings" panose="05000000000000000000" pitchFamily="2" charset="2"/>
              <a:buChar char="q"/>
            </a:pPr>
            <a:endParaRPr lang="en-US" sz="2000" dirty="0"/>
          </a:p>
          <a:p>
            <a:pPr marL="800100" lvl="1" indent="-342900">
              <a:buFont typeface="Wingdings" panose="05000000000000000000" pitchFamily="2" charset="2"/>
              <a:buChar char="q"/>
            </a:pPr>
            <a:r>
              <a:rPr lang="en-US" sz="2000" dirty="0"/>
              <a:t>Applied in variety of applications like movies, books, research articles. </a:t>
            </a:r>
          </a:p>
          <a:p>
            <a:pPr lvl="1"/>
            <a:endParaRPr lang="en-US" sz="2000" dirty="0"/>
          </a:p>
          <a:p>
            <a:pPr marL="800100" lvl="1" indent="-342900">
              <a:buFont typeface="Wingdings" panose="05000000000000000000" pitchFamily="2" charset="2"/>
              <a:buChar char="q"/>
            </a:pPr>
            <a:r>
              <a:rPr lang="en-US" sz="2000" dirty="0"/>
              <a:t>Recommendation systems involve predicting user preferences for unseen items • such as movies, songs or books</a:t>
            </a:r>
          </a:p>
          <a:p>
            <a:pPr lvl="1"/>
            <a:endParaRPr lang="en-US" sz="2000" dirty="0"/>
          </a:p>
          <a:p>
            <a:pPr marL="800100" lvl="1" indent="-342900">
              <a:buFont typeface="Wingdings" panose="05000000000000000000" pitchFamily="2" charset="2"/>
              <a:buChar char="q"/>
            </a:pPr>
            <a:r>
              <a:rPr lang="en-US" sz="2000" dirty="0"/>
              <a:t>Recommendation systems have become very popular with the increasing availability of millions of products online </a:t>
            </a:r>
          </a:p>
          <a:p>
            <a:pPr marL="800100" lvl="1" indent="-342900">
              <a:buFont typeface="Wingdings" panose="05000000000000000000" pitchFamily="2" charset="2"/>
              <a:buChar char="q"/>
            </a:pPr>
            <a:endParaRPr lang="en-US" sz="2000" dirty="0"/>
          </a:p>
          <a:p>
            <a:pPr marL="800100" lvl="1" indent="-342900">
              <a:buFont typeface="Wingdings" panose="05000000000000000000" pitchFamily="2" charset="2"/>
              <a:buChar char="q"/>
            </a:pPr>
            <a:r>
              <a:rPr lang="en-US" sz="2000" dirty="0"/>
              <a:t>Recommending relevant products increases the sales</a:t>
            </a:r>
          </a:p>
          <a:p>
            <a:endParaRPr lang="en-US" dirty="0"/>
          </a:p>
          <a:p>
            <a:r>
              <a:rPr lang="en-US" dirty="0"/>
              <a:t>.</a:t>
            </a:r>
          </a:p>
        </p:txBody>
      </p:sp>
    </p:spTree>
    <p:extLst>
      <p:ext uri="{BB962C8B-B14F-4D97-AF65-F5344CB8AC3E}">
        <p14:creationId xmlns:p14="http://schemas.microsoft.com/office/powerpoint/2010/main" val="290355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832BFB-1DF3-5CE3-BD15-A7ABBA796EB2}"/>
              </a:ext>
            </a:extLst>
          </p:cNvPr>
          <p:cNvSpPr>
            <a:spLocks noGrp="1"/>
          </p:cNvSpPr>
          <p:nvPr>
            <p:ph type="sldNum" sz="quarter" idx="29"/>
          </p:nvPr>
        </p:nvSpPr>
        <p:spPr/>
        <p:txBody>
          <a:bodyPr/>
          <a:lstStyle/>
          <a:p>
            <a:r>
              <a:rPr lang="en-US" altLang="zh-CN" dirty="0"/>
              <a:t>2</a:t>
            </a:r>
          </a:p>
        </p:txBody>
      </p:sp>
      <p:pic>
        <p:nvPicPr>
          <p:cNvPr id="10" name="Picture 9" descr="A picture containing text, clipart&#10;&#10;Description automatically generated">
            <a:extLst>
              <a:ext uri="{FF2B5EF4-FFF2-40B4-BE49-F238E27FC236}">
                <a16:creationId xmlns:a16="http://schemas.microsoft.com/office/drawing/2014/main" id="{91E8371F-706D-34EB-38D0-C20ECA908DA4}"/>
              </a:ext>
            </a:extLst>
          </p:cNvPr>
          <p:cNvPicPr>
            <a:picLocks noChangeAspect="1"/>
          </p:cNvPicPr>
          <p:nvPr/>
        </p:nvPicPr>
        <p:blipFill>
          <a:blip r:embed="rId2"/>
          <a:stretch>
            <a:fillRect/>
          </a:stretch>
        </p:blipFill>
        <p:spPr>
          <a:xfrm>
            <a:off x="11321821" y="227476"/>
            <a:ext cx="594360" cy="594360"/>
          </a:xfrm>
          <a:prstGeom prst="rect">
            <a:avLst/>
          </a:prstGeom>
        </p:spPr>
      </p:pic>
      <p:sp>
        <p:nvSpPr>
          <p:cNvPr id="4" name="Title 3">
            <a:extLst>
              <a:ext uri="{FF2B5EF4-FFF2-40B4-BE49-F238E27FC236}">
                <a16:creationId xmlns:a16="http://schemas.microsoft.com/office/drawing/2014/main" id="{1BA19859-5EC7-23DE-EF10-EF0A4C7901F6}"/>
              </a:ext>
            </a:extLst>
          </p:cNvPr>
          <p:cNvSpPr>
            <a:spLocks noGrp="1"/>
          </p:cNvSpPr>
          <p:nvPr>
            <p:ph type="title"/>
          </p:nvPr>
        </p:nvSpPr>
        <p:spPr>
          <a:xfrm>
            <a:off x="581709" y="721538"/>
            <a:ext cx="9113835" cy="920226"/>
          </a:xfrm>
        </p:spPr>
        <p:txBody>
          <a:bodyPr/>
          <a:lstStyle/>
          <a:p>
            <a:r>
              <a:rPr lang="en-US" dirty="0"/>
              <a:t>What is Recommendation System</a:t>
            </a:r>
          </a:p>
        </p:txBody>
      </p:sp>
      <p:pic>
        <p:nvPicPr>
          <p:cNvPr id="6" name="Picture 2">
            <a:extLst>
              <a:ext uri="{FF2B5EF4-FFF2-40B4-BE49-F238E27FC236}">
                <a16:creationId xmlns:a16="http://schemas.microsoft.com/office/drawing/2014/main" id="{584E83F3-1E75-113E-7CD7-18A00CFC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 t="18703" r="878" b="16469"/>
          <a:stretch/>
        </p:blipFill>
        <p:spPr bwMode="auto">
          <a:xfrm>
            <a:off x="720495" y="1870044"/>
            <a:ext cx="8975049" cy="442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45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674530" y="578497"/>
            <a:ext cx="7513778" cy="742102"/>
          </a:xfrm>
        </p:spPr>
        <p:txBody>
          <a:bodyPr/>
          <a:lstStyle/>
          <a:p>
            <a:r>
              <a:rPr lang="en-IN" b="1" dirty="0"/>
              <a:t>Problem Statement</a:t>
            </a:r>
            <a:endParaRPr lang="en-US" dirty="0"/>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5</a:t>
            </a:fld>
            <a:endParaRPr lang="en-US" altLang="zh-CN" dirty="0"/>
          </a:p>
        </p:txBody>
      </p:sp>
      <p:sp>
        <p:nvSpPr>
          <p:cNvPr id="10" name="TextBox 9">
            <a:extLst>
              <a:ext uri="{FF2B5EF4-FFF2-40B4-BE49-F238E27FC236}">
                <a16:creationId xmlns:a16="http://schemas.microsoft.com/office/drawing/2014/main" id="{C674576F-28A5-18C8-FE07-FAD3F3F528DD}"/>
              </a:ext>
            </a:extLst>
          </p:cNvPr>
          <p:cNvSpPr txBox="1"/>
          <p:nvPr/>
        </p:nvSpPr>
        <p:spPr>
          <a:xfrm>
            <a:off x="4065018" y="1475633"/>
            <a:ext cx="7851163" cy="3416320"/>
          </a:xfrm>
          <a:prstGeom prst="rect">
            <a:avLst/>
          </a:prstGeom>
          <a:noFill/>
        </p:spPr>
        <p:txBody>
          <a:bodyPr wrap="square">
            <a:spAutoFit/>
          </a:bodyPr>
          <a:lstStyle/>
          <a:p>
            <a:pPr fontAlgn="base"/>
            <a:r>
              <a:rPr lang="en-US" sz="2400" dirty="0"/>
              <a:t>During the last few decades, with the rise of YouTube, Amazon, Netflix, and many other such web services, recommender systems have become much more important in our lives in terms of providing highly personalized and</a:t>
            </a:r>
          </a:p>
          <a:p>
            <a:pPr fontAlgn="base"/>
            <a:r>
              <a:rPr lang="en-US" sz="2400" dirty="0"/>
              <a:t>relevant content.</a:t>
            </a:r>
          </a:p>
          <a:p>
            <a:pPr fontAlgn="base"/>
            <a:endParaRPr lang="en-US" sz="2400" dirty="0"/>
          </a:p>
          <a:p>
            <a:pPr fontAlgn="base"/>
            <a:r>
              <a:rPr lang="en-US" sz="2400" dirty="0"/>
              <a:t>The main objective is to create a recommendation system to recommend relevant books to users based on popularity and user interests.</a:t>
            </a:r>
          </a:p>
        </p:txBody>
      </p:sp>
      <p:pic>
        <p:nvPicPr>
          <p:cNvPr id="11" name="Picture 10" descr="A picture containing text, clipart&#10;&#10;Description automatically generated">
            <a:extLst>
              <a:ext uri="{FF2B5EF4-FFF2-40B4-BE49-F238E27FC236}">
                <a16:creationId xmlns:a16="http://schemas.microsoft.com/office/drawing/2014/main" id="{963EFCB5-54C9-225E-770B-E8540ED47759}"/>
              </a:ext>
            </a:extLst>
          </p:cNvPr>
          <p:cNvPicPr>
            <a:picLocks noChangeAspect="1"/>
          </p:cNvPicPr>
          <p:nvPr/>
        </p:nvPicPr>
        <p:blipFill>
          <a:blip r:embed="rId4"/>
          <a:stretch>
            <a:fillRect/>
          </a:stretch>
        </p:blipFill>
        <p:spPr>
          <a:xfrm>
            <a:off x="11321821" y="227476"/>
            <a:ext cx="594360" cy="594360"/>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14" name="Ink 13">
                <a:extLst>
                  <a:ext uri="{FF2B5EF4-FFF2-40B4-BE49-F238E27FC236}">
                    <a16:creationId xmlns:a16="http://schemas.microsoft.com/office/drawing/2014/main" id="{AC8E61BA-A63C-E0A3-50AB-E4BC2584728F}"/>
                  </a:ext>
                </a:extLst>
              </p14:cNvPr>
              <p14:cNvContentPartPr/>
              <p14:nvPr>
                <p:extLst>
                  <p:ext uri="{42D2F446-02D8-4167-A562-619A0277C38B}">
                    <p15:isNarration xmlns:p15="http://schemas.microsoft.com/office/powerpoint/2012/main" val="1"/>
                  </p:ext>
                </p:extLst>
              </p14:nvPr>
            </p14:nvContentPartPr>
            <p14:xfrm>
              <a:off x="19003499" y="11077379"/>
              <a:ext cx="2" cy="2"/>
            </p14:xfrm>
          </p:contentPart>
        </mc:Choice>
        <mc:Fallback xmlns="">
          <p:pic>
            <p:nvPicPr>
              <p:cNvPr id="14" name="Ink 13">
                <a:extLst>
                  <a:ext uri="{FF2B5EF4-FFF2-40B4-BE49-F238E27FC236}">
                    <a16:creationId xmlns:a16="http://schemas.microsoft.com/office/drawing/2014/main" id="{AC8E61BA-A63C-E0A3-50AB-E4BC2584728F}"/>
                  </a:ext>
                </a:extLst>
              </p:cNvPr>
              <p:cNvPicPr>
                <a:picLocks noGrp="1" noRot="1" noChangeAspect="1" noMove="1" noResize="1" noEditPoints="1" noAdjustHandles="1" noChangeArrowheads="1" noChangeShapeType="1"/>
              </p:cNvPicPr>
              <p:nvPr/>
            </p:nvPicPr>
            <p:blipFill>
              <a:blip r:embed="rId6"/>
              <a:stretch>
                <a:fillRect/>
              </a:stretch>
            </p:blipFill>
            <p:spPr>
              <a:xfrm>
                <a:off x="19003499" y="11077379"/>
                <a:ext cx="2" cy="2"/>
              </a:xfrm>
              <a:prstGeom prst="rect">
                <a:avLst/>
              </a:prstGeom>
            </p:spPr>
          </p:pic>
        </mc:Fallback>
      </mc:AlternateContent>
    </p:spTree>
    <p:extLst>
      <p:ext uri="{BB962C8B-B14F-4D97-AF65-F5344CB8AC3E}">
        <p14:creationId xmlns:p14="http://schemas.microsoft.com/office/powerpoint/2010/main" val="4182148033"/>
      </p:ext>
    </p:extLst>
  </p:cSld>
  <p:clrMapOvr>
    <a:masterClrMapping/>
  </p:clrMapOvr>
  <mc:AlternateContent xmlns:mc="http://schemas.openxmlformats.org/markup-compatibility/2006" xmlns:p14="http://schemas.microsoft.com/office/powerpoint/2010/main">
    <mc:Choice Requires="p14">
      <p:transition spd="slow" p14:dur="2000" advTm="29596"/>
    </mc:Choice>
    <mc:Fallback xmlns="">
      <p:transition spd="slow" advTm="295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md type="call" cmd="playFrom(0.0)">
                                      <p:cBhvr>
                                        <p:cTn id="7"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E6B7-42AF-05F8-7A9E-48A76A4A5C99}"/>
              </a:ext>
            </a:extLst>
          </p:cNvPr>
          <p:cNvSpPr>
            <a:spLocks noGrp="1"/>
          </p:cNvSpPr>
          <p:nvPr>
            <p:ph type="title"/>
          </p:nvPr>
        </p:nvSpPr>
        <p:spPr>
          <a:xfrm>
            <a:off x="581709" y="524656"/>
            <a:ext cx="4530618" cy="594360"/>
          </a:xfrm>
        </p:spPr>
        <p:txBody>
          <a:bodyPr/>
          <a:lstStyle/>
          <a:p>
            <a:r>
              <a:rPr lang="en-US" dirty="0"/>
              <a:t>Data </a:t>
            </a:r>
            <a:r>
              <a:rPr lang="en-US" dirty="0">
                <a:solidFill>
                  <a:srgbClr val="0F253E"/>
                </a:solidFill>
              </a:rPr>
              <a:t>Summary</a:t>
            </a:r>
            <a:r>
              <a:rPr lang="en-US" dirty="0"/>
              <a:t> :-</a:t>
            </a:r>
          </a:p>
        </p:txBody>
      </p:sp>
      <p:sp>
        <p:nvSpPr>
          <p:cNvPr id="5" name="Slide Number Placeholder 4">
            <a:extLst>
              <a:ext uri="{FF2B5EF4-FFF2-40B4-BE49-F238E27FC236}">
                <a16:creationId xmlns:a16="http://schemas.microsoft.com/office/drawing/2014/main" id="{24832BFB-1DF3-5CE3-BD15-A7ABBA796EB2}"/>
              </a:ext>
            </a:extLst>
          </p:cNvPr>
          <p:cNvSpPr>
            <a:spLocks noGrp="1"/>
          </p:cNvSpPr>
          <p:nvPr>
            <p:ph type="sldNum" sz="quarter" idx="29"/>
          </p:nvPr>
        </p:nvSpPr>
        <p:spPr/>
        <p:txBody>
          <a:bodyPr/>
          <a:lstStyle/>
          <a:p>
            <a:r>
              <a:rPr lang="en-US" altLang="zh-CN" dirty="0"/>
              <a:t>4</a:t>
            </a:r>
          </a:p>
        </p:txBody>
      </p:sp>
      <p:pic>
        <p:nvPicPr>
          <p:cNvPr id="10" name="Picture 9" descr="A picture containing text, clipart&#10;&#10;Description automatically generated">
            <a:extLst>
              <a:ext uri="{FF2B5EF4-FFF2-40B4-BE49-F238E27FC236}">
                <a16:creationId xmlns:a16="http://schemas.microsoft.com/office/drawing/2014/main" id="{91E8371F-706D-34EB-38D0-C20ECA908DA4}"/>
              </a:ext>
            </a:extLst>
          </p:cNvPr>
          <p:cNvPicPr>
            <a:picLocks noChangeAspect="1"/>
          </p:cNvPicPr>
          <p:nvPr/>
        </p:nvPicPr>
        <p:blipFill>
          <a:blip r:embed="rId2"/>
          <a:stretch>
            <a:fillRect/>
          </a:stretch>
        </p:blipFill>
        <p:spPr>
          <a:xfrm>
            <a:off x="11321821" y="227476"/>
            <a:ext cx="594360" cy="594360"/>
          </a:xfrm>
          <a:prstGeom prst="rect">
            <a:avLst/>
          </a:prstGeom>
        </p:spPr>
      </p:pic>
      <p:sp>
        <p:nvSpPr>
          <p:cNvPr id="7" name="TextBox 6">
            <a:extLst>
              <a:ext uri="{FF2B5EF4-FFF2-40B4-BE49-F238E27FC236}">
                <a16:creationId xmlns:a16="http://schemas.microsoft.com/office/drawing/2014/main" id="{7194AB4F-711E-B647-4E2E-1F93D529C639}"/>
              </a:ext>
            </a:extLst>
          </p:cNvPr>
          <p:cNvSpPr txBox="1"/>
          <p:nvPr/>
        </p:nvSpPr>
        <p:spPr>
          <a:xfrm>
            <a:off x="814347" y="1333101"/>
            <a:ext cx="10609118" cy="1754326"/>
          </a:xfrm>
          <a:prstGeom prst="rect">
            <a:avLst/>
          </a:prstGeom>
          <a:noFill/>
        </p:spPr>
        <p:txBody>
          <a:bodyPr wrap="square">
            <a:spAutoFit/>
          </a:bodyPr>
          <a:lstStyle/>
          <a:p>
            <a:r>
              <a:rPr lang="en-US" dirty="0"/>
              <a:t>The dataset is comprised of three csv files:: User_df, Books_df, Ratings_df</a:t>
            </a:r>
          </a:p>
          <a:p>
            <a:r>
              <a:rPr lang="en-US" dirty="0"/>
              <a:t>Users dataset.</a:t>
            </a:r>
          </a:p>
          <a:p>
            <a:endParaRPr lang="en-US" dirty="0"/>
          </a:p>
          <a:p>
            <a:r>
              <a:rPr lang="en-US" dirty="0"/>
              <a:t>● User ID (unique for each user)</a:t>
            </a:r>
          </a:p>
          <a:p>
            <a:r>
              <a:rPr lang="en-US" dirty="0"/>
              <a:t>● Location (contains city, state and country separated by commas)</a:t>
            </a:r>
          </a:p>
          <a:p>
            <a:r>
              <a:rPr lang="en-US" dirty="0"/>
              <a:t>● Age					 		Shape of Dataset --(278858,3)</a:t>
            </a:r>
          </a:p>
        </p:txBody>
      </p:sp>
      <p:sp>
        <p:nvSpPr>
          <p:cNvPr id="13" name="TextBox 12">
            <a:extLst>
              <a:ext uri="{FF2B5EF4-FFF2-40B4-BE49-F238E27FC236}">
                <a16:creationId xmlns:a16="http://schemas.microsoft.com/office/drawing/2014/main" id="{65ADE72C-BFF1-946E-1191-1B5A7D6507A6}"/>
              </a:ext>
            </a:extLst>
          </p:cNvPr>
          <p:cNvSpPr txBox="1">
            <a:spLocks/>
          </p:cNvSpPr>
          <p:nvPr/>
        </p:nvSpPr>
        <p:spPr>
          <a:xfrm>
            <a:off x="814347" y="3139382"/>
            <a:ext cx="3860223" cy="2031325"/>
          </a:xfrm>
          <a:prstGeom prst="rect">
            <a:avLst/>
          </a:prstGeom>
          <a:noFill/>
        </p:spPr>
        <p:txBody>
          <a:bodyPr wrap="square">
            <a:spAutoFit/>
          </a:bodyPr>
          <a:lstStyle/>
          <a:p>
            <a:r>
              <a:rPr lang="en-US" dirty="0"/>
              <a:t>Books dataset.</a:t>
            </a:r>
          </a:p>
          <a:p>
            <a:endParaRPr lang="en-US" dirty="0"/>
          </a:p>
          <a:p>
            <a:r>
              <a:rPr lang="en-US" dirty="0"/>
              <a:t>● ISBN (unique for each book)</a:t>
            </a:r>
          </a:p>
          <a:p>
            <a:r>
              <a:rPr lang="en-US" dirty="0"/>
              <a:t>● Book Title</a:t>
            </a:r>
          </a:p>
          <a:p>
            <a:r>
              <a:rPr lang="en-US" dirty="0"/>
              <a:t>● Book Author</a:t>
            </a:r>
          </a:p>
          <a:p>
            <a:r>
              <a:rPr lang="en-US" dirty="0"/>
              <a:t>● Year Of Publication</a:t>
            </a:r>
          </a:p>
          <a:p>
            <a:r>
              <a:rPr lang="en-US" dirty="0"/>
              <a:t>● Publisher</a:t>
            </a:r>
          </a:p>
        </p:txBody>
      </p:sp>
      <p:sp>
        <p:nvSpPr>
          <p:cNvPr id="17" name="TextBox 16">
            <a:extLst>
              <a:ext uri="{FF2B5EF4-FFF2-40B4-BE49-F238E27FC236}">
                <a16:creationId xmlns:a16="http://schemas.microsoft.com/office/drawing/2014/main" id="{32E88186-F283-2948-F656-DF83D019E752}"/>
              </a:ext>
            </a:extLst>
          </p:cNvPr>
          <p:cNvSpPr txBox="1"/>
          <p:nvPr/>
        </p:nvSpPr>
        <p:spPr>
          <a:xfrm>
            <a:off x="6096000" y="3821203"/>
            <a:ext cx="3668381" cy="1200329"/>
          </a:xfrm>
          <a:prstGeom prst="rect">
            <a:avLst/>
          </a:prstGeom>
          <a:noFill/>
        </p:spPr>
        <p:txBody>
          <a:bodyPr wrap="square">
            <a:spAutoFit/>
          </a:bodyPr>
          <a:lstStyle/>
          <a:p>
            <a:r>
              <a:rPr lang="en-US" dirty="0"/>
              <a:t>● Image URL S</a:t>
            </a:r>
          </a:p>
          <a:p>
            <a:r>
              <a:rPr lang="en-US" dirty="0"/>
              <a:t>● Image URL M</a:t>
            </a:r>
          </a:p>
          <a:p>
            <a:r>
              <a:rPr lang="en-US" dirty="0"/>
              <a:t>● Image URL L</a:t>
            </a:r>
          </a:p>
          <a:p>
            <a:r>
              <a:rPr lang="en-US" dirty="0"/>
              <a:t>● Shape of Dataset --(271360,</a:t>
            </a:r>
          </a:p>
        </p:txBody>
      </p:sp>
      <p:sp>
        <p:nvSpPr>
          <p:cNvPr id="21" name="TextBox 20">
            <a:extLst>
              <a:ext uri="{FF2B5EF4-FFF2-40B4-BE49-F238E27FC236}">
                <a16:creationId xmlns:a16="http://schemas.microsoft.com/office/drawing/2014/main" id="{1EC2596B-BE09-2203-B16F-BB7480E096E8}"/>
              </a:ext>
            </a:extLst>
          </p:cNvPr>
          <p:cNvSpPr txBox="1"/>
          <p:nvPr/>
        </p:nvSpPr>
        <p:spPr>
          <a:xfrm>
            <a:off x="814347" y="5382716"/>
            <a:ext cx="4297980" cy="1200329"/>
          </a:xfrm>
          <a:prstGeom prst="rect">
            <a:avLst/>
          </a:prstGeom>
          <a:noFill/>
        </p:spPr>
        <p:txBody>
          <a:bodyPr wrap="square">
            <a:spAutoFit/>
          </a:bodyPr>
          <a:lstStyle/>
          <a:p>
            <a:r>
              <a:rPr lang="en-US" dirty="0"/>
              <a:t>Ratings dataset.</a:t>
            </a:r>
          </a:p>
          <a:p>
            <a:endParaRPr lang="en-US" dirty="0"/>
          </a:p>
          <a:p>
            <a:r>
              <a:rPr lang="en-US" dirty="0"/>
              <a:t>● User ID</a:t>
            </a:r>
          </a:p>
          <a:p>
            <a:r>
              <a:rPr lang="en-US" dirty="0"/>
              <a:t>● ISBN</a:t>
            </a:r>
          </a:p>
        </p:txBody>
      </p:sp>
      <p:sp>
        <p:nvSpPr>
          <p:cNvPr id="25" name="TextBox 24">
            <a:extLst>
              <a:ext uri="{FF2B5EF4-FFF2-40B4-BE49-F238E27FC236}">
                <a16:creationId xmlns:a16="http://schemas.microsoft.com/office/drawing/2014/main" id="{76500AA6-DDBC-777A-DF75-FD1CB30C17CD}"/>
              </a:ext>
            </a:extLst>
          </p:cNvPr>
          <p:cNvSpPr txBox="1"/>
          <p:nvPr/>
        </p:nvSpPr>
        <p:spPr>
          <a:xfrm>
            <a:off x="6096000" y="5944821"/>
            <a:ext cx="3569277" cy="646331"/>
          </a:xfrm>
          <a:prstGeom prst="rect">
            <a:avLst/>
          </a:prstGeom>
          <a:noFill/>
        </p:spPr>
        <p:txBody>
          <a:bodyPr wrap="square">
            <a:spAutoFit/>
          </a:bodyPr>
          <a:lstStyle/>
          <a:p>
            <a:r>
              <a:rPr lang="en-US" dirty="0"/>
              <a:t>● Book Rating</a:t>
            </a:r>
          </a:p>
          <a:p>
            <a:r>
              <a:rPr lang="en-US" dirty="0"/>
              <a:t>● Shape of Dataset --(1149780,</a:t>
            </a:r>
          </a:p>
        </p:txBody>
      </p:sp>
    </p:spTree>
    <p:extLst>
      <p:ext uri="{BB962C8B-B14F-4D97-AF65-F5344CB8AC3E}">
        <p14:creationId xmlns:p14="http://schemas.microsoft.com/office/powerpoint/2010/main" val="210870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832BFB-1DF3-5CE3-BD15-A7ABBA796EB2}"/>
              </a:ext>
            </a:extLst>
          </p:cNvPr>
          <p:cNvSpPr>
            <a:spLocks noGrp="1"/>
          </p:cNvSpPr>
          <p:nvPr>
            <p:ph type="sldNum" sz="quarter" idx="29"/>
          </p:nvPr>
        </p:nvSpPr>
        <p:spPr/>
        <p:txBody>
          <a:bodyPr/>
          <a:lstStyle/>
          <a:p>
            <a:r>
              <a:rPr lang="en-US" altLang="zh-CN" dirty="0"/>
              <a:t>5</a:t>
            </a:r>
          </a:p>
        </p:txBody>
      </p:sp>
      <p:pic>
        <p:nvPicPr>
          <p:cNvPr id="10" name="Picture 9" descr="A picture containing text, clipart&#10;&#10;Description automatically generated">
            <a:extLst>
              <a:ext uri="{FF2B5EF4-FFF2-40B4-BE49-F238E27FC236}">
                <a16:creationId xmlns:a16="http://schemas.microsoft.com/office/drawing/2014/main" id="{91E8371F-706D-34EB-38D0-C20ECA908DA4}"/>
              </a:ext>
            </a:extLst>
          </p:cNvPr>
          <p:cNvPicPr>
            <a:picLocks noChangeAspect="1"/>
          </p:cNvPicPr>
          <p:nvPr/>
        </p:nvPicPr>
        <p:blipFill>
          <a:blip r:embed="rId2"/>
          <a:stretch>
            <a:fillRect/>
          </a:stretch>
        </p:blipFill>
        <p:spPr>
          <a:xfrm>
            <a:off x="11321821" y="227476"/>
            <a:ext cx="594360" cy="594360"/>
          </a:xfrm>
          <a:prstGeom prst="rect">
            <a:avLst/>
          </a:prstGeom>
        </p:spPr>
      </p:pic>
      <p:sp>
        <p:nvSpPr>
          <p:cNvPr id="6" name="TextBox 5">
            <a:extLst>
              <a:ext uri="{FF2B5EF4-FFF2-40B4-BE49-F238E27FC236}">
                <a16:creationId xmlns:a16="http://schemas.microsoft.com/office/drawing/2014/main" id="{60361086-477D-70CA-21AA-19DD8B5FBEFA}"/>
              </a:ext>
            </a:extLst>
          </p:cNvPr>
          <p:cNvSpPr txBox="1"/>
          <p:nvPr/>
        </p:nvSpPr>
        <p:spPr>
          <a:xfrm>
            <a:off x="864177" y="437115"/>
            <a:ext cx="5231823" cy="769441"/>
          </a:xfrm>
          <a:prstGeom prst="rect">
            <a:avLst/>
          </a:prstGeom>
          <a:noFill/>
        </p:spPr>
        <p:txBody>
          <a:bodyPr wrap="square">
            <a:spAutoFit/>
          </a:bodyPr>
          <a:lstStyle/>
          <a:p>
            <a:r>
              <a:rPr lang="en-US" sz="4400" b="1" dirty="0">
                <a:solidFill>
                  <a:schemeClr val="tx2"/>
                </a:solidFill>
                <a:latin typeface="+mj-lt"/>
              </a:rPr>
              <a:t>Data Cleaning :-</a:t>
            </a:r>
          </a:p>
        </p:txBody>
      </p:sp>
      <p:sp>
        <p:nvSpPr>
          <p:cNvPr id="20" name="TextBox 19">
            <a:extLst>
              <a:ext uri="{FF2B5EF4-FFF2-40B4-BE49-F238E27FC236}">
                <a16:creationId xmlns:a16="http://schemas.microsoft.com/office/drawing/2014/main" id="{3966EF59-C76B-B01B-1526-E2963ED2CA50}"/>
              </a:ext>
            </a:extLst>
          </p:cNvPr>
          <p:cNvSpPr txBox="1"/>
          <p:nvPr/>
        </p:nvSpPr>
        <p:spPr>
          <a:xfrm>
            <a:off x="864177" y="1507412"/>
            <a:ext cx="5346122" cy="1323439"/>
          </a:xfrm>
          <a:prstGeom prst="rect">
            <a:avLst/>
          </a:prstGeom>
          <a:noFill/>
        </p:spPr>
        <p:txBody>
          <a:bodyPr wrap="square">
            <a:spAutoFit/>
          </a:bodyPr>
          <a:lstStyle/>
          <a:p>
            <a:r>
              <a:rPr lang="en-US" sz="2000" dirty="0"/>
              <a:t>1. Find the Null Value Imputation:</a:t>
            </a:r>
          </a:p>
          <a:p>
            <a:r>
              <a:rPr lang="en-US" sz="2000" dirty="0"/>
              <a:t>Age column has 40% missing values</a:t>
            </a:r>
          </a:p>
          <a:p>
            <a:endParaRPr lang="en-US" sz="2000" dirty="0"/>
          </a:p>
          <a:p>
            <a:r>
              <a:rPr lang="en-US" sz="2000" dirty="0"/>
              <a:t>Look for missing data in user dataset</a:t>
            </a:r>
          </a:p>
        </p:txBody>
      </p:sp>
      <p:pic>
        <p:nvPicPr>
          <p:cNvPr id="22" name="Picture 21">
            <a:extLst>
              <a:ext uri="{FF2B5EF4-FFF2-40B4-BE49-F238E27FC236}">
                <a16:creationId xmlns:a16="http://schemas.microsoft.com/office/drawing/2014/main" id="{E354D463-4E26-8EAB-7494-395D70EEAC50}"/>
              </a:ext>
            </a:extLst>
          </p:cNvPr>
          <p:cNvPicPr>
            <a:picLocks noChangeAspect="1"/>
          </p:cNvPicPr>
          <p:nvPr/>
        </p:nvPicPr>
        <p:blipFill>
          <a:blip r:embed="rId3"/>
          <a:stretch>
            <a:fillRect/>
          </a:stretch>
        </p:blipFill>
        <p:spPr>
          <a:xfrm>
            <a:off x="864177" y="3079752"/>
            <a:ext cx="9185564" cy="2549206"/>
          </a:xfrm>
          <a:prstGeom prst="rect">
            <a:avLst/>
          </a:prstGeom>
        </p:spPr>
      </p:pic>
    </p:spTree>
    <p:extLst>
      <p:ext uri="{BB962C8B-B14F-4D97-AF65-F5344CB8AC3E}">
        <p14:creationId xmlns:p14="http://schemas.microsoft.com/office/powerpoint/2010/main" val="111410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E6B7-42AF-05F8-7A9E-48A76A4A5C99}"/>
              </a:ext>
            </a:extLst>
          </p:cNvPr>
          <p:cNvSpPr>
            <a:spLocks noGrp="1"/>
          </p:cNvSpPr>
          <p:nvPr>
            <p:ph type="title"/>
          </p:nvPr>
        </p:nvSpPr>
        <p:spPr>
          <a:xfrm>
            <a:off x="550535" y="356412"/>
            <a:ext cx="10869073" cy="1481335"/>
          </a:xfrm>
        </p:spPr>
        <p:txBody>
          <a:bodyPr/>
          <a:lstStyle/>
          <a:p>
            <a:r>
              <a:rPr lang="en-US" dirty="0"/>
              <a:t>Data Cleaning Checking Outliers (Missing values)</a:t>
            </a:r>
          </a:p>
        </p:txBody>
      </p:sp>
      <p:sp>
        <p:nvSpPr>
          <p:cNvPr id="5" name="Slide Number Placeholder 4">
            <a:extLst>
              <a:ext uri="{FF2B5EF4-FFF2-40B4-BE49-F238E27FC236}">
                <a16:creationId xmlns:a16="http://schemas.microsoft.com/office/drawing/2014/main" id="{24832BFB-1DF3-5CE3-BD15-A7ABBA796EB2}"/>
              </a:ext>
            </a:extLst>
          </p:cNvPr>
          <p:cNvSpPr>
            <a:spLocks noGrp="1"/>
          </p:cNvSpPr>
          <p:nvPr>
            <p:ph type="sldNum" sz="quarter" idx="29"/>
          </p:nvPr>
        </p:nvSpPr>
        <p:spPr/>
        <p:txBody>
          <a:bodyPr/>
          <a:lstStyle/>
          <a:p>
            <a:r>
              <a:rPr lang="en-US" altLang="zh-CN" dirty="0"/>
              <a:t>7</a:t>
            </a:r>
          </a:p>
        </p:txBody>
      </p:sp>
      <p:sp>
        <p:nvSpPr>
          <p:cNvPr id="9" name="TextBox 8">
            <a:extLst>
              <a:ext uri="{FF2B5EF4-FFF2-40B4-BE49-F238E27FC236}">
                <a16:creationId xmlns:a16="http://schemas.microsoft.com/office/drawing/2014/main" id="{A283D806-4A78-24CB-3BB9-882E1DE9A2C4}"/>
              </a:ext>
            </a:extLst>
          </p:cNvPr>
          <p:cNvSpPr txBox="1"/>
          <p:nvPr/>
        </p:nvSpPr>
        <p:spPr>
          <a:xfrm>
            <a:off x="1016477" y="1483153"/>
            <a:ext cx="9452470" cy="967060"/>
          </a:xfrm>
          <a:prstGeom prst="rect">
            <a:avLst/>
          </a:prstGeom>
          <a:noFill/>
        </p:spPr>
        <p:txBody>
          <a:bodyPr wrap="square">
            <a:spAutoFit/>
          </a:bodyPr>
          <a:lstStyle/>
          <a:p>
            <a:pPr marL="457200" indent="-342900" fontAlgn="base">
              <a:lnSpc>
                <a:spcPct val="150000"/>
              </a:lnSpc>
              <a:buFont typeface="Wingdings" panose="05000000000000000000" pitchFamily="2" charset="2"/>
              <a:buChar char="Ø"/>
            </a:pPr>
            <a:r>
              <a:rPr lang="en-US" sz="2000" dirty="0"/>
              <a:t>Outliers in Age column</a:t>
            </a:r>
          </a:p>
          <a:p>
            <a:pPr marL="457200" indent="-342900" fontAlgn="base">
              <a:lnSpc>
                <a:spcPct val="150000"/>
              </a:lnSpc>
              <a:buFont typeface="Wingdings" panose="05000000000000000000" pitchFamily="2" charset="2"/>
              <a:buChar char="Ø"/>
            </a:pPr>
            <a:r>
              <a:rPr lang="en-US" sz="2000" dirty="0"/>
              <a:t>Age has positive Skewness (right tail) so we can use median to fill Nan values,</a:t>
            </a:r>
            <a:endParaRPr lang="en-US" sz="2000" b="1" dirty="0"/>
          </a:p>
        </p:txBody>
      </p:sp>
      <p:pic>
        <p:nvPicPr>
          <p:cNvPr id="10" name="Picture 9" descr="A picture containing text, clipart&#10;&#10;Description automatically generated">
            <a:extLst>
              <a:ext uri="{FF2B5EF4-FFF2-40B4-BE49-F238E27FC236}">
                <a16:creationId xmlns:a16="http://schemas.microsoft.com/office/drawing/2014/main" id="{91E8371F-706D-34EB-38D0-C20ECA908DA4}"/>
              </a:ext>
            </a:extLst>
          </p:cNvPr>
          <p:cNvPicPr>
            <a:picLocks noChangeAspect="1"/>
          </p:cNvPicPr>
          <p:nvPr/>
        </p:nvPicPr>
        <p:blipFill>
          <a:blip r:embed="rId3"/>
          <a:stretch>
            <a:fillRect/>
          </a:stretch>
        </p:blipFill>
        <p:spPr>
          <a:xfrm>
            <a:off x="11321821" y="227476"/>
            <a:ext cx="594360" cy="594360"/>
          </a:xfrm>
          <a:prstGeom prst="rect">
            <a:avLst/>
          </a:prstGeom>
        </p:spPr>
      </p:pic>
      <mc:AlternateContent xmlns:mc="http://schemas.openxmlformats.org/markup-compatibility/2006" xmlns:p14="http://schemas.microsoft.com/office/powerpoint/2010/main" xmlns:iact="http://schemas.microsoft.com/office/powerpoint/2014/inkAction">
        <mc:Choice Requires="p14 iact">
          <p:contentPart p14:bwMode="auto" r:id="rId4">
            <p14:nvContentPartPr>
              <p14:cNvPr id="13" name="Ink 12">
                <a:extLst>
                  <a:ext uri="{FF2B5EF4-FFF2-40B4-BE49-F238E27FC236}">
                    <a16:creationId xmlns:a16="http://schemas.microsoft.com/office/drawing/2014/main" id="{475E515B-4C85-D99D-2BC5-E4E8252E68A4}"/>
                  </a:ext>
                </a:extLst>
              </p14:cNvPr>
              <p14:cNvContentPartPr/>
              <p14:nvPr>
                <p:extLst>
                  <p:ext uri="{42D2F446-02D8-4167-A562-619A0277C38B}">
                    <p15:isNarration xmlns:p15="http://schemas.microsoft.com/office/powerpoint/2012/main" val="1"/>
                  </p:ext>
                </p:extLst>
              </p14:nvPr>
            </p14:nvContentPartPr>
            <p14:xfrm>
              <a:off x="8252459" y="5098679"/>
              <a:ext cx="2" cy="2"/>
            </p14:xfrm>
          </p:contentPart>
        </mc:Choice>
        <mc:Fallback xmlns="">
          <p:pic>
            <p:nvPicPr>
              <p:cNvPr id="13" name="Ink 12">
                <a:extLst>
                  <a:ext uri="{FF2B5EF4-FFF2-40B4-BE49-F238E27FC236}">
                    <a16:creationId xmlns:a16="http://schemas.microsoft.com/office/drawing/2014/main" id="{475E515B-4C85-D99D-2BC5-E4E8252E68A4}"/>
                  </a:ext>
                </a:extLst>
              </p:cNvPr>
              <p:cNvPicPr>
                <a:picLocks noGrp="1" noRot="1" noChangeAspect="1" noMove="1" noResize="1" noEditPoints="1" noAdjustHandles="1" noChangeArrowheads="1" noChangeShapeType="1"/>
              </p:cNvPicPr>
              <p:nvPr/>
            </p:nvPicPr>
            <p:blipFill>
              <a:blip r:embed="rId5"/>
              <a:stretch>
                <a:fillRect/>
              </a:stretch>
            </p:blipFill>
            <p:spPr>
              <a:xfrm>
                <a:off x="8252459" y="5098679"/>
                <a:ext cx="2" cy="2"/>
              </a:xfrm>
              <a:prstGeom prst="rect">
                <a:avLst/>
              </a:prstGeom>
            </p:spPr>
          </p:pic>
        </mc:Fallback>
      </mc:AlternateContent>
      <p:pic>
        <p:nvPicPr>
          <p:cNvPr id="6" name="Picture 5">
            <a:extLst>
              <a:ext uri="{FF2B5EF4-FFF2-40B4-BE49-F238E27FC236}">
                <a16:creationId xmlns:a16="http://schemas.microsoft.com/office/drawing/2014/main" id="{E40D3747-1128-8BB7-5E9E-74FA676DDBC9}"/>
              </a:ext>
            </a:extLst>
          </p:cNvPr>
          <p:cNvPicPr>
            <a:picLocks noChangeAspect="1"/>
          </p:cNvPicPr>
          <p:nvPr/>
        </p:nvPicPr>
        <p:blipFill>
          <a:blip r:embed="rId6"/>
          <a:stretch>
            <a:fillRect/>
          </a:stretch>
        </p:blipFill>
        <p:spPr>
          <a:xfrm>
            <a:off x="2392006" y="2609145"/>
            <a:ext cx="6544176" cy="4090111"/>
          </a:xfrm>
          <a:prstGeom prst="rect">
            <a:avLst/>
          </a:prstGeom>
        </p:spPr>
      </p:pic>
    </p:spTree>
    <p:extLst>
      <p:ext uri="{BB962C8B-B14F-4D97-AF65-F5344CB8AC3E}">
        <p14:creationId xmlns:p14="http://schemas.microsoft.com/office/powerpoint/2010/main" val="1377417135"/>
      </p:ext>
    </p:extLst>
  </p:cSld>
  <p:clrMapOvr>
    <a:masterClrMapping/>
  </p:clrMapOvr>
  <mc:AlternateContent xmlns:mc="http://schemas.openxmlformats.org/markup-compatibility/2006" xmlns:p14="http://schemas.microsoft.com/office/powerpoint/2010/main">
    <mc:Choice Requires="p14">
      <p:transition spd="slow" p14:dur="2000" advTm="21961"/>
    </mc:Choice>
    <mc:Fallback xmlns="">
      <p:transition spd="slow" advTm="219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md type="call" cmd="playFrom(0.0)">
                                      <p:cBhvr>
                                        <p:cTn id="7"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8427209" cy="930617"/>
          </a:xfrm>
        </p:spPr>
        <p:txBody>
          <a:bodyPr/>
          <a:lstStyle/>
          <a:p>
            <a:r>
              <a:rPr lang="en-US" sz="4400" b="1" dirty="0">
                <a:solidFill>
                  <a:schemeClr val="tx2"/>
                </a:solidFill>
              </a:rPr>
              <a:t>Observations from Users_df (Age)</a:t>
            </a:r>
            <a:endParaRPr lang="en-US" dirty="0">
              <a:solidFill>
                <a:schemeClr val="tx2"/>
              </a:solidFill>
              <a:effectLst/>
            </a:endParaRP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9" name="Picture 8" descr="A picture containing text, clipart&#10;&#10;Description automatically generated">
            <a:extLst>
              <a:ext uri="{FF2B5EF4-FFF2-40B4-BE49-F238E27FC236}">
                <a16:creationId xmlns:a16="http://schemas.microsoft.com/office/drawing/2014/main" id="{DC31CDF0-1914-C58B-C716-1B46905EAF03}"/>
              </a:ext>
            </a:extLst>
          </p:cNvPr>
          <p:cNvPicPr>
            <a:picLocks noChangeAspect="1"/>
          </p:cNvPicPr>
          <p:nvPr/>
        </p:nvPicPr>
        <p:blipFill>
          <a:blip r:embed="rId3"/>
          <a:stretch>
            <a:fillRect/>
          </a:stretch>
        </p:blipFill>
        <p:spPr>
          <a:xfrm>
            <a:off x="11321821" y="227476"/>
            <a:ext cx="594360" cy="594360"/>
          </a:xfrm>
          <a:prstGeom prst="rect">
            <a:avLst/>
          </a:prstGeom>
        </p:spPr>
      </p:pic>
      <p:sp>
        <p:nvSpPr>
          <p:cNvPr id="11" name="TextBox 10">
            <a:extLst>
              <a:ext uri="{FF2B5EF4-FFF2-40B4-BE49-F238E27FC236}">
                <a16:creationId xmlns:a16="http://schemas.microsoft.com/office/drawing/2014/main" id="{41FFECF9-5B58-D0A1-76A0-73A19BE117C2}"/>
              </a:ext>
            </a:extLst>
          </p:cNvPr>
          <p:cNvSpPr txBox="1"/>
          <p:nvPr/>
        </p:nvSpPr>
        <p:spPr>
          <a:xfrm>
            <a:off x="1117024" y="1489413"/>
            <a:ext cx="6099462" cy="707886"/>
          </a:xfrm>
          <a:prstGeom prst="rect">
            <a:avLst/>
          </a:prstGeom>
          <a:noFill/>
        </p:spPr>
        <p:txBody>
          <a:bodyPr wrap="square">
            <a:spAutoFit/>
          </a:bodyPr>
          <a:lstStyle/>
          <a:p>
            <a:pPr marL="285750" indent="-285750">
              <a:buFont typeface="Wingdings" panose="05000000000000000000" pitchFamily="2" charset="2"/>
              <a:buChar char="Ø"/>
            </a:pPr>
            <a:r>
              <a:rPr lang="en-US" sz="2000" dirty="0"/>
              <a:t>The Age range distribution is right skewed</a:t>
            </a:r>
          </a:p>
          <a:p>
            <a:pPr marL="285750" indent="-285750">
              <a:buFont typeface="Wingdings" panose="05000000000000000000" pitchFamily="2" charset="2"/>
              <a:buChar char="Ø"/>
            </a:pPr>
            <a:r>
              <a:rPr lang="en-US" sz="2000" dirty="0"/>
              <a:t>Most active readers lie in age group 20-40</a:t>
            </a:r>
          </a:p>
        </p:txBody>
      </p:sp>
      <p:pic>
        <p:nvPicPr>
          <p:cNvPr id="13" name="Picture 12" descr="Chart, histogram&#10;&#10;Description automatically generated">
            <a:extLst>
              <a:ext uri="{FF2B5EF4-FFF2-40B4-BE49-F238E27FC236}">
                <a16:creationId xmlns:a16="http://schemas.microsoft.com/office/drawing/2014/main" id="{2C99644D-B5E7-1630-0237-E0780A8F88BF}"/>
              </a:ext>
            </a:extLst>
          </p:cNvPr>
          <p:cNvPicPr>
            <a:picLocks noChangeAspect="1"/>
          </p:cNvPicPr>
          <p:nvPr/>
        </p:nvPicPr>
        <p:blipFill>
          <a:blip r:embed="rId4"/>
          <a:stretch>
            <a:fillRect/>
          </a:stretch>
        </p:blipFill>
        <p:spPr>
          <a:xfrm>
            <a:off x="2236074" y="2420030"/>
            <a:ext cx="6014308" cy="4300281"/>
          </a:xfrm>
          <a:prstGeom prst="rect">
            <a:avLst/>
          </a:prstGeom>
        </p:spPr>
      </p:pic>
    </p:spTree>
    <p:extLst>
      <p:ext uri="{BB962C8B-B14F-4D97-AF65-F5344CB8AC3E}">
        <p14:creationId xmlns:p14="http://schemas.microsoft.com/office/powerpoint/2010/main" val="142532824"/>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B2C81503-9DEF-42F3-A99B-D5E0223E195B}">
  <ds:schemaRefs>
    <ds:schemaRef ds:uri="230e9df3-be65-4c73-a93b-d1236ebd677e"/>
    <ds:schemaRef ds:uri="http://schemas.microsoft.com/office/2006/documentManagement/types"/>
    <ds:schemaRef ds:uri="71af3243-3dd4-4a8d-8c0d-dd76da1f02a5"/>
    <ds:schemaRef ds:uri="http://schemas.openxmlformats.org/package/2006/metadata/core-properties"/>
    <ds:schemaRef ds:uri="http://purl.org/dc/elements/1.1/"/>
    <ds:schemaRef ds:uri="http://www.w3.org/XML/1998/namespace"/>
    <ds:schemaRef ds:uri="16c05727-aa75-4e4a-9b5f-8a80a1165891"/>
    <ds:schemaRef ds:uri="http://schemas.microsoft.com/sharepoint/v3"/>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1167</TotalTime>
  <Words>1184</Words>
  <Application>Microsoft Office PowerPoint</Application>
  <PresentationFormat>Widescreen</PresentationFormat>
  <Paragraphs>206</Paragraphs>
  <Slides>27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等线</vt:lpstr>
      <vt:lpstr>Abadi</vt:lpstr>
      <vt:lpstr>Arial</vt:lpstr>
      <vt:lpstr>Baskerville Old Face</vt:lpstr>
      <vt:lpstr>Calibri</vt:lpstr>
      <vt:lpstr>Posterama Text Black</vt:lpstr>
      <vt:lpstr>Posterama Text SemiBold</vt:lpstr>
      <vt:lpstr>Wingdings</vt:lpstr>
      <vt:lpstr>Office 主题​​</vt:lpstr>
      <vt:lpstr>Book Recommendation System</vt:lpstr>
      <vt:lpstr> Content :</vt:lpstr>
      <vt:lpstr>Recommendation System</vt:lpstr>
      <vt:lpstr>What is Recommendation System</vt:lpstr>
      <vt:lpstr>Problem Statement</vt:lpstr>
      <vt:lpstr>Data Summary :-</vt:lpstr>
      <vt:lpstr>PowerPoint Presentation</vt:lpstr>
      <vt:lpstr>Data Cleaning Checking Outliers (Missing values)</vt:lpstr>
      <vt:lpstr>Observations from Users_df (Age)</vt:lpstr>
      <vt:lpstr>Observation Age of Users (countplot and pie chart):</vt:lpstr>
      <vt:lpstr>Book Ratings Count:</vt:lpstr>
      <vt:lpstr>top 15 book authors based on their book count</vt:lpstr>
      <vt:lpstr>Top 15 Publishers based on their books Published</vt:lpstr>
      <vt:lpstr>Number of book published by year count:</vt:lpstr>
      <vt:lpstr>Top 10 countries based on number of readers :</vt:lpstr>
      <vt:lpstr>Top 15 readers from states of USA :</vt:lpstr>
      <vt:lpstr>Technology Used</vt:lpstr>
      <vt:lpstr>Model’s Performed</vt:lpstr>
      <vt:lpstr>Popularity Based Recommendation</vt:lpstr>
      <vt:lpstr>Collaborative Filtering - (Item-Item based)</vt:lpstr>
      <vt:lpstr>Collaborative Filtering-(User Item based)</vt:lpstr>
      <vt:lpstr>PowerPoint Presentation</vt:lpstr>
      <vt:lpstr>Collaborative Filtering(User Interface): Snapshot</vt:lpstr>
      <vt:lpstr>Conclusion:</vt:lpstr>
      <vt:lpstr>Future Scope:</vt:lpstr>
      <vt:lpstr>Challenges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Bookings Analysis</dc:title>
  <dc:creator>om panchal</dc:creator>
  <cp:lastModifiedBy>om panchal</cp:lastModifiedBy>
  <cp:revision>16</cp:revision>
  <dcterms:created xsi:type="dcterms:W3CDTF">2022-11-05T15:47:14Z</dcterms:created>
  <dcterms:modified xsi:type="dcterms:W3CDTF">2023-02-25T17:15:02Z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