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5" r:id="rId10"/>
    <p:sldId id="267"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30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EADD1D-5F70-432C-8A87-3DF825C60A26}"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CE690FFB-DCD1-4E0F-B4CE-A566E2030B08}">
      <dgm:prSet/>
      <dgm:spPr/>
      <dgm:t>
        <a:bodyPr/>
        <a:lstStyle/>
        <a:p>
          <a:r>
            <a:rPr lang="en-IN"/>
            <a:t>This project is useful to recommend a place for tourist based on his/her previous feedbacks and preferences. </a:t>
          </a:r>
          <a:endParaRPr lang="en-US"/>
        </a:p>
      </dgm:t>
    </dgm:pt>
    <dgm:pt modelId="{3846276C-67CA-4C82-9E13-4D54707EA1E4}" type="parTrans" cxnId="{3A2D6DE4-AA6E-4DEE-A5FB-66C3F501024A}">
      <dgm:prSet/>
      <dgm:spPr/>
      <dgm:t>
        <a:bodyPr/>
        <a:lstStyle/>
        <a:p>
          <a:endParaRPr lang="en-US"/>
        </a:p>
      </dgm:t>
    </dgm:pt>
    <dgm:pt modelId="{A208A606-668B-4759-88D7-F768C2E89408}" type="sibTrans" cxnId="{3A2D6DE4-AA6E-4DEE-A5FB-66C3F501024A}">
      <dgm:prSet/>
      <dgm:spPr/>
      <dgm:t>
        <a:bodyPr/>
        <a:lstStyle/>
        <a:p>
          <a:endParaRPr lang="en-US"/>
        </a:p>
      </dgm:t>
    </dgm:pt>
    <dgm:pt modelId="{CB7F1216-B76A-453D-85D3-16F667C6DCB5}">
      <dgm:prSet/>
      <dgm:spPr/>
      <dgm:t>
        <a:bodyPr/>
        <a:lstStyle/>
        <a:p>
          <a:r>
            <a:rPr lang="en-IN"/>
            <a:t>This project finds its use to suggest a place for shifting residence to a new locality.</a:t>
          </a:r>
          <a:endParaRPr lang="en-US"/>
        </a:p>
      </dgm:t>
    </dgm:pt>
    <dgm:pt modelId="{D469BD58-5DA2-4541-BE1A-BBDEA1463B4F}" type="parTrans" cxnId="{3D73460F-05BE-4361-9D99-83FEC1892113}">
      <dgm:prSet/>
      <dgm:spPr/>
      <dgm:t>
        <a:bodyPr/>
        <a:lstStyle/>
        <a:p>
          <a:endParaRPr lang="en-US"/>
        </a:p>
      </dgm:t>
    </dgm:pt>
    <dgm:pt modelId="{ACA38829-606A-45AB-B999-0FE6ABC74321}" type="sibTrans" cxnId="{3D73460F-05BE-4361-9D99-83FEC1892113}">
      <dgm:prSet/>
      <dgm:spPr/>
      <dgm:t>
        <a:bodyPr/>
        <a:lstStyle/>
        <a:p>
          <a:endParaRPr lang="en-US"/>
        </a:p>
      </dgm:t>
    </dgm:pt>
    <dgm:pt modelId="{B07A1B3D-87B4-4110-8E57-CFDFD04A7939}">
      <dgm:prSet/>
      <dgm:spPr/>
      <dgm:t>
        <a:bodyPr/>
        <a:lstStyle/>
        <a:p>
          <a:r>
            <a:rPr lang="en-IN" dirty="0"/>
            <a:t>This project can be used to relate the demographics with its interest and further predicting a new business opportunity in a location</a:t>
          </a:r>
          <a:endParaRPr lang="en-US" dirty="0"/>
        </a:p>
      </dgm:t>
    </dgm:pt>
    <dgm:pt modelId="{2A795C9B-9F70-41AD-921D-C4621BA55272}" type="parTrans" cxnId="{5DA78F91-8F22-4921-86E2-22D078FE226C}">
      <dgm:prSet/>
      <dgm:spPr/>
      <dgm:t>
        <a:bodyPr/>
        <a:lstStyle/>
        <a:p>
          <a:endParaRPr lang="en-US"/>
        </a:p>
      </dgm:t>
    </dgm:pt>
    <dgm:pt modelId="{BDE731F0-E990-4E27-ACD7-22BF058642EC}" type="sibTrans" cxnId="{5DA78F91-8F22-4921-86E2-22D078FE226C}">
      <dgm:prSet/>
      <dgm:spPr/>
      <dgm:t>
        <a:bodyPr/>
        <a:lstStyle/>
        <a:p>
          <a:endParaRPr lang="en-US"/>
        </a:p>
      </dgm:t>
    </dgm:pt>
    <dgm:pt modelId="{B5AADCD5-4F5A-4B8D-9B8F-53FEEF8DB6C7}" type="pres">
      <dgm:prSet presAssocID="{EBEADD1D-5F70-432C-8A87-3DF825C60A26}" presName="linear" presStyleCnt="0">
        <dgm:presLayoutVars>
          <dgm:animLvl val="lvl"/>
          <dgm:resizeHandles val="exact"/>
        </dgm:presLayoutVars>
      </dgm:prSet>
      <dgm:spPr/>
    </dgm:pt>
    <dgm:pt modelId="{08577705-1F9D-4B79-B39D-817695B9EAF4}" type="pres">
      <dgm:prSet presAssocID="{CE690FFB-DCD1-4E0F-B4CE-A566E2030B08}" presName="parentText" presStyleLbl="node1" presStyleIdx="0" presStyleCnt="3">
        <dgm:presLayoutVars>
          <dgm:chMax val="0"/>
          <dgm:bulletEnabled val="1"/>
        </dgm:presLayoutVars>
      </dgm:prSet>
      <dgm:spPr/>
    </dgm:pt>
    <dgm:pt modelId="{9F29A9C6-EFDB-4C1D-9A20-883830972CDB}" type="pres">
      <dgm:prSet presAssocID="{A208A606-668B-4759-88D7-F768C2E89408}" presName="spacer" presStyleCnt="0"/>
      <dgm:spPr/>
    </dgm:pt>
    <dgm:pt modelId="{77B86561-7B21-496D-BCAC-66F8542568BE}" type="pres">
      <dgm:prSet presAssocID="{CB7F1216-B76A-453D-85D3-16F667C6DCB5}" presName="parentText" presStyleLbl="node1" presStyleIdx="1" presStyleCnt="3">
        <dgm:presLayoutVars>
          <dgm:chMax val="0"/>
          <dgm:bulletEnabled val="1"/>
        </dgm:presLayoutVars>
      </dgm:prSet>
      <dgm:spPr/>
    </dgm:pt>
    <dgm:pt modelId="{96A9A809-63CA-4F1B-9481-025DBE38DDBD}" type="pres">
      <dgm:prSet presAssocID="{ACA38829-606A-45AB-B999-0FE6ABC74321}" presName="spacer" presStyleCnt="0"/>
      <dgm:spPr/>
    </dgm:pt>
    <dgm:pt modelId="{BC1813DF-A0A3-479A-BBF5-9CCEFE71CE69}" type="pres">
      <dgm:prSet presAssocID="{B07A1B3D-87B4-4110-8E57-CFDFD04A7939}" presName="parentText" presStyleLbl="node1" presStyleIdx="2" presStyleCnt="3">
        <dgm:presLayoutVars>
          <dgm:chMax val="0"/>
          <dgm:bulletEnabled val="1"/>
        </dgm:presLayoutVars>
      </dgm:prSet>
      <dgm:spPr/>
    </dgm:pt>
  </dgm:ptLst>
  <dgm:cxnLst>
    <dgm:cxn modelId="{3D73460F-05BE-4361-9D99-83FEC1892113}" srcId="{EBEADD1D-5F70-432C-8A87-3DF825C60A26}" destId="{CB7F1216-B76A-453D-85D3-16F667C6DCB5}" srcOrd="1" destOrd="0" parTransId="{D469BD58-5DA2-4541-BE1A-BBDEA1463B4F}" sibTransId="{ACA38829-606A-45AB-B999-0FE6ABC74321}"/>
    <dgm:cxn modelId="{EB04C43B-1E0E-4BA4-8FA1-E98B60602A8A}" type="presOf" srcId="{CB7F1216-B76A-453D-85D3-16F667C6DCB5}" destId="{77B86561-7B21-496D-BCAC-66F8542568BE}" srcOrd="0" destOrd="0" presId="urn:microsoft.com/office/officeart/2005/8/layout/vList2"/>
    <dgm:cxn modelId="{92E35862-87B9-4AAF-9FAA-051E2039A28D}" type="presOf" srcId="{EBEADD1D-5F70-432C-8A87-3DF825C60A26}" destId="{B5AADCD5-4F5A-4B8D-9B8F-53FEEF8DB6C7}" srcOrd="0" destOrd="0" presId="urn:microsoft.com/office/officeart/2005/8/layout/vList2"/>
    <dgm:cxn modelId="{F74A3750-F4EB-43C6-B4A4-D80FE58EF4EC}" type="presOf" srcId="{CE690FFB-DCD1-4E0F-B4CE-A566E2030B08}" destId="{08577705-1F9D-4B79-B39D-817695B9EAF4}" srcOrd="0" destOrd="0" presId="urn:microsoft.com/office/officeart/2005/8/layout/vList2"/>
    <dgm:cxn modelId="{5DA78F91-8F22-4921-86E2-22D078FE226C}" srcId="{EBEADD1D-5F70-432C-8A87-3DF825C60A26}" destId="{B07A1B3D-87B4-4110-8E57-CFDFD04A7939}" srcOrd="2" destOrd="0" parTransId="{2A795C9B-9F70-41AD-921D-C4621BA55272}" sibTransId="{BDE731F0-E990-4E27-ACD7-22BF058642EC}"/>
    <dgm:cxn modelId="{EC687AB8-95AE-46BA-A75C-F0BAF4CA1BC1}" type="presOf" srcId="{B07A1B3D-87B4-4110-8E57-CFDFD04A7939}" destId="{BC1813DF-A0A3-479A-BBF5-9CCEFE71CE69}" srcOrd="0" destOrd="0" presId="urn:microsoft.com/office/officeart/2005/8/layout/vList2"/>
    <dgm:cxn modelId="{3A2D6DE4-AA6E-4DEE-A5FB-66C3F501024A}" srcId="{EBEADD1D-5F70-432C-8A87-3DF825C60A26}" destId="{CE690FFB-DCD1-4E0F-B4CE-A566E2030B08}" srcOrd="0" destOrd="0" parTransId="{3846276C-67CA-4C82-9E13-4D54707EA1E4}" sibTransId="{A208A606-668B-4759-88D7-F768C2E89408}"/>
    <dgm:cxn modelId="{0077F684-4C99-47C2-9CD3-D1BAC0A4D55B}" type="presParOf" srcId="{B5AADCD5-4F5A-4B8D-9B8F-53FEEF8DB6C7}" destId="{08577705-1F9D-4B79-B39D-817695B9EAF4}" srcOrd="0" destOrd="0" presId="urn:microsoft.com/office/officeart/2005/8/layout/vList2"/>
    <dgm:cxn modelId="{D508A53E-1DF2-4D85-B04B-0189BA3630EE}" type="presParOf" srcId="{B5AADCD5-4F5A-4B8D-9B8F-53FEEF8DB6C7}" destId="{9F29A9C6-EFDB-4C1D-9A20-883830972CDB}" srcOrd="1" destOrd="0" presId="urn:microsoft.com/office/officeart/2005/8/layout/vList2"/>
    <dgm:cxn modelId="{4F111F31-8398-4D8C-9633-3EBDD8BA1A5A}" type="presParOf" srcId="{B5AADCD5-4F5A-4B8D-9B8F-53FEEF8DB6C7}" destId="{77B86561-7B21-496D-BCAC-66F8542568BE}" srcOrd="2" destOrd="0" presId="urn:microsoft.com/office/officeart/2005/8/layout/vList2"/>
    <dgm:cxn modelId="{9BE81BA4-B562-447A-834C-6DB3686A89EB}" type="presParOf" srcId="{B5AADCD5-4F5A-4B8D-9B8F-53FEEF8DB6C7}" destId="{96A9A809-63CA-4F1B-9481-025DBE38DDBD}" srcOrd="3" destOrd="0" presId="urn:microsoft.com/office/officeart/2005/8/layout/vList2"/>
    <dgm:cxn modelId="{C9D1ABE6-AAA1-4273-BD88-58E1AE88BB8B}" type="presParOf" srcId="{B5AADCD5-4F5A-4B8D-9B8F-53FEEF8DB6C7}" destId="{BC1813DF-A0A3-479A-BBF5-9CCEFE71CE69}"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577705-1F9D-4B79-B39D-817695B9EAF4}">
      <dsp:nvSpPr>
        <dsp:cNvPr id="0" name=""/>
        <dsp:cNvSpPr/>
      </dsp:nvSpPr>
      <dsp:spPr>
        <a:xfrm>
          <a:off x="0" y="29076"/>
          <a:ext cx="5913437" cy="1484071"/>
        </a:xfrm>
        <a:prstGeom prst="roundRect">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a:t>This project is useful to recommend a place for tourist based on his/her previous feedbacks and preferences. </a:t>
          </a:r>
          <a:endParaRPr lang="en-US" sz="2200" kern="1200"/>
        </a:p>
      </dsp:txBody>
      <dsp:txXfrm>
        <a:off x="72446" y="101522"/>
        <a:ext cx="5768545" cy="1339179"/>
      </dsp:txXfrm>
    </dsp:sp>
    <dsp:sp modelId="{77B86561-7B21-496D-BCAC-66F8542568BE}">
      <dsp:nvSpPr>
        <dsp:cNvPr id="0" name=""/>
        <dsp:cNvSpPr/>
      </dsp:nvSpPr>
      <dsp:spPr>
        <a:xfrm>
          <a:off x="0" y="1576508"/>
          <a:ext cx="5913437" cy="1484071"/>
        </a:xfrm>
        <a:prstGeom prst="roundRect">
          <a:avLst/>
        </a:prstGeom>
        <a:gradFill rotWithShape="0">
          <a:gsLst>
            <a:gs pos="0">
              <a:schemeClr val="accent2">
                <a:hueOff val="-1696488"/>
                <a:satOff val="5592"/>
                <a:lumOff val="5981"/>
                <a:alphaOff val="0"/>
                <a:tint val="98000"/>
                <a:satMod val="110000"/>
                <a:lumMod val="104000"/>
              </a:schemeClr>
            </a:gs>
            <a:gs pos="69000">
              <a:schemeClr val="accent2">
                <a:hueOff val="-1696488"/>
                <a:satOff val="5592"/>
                <a:lumOff val="5981"/>
                <a:alphaOff val="0"/>
                <a:shade val="88000"/>
                <a:satMod val="130000"/>
                <a:lumMod val="92000"/>
              </a:schemeClr>
            </a:gs>
            <a:gs pos="100000">
              <a:schemeClr val="accent2">
                <a:hueOff val="-1696488"/>
                <a:satOff val="5592"/>
                <a:lumOff val="5981"/>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a:t>This project finds its use to suggest a place for shifting residence to a new locality.</a:t>
          </a:r>
          <a:endParaRPr lang="en-US" sz="2200" kern="1200"/>
        </a:p>
      </dsp:txBody>
      <dsp:txXfrm>
        <a:off x="72446" y="1648954"/>
        <a:ext cx="5768545" cy="1339179"/>
      </dsp:txXfrm>
    </dsp:sp>
    <dsp:sp modelId="{BC1813DF-A0A3-479A-BBF5-9CCEFE71CE69}">
      <dsp:nvSpPr>
        <dsp:cNvPr id="0" name=""/>
        <dsp:cNvSpPr/>
      </dsp:nvSpPr>
      <dsp:spPr>
        <a:xfrm>
          <a:off x="0" y="3123939"/>
          <a:ext cx="5913437" cy="1484071"/>
        </a:xfrm>
        <a:prstGeom prst="roundRect">
          <a:avLst/>
        </a:prstGeom>
        <a:gradFill rotWithShape="0">
          <a:gsLst>
            <a:gs pos="0">
              <a:schemeClr val="accent2">
                <a:hueOff val="-3392975"/>
                <a:satOff val="11185"/>
                <a:lumOff val="11961"/>
                <a:alphaOff val="0"/>
                <a:tint val="98000"/>
                <a:satMod val="110000"/>
                <a:lumMod val="104000"/>
              </a:schemeClr>
            </a:gs>
            <a:gs pos="69000">
              <a:schemeClr val="accent2">
                <a:hueOff val="-3392975"/>
                <a:satOff val="11185"/>
                <a:lumOff val="11961"/>
                <a:alphaOff val="0"/>
                <a:shade val="88000"/>
                <a:satMod val="130000"/>
                <a:lumMod val="92000"/>
              </a:schemeClr>
            </a:gs>
            <a:gs pos="100000">
              <a:schemeClr val="accent2">
                <a:hueOff val="-3392975"/>
                <a:satOff val="11185"/>
                <a:lumOff val="11961"/>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dirty="0"/>
            <a:t>This project can be used to relate the demographics with its interest and further predicting a new business opportunity in a location</a:t>
          </a:r>
          <a:endParaRPr lang="en-US" sz="2200" kern="1200" dirty="0"/>
        </a:p>
      </dsp:txBody>
      <dsp:txXfrm>
        <a:off x="72446" y="3196385"/>
        <a:ext cx="5768545" cy="133917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B2B89F-1852-477A-92CF-E007B56CFB0B}" type="datetimeFigureOut">
              <a:rPr lang="en-IN" smtClean="0"/>
              <a:t>04-10-2019</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9F6E138C-6FAB-42B6-ADEB-E843B52D649F}"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92381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B2B89F-1852-477A-92CF-E007B56CFB0B}" type="datetimeFigureOut">
              <a:rPr lang="en-IN" smtClean="0"/>
              <a:t>04-10-2019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6E138C-6FAB-42B6-ADEB-E843B52D649F}"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52333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B2B89F-1852-477A-92CF-E007B56CFB0B}" type="datetimeFigureOut">
              <a:rPr lang="en-IN" smtClean="0"/>
              <a:t>04-10-2019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6E138C-6FAB-42B6-ADEB-E843B52D649F}"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60855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B2B89F-1852-477A-92CF-E007B56CFB0B}" type="datetimeFigureOut">
              <a:rPr lang="en-IN" smtClean="0"/>
              <a:t>04-10-2019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6E138C-6FAB-42B6-ADEB-E843B52D649F}"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3392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B2B89F-1852-477A-92CF-E007B56CFB0B}" type="datetimeFigureOut">
              <a:rPr lang="en-IN" smtClean="0"/>
              <a:t>04-10-2019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6E138C-6FAB-42B6-ADEB-E843B52D649F}"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194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B2B89F-1852-477A-92CF-E007B56CFB0B}" type="datetimeFigureOut">
              <a:rPr lang="en-IN" smtClean="0"/>
              <a:t>04-10-2019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6E138C-6FAB-42B6-ADEB-E843B52D649F}"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32647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B2B89F-1852-477A-92CF-E007B56CFB0B}" type="datetimeFigureOut">
              <a:rPr lang="en-IN" smtClean="0"/>
              <a:t>04-10-2019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F6E138C-6FAB-42B6-ADEB-E843B52D649F}"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80954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B2B89F-1852-477A-92CF-E007B56CFB0B}" type="datetimeFigureOut">
              <a:rPr lang="en-IN" smtClean="0"/>
              <a:t>04-10-2019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F6E138C-6FAB-42B6-ADEB-E843B52D649F}"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77825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B2B89F-1852-477A-92CF-E007B56CFB0B}" type="datetimeFigureOut">
              <a:rPr lang="en-IN" smtClean="0"/>
              <a:t>04-10-2019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F6E138C-6FAB-42B6-ADEB-E843B52D649F}" type="slidenum">
              <a:rPr lang="en-IN" smtClean="0"/>
              <a:t>‹#›</a:t>
            </a:fld>
            <a:endParaRPr lang="en-IN"/>
          </a:p>
        </p:txBody>
      </p:sp>
    </p:spTree>
    <p:extLst>
      <p:ext uri="{BB962C8B-B14F-4D97-AF65-F5344CB8AC3E}">
        <p14:creationId xmlns:p14="http://schemas.microsoft.com/office/powerpoint/2010/main" val="3894243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B2B89F-1852-477A-92CF-E007B56CFB0B}" type="datetimeFigureOut">
              <a:rPr lang="en-IN" smtClean="0"/>
              <a:t>04-10-2019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6E138C-6FAB-42B6-ADEB-E843B52D649F}"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81518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EB2B89F-1852-477A-92CF-E007B56CFB0B}" type="datetimeFigureOut">
              <a:rPr lang="en-IN" smtClean="0"/>
              <a:t>04-10-2019</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9F6E138C-6FAB-42B6-ADEB-E843B52D649F}"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32705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EB2B89F-1852-477A-92CF-E007B56CFB0B}" type="datetimeFigureOut">
              <a:rPr lang="en-IN" smtClean="0"/>
              <a:t>04-10-2019</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F6E138C-6FAB-42B6-ADEB-E843B52D649F}"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79860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66D8D2B-E75C-4AAA-B2D1-2BFBD8778D8F}"/>
              </a:ext>
            </a:extLst>
          </p:cNvPr>
          <p:cNvSpPr>
            <a:spLocks noGrp="1"/>
          </p:cNvSpPr>
          <p:nvPr>
            <p:ph type="ctrTitle"/>
          </p:nvPr>
        </p:nvSpPr>
        <p:spPr>
          <a:xfrm>
            <a:off x="1452616" y="962902"/>
            <a:ext cx="4176384" cy="2380828"/>
          </a:xfrm>
        </p:spPr>
        <p:style>
          <a:lnRef idx="1">
            <a:schemeClr val="accent1"/>
          </a:lnRef>
          <a:fillRef idx="2">
            <a:schemeClr val="accent1"/>
          </a:fillRef>
          <a:effectRef idx="1">
            <a:schemeClr val="accent1"/>
          </a:effectRef>
          <a:fontRef idx="minor">
            <a:schemeClr val="dk1"/>
          </a:fontRef>
        </p:style>
        <p:txBody>
          <a:bodyPr>
            <a:normAutofit/>
          </a:bodyPr>
          <a:lstStyle/>
          <a:p>
            <a:r>
              <a:rPr lang="en-IN" sz="3700"/>
              <a:t>FINDING SIMILARITY QUOTIENT OF TWO LOCATIONS</a:t>
            </a:r>
          </a:p>
        </p:txBody>
      </p:sp>
      <p:cxnSp>
        <p:nvCxnSpPr>
          <p:cNvPr id="13" name="Straight Connector 12">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6" name="Graphic 5" descr="Drawing Compass">
            <a:extLst>
              <a:ext uri="{FF2B5EF4-FFF2-40B4-BE49-F238E27FC236}">
                <a16:creationId xmlns:a16="http://schemas.microsoft.com/office/drawing/2014/main" id="{5EE0C06D-033B-41D0-A0D2-6327FDAFE3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44251" y="805583"/>
            <a:ext cx="4660762" cy="4660762"/>
          </a:xfrm>
          <a:prstGeom prst="rect">
            <a:avLst/>
          </a:prstGeom>
        </p:spPr>
      </p:pic>
      <p:pic>
        <p:nvPicPr>
          <p:cNvPr id="15" name="Picture 14">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5" name="Straight Connector 16">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9082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FB7A9-8EEC-4FCA-A03B-143131A6ABF3}"/>
              </a:ext>
            </a:extLst>
          </p:cNvPr>
          <p:cNvSpPr>
            <a:spLocks noGrp="1"/>
          </p:cNvSpPr>
          <p:nvPr>
            <p:ph type="title"/>
          </p:nvPr>
        </p:nvSpPr>
        <p:spPr/>
        <p:txBody>
          <a:bodyPr/>
          <a:lstStyle/>
          <a:p>
            <a:r>
              <a:rPr lang="en-IN" dirty="0"/>
              <a:t>discussion</a:t>
            </a:r>
          </a:p>
        </p:txBody>
      </p:sp>
      <p:sp>
        <p:nvSpPr>
          <p:cNvPr id="3" name="Content Placeholder 2">
            <a:extLst>
              <a:ext uri="{FF2B5EF4-FFF2-40B4-BE49-F238E27FC236}">
                <a16:creationId xmlns:a16="http://schemas.microsoft.com/office/drawing/2014/main" id="{82619BAE-A438-4BD0-A3EC-206C0FC202BB}"/>
              </a:ext>
            </a:extLst>
          </p:cNvPr>
          <p:cNvSpPr>
            <a:spLocks noGrp="1"/>
          </p:cNvSpPr>
          <p:nvPr>
            <p:ph idx="1"/>
          </p:nvPr>
        </p:nvSpPr>
        <p:spPr/>
        <p:txBody>
          <a:bodyPr/>
          <a:lstStyle/>
          <a:p>
            <a:r>
              <a:rPr lang="en-IN" dirty="0"/>
              <a:t>Willowdale west is a neighbourhood in North York borough. When we clustered only North York data then there were 7 neighbourhoods in cluster 3 and Willowdale west was one of those 7. When we clustered the north </a:t>
            </a:r>
            <a:r>
              <a:rPr lang="en-IN" dirty="0" err="1"/>
              <a:t>york</a:t>
            </a:r>
            <a:r>
              <a:rPr lang="en-IN" dirty="0"/>
              <a:t> and </a:t>
            </a:r>
            <a:r>
              <a:rPr lang="en-IN" dirty="0" err="1"/>
              <a:t>toronto</a:t>
            </a:r>
            <a:r>
              <a:rPr lang="en-IN" dirty="0"/>
              <a:t> data combined then Willowdale West was found to be the only neighbourhood in its cluster 1. There is no other neighbourhood in cluster 1. On digging deep into the data. We noticed that this is because of the results returned from </a:t>
            </a:r>
            <a:r>
              <a:rPr lang="en-IN" dirty="0" err="1"/>
              <a:t>FourSquare</a:t>
            </a:r>
            <a:r>
              <a:rPr lang="en-IN" dirty="0"/>
              <a:t> API are not consistent.</a:t>
            </a:r>
          </a:p>
        </p:txBody>
      </p:sp>
    </p:spTree>
    <p:extLst>
      <p:ext uri="{BB962C8B-B14F-4D97-AF65-F5344CB8AC3E}">
        <p14:creationId xmlns:p14="http://schemas.microsoft.com/office/powerpoint/2010/main" val="1860728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D3B43-EB65-4567-A724-1153601CC854}"/>
              </a:ext>
            </a:extLst>
          </p:cNvPr>
          <p:cNvSpPr>
            <a:spLocks noGrp="1"/>
          </p:cNvSpPr>
          <p:nvPr>
            <p:ph type="title"/>
          </p:nvPr>
        </p:nvSpPr>
        <p:spPr/>
        <p:txBody>
          <a:bodyPr/>
          <a:lstStyle/>
          <a:p>
            <a:r>
              <a:rPr lang="en-IN" dirty="0"/>
              <a:t>Conclusion/ending remarks</a:t>
            </a:r>
          </a:p>
        </p:txBody>
      </p:sp>
      <p:sp>
        <p:nvSpPr>
          <p:cNvPr id="3" name="Content Placeholder 2">
            <a:extLst>
              <a:ext uri="{FF2B5EF4-FFF2-40B4-BE49-F238E27FC236}">
                <a16:creationId xmlns:a16="http://schemas.microsoft.com/office/drawing/2014/main" id="{2E044B6B-E768-49DD-98D4-AB57FD651E34}"/>
              </a:ext>
            </a:extLst>
          </p:cNvPr>
          <p:cNvSpPr>
            <a:spLocks noGrp="1"/>
          </p:cNvSpPr>
          <p:nvPr>
            <p:ph idx="1"/>
          </p:nvPr>
        </p:nvSpPr>
        <p:spPr/>
        <p:txBody>
          <a:bodyPr/>
          <a:lstStyle/>
          <a:p>
            <a:r>
              <a:rPr lang="en-IN" dirty="0"/>
              <a:t>Not necessarily a similar neighbourhood will be found in single attempt by following the approach given in this project. There are 95% chance of finding a similar neighbourhood following the approach given in this project. Similarity Quotient is 0.95 which is quiet high between Toronto and North York. </a:t>
            </a:r>
          </a:p>
          <a:p>
            <a:endParaRPr lang="en-IN" dirty="0"/>
          </a:p>
          <a:p>
            <a:endParaRPr lang="en-IN" dirty="0"/>
          </a:p>
          <a:p>
            <a:pPr algn="ctr"/>
            <a:r>
              <a:rPr lang="en-IN" sz="4000" dirty="0">
                <a:highlight>
                  <a:srgbClr val="FFFF00"/>
                </a:highlight>
              </a:rPr>
              <a:t>THANK YOU </a:t>
            </a:r>
          </a:p>
          <a:p>
            <a:endParaRPr lang="en-IN" dirty="0"/>
          </a:p>
        </p:txBody>
      </p:sp>
    </p:spTree>
    <p:extLst>
      <p:ext uri="{BB962C8B-B14F-4D97-AF65-F5344CB8AC3E}">
        <p14:creationId xmlns:p14="http://schemas.microsoft.com/office/powerpoint/2010/main" val="4051983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57E0A1DA-7C3A-4702-BBDC-F1AE92D36BC5}"/>
              </a:ext>
            </a:extLst>
          </p:cNvPr>
          <p:cNvSpPr>
            <a:spLocks noGrp="1"/>
          </p:cNvSpPr>
          <p:nvPr>
            <p:ph type="title"/>
          </p:nvPr>
        </p:nvSpPr>
        <p:spPr>
          <a:xfrm>
            <a:off x="1451579" y="2303047"/>
            <a:ext cx="3272093" cy="2674198"/>
          </a:xfrm>
        </p:spPr>
        <p:txBody>
          <a:bodyPr anchor="t">
            <a:normAutofit/>
          </a:bodyPr>
          <a:lstStyle/>
          <a:p>
            <a:r>
              <a:rPr lang="en-IN" dirty="0"/>
              <a:t>Finding how similar or dissimilar two location is useful </a:t>
            </a:r>
          </a:p>
        </p:txBody>
      </p:sp>
      <p:cxnSp>
        <p:nvCxnSpPr>
          <p:cNvPr id="14" name="Straight Connector 13">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6"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18" name="Picture 17">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9">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0B42D344-2CAE-4699-8B12-253D89356E7C}"/>
              </a:ext>
            </a:extLst>
          </p:cNvPr>
          <p:cNvGraphicFramePr>
            <a:graphicFrameLocks noGrp="1"/>
          </p:cNvGraphicFramePr>
          <p:nvPr>
            <p:ph idx="1"/>
            <p:extLst>
              <p:ext uri="{D42A27DB-BD31-4B8C-83A1-F6EECF244321}">
                <p14:modId xmlns:p14="http://schemas.microsoft.com/office/powerpoint/2010/main" val="1398741236"/>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62738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932EF-F2B1-4915-A0B8-E3AA792258C9}"/>
              </a:ext>
            </a:extLst>
          </p:cNvPr>
          <p:cNvSpPr>
            <a:spLocks noGrp="1"/>
          </p:cNvSpPr>
          <p:nvPr>
            <p:ph type="title"/>
          </p:nvPr>
        </p:nvSpPr>
        <p:spPr/>
        <p:txBody>
          <a:bodyPr/>
          <a:lstStyle/>
          <a:p>
            <a:r>
              <a:rPr lang="en-IN" dirty="0"/>
              <a:t>Data Sources </a:t>
            </a:r>
          </a:p>
        </p:txBody>
      </p:sp>
      <p:sp>
        <p:nvSpPr>
          <p:cNvPr id="3" name="Content Placeholder 2">
            <a:extLst>
              <a:ext uri="{FF2B5EF4-FFF2-40B4-BE49-F238E27FC236}">
                <a16:creationId xmlns:a16="http://schemas.microsoft.com/office/drawing/2014/main" id="{96B102D5-215C-4798-A175-8F21FE36D431}"/>
              </a:ext>
            </a:extLst>
          </p:cNvPr>
          <p:cNvSpPr>
            <a:spLocks noGrp="1"/>
          </p:cNvSpPr>
          <p:nvPr>
            <p:ph idx="1"/>
          </p:nvPr>
        </p:nvSpPr>
        <p:spPr/>
        <p:txBody>
          <a:bodyPr/>
          <a:lstStyle/>
          <a:p>
            <a:r>
              <a:rPr lang="en-IN" dirty="0"/>
              <a:t>Using Web Scrapping on </a:t>
            </a:r>
            <a:r>
              <a:rPr lang="en-IN" dirty="0">
                <a:hlinkClick r:id="rId2"/>
              </a:rPr>
              <a:t>https://en.wikipedia.org/wiki/List_of_postal_codes_of_Canada:_M</a:t>
            </a:r>
            <a:r>
              <a:rPr lang="en-IN" dirty="0"/>
              <a:t> link ,  collected </a:t>
            </a:r>
            <a:r>
              <a:rPr lang="en-IN" dirty="0" err="1"/>
              <a:t>PostCode</a:t>
            </a:r>
            <a:r>
              <a:rPr lang="en-IN" dirty="0"/>
              <a:t>, Borough and Neighbourhood information.</a:t>
            </a:r>
          </a:p>
          <a:p>
            <a:r>
              <a:rPr lang="en-IN" dirty="0" err="1"/>
              <a:t>Geospatial_Coordinates</a:t>
            </a:r>
            <a:r>
              <a:rPr lang="en-IN" dirty="0"/>
              <a:t> file for the longitude and latitude information of the locations of our interests.</a:t>
            </a:r>
          </a:p>
          <a:p>
            <a:r>
              <a:rPr lang="en-IN" dirty="0" err="1"/>
              <a:t>FourSquare</a:t>
            </a:r>
            <a:r>
              <a:rPr lang="en-IN" dirty="0"/>
              <a:t> API results having details of nearby venues to a given neighbourhood based on its coordinates within a given distance.</a:t>
            </a:r>
          </a:p>
        </p:txBody>
      </p:sp>
    </p:spTree>
    <p:extLst>
      <p:ext uri="{BB962C8B-B14F-4D97-AF65-F5344CB8AC3E}">
        <p14:creationId xmlns:p14="http://schemas.microsoft.com/office/powerpoint/2010/main" val="1009955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AFBBC-8467-499F-AD94-E9C72457D9D3}"/>
              </a:ext>
            </a:extLst>
          </p:cNvPr>
          <p:cNvSpPr>
            <a:spLocks noGrp="1"/>
          </p:cNvSpPr>
          <p:nvPr>
            <p:ph type="title"/>
          </p:nvPr>
        </p:nvSpPr>
        <p:spPr/>
        <p:txBody>
          <a:bodyPr/>
          <a:lstStyle/>
          <a:p>
            <a:r>
              <a:rPr lang="en-IN" dirty="0"/>
              <a:t>Data Cleaning </a:t>
            </a:r>
          </a:p>
        </p:txBody>
      </p:sp>
      <p:sp>
        <p:nvSpPr>
          <p:cNvPr id="3" name="Content Placeholder 2">
            <a:extLst>
              <a:ext uri="{FF2B5EF4-FFF2-40B4-BE49-F238E27FC236}">
                <a16:creationId xmlns:a16="http://schemas.microsoft.com/office/drawing/2014/main" id="{04106CE3-0FD9-4D0C-9AB9-120E7F820C6E}"/>
              </a:ext>
            </a:extLst>
          </p:cNvPr>
          <p:cNvSpPr>
            <a:spLocks noGrp="1"/>
          </p:cNvSpPr>
          <p:nvPr>
            <p:ph idx="1"/>
          </p:nvPr>
        </p:nvSpPr>
        <p:spPr/>
        <p:txBody>
          <a:bodyPr/>
          <a:lstStyle/>
          <a:p>
            <a:r>
              <a:rPr lang="en-IN" dirty="0"/>
              <a:t>Extracted the tabular data from Wikipedia page by web scraping method in python</a:t>
            </a:r>
          </a:p>
          <a:p>
            <a:r>
              <a:rPr lang="en-IN" dirty="0"/>
              <a:t>Removed the row where value of Borough was 'Not assigned’</a:t>
            </a:r>
          </a:p>
          <a:p>
            <a:r>
              <a:rPr lang="en-IN" dirty="0"/>
              <a:t>Grouped the data to create a single record for a particular Borough and </a:t>
            </a:r>
            <a:r>
              <a:rPr lang="en-IN" dirty="0" err="1"/>
              <a:t>PostCode</a:t>
            </a:r>
            <a:r>
              <a:rPr lang="en-IN" dirty="0"/>
              <a:t> by combining all the neighbourhoods in that single record.</a:t>
            </a:r>
          </a:p>
          <a:p>
            <a:pPr marL="0" indent="0">
              <a:buNone/>
            </a:pPr>
            <a:endParaRPr lang="en-IN" dirty="0"/>
          </a:p>
        </p:txBody>
      </p:sp>
      <p:pic>
        <p:nvPicPr>
          <p:cNvPr id="4" name="Picture 3">
            <a:extLst>
              <a:ext uri="{FF2B5EF4-FFF2-40B4-BE49-F238E27FC236}">
                <a16:creationId xmlns:a16="http://schemas.microsoft.com/office/drawing/2014/main" id="{43411E1F-C7EB-4F7F-A386-B975B72612BB}"/>
              </a:ext>
            </a:extLst>
          </p:cNvPr>
          <p:cNvPicPr>
            <a:picLocks noChangeAspect="1"/>
          </p:cNvPicPr>
          <p:nvPr/>
        </p:nvPicPr>
        <p:blipFill>
          <a:blip r:embed="rId2"/>
          <a:stretch>
            <a:fillRect/>
          </a:stretch>
        </p:blipFill>
        <p:spPr>
          <a:xfrm>
            <a:off x="2607733" y="3829050"/>
            <a:ext cx="7670271" cy="2236815"/>
          </a:xfrm>
          <a:prstGeom prst="rect">
            <a:avLst/>
          </a:prstGeom>
        </p:spPr>
      </p:pic>
    </p:spTree>
    <p:extLst>
      <p:ext uri="{BB962C8B-B14F-4D97-AF65-F5344CB8AC3E}">
        <p14:creationId xmlns:p14="http://schemas.microsoft.com/office/powerpoint/2010/main" val="372424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51B17-0977-445F-A11D-CBB49FC4D232}"/>
              </a:ext>
            </a:extLst>
          </p:cNvPr>
          <p:cNvSpPr>
            <a:spLocks noGrp="1"/>
          </p:cNvSpPr>
          <p:nvPr>
            <p:ph type="title"/>
          </p:nvPr>
        </p:nvSpPr>
        <p:spPr/>
        <p:txBody>
          <a:bodyPr/>
          <a:lstStyle/>
          <a:p>
            <a:r>
              <a:rPr lang="en-IN" dirty="0"/>
              <a:t>Data cleaning – 2..</a:t>
            </a:r>
          </a:p>
        </p:txBody>
      </p:sp>
      <p:sp>
        <p:nvSpPr>
          <p:cNvPr id="3" name="Content Placeholder 2">
            <a:extLst>
              <a:ext uri="{FF2B5EF4-FFF2-40B4-BE49-F238E27FC236}">
                <a16:creationId xmlns:a16="http://schemas.microsoft.com/office/drawing/2014/main" id="{A1224790-75B6-4734-9C2F-038BB81A5DB9}"/>
              </a:ext>
            </a:extLst>
          </p:cNvPr>
          <p:cNvSpPr>
            <a:spLocks noGrp="1"/>
          </p:cNvSpPr>
          <p:nvPr>
            <p:ph idx="1"/>
          </p:nvPr>
        </p:nvSpPr>
        <p:spPr/>
        <p:txBody>
          <a:bodyPr/>
          <a:lstStyle/>
          <a:p>
            <a:r>
              <a:rPr lang="en-IN" dirty="0"/>
              <a:t>Filtered the data to have 3 sets of data – 1) Toronto data 2) North York data 3) Combined data of Toronto and North York</a:t>
            </a:r>
          </a:p>
          <a:p>
            <a:r>
              <a:rPr lang="en-IN" dirty="0"/>
              <a:t>Call </a:t>
            </a:r>
            <a:r>
              <a:rPr lang="en-IN" dirty="0" err="1"/>
              <a:t>FourSquare</a:t>
            </a:r>
            <a:r>
              <a:rPr lang="en-IN" dirty="0"/>
              <a:t> API with a LIMIT 500 and the above 3 sets of data to get the returned json data with popular venues details</a:t>
            </a:r>
          </a:p>
          <a:p>
            <a:r>
              <a:rPr lang="en-IN" dirty="0"/>
              <a:t>Read the returned data to collect the relevant information in below format –</a:t>
            </a:r>
          </a:p>
          <a:p>
            <a:pPr marL="0" indent="0">
              <a:buNone/>
            </a:pPr>
            <a:r>
              <a:rPr lang="en-IN" dirty="0"/>
              <a:t> </a:t>
            </a:r>
          </a:p>
        </p:txBody>
      </p:sp>
      <p:pic>
        <p:nvPicPr>
          <p:cNvPr id="4" name="Picture 3">
            <a:extLst>
              <a:ext uri="{FF2B5EF4-FFF2-40B4-BE49-F238E27FC236}">
                <a16:creationId xmlns:a16="http://schemas.microsoft.com/office/drawing/2014/main" id="{1C2D28CA-1F75-47ED-B99D-56BEA199EB9D}"/>
              </a:ext>
            </a:extLst>
          </p:cNvPr>
          <p:cNvPicPr>
            <a:picLocks noChangeAspect="1"/>
          </p:cNvPicPr>
          <p:nvPr/>
        </p:nvPicPr>
        <p:blipFill>
          <a:blip r:embed="rId2"/>
          <a:stretch>
            <a:fillRect/>
          </a:stretch>
        </p:blipFill>
        <p:spPr>
          <a:xfrm>
            <a:off x="1451578" y="4136746"/>
            <a:ext cx="8840501" cy="1745894"/>
          </a:xfrm>
          <a:prstGeom prst="rect">
            <a:avLst/>
          </a:prstGeom>
        </p:spPr>
      </p:pic>
    </p:spTree>
    <p:extLst>
      <p:ext uri="{BB962C8B-B14F-4D97-AF65-F5344CB8AC3E}">
        <p14:creationId xmlns:p14="http://schemas.microsoft.com/office/powerpoint/2010/main" val="2771622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7BDB0-0ED3-47DE-99A4-8045E62FCA3B}"/>
              </a:ext>
            </a:extLst>
          </p:cNvPr>
          <p:cNvSpPr>
            <a:spLocks noGrp="1"/>
          </p:cNvSpPr>
          <p:nvPr>
            <p:ph type="title"/>
          </p:nvPr>
        </p:nvSpPr>
        <p:spPr/>
        <p:txBody>
          <a:bodyPr/>
          <a:lstStyle/>
          <a:p>
            <a:r>
              <a:rPr lang="en-IN" dirty="0"/>
              <a:t>Data preparation- one hot encoding form</a:t>
            </a:r>
          </a:p>
        </p:txBody>
      </p:sp>
      <p:sp>
        <p:nvSpPr>
          <p:cNvPr id="3" name="Content Placeholder 2">
            <a:extLst>
              <a:ext uri="{FF2B5EF4-FFF2-40B4-BE49-F238E27FC236}">
                <a16:creationId xmlns:a16="http://schemas.microsoft.com/office/drawing/2014/main" id="{5F47B0FE-1C71-4C94-AD5C-16379EC80C19}"/>
              </a:ext>
            </a:extLst>
          </p:cNvPr>
          <p:cNvSpPr>
            <a:spLocks noGrp="1"/>
          </p:cNvSpPr>
          <p:nvPr>
            <p:ph idx="1"/>
          </p:nvPr>
        </p:nvSpPr>
        <p:spPr/>
        <p:txBody>
          <a:bodyPr/>
          <a:lstStyle/>
          <a:p>
            <a:r>
              <a:rPr lang="en-IN" dirty="0"/>
              <a:t>Prepare the data appropriate for Machine Learning algorithms as input </a:t>
            </a:r>
          </a:p>
          <a:p>
            <a:r>
              <a:rPr lang="en-IN" dirty="0" err="1"/>
              <a:t>Tranformed</a:t>
            </a:r>
            <a:r>
              <a:rPr lang="en-IN" dirty="0"/>
              <a:t> the data in previous slide to One hot encoding form as below –</a:t>
            </a:r>
          </a:p>
          <a:p>
            <a:endParaRPr lang="en-IN" dirty="0"/>
          </a:p>
        </p:txBody>
      </p:sp>
      <p:pic>
        <p:nvPicPr>
          <p:cNvPr id="4" name="Picture 3">
            <a:extLst>
              <a:ext uri="{FF2B5EF4-FFF2-40B4-BE49-F238E27FC236}">
                <a16:creationId xmlns:a16="http://schemas.microsoft.com/office/drawing/2014/main" id="{B52D0557-E6BE-4870-87FD-DB5EAE2732AF}"/>
              </a:ext>
            </a:extLst>
          </p:cNvPr>
          <p:cNvPicPr>
            <a:picLocks noChangeAspect="1"/>
          </p:cNvPicPr>
          <p:nvPr/>
        </p:nvPicPr>
        <p:blipFill>
          <a:blip r:embed="rId2"/>
          <a:stretch>
            <a:fillRect/>
          </a:stretch>
        </p:blipFill>
        <p:spPr>
          <a:xfrm>
            <a:off x="1662853" y="3031810"/>
            <a:ext cx="7594600" cy="2278899"/>
          </a:xfrm>
          <a:prstGeom prst="rect">
            <a:avLst/>
          </a:prstGeom>
        </p:spPr>
      </p:pic>
    </p:spTree>
    <p:extLst>
      <p:ext uri="{BB962C8B-B14F-4D97-AF65-F5344CB8AC3E}">
        <p14:creationId xmlns:p14="http://schemas.microsoft.com/office/powerpoint/2010/main" val="3136540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DE692-29FF-470C-A41D-2A24B392A9D5}"/>
              </a:ext>
            </a:extLst>
          </p:cNvPr>
          <p:cNvSpPr>
            <a:spLocks noGrp="1"/>
          </p:cNvSpPr>
          <p:nvPr>
            <p:ph type="title"/>
          </p:nvPr>
        </p:nvSpPr>
        <p:spPr/>
        <p:txBody>
          <a:bodyPr/>
          <a:lstStyle/>
          <a:p>
            <a:r>
              <a:rPr lang="en-IN" dirty="0"/>
              <a:t>K-means clustering</a:t>
            </a:r>
          </a:p>
        </p:txBody>
      </p:sp>
      <p:sp>
        <p:nvSpPr>
          <p:cNvPr id="3" name="Content Placeholder 2">
            <a:extLst>
              <a:ext uri="{FF2B5EF4-FFF2-40B4-BE49-F238E27FC236}">
                <a16:creationId xmlns:a16="http://schemas.microsoft.com/office/drawing/2014/main" id="{549E9E22-3DAE-416A-95F2-69FB59315364}"/>
              </a:ext>
            </a:extLst>
          </p:cNvPr>
          <p:cNvSpPr>
            <a:spLocks noGrp="1"/>
          </p:cNvSpPr>
          <p:nvPr>
            <p:ph idx="1"/>
          </p:nvPr>
        </p:nvSpPr>
        <p:spPr/>
        <p:txBody>
          <a:bodyPr/>
          <a:lstStyle/>
          <a:p>
            <a:r>
              <a:rPr lang="en-IN" dirty="0"/>
              <a:t>Choose 5 number of clusters and apply k-means clustering algorithm on all the 3 sets of data.</a:t>
            </a:r>
          </a:p>
          <a:p>
            <a:r>
              <a:rPr lang="en-IN" dirty="0"/>
              <a:t>Column 7 below is the assigned cluster to each location after applying K-means clustering </a:t>
            </a:r>
            <a:r>
              <a:rPr lang="en-IN" dirty="0" err="1"/>
              <a:t>algo</a:t>
            </a:r>
            <a:r>
              <a:rPr lang="en-IN" dirty="0"/>
              <a:t>.</a:t>
            </a:r>
          </a:p>
          <a:p>
            <a:endParaRPr lang="en-IN" dirty="0"/>
          </a:p>
        </p:txBody>
      </p:sp>
      <p:pic>
        <p:nvPicPr>
          <p:cNvPr id="4" name="Picture 3">
            <a:extLst>
              <a:ext uri="{FF2B5EF4-FFF2-40B4-BE49-F238E27FC236}">
                <a16:creationId xmlns:a16="http://schemas.microsoft.com/office/drawing/2014/main" id="{C30A357E-49E4-4498-BCA2-22242B0471D3}"/>
              </a:ext>
            </a:extLst>
          </p:cNvPr>
          <p:cNvPicPr>
            <a:picLocks noChangeAspect="1"/>
          </p:cNvPicPr>
          <p:nvPr/>
        </p:nvPicPr>
        <p:blipFill>
          <a:blip r:embed="rId2"/>
          <a:stretch>
            <a:fillRect/>
          </a:stretch>
        </p:blipFill>
        <p:spPr>
          <a:xfrm>
            <a:off x="1584960" y="3658831"/>
            <a:ext cx="6038426" cy="2313370"/>
          </a:xfrm>
          <a:prstGeom prst="rect">
            <a:avLst/>
          </a:prstGeom>
        </p:spPr>
      </p:pic>
    </p:spTree>
    <p:extLst>
      <p:ext uri="{BB962C8B-B14F-4D97-AF65-F5344CB8AC3E}">
        <p14:creationId xmlns:p14="http://schemas.microsoft.com/office/powerpoint/2010/main" val="1199170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97CFB-0FB8-4445-8AC6-D2342F8872AE}"/>
              </a:ext>
            </a:extLst>
          </p:cNvPr>
          <p:cNvSpPr>
            <a:spLocks noGrp="1"/>
          </p:cNvSpPr>
          <p:nvPr>
            <p:ph type="title"/>
          </p:nvPr>
        </p:nvSpPr>
        <p:spPr/>
        <p:txBody>
          <a:bodyPr/>
          <a:lstStyle/>
          <a:p>
            <a:r>
              <a:rPr lang="en-IN" dirty="0"/>
              <a:t>Visualize thru folium maps</a:t>
            </a:r>
          </a:p>
        </p:txBody>
      </p:sp>
      <p:sp>
        <p:nvSpPr>
          <p:cNvPr id="3" name="Content Placeholder 2">
            <a:extLst>
              <a:ext uri="{FF2B5EF4-FFF2-40B4-BE49-F238E27FC236}">
                <a16:creationId xmlns:a16="http://schemas.microsoft.com/office/drawing/2014/main" id="{E32BB86E-C6AF-4945-8538-6CAC0D96B3A1}"/>
              </a:ext>
            </a:extLst>
          </p:cNvPr>
          <p:cNvSpPr>
            <a:spLocks noGrp="1"/>
          </p:cNvSpPr>
          <p:nvPr>
            <p:ph idx="1"/>
          </p:nvPr>
        </p:nvSpPr>
        <p:spPr>
          <a:xfrm>
            <a:off x="1451579" y="2015732"/>
            <a:ext cx="9603275" cy="4354588"/>
          </a:xfrm>
        </p:spPr>
        <p:txBody>
          <a:bodyPr/>
          <a:lstStyle/>
          <a:p>
            <a:r>
              <a:rPr lang="en-IN" dirty="0"/>
              <a:t>Generate Folium map with the clustered data created in previous step</a:t>
            </a:r>
          </a:p>
          <a:p>
            <a:endParaRPr lang="en-IN" dirty="0"/>
          </a:p>
          <a:p>
            <a:endParaRPr lang="en-IN" dirty="0"/>
          </a:p>
          <a:p>
            <a:endParaRPr lang="en-IN" dirty="0"/>
          </a:p>
          <a:p>
            <a:endParaRPr lang="en-IN" dirty="0"/>
          </a:p>
          <a:p>
            <a:endParaRPr lang="en-IN" dirty="0"/>
          </a:p>
          <a:p>
            <a:endParaRPr lang="en-IN" dirty="0"/>
          </a:p>
          <a:p>
            <a:r>
              <a:rPr lang="en-IN" dirty="0"/>
              <a:t>There are 5 clusters denoted by different </a:t>
            </a:r>
            <a:r>
              <a:rPr lang="en-IN" dirty="0" err="1"/>
              <a:t>color</a:t>
            </a:r>
            <a:r>
              <a:rPr lang="en-IN" dirty="0"/>
              <a:t> in the location map. </a:t>
            </a:r>
          </a:p>
        </p:txBody>
      </p:sp>
      <p:pic>
        <p:nvPicPr>
          <p:cNvPr id="4" name="Picture 1">
            <a:extLst>
              <a:ext uri="{FF2B5EF4-FFF2-40B4-BE49-F238E27FC236}">
                <a16:creationId xmlns:a16="http://schemas.microsoft.com/office/drawing/2014/main" id="{4BE5C1B7-B977-409D-A73C-EC323E0FA8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3137" y="2506133"/>
            <a:ext cx="5854700" cy="276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50840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8980C-5C30-485D-B991-73B58EE8C47F}"/>
              </a:ext>
            </a:extLst>
          </p:cNvPr>
          <p:cNvSpPr>
            <a:spLocks noGrp="1"/>
          </p:cNvSpPr>
          <p:nvPr>
            <p:ph type="title"/>
          </p:nvPr>
        </p:nvSpPr>
        <p:spPr/>
        <p:txBody>
          <a:bodyPr/>
          <a:lstStyle/>
          <a:p>
            <a:r>
              <a:rPr lang="en-IN" dirty="0"/>
              <a:t>Results</a:t>
            </a:r>
          </a:p>
        </p:txBody>
      </p:sp>
      <p:sp>
        <p:nvSpPr>
          <p:cNvPr id="3" name="Content Placeholder 2">
            <a:extLst>
              <a:ext uri="{FF2B5EF4-FFF2-40B4-BE49-F238E27FC236}">
                <a16:creationId xmlns:a16="http://schemas.microsoft.com/office/drawing/2014/main" id="{76CD43F2-CC3A-4D3F-986A-FF053C74C665}"/>
              </a:ext>
            </a:extLst>
          </p:cNvPr>
          <p:cNvSpPr>
            <a:spLocks noGrp="1"/>
          </p:cNvSpPr>
          <p:nvPr>
            <p:ph idx="1"/>
          </p:nvPr>
        </p:nvSpPr>
        <p:spPr/>
        <p:txBody>
          <a:bodyPr/>
          <a:lstStyle/>
          <a:p>
            <a:r>
              <a:rPr lang="en-IN" dirty="0"/>
              <a:t>Below 3 neighbourhoods has no similar location found </a:t>
            </a:r>
          </a:p>
          <a:p>
            <a:pPr marL="0" indent="0">
              <a:buNone/>
            </a:pPr>
            <a:r>
              <a:rPr lang="en-IN" dirty="0"/>
              <a:t>-Downsview Central Cluster 4</a:t>
            </a:r>
            <a:br>
              <a:rPr lang="en-IN" dirty="0"/>
            </a:br>
            <a:r>
              <a:rPr lang="en-IN" dirty="0"/>
              <a:t>-Willowdale West Cluster 1</a:t>
            </a:r>
            <a:br>
              <a:rPr lang="en-IN" dirty="0"/>
            </a:br>
            <a:r>
              <a:rPr lang="en-IN" dirty="0"/>
              <a:t>-Silver </a:t>
            </a:r>
            <a:r>
              <a:rPr lang="en-IN" dirty="0" err="1"/>
              <a:t>Hills,York</a:t>
            </a:r>
            <a:r>
              <a:rPr lang="en-IN" dirty="0"/>
              <a:t> Mills Cluster 3</a:t>
            </a:r>
          </a:p>
          <a:p>
            <a:r>
              <a:rPr lang="en-IN" dirty="0"/>
              <a:t>Other 89 neighbourhood found a similar location </a:t>
            </a:r>
          </a:p>
          <a:p>
            <a:r>
              <a:rPr lang="en-IN" dirty="0"/>
              <a:t>Similarity quotient is around 0.95 </a:t>
            </a:r>
          </a:p>
          <a:p>
            <a:r>
              <a:rPr lang="en-IN" dirty="0"/>
              <a:t>There are 95% chances that a location will find a similar location in another borough .</a:t>
            </a:r>
          </a:p>
        </p:txBody>
      </p:sp>
    </p:spTree>
    <p:extLst>
      <p:ext uri="{BB962C8B-B14F-4D97-AF65-F5344CB8AC3E}">
        <p14:creationId xmlns:p14="http://schemas.microsoft.com/office/powerpoint/2010/main" val="301644322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48</TotalTime>
  <Words>531</Words>
  <Application>Microsoft Office PowerPoint</Application>
  <PresentationFormat>Widescreen</PresentationFormat>
  <Paragraphs>46</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Gill Sans MT</vt:lpstr>
      <vt:lpstr>Gallery</vt:lpstr>
      <vt:lpstr>FINDING SIMILARITY QUOTIENT OF TWO LOCATIONS</vt:lpstr>
      <vt:lpstr>Finding how similar or dissimilar two location is useful </vt:lpstr>
      <vt:lpstr>Data Sources </vt:lpstr>
      <vt:lpstr>Data Cleaning </vt:lpstr>
      <vt:lpstr>Data cleaning – 2..</vt:lpstr>
      <vt:lpstr>Data preparation- one hot encoding form</vt:lpstr>
      <vt:lpstr>K-means clustering</vt:lpstr>
      <vt:lpstr>Visualize thru folium maps</vt:lpstr>
      <vt:lpstr>Results</vt:lpstr>
      <vt:lpstr>discussion</vt:lpstr>
      <vt:lpstr>Conclusion/ending remarks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SIMILARITY QUOTIENT OF TWO LOCATIONS</dc:title>
  <dc:creator>VIVEKANAND PANT</dc:creator>
  <cp:lastModifiedBy>VIVEKANAND PANT</cp:lastModifiedBy>
  <cp:revision>6</cp:revision>
  <dcterms:created xsi:type="dcterms:W3CDTF">2019-10-04T04:55:30Z</dcterms:created>
  <dcterms:modified xsi:type="dcterms:W3CDTF">2019-10-04T05:47:48Z</dcterms:modified>
</cp:coreProperties>
</file>