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0" r:id="rId10"/>
    <p:sldId id="265" r:id="rId11"/>
    <p:sldId id="266" r:id="rId12"/>
    <p:sldId id="267" r:id="rId13"/>
    <p:sldId id="275" r:id="rId14"/>
    <p:sldId id="278" r:id="rId15"/>
    <p:sldId id="279" r:id="rId16"/>
    <p:sldId id="280" r:id="rId17"/>
    <p:sldId id="281" r:id="rId18"/>
    <p:sldId id="282" r:id="rId19"/>
    <p:sldId id="269" r:id="rId20"/>
    <p:sldId id="268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9747-97E0-4AF2-AE12-0CBE5BA65E48}" type="datetimeFigureOut">
              <a:rPr lang="en-IN" smtClean="0"/>
              <a:pPr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9DD-99A1-4649-8D6C-410BFFC460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9747-97E0-4AF2-AE12-0CBE5BA65E48}" type="datetimeFigureOut">
              <a:rPr lang="en-IN" smtClean="0"/>
              <a:pPr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9DD-99A1-4649-8D6C-410BFFC460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9747-97E0-4AF2-AE12-0CBE5BA65E48}" type="datetimeFigureOut">
              <a:rPr lang="en-IN" smtClean="0"/>
              <a:pPr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9DD-99A1-4649-8D6C-410BFFC460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9747-97E0-4AF2-AE12-0CBE5BA65E48}" type="datetimeFigureOut">
              <a:rPr lang="en-IN" smtClean="0"/>
              <a:pPr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9DD-99A1-4649-8D6C-410BFFC460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9747-97E0-4AF2-AE12-0CBE5BA65E48}" type="datetimeFigureOut">
              <a:rPr lang="en-IN" smtClean="0"/>
              <a:pPr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9DD-99A1-4649-8D6C-410BFFC460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9747-97E0-4AF2-AE12-0CBE5BA65E48}" type="datetimeFigureOut">
              <a:rPr lang="en-IN" smtClean="0"/>
              <a:pPr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9DD-99A1-4649-8D6C-410BFFC460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9747-97E0-4AF2-AE12-0CBE5BA65E48}" type="datetimeFigureOut">
              <a:rPr lang="en-IN" smtClean="0"/>
              <a:pPr/>
              <a:t>28-07-2021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9DD-99A1-4649-8D6C-410BFFC460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9747-97E0-4AF2-AE12-0CBE5BA65E48}" type="datetimeFigureOut">
              <a:rPr lang="en-IN" smtClean="0"/>
              <a:pPr/>
              <a:t>28-07-2021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9DD-99A1-4649-8D6C-410BFFC460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9747-97E0-4AF2-AE12-0CBE5BA65E48}" type="datetimeFigureOut">
              <a:rPr lang="en-IN" smtClean="0"/>
              <a:pPr/>
              <a:t>28-07-2021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9DD-99A1-4649-8D6C-410BFFC460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9747-97E0-4AF2-AE12-0CBE5BA65E48}" type="datetimeFigureOut">
              <a:rPr lang="en-IN" smtClean="0"/>
              <a:pPr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9DD-99A1-4649-8D6C-410BFFC460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9747-97E0-4AF2-AE12-0CBE5BA65E48}" type="datetimeFigureOut">
              <a:rPr lang="en-IN" smtClean="0"/>
              <a:pPr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9DD-99A1-4649-8D6C-410BFFC460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49747-97E0-4AF2-AE12-0CBE5BA65E48}" type="datetimeFigureOut">
              <a:rPr lang="en-IN" smtClean="0"/>
              <a:pPr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59DD-99A1-4649-8D6C-410BFFC460B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763688" y="620688"/>
            <a:ext cx="6048672" cy="734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Polarity of Hashtags Using Pattern Mining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2996952"/>
            <a:ext cx="38884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Guided by :</a:t>
            </a:r>
          </a:p>
          <a:p>
            <a:r>
              <a:rPr lang="en-US" sz="2400" b="1" dirty="0" smtClean="0"/>
              <a:t>Dr.S.Jayanthi </a:t>
            </a:r>
            <a:r>
              <a:rPr lang="en-US" sz="2400" b="1" dirty="0"/>
              <a:t>HOD\CSE </a:t>
            </a:r>
            <a:endParaRPr lang="en-GB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4869161"/>
            <a:ext cx="47880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Submitted by :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r>
              <a:rPr lang="en-US" sz="2400" dirty="0" smtClean="0"/>
              <a:t>Dharani.R		814817104008</a:t>
            </a:r>
            <a:endParaRPr lang="en-US" sz="2400" dirty="0"/>
          </a:p>
          <a:p>
            <a:pPr algn="just"/>
            <a:r>
              <a:rPr lang="en-US" sz="2400" dirty="0" smtClean="0"/>
              <a:t>Keerthika.N		814817104017</a:t>
            </a:r>
            <a:endParaRPr lang="en-US" sz="2400" dirty="0"/>
          </a:p>
          <a:p>
            <a:pPr algn="just"/>
            <a:r>
              <a:rPr lang="en-US" sz="2400" dirty="0" smtClean="0"/>
              <a:t>Ganesamoorthy.S	814817104012</a:t>
            </a:r>
            <a:endParaRPr lang="en-US" sz="2400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3.Data Collection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3500" dirty="0" smtClean="0"/>
              <a:t>After authentication, we can either collect tweets by a particular user or by a hashtag by using the TweetPy Module.</a:t>
            </a:r>
          </a:p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3500" dirty="0" smtClean="0"/>
              <a:t> Then the captured content are stored together as dataset.</a:t>
            </a:r>
          </a:p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3500" dirty="0" smtClean="0"/>
              <a:t> The datasets are text file saved as table structured format called CSV(comma separated values) file.</a:t>
            </a:r>
          </a:p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3500" dirty="0" smtClean="0"/>
              <a:t> The frequent items in dataset are separated  by using  FP-Growth algorithm.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4.Cleanup Tweets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For getting better result in Natural language processing, we need to clean tweets,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 Remove Links,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 Remove Hashtags,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 Remove Retweets,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 Remove URL’s,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 Spelling correction,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 Grammatical Error Correction.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5.Natural Language Processing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 NLP(Natural Language Processing) is used to classify the data from tweets.</a:t>
            </a:r>
          </a:p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 Text blob is simplified text processing module.</a:t>
            </a:r>
          </a:p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 Classification is the process of identifying opinions in text and labelling them as positive, negative, or neutral based on the tweets.</a:t>
            </a:r>
          </a:p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 It can also give score for each tweet on a scale of -1 to 1.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49694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55776" y="332656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Home Screen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3728" y="332656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Individual Twitter ID Analysis</a:t>
            </a:r>
            <a:endParaRPr lang="en-IN" sz="2000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496000" cy="55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404664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View Tweets</a:t>
            </a:r>
            <a:endParaRPr lang="en-IN" sz="20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8496000" cy="55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3728" y="476672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Comparison of Accounts 1</a:t>
            </a:r>
            <a:endParaRPr lang="en-IN" sz="2000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496000" cy="5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332656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Comparison of Accounts 2</a:t>
            </a:r>
            <a:endParaRPr lang="en-IN" sz="20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496000" cy="5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404664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Hashtag Analysis</a:t>
            </a:r>
            <a:endParaRPr lang="en-IN" sz="2000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496000" cy="5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FUTURE ENHANCEMENT :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pPr algn="just">
              <a:buClr>
                <a:schemeClr val="accent5">
                  <a:lumMod val="50000"/>
                </a:schemeClr>
              </a:buClr>
            </a:pPr>
            <a:r>
              <a:rPr lang="en-IN" dirty="0" smtClean="0"/>
              <a:t>In future work, we can extend this method to implement by using various upcoming algorithms and analyse the emotions (smiles) also to extend this using various languages and multiple fields.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ABSTRACT :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accent5">
                  <a:lumMod val="50000"/>
                </a:schemeClr>
              </a:buClr>
              <a:buSzPct val="110000"/>
            </a:pPr>
            <a:r>
              <a:rPr lang="en-IN" dirty="0" smtClean="0"/>
              <a:t>Hash tag is an iconic feature to retrieve the hot topics of discussion on Twitter or other social networks.</a:t>
            </a:r>
          </a:p>
          <a:p>
            <a:pPr algn="just">
              <a:buClr>
                <a:schemeClr val="accent5">
                  <a:lumMod val="50000"/>
                </a:schemeClr>
              </a:buClr>
            </a:pPr>
            <a:r>
              <a:rPr lang="en-US" dirty="0" smtClean="0"/>
              <a:t>In proposed project the implementation of frequent pattern(FP) growth algorithm to identify the frequently used hash tag.</a:t>
            </a:r>
          </a:p>
          <a:p>
            <a:pPr algn="just">
              <a:buClr>
                <a:schemeClr val="accent5">
                  <a:lumMod val="50000"/>
                </a:schemeClr>
              </a:buClr>
            </a:pPr>
            <a:r>
              <a:rPr lang="en-US" dirty="0" smtClean="0"/>
              <a:t>We proposed a method to classify the polarity of tweets based on Pattern mining also predict the probability of decision.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CONCLUSION :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Clr>
                <a:schemeClr val="accent5">
                  <a:lumMod val="50000"/>
                </a:schemeClr>
              </a:buClr>
            </a:pPr>
            <a:r>
              <a:rPr lang="en-IN" dirty="0" smtClean="0"/>
              <a:t> Aimed to determine opinion of people.</a:t>
            </a:r>
          </a:p>
          <a:p>
            <a:pPr marL="0" indent="0" algn="just">
              <a:buClr>
                <a:schemeClr val="accent5">
                  <a:lumMod val="50000"/>
                </a:schemeClr>
              </a:buClr>
            </a:pPr>
            <a:r>
              <a:rPr lang="en-US" dirty="0" smtClean="0"/>
              <a:t> About large number of dataset(positive and negative) was collected.</a:t>
            </a:r>
          </a:p>
          <a:p>
            <a:pPr marL="0" indent="0" algn="just">
              <a:buClr>
                <a:schemeClr val="accent5">
                  <a:lumMod val="50000"/>
                </a:schemeClr>
              </a:buClr>
            </a:pPr>
            <a:r>
              <a:rPr lang="en-US" dirty="0" smtClean="0"/>
              <a:t> Normalization of dataset was done.</a:t>
            </a:r>
          </a:p>
          <a:p>
            <a:pPr marL="0" indent="0" algn="just">
              <a:buClr>
                <a:schemeClr val="accent5">
                  <a:lumMod val="50000"/>
                </a:schemeClr>
              </a:buClr>
            </a:pPr>
            <a:r>
              <a:rPr lang="en-US" dirty="0" smtClean="0"/>
              <a:t> A simple user interface was designed.</a:t>
            </a:r>
          </a:p>
          <a:p>
            <a:pPr marL="0" indent="0" algn="just">
              <a:buClr>
                <a:schemeClr val="accent5">
                  <a:lumMod val="50000"/>
                </a:schemeClr>
              </a:buClr>
            </a:pPr>
            <a:r>
              <a:rPr lang="en-US" dirty="0" smtClean="0"/>
              <a:t> Representation of decision.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REFERENCE :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Clr>
                <a:schemeClr val="accent5">
                  <a:lumMod val="50000"/>
                </a:schemeClr>
              </a:buClr>
            </a:pPr>
            <a:r>
              <a:rPr lang="en-IN" dirty="0" smtClean="0"/>
              <a:t>[1] </a:t>
            </a:r>
            <a:r>
              <a:rPr lang="en-IN" dirty="0" err="1" smtClean="0"/>
              <a:t>Asma</a:t>
            </a:r>
            <a:r>
              <a:rPr lang="en-IN" dirty="0" smtClean="0"/>
              <a:t> </a:t>
            </a:r>
            <a:r>
              <a:rPr lang="en-IN" dirty="0" err="1" smtClean="0"/>
              <a:t>Belhadi</a:t>
            </a:r>
            <a:r>
              <a:rPr lang="en-IN" dirty="0" smtClean="0"/>
              <a:t>, </a:t>
            </a:r>
            <a:r>
              <a:rPr lang="en-IN" dirty="0" err="1" smtClean="0"/>
              <a:t>Youcef</a:t>
            </a:r>
            <a:r>
              <a:rPr lang="en-IN" dirty="0" smtClean="0"/>
              <a:t> </a:t>
            </a:r>
            <a:r>
              <a:rPr lang="en-IN" dirty="0" err="1" smtClean="0"/>
              <a:t>Djenouri</a:t>
            </a:r>
            <a:r>
              <a:rPr lang="en-IN" dirty="0" smtClean="0"/>
              <a:t>, Jerry Chun-Wei Lin, </a:t>
            </a:r>
            <a:r>
              <a:rPr lang="en-IN" dirty="0" err="1" smtClean="0"/>
              <a:t>Chongsheng</a:t>
            </a:r>
            <a:r>
              <a:rPr lang="en-IN" dirty="0" smtClean="0"/>
              <a:t> Zhang, Alberto Cano, “Exploring Pattern Mining Algorithms for Hashtag Retrieval Problem”, 2020.</a:t>
            </a:r>
          </a:p>
          <a:p>
            <a:pPr algn="just">
              <a:buClr>
                <a:schemeClr val="accent5">
                  <a:lumMod val="50000"/>
                </a:schemeClr>
              </a:buClr>
            </a:pPr>
            <a:r>
              <a:rPr lang="en-IN" dirty="0" smtClean="0"/>
              <a:t>[2] Y. Gong, Q. Zhang, and X. Huang, ``Hashtag recommendation for multimodal </a:t>
            </a:r>
            <a:r>
              <a:rPr lang="en-IN" dirty="0" err="1" smtClean="0"/>
              <a:t>microblog</a:t>
            </a:r>
            <a:r>
              <a:rPr lang="en-IN" dirty="0" smtClean="0"/>
              <a:t> posts,'' </a:t>
            </a:r>
            <a:r>
              <a:rPr lang="en-IN" i="1" dirty="0" err="1" smtClean="0"/>
              <a:t>Neurocomputing</a:t>
            </a:r>
            <a:r>
              <a:rPr lang="en-IN" i="1" dirty="0" smtClean="0"/>
              <a:t>, vol. 272, pp. 170177, </a:t>
            </a:r>
            <a:r>
              <a:rPr lang="en-IN" dirty="0" smtClean="0"/>
              <a:t>Jan. 2019.</a:t>
            </a:r>
          </a:p>
          <a:p>
            <a:pPr algn="just">
              <a:buClr>
                <a:schemeClr val="accent5">
                  <a:lumMod val="50000"/>
                </a:schemeClr>
              </a:buClr>
            </a:pPr>
            <a:r>
              <a:rPr lang="en-IN" dirty="0" smtClean="0"/>
              <a:t>[3] G. G. </a:t>
            </a:r>
            <a:r>
              <a:rPr lang="en-IN" dirty="0" err="1" smtClean="0"/>
              <a:t>Chowdhury</a:t>
            </a:r>
            <a:r>
              <a:rPr lang="en-IN" dirty="0" smtClean="0"/>
              <a:t>, </a:t>
            </a:r>
            <a:r>
              <a:rPr lang="en-IN" i="1" dirty="0" smtClean="0"/>
              <a:t>Introduction to Modern Information Retrieval. Facet </a:t>
            </a:r>
            <a:r>
              <a:rPr lang="en-IN" dirty="0" smtClean="0"/>
              <a:t>Publishing, 2020.</a:t>
            </a:r>
          </a:p>
          <a:p>
            <a:pPr algn="just">
              <a:buClr>
                <a:schemeClr val="accent5">
                  <a:lumMod val="50000"/>
                </a:schemeClr>
              </a:buClr>
            </a:pPr>
            <a:r>
              <a:rPr lang="en-IN" dirty="0" smtClean="0"/>
              <a:t>[4] M. </a:t>
            </a:r>
            <a:r>
              <a:rPr lang="en-IN" dirty="0" err="1" smtClean="0"/>
              <a:t>Efron</a:t>
            </a:r>
            <a:r>
              <a:rPr lang="en-IN" dirty="0" smtClean="0"/>
              <a:t>, ``Hashtag retrieval in a </a:t>
            </a:r>
            <a:r>
              <a:rPr lang="en-IN" dirty="0" err="1" smtClean="0"/>
              <a:t>microblogging</a:t>
            </a:r>
            <a:r>
              <a:rPr lang="en-IN" dirty="0" smtClean="0"/>
              <a:t> environment,'' in </a:t>
            </a:r>
            <a:r>
              <a:rPr lang="en-IN" i="1" dirty="0" smtClean="0"/>
              <a:t>Proc. 33rd Int. ACM SIGIR Conf. Res. Develop. Inf. </a:t>
            </a:r>
            <a:r>
              <a:rPr lang="en-IN" i="1" dirty="0" err="1" smtClean="0"/>
              <a:t>Retr</a:t>
            </a:r>
            <a:r>
              <a:rPr lang="en-IN" i="1" dirty="0" smtClean="0"/>
              <a:t>., 2020, pp. 787788</a:t>
            </a:r>
            <a:r>
              <a:rPr lang="en-IN" sz="2800" i="1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REFERENCE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>
              <a:buClr>
                <a:schemeClr val="accent5">
                  <a:lumMod val="50000"/>
                </a:schemeClr>
              </a:buClr>
            </a:pPr>
            <a:r>
              <a:rPr lang="en-US" sz="5800" dirty="0" smtClean="0"/>
              <a:t>[5] Cher Han Lau, </a:t>
            </a:r>
            <a:r>
              <a:rPr lang="en-US" sz="5800" dirty="0" err="1" smtClean="0"/>
              <a:t>Xiaohui</a:t>
            </a:r>
            <a:r>
              <a:rPr lang="en-US" sz="5800" dirty="0" smtClean="0"/>
              <a:t> Tao, Dian </a:t>
            </a:r>
            <a:r>
              <a:rPr lang="en-US" sz="5800" dirty="0" err="1" smtClean="0"/>
              <a:t>Tjondronegoro</a:t>
            </a:r>
            <a:r>
              <a:rPr lang="en-US" sz="5800" dirty="0" smtClean="0"/>
              <a:t>, </a:t>
            </a:r>
            <a:r>
              <a:rPr lang="en-US" sz="5800" dirty="0" err="1" smtClean="0"/>
              <a:t>Yue</a:t>
            </a:r>
            <a:r>
              <a:rPr lang="en-US" sz="5800" dirty="0" smtClean="0"/>
              <a:t> </a:t>
            </a:r>
            <a:r>
              <a:rPr lang="en-US" sz="5800" dirty="0" err="1" smtClean="0"/>
              <a:t>Feng</a:t>
            </a:r>
            <a:r>
              <a:rPr lang="en-US" sz="5800" dirty="0" smtClean="0"/>
              <a:t>. “Retrieving information for micro blog using pattern mining and relevance feedback”, 2018.</a:t>
            </a:r>
          </a:p>
          <a:p>
            <a:pPr algn="just">
              <a:buClr>
                <a:schemeClr val="accent5">
                  <a:lumMod val="50000"/>
                </a:schemeClr>
              </a:buClr>
            </a:pPr>
            <a:r>
              <a:rPr lang="en-US" sz="5800" dirty="0" smtClean="0"/>
              <a:t>[6] </a:t>
            </a:r>
            <a:r>
              <a:rPr lang="en-US" sz="5800" dirty="0" err="1" smtClean="0"/>
              <a:t>J.Han</a:t>
            </a:r>
            <a:r>
              <a:rPr lang="en-US" sz="5800" dirty="0" smtClean="0"/>
              <a:t>, </a:t>
            </a:r>
            <a:r>
              <a:rPr lang="en-US" sz="5800" dirty="0" err="1" smtClean="0"/>
              <a:t>J.Rei</a:t>
            </a:r>
            <a:r>
              <a:rPr lang="en-US" sz="5800" dirty="0" smtClean="0"/>
              <a:t>, </a:t>
            </a:r>
            <a:r>
              <a:rPr lang="en-US" sz="5800" dirty="0" err="1" smtClean="0"/>
              <a:t>Y.Yin</a:t>
            </a:r>
            <a:r>
              <a:rPr lang="en-US" sz="5800" dirty="0" smtClean="0"/>
              <a:t>. “Mining  frequent patterns without candidate generation”, 2019.</a:t>
            </a:r>
          </a:p>
          <a:p>
            <a:pPr algn="just">
              <a:buClr>
                <a:schemeClr val="accent5">
                  <a:lumMod val="50000"/>
                </a:schemeClr>
              </a:buClr>
            </a:pPr>
            <a:r>
              <a:rPr lang="en-US" sz="5800" dirty="0" smtClean="0"/>
              <a:t>[7] </a:t>
            </a:r>
            <a:r>
              <a:rPr lang="en-IN" sz="5800" dirty="0" err="1" smtClean="0"/>
              <a:t>Sahar</a:t>
            </a:r>
            <a:r>
              <a:rPr lang="en-IN" sz="5800" dirty="0" smtClean="0"/>
              <a:t> A. El </a:t>
            </a:r>
            <a:r>
              <a:rPr lang="en-IN" sz="5800" dirty="0" err="1" smtClean="0"/>
              <a:t>Rahman</a:t>
            </a:r>
            <a:r>
              <a:rPr lang="en-IN" sz="5800" dirty="0" smtClean="0"/>
              <a:t>, </a:t>
            </a:r>
            <a:r>
              <a:rPr lang="en-IN" sz="5800" dirty="0" err="1" smtClean="0"/>
              <a:t>Feddah</a:t>
            </a:r>
            <a:r>
              <a:rPr lang="en-IN" sz="5800" dirty="0" smtClean="0"/>
              <a:t> </a:t>
            </a:r>
            <a:r>
              <a:rPr lang="en-IN" sz="5800" dirty="0" err="1" smtClean="0"/>
              <a:t>Alhumaidi</a:t>
            </a:r>
            <a:r>
              <a:rPr lang="en-IN" sz="5800" dirty="0" smtClean="0"/>
              <a:t> </a:t>
            </a:r>
            <a:r>
              <a:rPr lang="en-IN" sz="5800" dirty="0" err="1" smtClean="0"/>
              <a:t>AlOtaibi</a:t>
            </a:r>
            <a:r>
              <a:rPr lang="en-IN" sz="5800" dirty="0" smtClean="0"/>
              <a:t>, </a:t>
            </a:r>
            <a:r>
              <a:rPr lang="en-IN" sz="5800" dirty="0" err="1" smtClean="0"/>
              <a:t>Wejdan</a:t>
            </a:r>
            <a:r>
              <a:rPr lang="en-IN" sz="5800" dirty="0" smtClean="0"/>
              <a:t> Abdullah </a:t>
            </a:r>
            <a:r>
              <a:rPr lang="en-IN" sz="5800" dirty="0" err="1" smtClean="0"/>
              <a:t>AlShehri</a:t>
            </a:r>
            <a:r>
              <a:rPr lang="en-IN" sz="5800" dirty="0" smtClean="0"/>
              <a:t>. “Sentiment Analysis of Twitter Data”, 2019.</a:t>
            </a:r>
          </a:p>
          <a:p>
            <a:pPr algn="just">
              <a:buClr>
                <a:schemeClr val="accent5">
                  <a:lumMod val="50000"/>
                </a:schemeClr>
              </a:buClr>
            </a:pPr>
            <a:r>
              <a:rPr lang="en-US" sz="5800" dirty="0" smtClean="0"/>
              <a:t>[8] </a:t>
            </a:r>
            <a:r>
              <a:rPr lang="en-IN" sz="5800" dirty="0" smtClean="0"/>
              <a:t>Bharat R. </a:t>
            </a:r>
            <a:r>
              <a:rPr lang="en-IN" sz="5800" dirty="0" err="1" smtClean="0"/>
              <a:t>Naiknaware</a:t>
            </a:r>
            <a:r>
              <a:rPr lang="en-IN" sz="5800" dirty="0" smtClean="0"/>
              <a:t>, </a:t>
            </a:r>
            <a:r>
              <a:rPr lang="en-IN" sz="5800" dirty="0" err="1" smtClean="0"/>
              <a:t>Seema</a:t>
            </a:r>
            <a:r>
              <a:rPr lang="en-IN" sz="5800" dirty="0" smtClean="0"/>
              <a:t> S. </a:t>
            </a:r>
            <a:r>
              <a:rPr lang="en-IN" sz="5800" dirty="0" err="1" smtClean="0"/>
              <a:t>Kawathekar</a:t>
            </a:r>
            <a:r>
              <a:rPr lang="en-IN" sz="5800" dirty="0" smtClean="0"/>
              <a:t>, “Prediction of 2019 Indian Election Using Sentiment Analysis”, 2019.</a:t>
            </a:r>
          </a:p>
          <a:p>
            <a:pPr algn="just">
              <a:buClr>
                <a:schemeClr val="accent5">
                  <a:lumMod val="50000"/>
                </a:schemeClr>
              </a:buClr>
            </a:pPr>
            <a:r>
              <a:rPr lang="en-US" sz="5800" dirty="0" smtClean="0"/>
              <a:t>[9] </a:t>
            </a:r>
            <a:r>
              <a:rPr lang="en-IN" sz="5800" dirty="0" err="1" smtClean="0"/>
              <a:t>ZulfadzliDrus</a:t>
            </a:r>
            <a:r>
              <a:rPr lang="en-IN" sz="5800" dirty="0" smtClean="0"/>
              <a:t>, </a:t>
            </a:r>
            <a:r>
              <a:rPr lang="en-IN" sz="5800" dirty="0" err="1" smtClean="0"/>
              <a:t>HaliyanaKhalid</a:t>
            </a:r>
            <a:r>
              <a:rPr lang="en-IN" sz="5800" dirty="0" smtClean="0"/>
              <a:t>, “Sentiment Analysis in Social Media and Its Application: Systematic Literature Review”, 2020.</a:t>
            </a:r>
          </a:p>
          <a:p>
            <a:pPr algn="just">
              <a:buClr>
                <a:schemeClr val="accent5">
                  <a:lumMod val="50000"/>
                </a:schemeClr>
              </a:buClr>
            </a:pPr>
            <a:r>
              <a:rPr lang="en-IN" sz="5800" dirty="0" smtClean="0"/>
              <a:t>[10] H. K. Azad and A. Deepak, "Query expansion techniques for information retrieval: A survey", </a:t>
            </a:r>
            <a:r>
              <a:rPr lang="en-IN" sz="5800" i="1" dirty="0" smtClean="0"/>
              <a:t>Inf. Process. Manage.</a:t>
            </a:r>
            <a:r>
              <a:rPr lang="en-IN" sz="5800" dirty="0" smtClean="0"/>
              <a:t>, vol. 56, no. 5, pp. 1698-1735, Sep. 2019.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2636912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</a:rPr>
              <a:t>THANK YOU ...</a:t>
            </a:r>
            <a:endParaRPr lang="en-IN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ISSUES AND CHALLENGES FACED IN EXISTING SYSTEM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988840"/>
            <a:ext cx="8424936" cy="4608512"/>
          </a:xfrm>
        </p:spPr>
        <p:txBody>
          <a:bodyPr>
            <a:normAutofit/>
          </a:bodyPr>
          <a:lstStyle/>
          <a:p>
            <a:pPr algn="just">
              <a:buClr>
                <a:schemeClr val="accent5">
                  <a:lumMod val="50000"/>
                </a:schemeClr>
              </a:buClr>
              <a:buFont typeface="Arial" pitchFamily="34" charset="0"/>
              <a:buChar char="•"/>
            </a:pPr>
            <a:r>
              <a:rPr lang="en-IN" altLang="en-US" dirty="0" smtClean="0">
                <a:solidFill>
                  <a:schemeClr val="tx1"/>
                </a:solidFill>
              </a:rPr>
              <a:t> Many social media networks like Twitter, Instagram does not able to find how many people support or against the post of any tweets by using Hashtags(#).For Example, #FarmerProtest100Days and #SpeakUpAgainstPriceRise.</a:t>
            </a:r>
          </a:p>
          <a:p>
            <a:pPr algn="just">
              <a:buClr>
                <a:schemeClr val="accent5">
                  <a:lumMod val="50000"/>
                </a:schemeClr>
              </a:buClr>
              <a:buFont typeface="Arial" pitchFamily="34" charset="0"/>
              <a:buChar char="•"/>
            </a:pPr>
            <a:r>
              <a:rPr lang="en-IN" altLang="en-US" dirty="0" smtClean="0"/>
              <a:t> </a:t>
            </a:r>
            <a:r>
              <a:rPr lang="en-IN" altLang="en-US" dirty="0" smtClean="0">
                <a:solidFill>
                  <a:schemeClr val="tx1"/>
                </a:solidFill>
              </a:rPr>
              <a:t>But some people posting negative comment (or) feedback on some public figures in social media that projects the Particular figure in negative Manner.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88640"/>
            <a:ext cx="65527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</a:rPr>
              <a:t>PROPOSED SYSTEM :</a:t>
            </a:r>
            <a:endParaRPr lang="en-IN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08720"/>
            <a:ext cx="8568952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5">
                  <a:lumMod val="50000"/>
                </a:schemeClr>
              </a:buClr>
              <a:buSzPct val="175000"/>
              <a:buFont typeface="Arial" pitchFamily="34" charset="0"/>
              <a:buChar char="•"/>
            </a:pPr>
            <a:r>
              <a:rPr lang="en-IN" altLang="en-US" dirty="0" smtClean="0"/>
              <a:t> </a:t>
            </a:r>
            <a:r>
              <a:rPr lang="en-IN" altLang="en-US" sz="3200" dirty="0" smtClean="0"/>
              <a:t>This project is used to separate the Supporters and Haters who against the tweets by using frequent pattern growth algorithm and natural language processing.</a:t>
            </a:r>
          </a:p>
          <a:p>
            <a:pPr algn="just">
              <a:buClr>
                <a:schemeClr val="accent5">
                  <a:lumMod val="50000"/>
                </a:schemeClr>
              </a:buClr>
              <a:buSzPct val="110000"/>
              <a:buFont typeface="Arial" pitchFamily="34" charset="0"/>
              <a:buChar char="•"/>
            </a:pPr>
            <a:r>
              <a:rPr lang="en-US" sz="3200" dirty="0" smtClean="0"/>
              <a:t> With </a:t>
            </a:r>
            <a:r>
              <a:rPr lang="en-US" sz="3200" dirty="0" smtClean="0"/>
              <a:t>this </a:t>
            </a:r>
            <a:r>
              <a:rPr lang="en-US" sz="3200" dirty="0" smtClean="0"/>
              <a:t>FP growth </a:t>
            </a:r>
            <a:r>
              <a:rPr lang="en-US" sz="3200" dirty="0" smtClean="0"/>
              <a:t>algorithm search </a:t>
            </a:r>
            <a:r>
              <a:rPr lang="en-US" sz="3200" dirty="0" smtClean="0"/>
              <a:t>for frequent item set is reduced comparatively.</a:t>
            </a:r>
          </a:p>
          <a:p>
            <a:pPr algn="just">
              <a:buClr>
                <a:schemeClr val="accent5">
                  <a:lumMod val="50000"/>
                </a:schemeClr>
              </a:buClr>
              <a:buSzPct val="110000"/>
              <a:buFont typeface="Arial" pitchFamily="34" charset="0"/>
              <a:buChar char="•"/>
            </a:pPr>
            <a:r>
              <a:rPr lang="en-US" sz="3200" dirty="0" smtClean="0"/>
              <a:t> The NLP are used to identify the text as positive, neutral or negative. Which deals with the interaction between computers and human using the natural language.</a:t>
            </a:r>
          </a:p>
          <a:p>
            <a:pPr algn="just">
              <a:buClr>
                <a:schemeClr val="accent5">
                  <a:lumMod val="50000"/>
                </a:schemeClr>
              </a:buClr>
              <a:buSzPct val="110000"/>
              <a:buFont typeface="Arial" pitchFamily="34" charset="0"/>
              <a:buChar char="•"/>
            </a:pPr>
            <a:r>
              <a:rPr lang="en-US" sz="3200" dirty="0" smtClean="0"/>
              <a:t> To identify original frequency of tags and finding meaning of tags.</a:t>
            </a:r>
          </a:p>
          <a:p>
            <a:pPr>
              <a:buClr>
                <a:srgbClr val="92D050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rgbClr val="92D050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rgbClr val="92D050"/>
              </a:buCl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88640"/>
            <a:ext cx="64807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</a:rPr>
              <a:t>SYSTEM ARCHITECTURE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en-IN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7992888" cy="569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476672"/>
            <a:ext cx="69681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</a:rPr>
              <a:t>SOFTWARE REQUIREMENTS :</a:t>
            </a:r>
            <a:endParaRPr lang="en-IN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1640" y="1412776"/>
            <a:ext cx="6696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IN" sz="2400" dirty="0"/>
              <a:t> </a:t>
            </a:r>
            <a:r>
              <a:rPr lang="en-IN" sz="2400" dirty="0" smtClean="0"/>
              <a:t>Operating </a:t>
            </a:r>
            <a:r>
              <a:rPr lang="en-IN" sz="2400" dirty="0"/>
              <a:t>System </a:t>
            </a:r>
            <a:r>
              <a:rPr lang="en-IN" sz="2400" dirty="0" smtClean="0"/>
              <a:t>	: 	Windows </a:t>
            </a:r>
            <a:r>
              <a:rPr lang="en-IN" sz="2400" dirty="0"/>
              <a:t>7 /10</a:t>
            </a:r>
          </a:p>
          <a:p>
            <a:pPr lvl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GB" sz="2400" dirty="0" smtClean="0"/>
              <a:t> Software		: 	Python  </a:t>
            </a:r>
            <a:r>
              <a:rPr lang="en-GB" sz="2400" dirty="0"/>
              <a:t>3.8 / above</a:t>
            </a:r>
            <a:endParaRPr lang="en-IN" sz="2400" dirty="0"/>
          </a:p>
          <a:p>
            <a:pPr algn="just">
              <a:buClr>
                <a:srgbClr val="FF0000"/>
              </a:buClr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3573016"/>
            <a:ext cx="71287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</a:rPr>
              <a:t>HARDWARE REQUIREMENTS :</a:t>
            </a:r>
            <a:endParaRPr lang="en-IN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1640" y="4365104"/>
            <a:ext cx="6048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IN" sz="2400" dirty="0" smtClean="0"/>
              <a:t> Processor</a:t>
            </a:r>
            <a:r>
              <a:rPr lang="en-IN" sz="2400" dirty="0"/>
              <a:t>	</a:t>
            </a:r>
            <a:r>
              <a:rPr lang="en-IN" sz="2400" dirty="0" smtClean="0"/>
              <a:t>:	Pentium-IV</a:t>
            </a:r>
            <a:endParaRPr lang="en-IN" sz="2400" dirty="0"/>
          </a:p>
          <a:p>
            <a:pPr lvl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IN" sz="2400" dirty="0" smtClean="0"/>
              <a:t> RAM</a:t>
            </a:r>
            <a:r>
              <a:rPr lang="en-IN" sz="2400" dirty="0"/>
              <a:t>		</a:t>
            </a:r>
            <a:r>
              <a:rPr lang="en-IN" sz="2400" dirty="0" smtClean="0"/>
              <a:t>:	2 GB</a:t>
            </a:r>
            <a:endParaRPr lang="en-IN" sz="2400" dirty="0"/>
          </a:p>
          <a:p>
            <a:pPr lvl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IN" sz="2400" dirty="0" smtClean="0"/>
              <a:t> Hard </a:t>
            </a:r>
            <a:r>
              <a:rPr lang="en-IN" sz="2400" dirty="0"/>
              <a:t>Disk	</a:t>
            </a:r>
            <a:r>
              <a:rPr lang="en-IN" sz="2400" dirty="0" smtClean="0"/>
              <a:t>:	20 </a:t>
            </a:r>
            <a:r>
              <a:rPr lang="en-IN" sz="2400" dirty="0"/>
              <a:t>GB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76672"/>
            <a:ext cx="6768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</a:rPr>
              <a:t>MODULE SEPARATION :</a:t>
            </a:r>
            <a:endParaRPr lang="en-IN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1640" y="2060848"/>
            <a:ext cx="56886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AutoNum type="arabicPeriod"/>
            </a:pPr>
            <a:r>
              <a:rPr lang="en-US" sz="3200" dirty="0" smtClean="0"/>
              <a:t> GUI.</a:t>
            </a:r>
          </a:p>
          <a:p>
            <a:pPr>
              <a:buClr>
                <a:schemeClr val="tx1"/>
              </a:buClr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Twitter Developer login.</a:t>
            </a:r>
          </a:p>
          <a:p>
            <a:pPr>
              <a:buFont typeface="Wingdings 3" panose="05040102010807070707" charset="2"/>
              <a:buAutoNum type="arabicPeriod"/>
            </a:pPr>
            <a:r>
              <a:rPr lang="en-US" sz="3200" dirty="0" smtClean="0"/>
              <a:t> Data Collection.</a:t>
            </a:r>
          </a:p>
          <a:p>
            <a:pPr>
              <a:buFont typeface="Wingdings 3" panose="05040102010807070707" charset="2"/>
              <a:buAutoNum type="arabicPeriod"/>
            </a:pPr>
            <a:r>
              <a:rPr lang="en-US" sz="3200" dirty="0" smtClean="0"/>
              <a:t> Cleanup Tweets.</a:t>
            </a:r>
          </a:p>
          <a:p>
            <a:pPr>
              <a:buFont typeface="Wingdings 3" panose="05040102010807070707" charset="2"/>
              <a:buAutoNum type="arabicPeriod"/>
            </a:pPr>
            <a:r>
              <a:rPr lang="en-US" sz="3200" dirty="0" smtClean="0"/>
              <a:t> Natural Language Processing.</a:t>
            </a:r>
          </a:p>
          <a:p>
            <a:pPr>
              <a:buFont typeface="Wingdings 3" panose="05040102010807070707" charset="2"/>
              <a:buAutoNum type="arabicPeriod"/>
            </a:pPr>
            <a:r>
              <a:rPr lang="en-US" sz="3200" dirty="0" smtClean="0"/>
              <a:t> Decision.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MODULE SPECIFICATIONS</a:t>
            </a:r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525963"/>
          </a:xfrm>
        </p:spPr>
        <p:txBody>
          <a:bodyPr/>
          <a:lstStyle/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Tkinter is a GUI Toolkit for creating User       friendly Interfaces.</a:t>
            </a:r>
          </a:p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b="1" dirty="0" smtClean="0"/>
              <a:t> </a:t>
            </a:r>
            <a:r>
              <a:rPr lang="en-US" dirty="0" smtClean="0"/>
              <a:t>Fast Simple and reliable.</a:t>
            </a:r>
          </a:p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 It’s a cross platform toolkit which supports windows, Mac and Linux.</a:t>
            </a:r>
          </a:p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 Here we are using GUI toolkit for getting user queries.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908720"/>
            <a:ext cx="3096344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</a:pP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</a:rPr>
              <a:t>1.GUI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2. Twitter Developer login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 The first step for this project is to apply for a  twitter developer account.</a:t>
            </a:r>
          </a:p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 Twitter will provide a unique access token and access token secret key using this keys.</a:t>
            </a:r>
          </a:p>
          <a:p>
            <a:pPr algn="just"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 These keys can be used for the API Authentication.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930</Words>
  <Application>Microsoft Office PowerPoint</Application>
  <PresentationFormat>On-screen Show (4:3)</PresentationFormat>
  <Paragraphs>90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ABSTRACT :</vt:lpstr>
      <vt:lpstr>ISSUES AND CHALLENGES FACED IN EXISTING SYSTEM</vt:lpstr>
      <vt:lpstr>Slide 4</vt:lpstr>
      <vt:lpstr>Slide 5</vt:lpstr>
      <vt:lpstr>Slide 6</vt:lpstr>
      <vt:lpstr>Slide 7</vt:lpstr>
      <vt:lpstr>MODULE SPECIFICATIONS </vt:lpstr>
      <vt:lpstr>2. Twitter Developer login </vt:lpstr>
      <vt:lpstr>3.Data Collection</vt:lpstr>
      <vt:lpstr>4.Cleanup Tweets </vt:lpstr>
      <vt:lpstr>5.Natural Language Processing </vt:lpstr>
      <vt:lpstr>Slide 13</vt:lpstr>
      <vt:lpstr>Slide 14</vt:lpstr>
      <vt:lpstr>Slide 15</vt:lpstr>
      <vt:lpstr>Slide 16</vt:lpstr>
      <vt:lpstr>Slide 17</vt:lpstr>
      <vt:lpstr>Slide 18</vt:lpstr>
      <vt:lpstr>FUTURE ENHANCEMENT :</vt:lpstr>
      <vt:lpstr>CONCLUSION :</vt:lpstr>
      <vt:lpstr>REFERENCE :</vt:lpstr>
      <vt:lpstr>REFERENCE :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47</cp:revision>
  <dcterms:created xsi:type="dcterms:W3CDTF">2021-07-24T01:46:35Z</dcterms:created>
  <dcterms:modified xsi:type="dcterms:W3CDTF">2021-07-28T08:41:06Z</dcterms:modified>
</cp:coreProperties>
</file>