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418" y="-6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666666"/>
                </a:solidFill>
                <a:latin typeface="DejaVu Sans Condensed"/>
                <a:cs typeface="DejaVu Sans Condensed"/>
              </a:defRPr>
            </a:lvl1pPr>
          </a:lstStyle>
          <a:p>
            <a:pPr marL="12700" marR="5080">
              <a:lnSpc>
                <a:spcPts val="930"/>
              </a:lnSpc>
              <a:spcBef>
                <a:spcPts val="5"/>
              </a:spcBef>
            </a:pPr>
            <a:r>
              <a:rPr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Disclaimer</a:t>
            </a:r>
            <a:r>
              <a:rPr dirty="0"/>
              <a:t>: </a:t>
            </a:r>
            <a:r>
              <a:rPr spc="-5" dirty="0"/>
              <a:t>ProtectMeWell™ </a:t>
            </a:r>
            <a:r>
              <a:rPr dirty="0"/>
              <a:t>is a ﬁnancial </a:t>
            </a:r>
            <a:r>
              <a:rPr spc="-5" dirty="0"/>
              <a:t>planning </a:t>
            </a:r>
            <a:r>
              <a:rPr dirty="0"/>
              <a:t>engine </a:t>
            </a:r>
            <a:r>
              <a:rPr spc="-5" dirty="0"/>
              <a:t>and </a:t>
            </a:r>
            <a:r>
              <a:rPr dirty="0"/>
              <a:t>intends to </a:t>
            </a:r>
            <a:r>
              <a:rPr spc="-5" dirty="0"/>
              <a:t>provide </a:t>
            </a:r>
            <a:r>
              <a:rPr dirty="0"/>
              <a:t>clear </a:t>
            </a:r>
            <a:r>
              <a:rPr spc="-5" dirty="0"/>
              <a:t>and unbiased </a:t>
            </a:r>
            <a:r>
              <a:rPr dirty="0"/>
              <a:t>information. </a:t>
            </a:r>
            <a:r>
              <a:rPr spc="-5" dirty="0"/>
              <a:t>The </a:t>
            </a:r>
            <a:r>
              <a:rPr dirty="0"/>
              <a:t>information </a:t>
            </a:r>
            <a:r>
              <a:rPr spc="-5" dirty="0"/>
              <a:t>and data are generic </a:t>
            </a:r>
            <a:r>
              <a:rPr dirty="0"/>
              <a:t>in </a:t>
            </a:r>
            <a:r>
              <a:rPr spc="-5" dirty="0"/>
              <a:t>nature. </a:t>
            </a:r>
            <a:r>
              <a:rPr dirty="0"/>
              <a:t>Our  eﬀorts </a:t>
            </a:r>
            <a:r>
              <a:rPr spc="-5" dirty="0"/>
              <a:t>are </a:t>
            </a:r>
            <a:r>
              <a:rPr dirty="0"/>
              <a:t>to </a:t>
            </a:r>
            <a:r>
              <a:rPr spc="-5" dirty="0"/>
              <a:t>oﬀer unbiased, accurate and </a:t>
            </a:r>
            <a:r>
              <a:rPr dirty="0"/>
              <a:t>responsible </a:t>
            </a:r>
            <a:r>
              <a:rPr spc="-5" dirty="0"/>
              <a:t>data </a:t>
            </a:r>
            <a:r>
              <a:rPr dirty="0"/>
              <a:t>to the </a:t>
            </a:r>
            <a:r>
              <a:rPr spc="-5" dirty="0"/>
              <a:t>best of our ability. The need-based analysis provided by us on </a:t>
            </a:r>
            <a:r>
              <a:rPr dirty="0"/>
              <a:t>this website </a:t>
            </a:r>
            <a:r>
              <a:rPr spc="-5" dirty="0"/>
              <a:t>may be believed </a:t>
            </a:r>
            <a:r>
              <a:rPr dirty="0"/>
              <a:t>to </a:t>
            </a:r>
            <a:r>
              <a:rPr spc="-5" dirty="0"/>
              <a:t>be  </a:t>
            </a:r>
            <a:r>
              <a:rPr dirty="0"/>
              <a:t>reliable, </a:t>
            </a:r>
            <a:r>
              <a:rPr spc="-5" dirty="0"/>
              <a:t>but ProtectMeWell™ does not accept any </a:t>
            </a:r>
            <a:r>
              <a:rPr dirty="0"/>
              <a:t>responsibility </a:t>
            </a:r>
            <a:r>
              <a:rPr spc="-5" dirty="0"/>
              <a:t>(or </a:t>
            </a:r>
            <a:r>
              <a:rPr dirty="0"/>
              <a:t>liability) </a:t>
            </a:r>
            <a:r>
              <a:rPr spc="-5" dirty="0"/>
              <a:t>for </a:t>
            </a:r>
            <a:r>
              <a:rPr dirty="0"/>
              <a:t>errors </a:t>
            </a:r>
            <a:r>
              <a:rPr spc="-5" dirty="0"/>
              <a:t>of fact or opinion. Visitors and </a:t>
            </a:r>
            <a:r>
              <a:rPr dirty="0"/>
              <a:t>Users </a:t>
            </a:r>
            <a:r>
              <a:rPr spc="-5" dirty="0"/>
              <a:t>have </a:t>
            </a:r>
            <a:r>
              <a:rPr dirty="0"/>
              <a:t>the right to choose the </a:t>
            </a:r>
            <a:r>
              <a:rPr spc="-5" dirty="0"/>
              <a:t>product(s) </a:t>
            </a:r>
            <a:r>
              <a:rPr dirty="0"/>
              <a:t>that in  their </a:t>
            </a:r>
            <a:r>
              <a:rPr spc="-5" dirty="0"/>
              <a:t>opinion </a:t>
            </a:r>
            <a:r>
              <a:rPr dirty="0"/>
              <a:t>suits them the </a:t>
            </a:r>
            <a:r>
              <a:rPr spc="-5" dirty="0"/>
              <a:t>most and are advised </a:t>
            </a:r>
            <a:r>
              <a:rPr dirty="0"/>
              <a:t>to </a:t>
            </a:r>
            <a:r>
              <a:rPr spc="-5" dirty="0"/>
              <a:t>use </a:t>
            </a:r>
            <a:r>
              <a:rPr dirty="0"/>
              <a:t>their </a:t>
            </a:r>
            <a:r>
              <a:rPr spc="-5" dirty="0"/>
              <a:t>discretion at all </a:t>
            </a:r>
            <a:r>
              <a:rPr dirty="0"/>
              <a:t>times in such </a:t>
            </a:r>
            <a:r>
              <a:rPr spc="-5" dirty="0"/>
              <a:t>matters. ProtectMeWell™ </a:t>
            </a:r>
            <a:r>
              <a:rPr dirty="0"/>
              <a:t>is </a:t>
            </a:r>
            <a:r>
              <a:rPr spc="-5" dirty="0"/>
              <a:t>not </a:t>
            </a:r>
            <a:r>
              <a:rPr dirty="0"/>
              <a:t>regulated </a:t>
            </a:r>
            <a:r>
              <a:rPr spc="-5" dirty="0"/>
              <a:t>by any </a:t>
            </a:r>
            <a:r>
              <a:rPr dirty="0"/>
              <a:t>ﬁnancial regulators </a:t>
            </a:r>
            <a:r>
              <a:rPr spc="-5" dirty="0"/>
              <a:t>and  does not have any </a:t>
            </a:r>
            <a:r>
              <a:rPr dirty="0"/>
              <a:t>tie-up with </a:t>
            </a:r>
            <a:r>
              <a:rPr spc="-5" dirty="0"/>
              <a:t>Insurance Companies or Third-party Administrator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4ACC5"/>
                </a:solidFill>
                <a:latin typeface="DejaVu Sans Condensed"/>
                <a:cs typeface="DejaVu Sans Condensed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We recommended </a:t>
            </a:r>
            <a:r>
              <a:rPr spc="-5" dirty="0"/>
              <a:t>doing </a:t>
            </a:r>
            <a:r>
              <a:rPr b="1" spc="-5" dirty="0">
                <a:latin typeface="DejaVu Sans Condensed"/>
                <a:cs typeface="DejaVu Sans Condensed"/>
              </a:rPr>
              <a:t>ProtectMeWell Analysis </a:t>
            </a:r>
            <a:r>
              <a:rPr dirty="0"/>
              <a:t>every 6 </a:t>
            </a:r>
            <a:r>
              <a:rPr spc="-5" dirty="0"/>
              <a:t>months. Add </a:t>
            </a:r>
            <a:r>
              <a:rPr dirty="0"/>
              <a:t>a reminder to </a:t>
            </a:r>
            <a:r>
              <a:rPr spc="-5" dirty="0"/>
              <a:t>get </a:t>
            </a:r>
            <a:r>
              <a:rPr dirty="0"/>
              <a:t>a </a:t>
            </a:r>
            <a:r>
              <a:rPr spc="-5" dirty="0"/>
              <a:t>25% discount</a:t>
            </a:r>
            <a:r>
              <a:rPr spc="-90" dirty="0"/>
              <a:t> </a:t>
            </a:r>
            <a:r>
              <a:rPr dirty="0"/>
              <a:t>coupon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666666"/>
                </a:solidFill>
                <a:latin typeface="DejaVu Sans Condensed"/>
                <a:cs typeface="DejaVu Sans Condensed"/>
              </a:defRPr>
            </a:lvl1pPr>
          </a:lstStyle>
          <a:p>
            <a:pPr marL="12700" marR="5080">
              <a:lnSpc>
                <a:spcPts val="930"/>
              </a:lnSpc>
              <a:spcBef>
                <a:spcPts val="5"/>
              </a:spcBef>
            </a:pPr>
            <a:r>
              <a:rPr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Disclaimer</a:t>
            </a:r>
            <a:r>
              <a:rPr dirty="0"/>
              <a:t>: </a:t>
            </a:r>
            <a:r>
              <a:rPr spc="-5" dirty="0"/>
              <a:t>ProtectMeWell™ </a:t>
            </a:r>
            <a:r>
              <a:rPr dirty="0"/>
              <a:t>is a ﬁnancial </a:t>
            </a:r>
            <a:r>
              <a:rPr spc="-5" dirty="0"/>
              <a:t>planning </a:t>
            </a:r>
            <a:r>
              <a:rPr dirty="0"/>
              <a:t>engine </a:t>
            </a:r>
            <a:r>
              <a:rPr spc="-5" dirty="0"/>
              <a:t>and </a:t>
            </a:r>
            <a:r>
              <a:rPr dirty="0"/>
              <a:t>intends to </a:t>
            </a:r>
            <a:r>
              <a:rPr spc="-5" dirty="0"/>
              <a:t>provide </a:t>
            </a:r>
            <a:r>
              <a:rPr dirty="0"/>
              <a:t>clear </a:t>
            </a:r>
            <a:r>
              <a:rPr spc="-5" dirty="0"/>
              <a:t>and unbiased </a:t>
            </a:r>
            <a:r>
              <a:rPr dirty="0"/>
              <a:t>information. </a:t>
            </a:r>
            <a:r>
              <a:rPr spc="-5" dirty="0"/>
              <a:t>The </a:t>
            </a:r>
            <a:r>
              <a:rPr dirty="0"/>
              <a:t>information </a:t>
            </a:r>
            <a:r>
              <a:rPr spc="-5" dirty="0"/>
              <a:t>and data are generic </a:t>
            </a:r>
            <a:r>
              <a:rPr dirty="0"/>
              <a:t>in </a:t>
            </a:r>
            <a:r>
              <a:rPr spc="-5" dirty="0"/>
              <a:t>nature. </a:t>
            </a:r>
            <a:r>
              <a:rPr dirty="0"/>
              <a:t>Our  eﬀorts </a:t>
            </a:r>
            <a:r>
              <a:rPr spc="-5" dirty="0"/>
              <a:t>are </a:t>
            </a:r>
            <a:r>
              <a:rPr dirty="0"/>
              <a:t>to </a:t>
            </a:r>
            <a:r>
              <a:rPr spc="-5" dirty="0"/>
              <a:t>oﬀer unbiased, accurate and </a:t>
            </a:r>
            <a:r>
              <a:rPr dirty="0"/>
              <a:t>responsible </a:t>
            </a:r>
            <a:r>
              <a:rPr spc="-5" dirty="0"/>
              <a:t>data </a:t>
            </a:r>
            <a:r>
              <a:rPr dirty="0"/>
              <a:t>to the </a:t>
            </a:r>
            <a:r>
              <a:rPr spc="-5" dirty="0"/>
              <a:t>best of our ability. The need-based analysis provided by us on </a:t>
            </a:r>
            <a:r>
              <a:rPr dirty="0"/>
              <a:t>this website </a:t>
            </a:r>
            <a:r>
              <a:rPr spc="-5" dirty="0"/>
              <a:t>may be believed </a:t>
            </a:r>
            <a:r>
              <a:rPr dirty="0"/>
              <a:t>to </a:t>
            </a:r>
            <a:r>
              <a:rPr spc="-5" dirty="0"/>
              <a:t>be  </a:t>
            </a:r>
            <a:r>
              <a:rPr dirty="0"/>
              <a:t>reliable, </a:t>
            </a:r>
            <a:r>
              <a:rPr spc="-5" dirty="0"/>
              <a:t>but ProtectMeWell™ does not accept any </a:t>
            </a:r>
            <a:r>
              <a:rPr dirty="0"/>
              <a:t>responsibility </a:t>
            </a:r>
            <a:r>
              <a:rPr spc="-5" dirty="0"/>
              <a:t>(or </a:t>
            </a:r>
            <a:r>
              <a:rPr dirty="0"/>
              <a:t>liability) </a:t>
            </a:r>
            <a:r>
              <a:rPr spc="-5" dirty="0"/>
              <a:t>for </a:t>
            </a:r>
            <a:r>
              <a:rPr dirty="0"/>
              <a:t>errors </a:t>
            </a:r>
            <a:r>
              <a:rPr spc="-5" dirty="0"/>
              <a:t>of fact or opinion. Visitors and </a:t>
            </a:r>
            <a:r>
              <a:rPr dirty="0"/>
              <a:t>Users </a:t>
            </a:r>
            <a:r>
              <a:rPr spc="-5" dirty="0"/>
              <a:t>have </a:t>
            </a:r>
            <a:r>
              <a:rPr dirty="0"/>
              <a:t>the right to choose the </a:t>
            </a:r>
            <a:r>
              <a:rPr spc="-5" dirty="0"/>
              <a:t>product(s) </a:t>
            </a:r>
            <a:r>
              <a:rPr dirty="0"/>
              <a:t>that in  their </a:t>
            </a:r>
            <a:r>
              <a:rPr spc="-5" dirty="0"/>
              <a:t>opinion </a:t>
            </a:r>
            <a:r>
              <a:rPr dirty="0"/>
              <a:t>suits them the </a:t>
            </a:r>
            <a:r>
              <a:rPr spc="-5" dirty="0"/>
              <a:t>most and are advised </a:t>
            </a:r>
            <a:r>
              <a:rPr dirty="0"/>
              <a:t>to </a:t>
            </a:r>
            <a:r>
              <a:rPr spc="-5" dirty="0"/>
              <a:t>use </a:t>
            </a:r>
            <a:r>
              <a:rPr dirty="0"/>
              <a:t>their </a:t>
            </a:r>
            <a:r>
              <a:rPr spc="-5" dirty="0"/>
              <a:t>discretion at all </a:t>
            </a:r>
            <a:r>
              <a:rPr dirty="0"/>
              <a:t>times in such </a:t>
            </a:r>
            <a:r>
              <a:rPr spc="-5" dirty="0"/>
              <a:t>matters. ProtectMeWell™ </a:t>
            </a:r>
            <a:r>
              <a:rPr dirty="0"/>
              <a:t>is </a:t>
            </a:r>
            <a:r>
              <a:rPr spc="-5" dirty="0"/>
              <a:t>not </a:t>
            </a:r>
            <a:r>
              <a:rPr dirty="0"/>
              <a:t>regulated </a:t>
            </a:r>
            <a:r>
              <a:rPr spc="-5" dirty="0"/>
              <a:t>by any </a:t>
            </a:r>
            <a:r>
              <a:rPr dirty="0"/>
              <a:t>ﬁnancial regulators </a:t>
            </a:r>
            <a:r>
              <a:rPr spc="-5" dirty="0"/>
              <a:t>and  does not have any </a:t>
            </a:r>
            <a:r>
              <a:rPr dirty="0"/>
              <a:t>tie-up with </a:t>
            </a:r>
            <a:r>
              <a:rPr spc="-5" dirty="0"/>
              <a:t>Insurance Companies or Third-party Administrator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4ACC5"/>
                </a:solidFill>
                <a:latin typeface="DejaVu Sans Condensed"/>
                <a:cs typeface="DejaVu Sans Condensed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We recommended </a:t>
            </a:r>
            <a:r>
              <a:rPr spc="-5" dirty="0"/>
              <a:t>doing </a:t>
            </a:r>
            <a:r>
              <a:rPr b="1" spc="-5" dirty="0">
                <a:latin typeface="DejaVu Sans Condensed"/>
                <a:cs typeface="DejaVu Sans Condensed"/>
              </a:rPr>
              <a:t>ProtectMeWell Analysis </a:t>
            </a:r>
            <a:r>
              <a:rPr dirty="0"/>
              <a:t>every 6 </a:t>
            </a:r>
            <a:r>
              <a:rPr spc="-5" dirty="0"/>
              <a:t>months. Add </a:t>
            </a:r>
            <a:r>
              <a:rPr dirty="0"/>
              <a:t>a reminder to </a:t>
            </a:r>
            <a:r>
              <a:rPr spc="-5" dirty="0"/>
              <a:t>get </a:t>
            </a:r>
            <a:r>
              <a:rPr dirty="0"/>
              <a:t>a </a:t>
            </a:r>
            <a:r>
              <a:rPr spc="-5" dirty="0"/>
              <a:t>25% discount</a:t>
            </a:r>
            <a:r>
              <a:rPr spc="-90" dirty="0"/>
              <a:t> </a:t>
            </a:r>
            <a:r>
              <a:rPr dirty="0"/>
              <a:t>coupon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666666"/>
                </a:solidFill>
                <a:latin typeface="DejaVu Sans Condensed"/>
                <a:cs typeface="DejaVu Sans Condensed"/>
              </a:defRPr>
            </a:lvl1pPr>
          </a:lstStyle>
          <a:p>
            <a:pPr marL="12700" marR="5080">
              <a:lnSpc>
                <a:spcPts val="930"/>
              </a:lnSpc>
              <a:spcBef>
                <a:spcPts val="5"/>
              </a:spcBef>
            </a:pPr>
            <a:r>
              <a:rPr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Disclaimer</a:t>
            </a:r>
            <a:r>
              <a:rPr dirty="0"/>
              <a:t>: </a:t>
            </a:r>
            <a:r>
              <a:rPr spc="-5" dirty="0"/>
              <a:t>ProtectMeWell™ </a:t>
            </a:r>
            <a:r>
              <a:rPr dirty="0"/>
              <a:t>is a ﬁnancial </a:t>
            </a:r>
            <a:r>
              <a:rPr spc="-5" dirty="0"/>
              <a:t>planning </a:t>
            </a:r>
            <a:r>
              <a:rPr dirty="0"/>
              <a:t>engine </a:t>
            </a:r>
            <a:r>
              <a:rPr spc="-5" dirty="0"/>
              <a:t>and </a:t>
            </a:r>
            <a:r>
              <a:rPr dirty="0"/>
              <a:t>intends to </a:t>
            </a:r>
            <a:r>
              <a:rPr spc="-5" dirty="0"/>
              <a:t>provide </a:t>
            </a:r>
            <a:r>
              <a:rPr dirty="0"/>
              <a:t>clear </a:t>
            </a:r>
            <a:r>
              <a:rPr spc="-5" dirty="0"/>
              <a:t>and unbiased </a:t>
            </a:r>
            <a:r>
              <a:rPr dirty="0"/>
              <a:t>information. </a:t>
            </a:r>
            <a:r>
              <a:rPr spc="-5" dirty="0"/>
              <a:t>The </a:t>
            </a:r>
            <a:r>
              <a:rPr dirty="0"/>
              <a:t>information </a:t>
            </a:r>
            <a:r>
              <a:rPr spc="-5" dirty="0"/>
              <a:t>and data are generic </a:t>
            </a:r>
            <a:r>
              <a:rPr dirty="0"/>
              <a:t>in </a:t>
            </a:r>
            <a:r>
              <a:rPr spc="-5" dirty="0"/>
              <a:t>nature. </a:t>
            </a:r>
            <a:r>
              <a:rPr dirty="0"/>
              <a:t>Our  eﬀorts </a:t>
            </a:r>
            <a:r>
              <a:rPr spc="-5" dirty="0"/>
              <a:t>are </a:t>
            </a:r>
            <a:r>
              <a:rPr dirty="0"/>
              <a:t>to </a:t>
            </a:r>
            <a:r>
              <a:rPr spc="-5" dirty="0"/>
              <a:t>oﬀer unbiased, accurate and </a:t>
            </a:r>
            <a:r>
              <a:rPr dirty="0"/>
              <a:t>responsible </a:t>
            </a:r>
            <a:r>
              <a:rPr spc="-5" dirty="0"/>
              <a:t>data </a:t>
            </a:r>
            <a:r>
              <a:rPr dirty="0"/>
              <a:t>to the </a:t>
            </a:r>
            <a:r>
              <a:rPr spc="-5" dirty="0"/>
              <a:t>best of our ability. The need-based analysis provided by us on </a:t>
            </a:r>
            <a:r>
              <a:rPr dirty="0"/>
              <a:t>this website </a:t>
            </a:r>
            <a:r>
              <a:rPr spc="-5" dirty="0"/>
              <a:t>may be believed </a:t>
            </a:r>
            <a:r>
              <a:rPr dirty="0"/>
              <a:t>to </a:t>
            </a:r>
            <a:r>
              <a:rPr spc="-5" dirty="0"/>
              <a:t>be  </a:t>
            </a:r>
            <a:r>
              <a:rPr dirty="0"/>
              <a:t>reliable, </a:t>
            </a:r>
            <a:r>
              <a:rPr spc="-5" dirty="0"/>
              <a:t>but ProtectMeWell™ does not accept any </a:t>
            </a:r>
            <a:r>
              <a:rPr dirty="0"/>
              <a:t>responsibility </a:t>
            </a:r>
            <a:r>
              <a:rPr spc="-5" dirty="0"/>
              <a:t>(or </a:t>
            </a:r>
            <a:r>
              <a:rPr dirty="0"/>
              <a:t>liability) </a:t>
            </a:r>
            <a:r>
              <a:rPr spc="-5" dirty="0"/>
              <a:t>for </a:t>
            </a:r>
            <a:r>
              <a:rPr dirty="0"/>
              <a:t>errors </a:t>
            </a:r>
            <a:r>
              <a:rPr spc="-5" dirty="0"/>
              <a:t>of fact or opinion. Visitors and </a:t>
            </a:r>
            <a:r>
              <a:rPr dirty="0"/>
              <a:t>Users </a:t>
            </a:r>
            <a:r>
              <a:rPr spc="-5" dirty="0"/>
              <a:t>have </a:t>
            </a:r>
            <a:r>
              <a:rPr dirty="0"/>
              <a:t>the right to choose the </a:t>
            </a:r>
            <a:r>
              <a:rPr spc="-5" dirty="0"/>
              <a:t>product(s) </a:t>
            </a:r>
            <a:r>
              <a:rPr dirty="0"/>
              <a:t>that in  their </a:t>
            </a:r>
            <a:r>
              <a:rPr spc="-5" dirty="0"/>
              <a:t>opinion </a:t>
            </a:r>
            <a:r>
              <a:rPr dirty="0"/>
              <a:t>suits them the </a:t>
            </a:r>
            <a:r>
              <a:rPr spc="-5" dirty="0"/>
              <a:t>most and are advised </a:t>
            </a:r>
            <a:r>
              <a:rPr dirty="0"/>
              <a:t>to </a:t>
            </a:r>
            <a:r>
              <a:rPr spc="-5" dirty="0"/>
              <a:t>use </a:t>
            </a:r>
            <a:r>
              <a:rPr dirty="0"/>
              <a:t>their </a:t>
            </a:r>
            <a:r>
              <a:rPr spc="-5" dirty="0"/>
              <a:t>discretion at all </a:t>
            </a:r>
            <a:r>
              <a:rPr dirty="0"/>
              <a:t>times in such </a:t>
            </a:r>
            <a:r>
              <a:rPr spc="-5" dirty="0"/>
              <a:t>matters. ProtectMeWell™ </a:t>
            </a:r>
            <a:r>
              <a:rPr dirty="0"/>
              <a:t>is </a:t>
            </a:r>
            <a:r>
              <a:rPr spc="-5" dirty="0"/>
              <a:t>not </a:t>
            </a:r>
            <a:r>
              <a:rPr dirty="0"/>
              <a:t>regulated </a:t>
            </a:r>
            <a:r>
              <a:rPr spc="-5" dirty="0"/>
              <a:t>by any </a:t>
            </a:r>
            <a:r>
              <a:rPr dirty="0"/>
              <a:t>ﬁnancial regulators </a:t>
            </a:r>
            <a:r>
              <a:rPr spc="-5" dirty="0"/>
              <a:t>and  does not have any </a:t>
            </a:r>
            <a:r>
              <a:rPr dirty="0"/>
              <a:t>tie-up with </a:t>
            </a:r>
            <a:r>
              <a:rPr spc="-5" dirty="0"/>
              <a:t>Insurance Companies or Third-party Administrator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4ACC5"/>
                </a:solidFill>
                <a:latin typeface="DejaVu Sans Condensed"/>
                <a:cs typeface="DejaVu Sans Condensed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We recommended </a:t>
            </a:r>
            <a:r>
              <a:rPr spc="-5" dirty="0"/>
              <a:t>doing </a:t>
            </a:r>
            <a:r>
              <a:rPr b="1" spc="-5" dirty="0">
                <a:latin typeface="DejaVu Sans Condensed"/>
                <a:cs typeface="DejaVu Sans Condensed"/>
              </a:rPr>
              <a:t>ProtectMeWell Analysis </a:t>
            </a:r>
            <a:r>
              <a:rPr dirty="0"/>
              <a:t>every 6 </a:t>
            </a:r>
            <a:r>
              <a:rPr spc="-5" dirty="0"/>
              <a:t>months. Add </a:t>
            </a:r>
            <a:r>
              <a:rPr dirty="0"/>
              <a:t>a reminder to </a:t>
            </a:r>
            <a:r>
              <a:rPr spc="-5" dirty="0"/>
              <a:t>get </a:t>
            </a:r>
            <a:r>
              <a:rPr dirty="0"/>
              <a:t>a </a:t>
            </a:r>
            <a:r>
              <a:rPr spc="-5" dirty="0"/>
              <a:t>25% discount</a:t>
            </a:r>
            <a:r>
              <a:rPr spc="-90" dirty="0"/>
              <a:t> </a:t>
            </a:r>
            <a:r>
              <a:rPr dirty="0"/>
              <a:t>coupon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666666"/>
                </a:solidFill>
                <a:latin typeface="DejaVu Sans Condensed"/>
                <a:cs typeface="DejaVu Sans Condensed"/>
              </a:defRPr>
            </a:lvl1pPr>
          </a:lstStyle>
          <a:p>
            <a:pPr marL="12700" marR="5080">
              <a:lnSpc>
                <a:spcPts val="930"/>
              </a:lnSpc>
              <a:spcBef>
                <a:spcPts val="5"/>
              </a:spcBef>
            </a:pPr>
            <a:r>
              <a:rPr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Disclaimer</a:t>
            </a:r>
            <a:r>
              <a:rPr dirty="0"/>
              <a:t>: </a:t>
            </a:r>
            <a:r>
              <a:rPr spc="-5" dirty="0"/>
              <a:t>ProtectMeWell™ </a:t>
            </a:r>
            <a:r>
              <a:rPr dirty="0"/>
              <a:t>is a ﬁnancial </a:t>
            </a:r>
            <a:r>
              <a:rPr spc="-5" dirty="0"/>
              <a:t>planning </a:t>
            </a:r>
            <a:r>
              <a:rPr dirty="0"/>
              <a:t>engine </a:t>
            </a:r>
            <a:r>
              <a:rPr spc="-5" dirty="0"/>
              <a:t>and </a:t>
            </a:r>
            <a:r>
              <a:rPr dirty="0"/>
              <a:t>intends to </a:t>
            </a:r>
            <a:r>
              <a:rPr spc="-5" dirty="0"/>
              <a:t>provide </a:t>
            </a:r>
            <a:r>
              <a:rPr dirty="0"/>
              <a:t>clear </a:t>
            </a:r>
            <a:r>
              <a:rPr spc="-5" dirty="0"/>
              <a:t>and unbiased </a:t>
            </a:r>
            <a:r>
              <a:rPr dirty="0"/>
              <a:t>information. </a:t>
            </a:r>
            <a:r>
              <a:rPr spc="-5" dirty="0"/>
              <a:t>The </a:t>
            </a:r>
            <a:r>
              <a:rPr dirty="0"/>
              <a:t>information </a:t>
            </a:r>
            <a:r>
              <a:rPr spc="-5" dirty="0"/>
              <a:t>and data are generic </a:t>
            </a:r>
            <a:r>
              <a:rPr dirty="0"/>
              <a:t>in </a:t>
            </a:r>
            <a:r>
              <a:rPr spc="-5" dirty="0"/>
              <a:t>nature. </a:t>
            </a:r>
            <a:r>
              <a:rPr dirty="0"/>
              <a:t>Our  eﬀorts </a:t>
            </a:r>
            <a:r>
              <a:rPr spc="-5" dirty="0"/>
              <a:t>are </a:t>
            </a:r>
            <a:r>
              <a:rPr dirty="0"/>
              <a:t>to </a:t>
            </a:r>
            <a:r>
              <a:rPr spc="-5" dirty="0"/>
              <a:t>oﬀer unbiased, accurate and </a:t>
            </a:r>
            <a:r>
              <a:rPr dirty="0"/>
              <a:t>responsible </a:t>
            </a:r>
            <a:r>
              <a:rPr spc="-5" dirty="0"/>
              <a:t>data </a:t>
            </a:r>
            <a:r>
              <a:rPr dirty="0"/>
              <a:t>to the </a:t>
            </a:r>
            <a:r>
              <a:rPr spc="-5" dirty="0"/>
              <a:t>best of our ability. The need-based analysis provided by us on </a:t>
            </a:r>
            <a:r>
              <a:rPr dirty="0"/>
              <a:t>this website </a:t>
            </a:r>
            <a:r>
              <a:rPr spc="-5" dirty="0"/>
              <a:t>may be believed </a:t>
            </a:r>
            <a:r>
              <a:rPr dirty="0"/>
              <a:t>to </a:t>
            </a:r>
            <a:r>
              <a:rPr spc="-5" dirty="0"/>
              <a:t>be  </a:t>
            </a:r>
            <a:r>
              <a:rPr dirty="0"/>
              <a:t>reliable, </a:t>
            </a:r>
            <a:r>
              <a:rPr spc="-5" dirty="0"/>
              <a:t>but ProtectMeWell™ does not accept any </a:t>
            </a:r>
            <a:r>
              <a:rPr dirty="0"/>
              <a:t>responsibility </a:t>
            </a:r>
            <a:r>
              <a:rPr spc="-5" dirty="0"/>
              <a:t>(or </a:t>
            </a:r>
            <a:r>
              <a:rPr dirty="0"/>
              <a:t>liability) </a:t>
            </a:r>
            <a:r>
              <a:rPr spc="-5" dirty="0"/>
              <a:t>for </a:t>
            </a:r>
            <a:r>
              <a:rPr dirty="0"/>
              <a:t>errors </a:t>
            </a:r>
            <a:r>
              <a:rPr spc="-5" dirty="0"/>
              <a:t>of fact or opinion. Visitors and </a:t>
            </a:r>
            <a:r>
              <a:rPr dirty="0"/>
              <a:t>Users </a:t>
            </a:r>
            <a:r>
              <a:rPr spc="-5" dirty="0"/>
              <a:t>have </a:t>
            </a:r>
            <a:r>
              <a:rPr dirty="0"/>
              <a:t>the right to choose the </a:t>
            </a:r>
            <a:r>
              <a:rPr spc="-5" dirty="0"/>
              <a:t>product(s) </a:t>
            </a:r>
            <a:r>
              <a:rPr dirty="0"/>
              <a:t>that in  their </a:t>
            </a:r>
            <a:r>
              <a:rPr spc="-5" dirty="0"/>
              <a:t>opinion </a:t>
            </a:r>
            <a:r>
              <a:rPr dirty="0"/>
              <a:t>suits them the </a:t>
            </a:r>
            <a:r>
              <a:rPr spc="-5" dirty="0"/>
              <a:t>most and are advised </a:t>
            </a:r>
            <a:r>
              <a:rPr dirty="0"/>
              <a:t>to </a:t>
            </a:r>
            <a:r>
              <a:rPr spc="-5" dirty="0"/>
              <a:t>use </a:t>
            </a:r>
            <a:r>
              <a:rPr dirty="0"/>
              <a:t>their </a:t>
            </a:r>
            <a:r>
              <a:rPr spc="-5" dirty="0"/>
              <a:t>discretion at all </a:t>
            </a:r>
            <a:r>
              <a:rPr dirty="0"/>
              <a:t>times in such </a:t>
            </a:r>
            <a:r>
              <a:rPr spc="-5" dirty="0"/>
              <a:t>matters. ProtectMeWell™ </a:t>
            </a:r>
            <a:r>
              <a:rPr dirty="0"/>
              <a:t>is </a:t>
            </a:r>
            <a:r>
              <a:rPr spc="-5" dirty="0"/>
              <a:t>not </a:t>
            </a:r>
            <a:r>
              <a:rPr dirty="0"/>
              <a:t>regulated </a:t>
            </a:r>
            <a:r>
              <a:rPr spc="-5" dirty="0"/>
              <a:t>by any </a:t>
            </a:r>
            <a:r>
              <a:rPr dirty="0"/>
              <a:t>ﬁnancial regulators </a:t>
            </a:r>
            <a:r>
              <a:rPr spc="-5" dirty="0"/>
              <a:t>and  does not have any </a:t>
            </a:r>
            <a:r>
              <a:rPr dirty="0"/>
              <a:t>tie-up with </a:t>
            </a:r>
            <a:r>
              <a:rPr spc="-5" dirty="0"/>
              <a:t>Insurance Companies or Third-party Administrator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4ACC5"/>
                </a:solidFill>
                <a:latin typeface="DejaVu Sans Condensed"/>
                <a:cs typeface="DejaVu Sans Condensed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We recommended </a:t>
            </a:r>
            <a:r>
              <a:rPr spc="-5" dirty="0"/>
              <a:t>doing </a:t>
            </a:r>
            <a:r>
              <a:rPr b="1" spc="-5" dirty="0">
                <a:latin typeface="DejaVu Sans Condensed"/>
                <a:cs typeface="DejaVu Sans Condensed"/>
              </a:rPr>
              <a:t>ProtectMeWell Analysis </a:t>
            </a:r>
            <a:r>
              <a:rPr dirty="0"/>
              <a:t>every 6 </a:t>
            </a:r>
            <a:r>
              <a:rPr spc="-5" dirty="0"/>
              <a:t>months. Add </a:t>
            </a:r>
            <a:r>
              <a:rPr dirty="0"/>
              <a:t>a reminder to </a:t>
            </a:r>
            <a:r>
              <a:rPr spc="-5" dirty="0"/>
              <a:t>get </a:t>
            </a:r>
            <a:r>
              <a:rPr dirty="0"/>
              <a:t>a </a:t>
            </a:r>
            <a:r>
              <a:rPr spc="-5" dirty="0"/>
              <a:t>25% discount</a:t>
            </a:r>
            <a:r>
              <a:rPr spc="-90" dirty="0"/>
              <a:t> </a:t>
            </a:r>
            <a:r>
              <a:rPr dirty="0"/>
              <a:t>coupon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666666"/>
                </a:solidFill>
                <a:latin typeface="DejaVu Sans Condensed"/>
                <a:cs typeface="DejaVu Sans Condensed"/>
              </a:defRPr>
            </a:lvl1pPr>
          </a:lstStyle>
          <a:p>
            <a:pPr marL="12700" marR="5080">
              <a:lnSpc>
                <a:spcPts val="930"/>
              </a:lnSpc>
              <a:spcBef>
                <a:spcPts val="5"/>
              </a:spcBef>
            </a:pPr>
            <a:r>
              <a:rPr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Disclaimer</a:t>
            </a:r>
            <a:r>
              <a:rPr dirty="0"/>
              <a:t>: </a:t>
            </a:r>
            <a:r>
              <a:rPr spc="-5" dirty="0"/>
              <a:t>ProtectMeWell™ </a:t>
            </a:r>
            <a:r>
              <a:rPr dirty="0"/>
              <a:t>is a ﬁnancial </a:t>
            </a:r>
            <a:r>
              <a:rPr spc="-5" dirty="0"/>
              <a:t>planning </a:t>
            </a:r>
            <a:r>
              <a:rPr dirty="0"/>
              <a:t>engine </a:t>
            </a:r>
            <a:r>
              <a:rPr spc="-5" dirty="0"/>
              <a:t>and </a:t>
            </a:r>
            <a:r>
              <a:rPr dirty="0"/>
              <a:t>intends to </a:t>
            </a:r>
            <a:r>
              <a:rPr spc="-5" dirty="0"/>
              <a:t>provide </a:t>
            </a:r>
            <a:r>
              <a:rPr dirty="0"/>
              <a:t>clear </a:t>
            </a:r>
            <a:r>
              <a:rPr spc="-5" dirty="0"/>
              <a:t>and unbiased </a:t>
            </a:r>
            <a:r>
              <a:rPr dirty="0"/>
              <a:t>information. </a:t>
            </a:r>
            <a:r>
              <a:rPr spc="-5" dirty="0"/>
              <a:t>The </a:t>
            </a:r>
            <a:r>
              <a:rPr dirty="0"/>
              <a:t>information </a:t>
            </a:r>
            <a:r>
              <a:rPr spc="-5" dirty="0"/>
              <a:t>and data are generic </a:t>
            </a:r>
            <a:r>
              <a:rPr dirty="0"/>
              <a:t>in </a:t>
            </a:r>
            <a:r>
              <a:rPr spc="-5" dirty="0"/>
              <a:t>nature. </a:t>
            </a:r>
            <a:r>
              <a:rPr dirty="0"/>
              <a:t>Our  eﬀorts </a:t>
            </a:r>
            <a:r>
              <a:rPr spc="-5" dirty="0"/>
              <a:t>are </a:t>
            </a:r>
            <a:r>
              <a:rPr dirty="0"/>
              <a:t>to </a:t>
            </a:r>
            <a:r>
              <a:rPr spc="-5" dirty="0"/>
              <a:t>oﬀer unbiased, accurate and </a:t>
            </a:r>
            <a:r>
              <a:rPr dirty="0"/>
              <a:t>responsible </a:t>
            </a:r>
            <a:r>
              <a:rPr spc="-5" dirty="0"/>
              <a:t>data </a:t>
            </a:r>
            <a:r>
              <a:rPr dirty="0"/>
              <a:t>to the </a:t>
            </a:r>
            <a:r>
              <a:rPr spc="-5" dirty="0"/>
              <a:t>best of our ability. The need-based analysis provided by us on </a:t>
            </a:r>
            <a:r>
              <a:rPr dirty="0"/>
              <a:t>this website </a:t>
            </a:r>
            <a:r>
              <a:rPr spc="-5" dirty="0"/>
              <a:t>may be believed </a:t>
            </a:r>
            <a:r>
              <a:rPr dirty="0"/>
              <a:t>to </a:t>
            </a:r>
            <a:r>
              <a:rPr spc="-5" dirty="0"/>
              <a:t>be  </a:t>
            </a:r>
            <a:r>
              <a:rPr dirty="0"/>
              <a:t>reliable, </a:t>
            </a:r>
            <a:r>
              <a:rPr spc="-5" dirty="0"/>
              <a:t>but ProtectMeWell™ does not accept any </a:t>
            </a:r>
            <a:r>
              <a:rPr dirty="0"/>
              <a:t>responsibility </a:t>
            </a:r>
            <a:r>
              <a:rPr spc="-5" dirty="0"/>
              <a:t>(or </a:t>
            </a:r>
            <a:r>
              <a:rPr dirty="0"/>
              <a:t>liability) </a:t>
            </a:r>
            <a:r>
              <a:rPr spc="-5" dirty="0"/>
              <a:t>for </a:t>
            </a:r>
            <a:r>
              <a:rPr dirty="0"/>
              <a:t>errors </a:t>
            </a:r>
            <a:r>
              <a:rPr spc="-5" dirty="0"/>
              <a:t>of fact or opinion. Visitors and </a:t>
            </a:r>
            <a:r>
              <a:rPr dirty="0"/>
              <a:t>Users </a:t>
            </a:r>
            <a:r>
              <a:rPr spc="-5" dirty="0"/>
              <a:t>have </a:t>
            </a:r>
            <a:r>
              <a:rPr dirty="0"/>
              <a:t>the right to choose the </a:t>
            </a:r>
            <a:r>
              <a:rPr spc="-5" dirty="0"/>
              <a:t>product(s) </a:t>
            </a:r>
            <a:r>
              <a:rPr dirty="0"/>
              <a:t>that in  their </a:t>
            </a:r>
            <a:r>
              <a:rPr spc="-5" dirty="0"/>
              <a:t>opinion </a:t>
            </a:r>
            <a:r>
              <a:rPr dirty="0"/>
              <a:t>suits them the </a:t>
            </a:r>
            <a:r>
              <a:rPr spc="-5" dirty="0"/>
              <a:t>most and are advised </a:t>
            </a:r>
            <a:r>
              <a:rPr dirty="0"/>
              <a:t>to </a:t>
            </a:r>
            <a:r>
              <a:rPr spc="-5" dirty="0"/>
              <a:t>use </a:t>
            </a:r>
            <a:r>
              <a:rPr dirty="0"/>
              <a:t>their </a:t>
            </a:r>
            <a:r>
              <a:rPr spc="-5" dirty="0"/>
              <a:t>discretion at all </a:t>
            </a:r>
            <a:r>
              <a:rPr dirty="0"/>
              <a:t>times in such </a:t>
            </a:r>
            <a:r>
              <a:rPr spc="-5" dirty="0"/>
              <a:t>matters. ProtectMeWell™ </a:t>
            </a:r>
            <a:r>
              <a:rPr dirty="0"/>
              <a:t>is </a:t>
            </a:r>
            <a:r>
              <a:rPr spc="-5" dirty="0"/>
              <a:t>not </a:t>
            </a:r>
            <a:r>
              <a:rPr dirty="0"/>
              <a:t>regulated </a:t>
            </a:r>
            <a:r>
              <a:rPr spc="-5" dirty="0"/>
              <a:t>by any </a:t>
            </a:r>
            <a:r>
              <a:rPr dirty="0"/>
              <a:t>ﬁnancial regulators </a:t>
            </a:r>
            <a:r>
              <a:rPr spc="-5" dirty="0"/>
              <a:t>and  does not have any </a:t>
            </a:r>
            <a:r>
              <a:rPr dirty="0"/>
              <a:t>tie-up with </a:t>
            </a:r>
            <a:r>
              <a:rPr spc="-5" dirty="0"/>
              <a:t>Insurance Companies or Third-party Administrator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4ACC5"/>
                </a:solidFill>
                <a:latin typeface="DejaVu Sans Condensed"/>
                <a:cs typeface="DejaVu Sans Condensed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We recommended </a:t>
            </a:r>
            <a:r>
              <a:rPr spc="-5" dirty="0"/>
              <a:t>doing </a:t>
            </a:r>
            <a:r>
              <a:rPr b="1" spc="-5" dirty="0">
                <a:latin typeface="DejaVu Sans Condensed"/>
                <a:cs typeface="DejaVu Sans Condensed"/>
              </a:rPr>
              <a:t>ProtectMeWell Analysis </a:t>
            </a:r>
            <a:r>
              <a:rPr dirty="0"/>
              <a:t>every 6 </a:t>
            </a:r>
            <a:r>
              <a:rPr spc="-5" dirty="0"/>
              <a:t>months. Add </a:t>
            </a:r>
            <a:r>
              <a:rPr dirty="0"/>
              <a:t>a reminder to </a:t>
            </a:r>
            <a:r>
              <a:rPr spc="-5" dirty="0"/>
              <a:t>get </a:t>
            </a:r>
            <a:r>
              <a:rPr dirty="0"/>
              <a:t>a </a:t>
            </a:r>
            <a:r>
              <a:rPr spc="-5" dirty="0"/>
              <a:t>25% discount</a:t>
            </a:r>
            <a:r>
              <a:rPr spc="-90" dirty="0"/>
              <a:t> </a:t>
            </a:r>
            <a:r>
              <a:rPr dirty="0"/>
              <a:t>coupon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7294" y="9260248"/>
            <a:ext cx="6837680" cy="601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666666"/>
                </a:solidFill>
                <a:latin typeface="DejaVu Sans Condensed"/>
                <a:cs typeface="DejaVu Sans Condensed"/>
              </a:defRPr>
            </a:lvl1pPr>
          </a:lstStyle>
          <a:p>
            <a:pPr marL="12700" marR="5080">
              <a:lnSpc>
                <a:spcPts val="930"/>
              </a:lnSpc>
              <a:spcBef>
                <a:spcPts val="5"/>
              </a:spcBef>
            </a:pPr>
            <a:r>
              <a:rPr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Disclaimer</a:t>
            </a:r>
            <a:r>
              <a:rPr dirty="0"/>
              <a:t>: </a:t>
            </a:r>
            <a:r>
              <a:rPr spc="-5" dirty="0"/>
              <a:t>ProtectMeWell™ </a:t>
            </a:r>
            <a:r>
              <a:rPr dirty="0"/>
              <a:t>is a ﬁnancial </a:t>
            </a:r>
            <a:r>
              <a:rPr spc="-5" dirty="0"/>
              <a:t>planning </a:t>
            </a:r>
            <a:r>
              <a:rPr dirty="0"/>
              <a:t>engine </a:t>
            </a:r>
            <a:r>
              <a:rPr spc="-5" dirty="0"/>
              <a:t>and </a:t>
            </a:r>
            <a:r>
              <a:rPr dirty="0"/>
              <a:t>intends to </a:t>
            </a:r>
            <a:r>
              <a:rPr spc="-5" dirty="0"/>
              <a:t>provide </a:t>
            </a:r>
            <a:r>
              <a:rPr dirty="0"/>
              <a:t>clear </a:t>
            </a:r>
            <a:r>
              <a:rPr spc="-5" dirty="0"/>
              <a:t>and unbiased </a:t>
            </a:r>
            <a:r>
              <a:rPr dirty="0"/>
              <a:t>information. </a:t>
            </a:r>
            <a:r>
              <a:rPr spc="-5" dirty="0"/>
              <a:t>The </a:t>
            </a:r>
            <a:r>
              <a:rPr dirty="0"/>
              <a:t>information </a:t>
            </a:r>
            <a:r>
              <a:rPr spc="-5" dirty="0"/>
              <a:t>and data are generic </a:t>
            </a:r>
            <a:r>
              <a:rPr dirty="0"/>
              <a:t>in </a:t>
            </a:r>
            <a:r>
              <a:rPr spc="-5" dirty="0"/>
              <a:t>nature. </a:t>
            </a:r>
            <a:r>
              <a:rPr dirty="0"/>
              <a:t>Our  eﬀorts </a:t>
            </a:r>
            <a:r>
              <a:rPr spc="-5" dirty="0"/>
              <a:t>are </a:t>
            </a:r>
            <a:r>
              <a:rPr dirty="0"/>
              <a:t>to </a:t>
            </a:r>
            <a:r>
              <a:rPr spc="-5" dirty="0"/>
              <a:t>oﬀer unbiased, accurate and </a:t>
            </a:r>
            <a:r>
              <a:rPr dirty="0"/>
              <a:t>responsible </a:t>
            </a:r>
            <a:r>
              <a:rPr spc="-5" dirty="0"/>
              <a:t>data </a:t>
            </a:r>
            <a:r>
              <a:rPr dirty="0"/>
              <a:t>to the </a:t>
            </a:r>
            <a:r>
              <a:rPr spc="-5" dirty="0"/>
              <a:t>best of our ability. The need-based analysis provided by us on </a:t>
            </a:r>
            <a:r>
              <a:rPr dirty="0"/>
              <a:t>this website </a:t>
            </a:r>
            <a:r>
              <a:rPr spc="-5" dirty="0"/>
              <a:t>may be believed </a:t>
            </a:r>
            <a:r>
              <a:rPr dirty="0"/>
              <a:t>to </a:t>
            </a:r>
            <a:r>
              <a:rPr spc="-5" dirty="0"/>
              <a:t>be  </a:t>
            </a:r>
            <a:r>
              <a:rPr dirty="0"/>
              <a:t>reliable, </a:t>
            </a:r>
            <a:r>
              <a:rPr spc="-5" dirty="0"/>
              <a:t>but ProtectMeWell™ does not accept any </a:t>
            </a:r>
            <a:r>
              <a:rPr dirty="0"/>
              <a:t>responsibility </a:t>
            </a:r>
            <a:r>
              <a:rPr spc="-5" dirty="0"/>
              <a:t>(or </a:t>
            </a:r>
            <a:r>
              <a:rPr dirty="0"/>
              <a:t>liability) </a:t>
            </a:r>
            <a:r>
              <a:rPr spc="-5" dirty="0"/>
              <a:t>for </a:t>
            </a:r>
            <a:r>
              <a:rPr dirty="0"/>
              <a:t>errors </a:t>
            </a:r>
            <a:r>
              <a:rPr spc="-5" dirty="0"/>
              <a:t>of fact or opinion. Visitors and </a:t>
            </a:r>
            <a:r>
              <a:rPr dirty="0"/>
              <a:t>Users </a:t>
            </a:r>
            <a:r>
              <a:rPr spc="-5" dirty="0"/>
              <a:t>have </a:t>
            </a:r>
            <a:r>
              <a:rPr dirty="0"/>
              <a:t>the right to choose the </a:t>
            </a:r>
            <a:r>
              <a:rPr spc="-5" dirty="0"/>
              <a:t>product(s) </a:t>
            </a:r>
            <a:r>
              <a:rPr dirty="0"/>
              <a:t>that in  their </a:t>
            </a:r>
            <a:r>
              <a:rPr spc="-5" dirty="0"/>
              <a:t>opinion </a:t>
            </a:r>
            <a:r>
              <a:rPr dirty="0"/>
              <a:t>suits them the </a:t>
            </a:r>
            <a:r>
              <a:rPr spc="-5" dirty="0"/>
              <a:t>most and are advised </a:t>
            </a:r>
            <a:r>
              <a:rPr dirty="0"/>
              <a:t>to </a:t>
            </a:r>
            <a:r>
              <a:rPr spc="-5" dirty="0"/>
              <a:t>use </a:t>
            </a:r>
            <a:r>
              <a:rPr dirty="0"/>
              <a:t>their </a:t>
            </a:r>
            <a:r>
              <a:rPr spc="-5" dirty="0"/>
              <a:t>discretion at all </a:t>
            </a:r>
            <a:r>
              <a:rPr dirty="0"/>
              <a:t>times in such </a:t>
            </a:r>
            <a:r>
              <a:rPr spc="-5" dirty="0"/>
              <a:t>matters. ProtectMeWell™ </a:t>
            </a:r>
            <a:r>
              <a:rPr dirty="0"/>
              <a:t>is </a:t>
            </a:r>
            <a:r>
              <a:rPr spc="-5" dirty="0"/>
              <a:t>not </a:t>
            </a:r>
            <a:r>
              <a:rPr dirty="0"/>
              <a:t>regulated </a:t>
            </a:r>
            <a:r>
              <a:rPr spc="-5" dirty="0"/>
              <a:t>by any </a:t>
            </a:r>
            <a:r>
              <a:rPr dirty="0"/>
              <a:t>ﬁnancial regulators </a:t>
            </a:r>
            <a:r>
              <a:rPr spc="-5" dirty="0"/>
              <a:t>and  does not have any </a:t>
            </a:r>
            <a:r>
              <a:rPr dirty="0"/>
              <a:t>tie-up with </a:t>
            </a:r>
            <a:r>
              <a:rPr spc="-5" dirty="0"/>
              <a:t>Insurance Companies or Third-party Administrator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19835" y="9037503"/>
            <a:ext cx="4652645" cy="128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54ACC5"/>
                </a:solidFill>
                <a:latin typeface="DejaVu Sans Condensed"/>
                <a:cs typeface="DejaVu Sans Condensed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We recommended </a:t>
            </a:r>
            <a:r>
              <a:rPr spc="-5" dirty="0"/>
              <a:t>doing </a:t>
            </a:r>
            <a:r>
              <a:rPr b="1" spc="-5" dirty="0">
                <a:latin typeface="DejaVu Sans Condensed"/>
                <a:cs typeface="DejaVu Sans Condensed"/>
              </a:rPr>
              <a:t>ProtectMeWell Analysis </a:t>
            </a:r>
            <a:r>
              <a:rPr dirty="0"/>
              <a:t>every 6 </a:t>
            </a:r>
            <a:r>
              <a:rPr spc="-5" dirty="0"/>
              <a:t>months. Add </a:t>
            </a:r>
            <a:r>
              <a:rPr dirty="0"/>
              <a:t>a reminder to </a:t>
            </a:r>
            <a:r>
              <a:rPr spc="-5" dirty="0"/>
              <a:t>get </a:t>
            </a:r>
            <a:r>
              <a:rPr dirty="0"/>
              <a:t>a </a:t>
            </a:r>
            <a:r>
              <a:rPr spc="-5" dirty="0"/>
              <a:t>25% discount</a:t>
            </a:r>
            <a:r>
              <a:rPr spc="-90" dirty="0"/>
              <a:t> </a:t>
            </a:r>
            <a:r>
              <a:rPr dirty="0"/>
              <a:t>coupon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8.png"/><Relationship Id="rId7" Type="http://schemas.openxmlformats.org/officeDocument/2006/relationships/hyperlink" Target="https://calendar.google.com/calendar/render?action=TEMPLATE&amp;dates=20231219T151357/20231219T152857&amp;details=Reminder%20to%20take%20the%20ProtectMeWell%20analysis%20.%20Use%20Discount%20Code%20PMWLAUNCH25&amp;location=www.protectmewell.com&amp;text=ProtectMeWell%20Analysi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52.jpe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image" Target="../media/image51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339335"/>
            <a:ext cx="1906956" cy="35306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800" spc="-5" dirty="0">
                <a:solidFill>
                  <a:srgbClr val="5D6061"/>
                </a:solidFill>
                <a:latin typeface="DejaVu Sans Condensed"/>
                <a:cs typeface="DejaVu Sans Condensed"/>
              </a:rPr>
              <a:t>R</a:t>
            </a:r>
            <a:r>
              <a:rPr sz="800">
                <a:solidFill>
                  <a:srgbClr val="5D6061"/>
                </a:solidFill>
                <a:latin typeface="DejaVu Sans Condensed"/>
                <a:cs typeface="DejaVu Sans Condensed"/>
              </a:rPr>
              <a:t>ecommendation</a:t>
            </a:r>
            <a:r>
              <a:rPr sz="800" spc="-65">
                <a:solidFill>
                  <a:srgbClr val="5D6061"/>
                </a:solidFill>
                <a:latin typeface="DejaVu Sans Condensed"/>
                <a:cs typeface="DejaVu Sans Condensed"/>
              </a:rPr>
              <a:t> </a:t>
            </a:r>
            <a:r>
              <a:rPr sz="800" spc="-5" dirty="0">
                <a:solidFill>
                  <a:srgbClr val="5D6061"/>
                </a:solidFill>
                <a:latin typeface="DejaVu Sans Condensed"/>
                <a:cs typeface="DejaVu Sans Condensed"/>
              </a:rPr>
              <a:t>for</a:t>
            </a:r>
            <a:endParaRPr sz="80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" dirty="0">
                <a:solidFill>
                  <a:srgbClr val="072768"/>
                </a:solidFill>
                <a:latin typeface="DejaVu Sans Condensed"/>
                <a:cs typeface="DejaVu Sans Condensed"/>
              </a:rPr>
              <a:t>Anonymous</a:t>
            </a:r>
            <a:endParaRPr sz="1200">
              <a:latin typeface="DejaVu Sans Condensed"/>
              <a:cs typeface="DejaVu Sans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002931"/>
            <a:ext cx="6840220" cy="0"/>
          </a:xfrm>
          <a:custGeom>
            <a:avLst/>
            <a:gdLst/>
            <a:ahLst/>
            <a:cxnLst/>
            <a:rect l="l" t="t" r="r" b="b"/>
            <a:pathLst>
              <a:path w="6840220">
                <a:moveTo>
                  <a:pt x="0" y="0"/>
                </a:moveTo>
                <a:lnTo>
                  <a:pt x="6840067" y="0"/>
                </a:lnTo>
              </a:path>
            </a:pathLst>
          </a:custGeom>
          <a:ln w="9525">
            <a:solidFill>
              <a:srgbClr val="0918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8636" y="1621532"/>
            <a:ext cx="5248642" cy="2036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06445" y="4321354"/>
            <a:ext cx="16148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 err="1">
                <a:solidFill>
                  <a:srgbClr val="3B79B4"/>
                </a:solidFill>
                <a:latin typeface="DejaVu Sans Condensed"/>
                <a:cs typeface="DejaVu Sans Condensed"/>
              </a:rPr>
              <a:t>StressO</a:t>
            </a:r>
            <a:r>
              <a:rPr lang="en-US" sz="1200" b="1" spc="-5" dirty="0">
                <a:solidFill>
                  <a:srgbClr val="3B79B4"/>
                </a:solidFill>
                <a:latin typeface="DejaVu Sans Condensed"/>
                <a:cs typeface="DejaVu Sans Condensed"/>
              </a:rPr>
              <a:t> Meter</a:t>
            </a:r>
            <a:endParaRPr sz="1200">
              <a:latin typeface="DejaVu Sans Condensed"/>
              <a:cs typeface="DejaVu Sans Condense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88793" y="4275435"/>
            <a:ext cx="190425" cy="210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7118" y="7727950"/>
            <a:ext cx="171333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DejaVu Sans Condensed"/>
                <a:cs typeface="DejaVu Sans Condensed"/>
              </a:rPr>
              <a:t>Personal </a:t>
            </a:r>
            <a:r>
              <a:rPr lang="en-US" sz="1200" dirty="0" err="1">
                <a:latin typeface="DejaVu Sans Condensed"/>
                <a:cs typeface="DejaVu Sans Condensed"/>
              </a:rPr>
              <a:t>StressO</a:t>
            </a:r>
            <a:r>
              <a:rPr lang="en-US" sz="1200" dirty="0">
                <a:latin typeface="DejaVu Sans Condensed"/>
                <a:cs typeface="DejaVu Sans Condensed"/>
              </a:rPr>
              <a:t> Meter</a:t>
            </a:r>
            <a:endParaRPr sz="1200">
              <a:latin typeface="DejaVu Sans Condensed"/>
              <a:cs typeface="DejaVu Sans Condense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9450" y="7727950"/>
            <a:ext cx="189953" cy="209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570220" y="7727950"/>
            <a:ext cx="18656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>
                <a:solidFill>
                  <a:srgbClr val="5F483D"/>
                </a:solidFill>
                <a:latin typeface="DejaVu Sans Condensed"/>
                <a:cs typeface="DejaVu Sans Condensed"/>
              </a:rPr>
              <a:t>Retirement</a:t>
            </a:r>
            <a:r>
              <a:rPr sz="1200" b="1" spc="-75">
                <a:solidFill>
                  <a:srgbClr val="5F483D"/>
                </a:solidFill>
                <a:latin typeface="DejaVu Sans Condensed"/>
                <a:cs typeface="DejaVu Sans Condensed"/>
              </a:rPr>
              <a:t> </a:t>
            </a:r>
            <a:r>
              <a:rPr lang="en-US" sz="1200" b="1" spc="-5" dirty="0" err="1">
                <a:solidFill>
                  <a:srgbClr val="5F483D"/>
                </a:solidFill>
                <a:latin typeface="DejaVu Sans Condensed"/>
                <a:cs typeface="DejaVu Sans Condensed"/>
              </a:rPr>
              <a:t>Stress</a:t>
            </a:r>
            <a:r>
              <a:rPr lang="en-US" sz="1200" dirty="0" err="1">
                <a:latin typeface="DejaVu Sans Condensed"/>
                <a:cs typeface="DejaVu Sans Condensed"/>
              </a:rPr>
              <a:t>O</a:t>
            </a:r>
            <a:r>
              <a:rPr lang="en-US" sz="1200" dirty="0">
                <a:latin typeface="DejaVu Sans Condensed"/>
                <a:cs typeface="DejaVu Sans Condensed"/>
              </a:rPr>
              <a:t> Meter</a:t>
            </a:r>
            <a:endParaRPr sz="1200">
              <a:latin typeface="DejaVu Sans Condensed"/>
              <a:cs typeface="DejaVu Sans Condensed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53484" y="7727950"/>
            <a:ext cx="191051" cy="2091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150870" y="7727950"/>
            <a:ext cx="16179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rgbClr val="699948"/>
                </a:solidFill>
                <a:latin typeface="DejaVu Sans Condensed"/>
                <a:cs typeface="DejaVu Sans Condensed"/>
              </a:rPr>
              <a:t>Child </a:t>
            </a:r>
            <a:r>
              <a:rPr lang="en-US" sz="1200" b="1" dirty="0" err="1">
                <a:solidFill>
                  <a:srgbClr val="699948"/>
                </a:solidFill>
                <a:latin typeface="DejaVu Sans Condensed"/>
                <a:cs typeface="DejaVu Sans Condensed"/>
              </a:rPr>
              <a:t>Stress</a:t>
            </a:r>
            <a:r>
              <a:rPr lang="en-US" sz="1200" dirty="0" err="1">
                <a:latin typeface="DejaVu Sans Condensed"/>
                <a:cs typeface="DejaVu Sans Condensed"/>
              </a:rPr>
              <a:t>O</a:t>
            </a:r>
            <a:r>
              <a:rPr lang="en-US" sz="1200" dirty="0">
                <a:latin typeface="DejaVu Sans Condensed"/>
                <a:cs typeface="DejaVu Sans Condensed"/>
              </a:rPr>
              <a:t> Meter</a:t>
            </a:r>
            <a:endParaRPr sz="1200">
              <a:latin typeface="DejaVu Sans Condensed"/>
              <a:cs typeface="DejaVu Sans Condensed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33116" y="7727950"/>
            <a:ext cx="190631" cy="1701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 l="60436" t="-1"/>
          <a:stretch>
            <a:fillRect/>
          </a:stretch>
        </p:blipFill>
        <p:spPr bwMode="auto">
          <a:xfrm>
            <a:off x="349250" y="1057275"/>
            <a:ext cx="15255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8"/>
          <a:srcRect l="60583" t="30196" r="17125" b="34138"/>
          <a:stretch>
            <a:fillRect/>
          </a:stretch>
        </p:blipFill>
        <p:spPr bwMode="auto">
          <a:xfrm>
            <a:off x="2787650" y="4580235"/>
            <a:ext cx="2209800" cy="1988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Rectangle 37"/>
          <p:cNvSpPr/>
          <p:nvPr/>
        </p:nvSpPr>
        <p:spPr>
          <a:xfrm>
            <a:off x="3473450" y="6485235"/>
            <a:ext cx="651140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790</a:t>
            </a: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8"/>
          <a:srcRect l="60583" t="30196" r="17125" b="34138"/>
          <a:stretch>
            <a:fillRect/>
          </a:stretch>
        </p:blipFill>
        <p:spPr bwMode="auto">
          <a:xfrm>
            <a:off x="273050" y="8166100"/>
            <a:ext cx="152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Rectangle 39"/>
          <p:cNvSpPr/>
          <p:nvPr/>
        </p:nvSpPr>
        <p:spPr>
          <a:xfrm>
            <a:off x="766398" y="9503946"/>
            <a:ext cx="497252" cy="33855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810</a:t>
            </a:r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8"/>
          <a:srcRect l="60583" t="30196" r="17125" b="34138"/>
          <a:stretch>
            <a:fillRect/>
          </a:stretch>
        </p:blipFill>
        <p:spPr bwMode="auto">
          <a:xfrm>
            <a:off x="2825750" y="8166100"/>
            <a:ext cx="152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Rectangle 43"/>
          <p:cNvSpPr/>
          <p:nvPr/>
        </p:nvSpPr>
        <p:spPr>
          <a:xfrm>
            <a:off x="3397250" y="9503946"/>
            <a:ext cx="497252" cy="33855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760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8"/>
          <a:srcRect l="60583" t="30196" r="17125" b="34138"/>
          <a:stretch>
            <a:fillRect/>
          </a:stretch>
        </p:blipFill>
        <p:spPr bwMode="auto">
          <a:xfrm>
            <a:off x="5378450" y="8166100"/>
            <a:ext cx="152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Rectangle 45"/>
          <p:cNvSpPr/>
          <p:nvPr/>
        </p:nvSpPr>
        <p:spPr>
          <a:xfrm>
            <a:off x="5835650" y="9503946"/>
            <a:ext cx="497252" cy="33855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850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0"/>
            <a:ext cx="6758869" cy="10693400"/>
          </a:xfrm>
        </p:spPr>
        <p:txBody>
          <a:bodyPr anchor="t" anchorCtr="0">
            <a:noAutofit/>
          </a:bodyPr>
          <a:lstStyle/>
          <a:p>
            <a:pPr algn="l"/>
            <a:br>
              <a:rPr lang="en-US" sz="2100" b="1" dirty="0"/>
            </a:br>
            <a:r>
              <a:rPr lang="en-US" sz="2100" b="1" dirty="0"/>
              <a:t>STRESS LEVELS AT DIFFERET AGES</a:t>
            </a:r>
            <a:br>
              <a:rPr lang="en-US" sz="2100" b="1" dirty="0"/>
            </a:br>
            <a:br>
              <a:rPr lang="en-US" sz="2100" b="1" dirty="0"/>
            </a:br>
            <a:br>
              <a:rPr lang="en-US" sz="2100" b="1" dirty="0"/>
            </a:br>
            <a:r>
              <a:rPr lang="en-US" sz="2100" b="1" dirty="0"/>
              <a:t>30 – 690</a:t>
            </a:r>
            <a:br>
              <a:rPr lang="en-US" sz="2100" b="1" dirty="0"/>
            </a:br>
            <a:br>
              <a:rPr lang="en-US" sz="2100" b="1" dirty="0"/>
            </a:br>
            <a:r>
              <a:rPr lang="en-US" sz="2100" b="1" dirty="0"/>
              <a:t>35 - 720 </a:t>
            </a:r>
            <a:br>
              <a:rPr lang="en-US" sz="2100" b="1" dirty="0"/>
            </a:br>
            <a:br>
              <a:rPr lang="en-US" sz="2100" b="1" dirty="0"/>
            </a:br>
            <a:r>
              <a:rPr lang="en-US" sz="2100" b="1" dirty="0"/>
              <a:t>40 - 790 </a:t>
            </a:r>
            <a:br>
              <a:rPr lang="en-US" sz="2100" b="1" dirty="0"/>
            </a:br>
            <a:br>
              <a:rPr lang="en-US" sz="2100" b="1" dirty="0"/>
            </a:br>
            <a:r>
              <a:rPr lang="en-US" sz="2100" b="1" dirty="0"/>
              <a:t>45 - 870 </a:t>
            </a:r>
            <a:br>
              <a:rPr lang="en-US" sz="2100" b="1" dirty="0"/>
            </a:br>
            <a:r>
              <a:rPr lang="en-US" sz="1200" i="1" dirty="0">
                <a:solidFill>
                  <a:srgbClr val="FF0000"/>
                </a:solidFill>
              </a:rPr>
              <a:t>* Age at which probably your son/Daughter will go to college</a:t>
            </a:r>
            <a:br>
              <a:rPr lang="en-US" sz="2100" b="1" dirty="0"/>
            </a:br>
            <a:r>
              <a:rPr lang="en-US" sz="2100" b="1" dirty="0"/>
              <a:t>50 - 790 </a:t>
            </a:r>
            <a:br>
              <a:rPr lang="en-US" sz="2100" b="1" dirty="0"/>
            </a:br>
            <a:br>
              <a:rPr lang="en-US" sz="2100" b="1" dirty="0"/>
            </a:br>
            <a:r>
              <a:rPr lang="en-US" sz="2100" b="1" dirty="0"/>
              <a:t>55 - 810 </a:t>
            </a:r>
            <a:br>
              <a:rPr lang="en-US" sz="2100" b="1" dirty="0"/>
            </a:b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1200" i="1" dirty="0">
                <a:solidFill>
                  <a:srgbClr val="FF0000"/>
                </a:solidFill>
              </a:rPr>
              <a:t>* Age at which probably your son/Daughter will get married </a:t>
            </a:r>
            <a:br>
              <a:rPr lang="en-US" sz="2100" b="1" dirty="0"/>
            </a:br>
            <a:r>
              <a:rPr lang="en-US" sz="2100" b="1" dirty="0"/>
              <a:t>60 - 790 </a:t>
            </a:r>
            <a:br>
              <a:rPr lang="en-US" sz="2100" b="1" dirty="0"/>
            </a:br>
            <a:br>
              <a:rPr lang="en-US" sz="2100" b="1" dirty="0"/>
            </a:br>
            <a:r>
              <a:rPr lang="en-US" sz="2100" b="1" dirty="0"/>
              <a:t>65 - 790 </a:t>
            </a:r>
            <a:br>
              <a:rPr lang="en-US" sz="2100" b="1" dirty="0"/>
            </a:br>
            <a:r>
              <a:rPr lang="en-US" sz="2100" b="1" dirty="0"/>
              <a:t>…………</a:t>
            </a:r>
            <a:br>
              <a:rPr lang="en-US" sz="2100" b="1" dirty="0"/>
            </a:br>
            <a:br>
              <a:rPr lang="en-US" sz="2100" b="1" dirty="0"/>
            </a:br>
            <a:endParaRPr lang="en-US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339335"/>
            <a:ext cx="1906956" cy="35306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800" spc="-5" dirty="0">
                <a:solidFill>
                  <a:srgbClr val="5D6061"/>
                </a:solidFill>
                <a:latin typeface="DejaVu Sans Condensed"/>
                <a:cs typeface="DejaVu Sans Condensed"/>
              </a:rPr>
              <a:t>Insurance </a:t>
            </a:r>
            <a:r>
              <a:rPr sz="800" dirty="0">
                <a:solidFill>
                  <a:srgbClr val="5D6061"/>
                </a:solidFill>
                <a:latin typeface="DejaVu Sans Condensed"/>
                <a:cs typeface="DejaVu Sans Condensed"/>
              </a:rPr>
              <a:t>recommendation</a:t>
            </a:r>
            <a:r>
              <a:rPr sz="800" spc="-65" dirty="0">
                <a:solidFill>
                  <a:srgbClr val="5D6061"/>
                </a:solidFill>
                <a:latin typeface="DejaVu Sans Condensed"/>
                <a:cs typeface="DejaVu Sans Condensed"/>
              </a:rPr>
              <a:t> </a:t>
            </a:r>
            <a:r>
              <a:rPr sz="800" spc="-5" dirty="0">
                <a:solidFill>
                  <a:srgbClr val="5D6061"/>
                </a:solidFill>
                <a:latin typeface="DejaVu Sans Condensed"/>
                <a:cs typeface="DejaVu Sans Condensed"/>
              </a:rPr>
              <a:t>for</a:t>
            </a:r>
            <a:endParaRPr sz="800" dirty="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" dirty="0">
                <a:solidFill>
                  <a:srgbClr val="072768"/>
                </a:solidFill>
                <a:latin typeface="DejaVu Sans Condensed"/>
                <a:cs typeface="DejaVu Sans Condensed"/>
              </a:rPr>
              <a:t>Anonymous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002931"/>
            <a:ext cx="6840220" cy="0"/>
          </a:xfrm>
          <a:custGeom>
            <a:avLst/>
            <a:gdLst/>
            <a:ahLst/>
            <a:cxnLst/>
            <a:rect l="l" t="t" r="r" b="b"/>
            <a:pathLst>
              <a:path w="6840220">
                <a:moveTo>
                  <a:pt x="0" y="0"/>
                </a:moveTo>
                <a:lnTo>
                  <a:pt x="6840067" y="0"/>
                </a:lnTo>
              </a:path>
            </a:pathLst>
          </a:custGeom>
          <a:ln w="9525">
            <a:solidFill>
              <a:srgbClr val="0918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7748" y="2116019"/>
            <a:ext cx="19828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B79B4"/>
                </a:solidFill>
                <a:latin typeface="DejaVu Sans Condensed"/>
                <a:cs typeface="DejaVu Sans Condensed"/>
              </a:rPr>
              <a:t>Term </a:t>
            </a:r>
            <a:r>
              <a:rPr sz="1200" b="1" spc="-5" dirty="0">
                <a:solidFill>
                  <a:srgbClr val="3B79B4"/>
                </a:solidFill>
                <a:latin typeface="DejaVu Sans Condensed"/>
                <a:cs typeface="DejaVu Sans Condensed"/>
              </a:rPr>
              <a:t>Insurance</a:t>
            </a:r>
            <a:r>
              <a:rPr sz="1200" b="1" spc="-85" dirty="0">
                <a:solidFill>
                  <a:srgbClr val="3B79B4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3B79B4"/>
                </a:solidFill>
                <a:latin typeface="DejaVu Sans Condensed"/>
                <a:cs typeface="DejaVu Sans Condensed"/>
              </a:rPr>
              <a:t>Plan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096" y="2070100"/>
            <a:ext cx="190425" cy="210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294" y="2551634"/>
            <a:ext cx="1287133" cy="3714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Size of</a:t>
            </a:r>
            <a:r>
              <a:rPr sz="900" spc="-25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Cover</a:t>
            </a:r>
            <a:endParaRPr sz="900" dirty="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₹1.5</a:t>
            </a:r>
            <a:r>
              <a:rPr sz="1200" b="1" spc="-75" dirty="0">
                <a:solidFill>
                  <a:srgbClr val="061857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Crores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2719" y="2551634"/>
            <a:ext cx="1144956" cy="3714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Duration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of</a:t>
            </a:r>
            <a:r>
              <a:rPr sz="900" spc="-8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Cover</a:t>
            </a:r>
            <a:endParaRPr sz="900" dirty="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20</a:t>
            </a:r>
            <a:r>
              <a:rPr sz="1200" b="1" spc="-20" dirty="0">
                <a:solidFill>
                  <a:srgbClr val="061857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Years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544" y="3118361"/>
            <a:ext cx="3032760" cy="67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Purpose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Ensure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a similar lifestyle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of dependents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in case 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of an untimely</a:t>
            </a:r>
            <a:r>
              <a:rPr sz="900" spc="-1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demise</a:t>
            </a:r>
            <a:endParaRPr sz="900">
              <a:latin typeface="DejaVu Sans Condensed"/>
              <a:cs typeface="DejaVu Sans Condensed"/>
            </a:endParaRPr>
          </a:p>
          <a:p>
            <a:pPr marL="12700" marR="22225">
              <a:lnSpc>
                <a:spcPct val="110600"/>
              </a:lnSpc>
              <a:spcBef>
                <a:spcPts val="30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Pro </a:t>
            </a:r>
            <a:r>
              <a:rPr sz="9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Tip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Term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insurance would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be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redundant if there</a:t>
            </a:r>
            <a:r>
              <a:rPr sz="900" spc="-114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are  no dependents, zero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income,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and/or no other</a:t>
            </a:r>
            <a:r>
              <a:rPr sz="900" spc="-4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liabilities</a:t>
            </a:r>
            <a:endParaRPr sz="900">
              <a:latin typeface="DejaVu Sans Condensed"/>
              <a:cs typeface="DejaVu Sans Condensed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0144" y="3164615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144" y="3506054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7748" y="5406346"/>
            <a:ext cx="19828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76060"/>
                </a:solidFill>
                <a:latin typeface="DejaVu Sans Condensed"/>
                <a:cs typeface="DejaVu Sans Condensed"/>
              </a:rPr>
              <a:t>Critical Illness</a:t>
            </a:r>
            <a:r>
              <a:rPr sz="1200" b="1" spc="-80" dirty="0">
                <a:solidFill>
                  <a:srgbClr val="F76060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F76060"/>
                </a:solidFill>
                <a:latin typeface="DejaVu Sans Condensed"/>
                <a:cs typeface="DejaVu Sans Condensed"/>
              </a:rPr>
              <a:t>Plan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0080" y="5361011"/>
            <a:ext cx="189953" cy="209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7294" y="5720466"/>
            <a:ext cx="1144956" cy="3714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Size of</a:t>
            </a:r>
            <a:r>
              <a:rPr sz="900" spc="-25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Cover</a:t>
            </a:r>
            <a:endParaRPr sz="900" dirty="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₹1.5</a:t>
            </a:r>
            <a:r>
              <a:rPr sz="1200" b="1" spc="-75" dirty="0">
                <a:solidFill>
                  <a:srgbClr val="061857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Crores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20506" y="5720466"/>
            <a:ext cx="1144956" cy="3714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Duration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of</a:t>
            </a:r>
            <a:r>
              <a:rPr sz="900" spc="-8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Cover</a:t>
            </a:r>
            <a:endParaRPr sz="900" dirty="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20</a:t>
            </a:r>
            <a:r>
              <a:rPr sz="1200" b="1" spc="-20" dirty="0">
                <a:solidFill>
                  <a:srgbClr val="061857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Years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2544" y="6186940"/>
            <a:ext cx="3074035" cy="177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3820">
              <a:lnSpc>
                <a:spcPct val="1106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Purpose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Ensure minimal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ﬁnancial impact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due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to critical  illness.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current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average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treatment cost is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around INR  20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Lakhs.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This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when combined with increasing cost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of 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treatment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and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loss in income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during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recovery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and 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treatment would require a sizeable</a:t>
            </a:r>
            <a:r>
              <a:rPr sz="900" spc="-25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cover.</a:t>
            </a:r>
            <a:endParaRPr sz="900">
              <a:latin typeface="DejaVu Sans Condensed"/>
              <a:cs typeface="DejaVu Sans Condensed"/>
            </a:endParaRPr>
          </a:p>
          <a:p>
            <a:pPr marL="12700" marR="5080">
              <a:lnSpc>
                <a:spcPct val="110600"/>
              </a:lnSpc>
              <a:spcBef>
                <a:spcPts val="30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Pro </a:t>
            </a:r>
            <a:r>
              <a:rPr sz="9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Tip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critical illness cover is required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for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</a:t>
            </a:r>
            <a:r>
              <a:rPr sz="900" spc="-114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entire  lifetime.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 duration and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 size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of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 cover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bought 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could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be decided based on availability and</a:t>
            </a:r>
            <a:r>
              <a:rPr sz="900" spc="-45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aﬀordability.</a:t>
            </a:r>
            <a:endParaRPr sz="900">
              <a:latin typeface="DejaVu Sans Condensed"/>
              <a:cs typeface="DejaVu Sans Condensed"/>
            </a:endParaRPr>
          </a:p>
          <a:p>
            <a:pPr marL="12700" marR="18415">
              <a:lnSpc>
                <a:spcPct val="110600"/>
              </a:lnSpc>
              <a:spcBef>
                <a:spcPts val="30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Pro </a:t>
            </a:r>
            <a:r>
              <a:rPr sz="9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Tip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It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is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also alright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to start with a smaller cover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now  and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increase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gradually.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However, the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approach might  have practical</a:t>
            </a:r>
            <a:r>
              <a:rPr sz="900" spc="-1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limitations</a:t>
            </a:r>
            <a:endParaRPr sz="900">
              <a:latin typeface="DejaVu Sans Condensed"/>
              <a:cs typeface="DejaVu Sans Condensed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0144" y="6233193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0144" y="7029648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144" y="7522764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71378" y="2116019"/>
            <a:ext cx="183640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F483D"/>
                </a:solidFill>
                <a:latin typeface="DejaVu Sans Condensed"/>
                <a:cs typeface="DejaVu Sans Condensed"/>
              </a:rPr>
              <a:t>Retirement</a:t>
            </a:r>
            <a:r>
              <a:rPr sz="1200" b="1" spc="-75" dirty="0">
                <a:solidFill>
                  <a:srgbClr val="5F483D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5F483D"/>
                </a:solidFill>
                <a:latin typeface="DejaVu Sans Condensed"/>
                <a:cs typeface="DejaVu Sans Condensed"/>
              </a:rPr>
              <a:t>Corpus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54642" y="2070124"/>
            <a:ext cx="191051" cy="2091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40924" y="2548459"/>
            <a:ext cx="1287145" cy="52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Total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Retirement</a:t>
            </a:r>
            <a:r>
              <a:rPr sz="900" spc="-85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Corpus 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Required</a:t>
            </a:r>
            <a:endParaRPr sz="90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₹12.6</a:t>
            </a:r>
            <a:r>
              <a:rPr sz="1200" b="1" spc="-15" dirty="0">
                <a:solidFill>
                  <a:srgbClr val="061857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Crores</a:t>
            </a:r>
            <a:endParaRPr sz="1200">
              <a:latin typeface="DejaVu Sans Condensed"/>
              <a:cs typeface="DejaVu Sans Condense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14148" y="2548459"/>
            <a:ext cx="1586065" cy="52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Monthly Investment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to 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achieve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Retirement</a:t>
            </a:r>
            <a:r>
              <a:rPr sz="900" spc="-85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Corpus</a:t>
            </a:r>
            <a:endParaRPr sz="900" dirty="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₹212,500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83774" y="3670176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83774" y="3859952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40924" y="3157424"/>
            <a:ext cx="3038475" cy="11372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Annual</a:t>
            </a:r>
            <a:r>
              <a:rPr sz="900" spc="-1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Investment</a:t>
            </a:r>
            <a:endParaRPr sz="900" dirty="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2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255% </a:t>
            </a:r>
            <a:r>
              <a:rPr lang="en-US"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of your </a:t>
            </a:r>
            <a:r>
              <a:rPr lang="en-US" sz="900" b="1" spc="-5" dirty="0">
                <a:solidFill>
                  <a:srgbClr val="5F483D"/>
                </a:solidFill>
                <a:latin typeface="DejaVu Sans Condensed"/>
                <a:cs typeface="DejaVu Sans Condensed"/>
              </a:rPr>
              <a:t>current </a:t>
            </a:r>
            <a:r>
              <a:rPr lang="en-US" sz="9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annual household</a:t>
            </a:r>
            <a:r>
              <a:rPr lang="en-US" sz="900" b="1" spc="-105" dirty="0">
                <a:solidFill>
                  <a:srgbClr val="061857"/>
                </a:solidFill>
                <a:latin typeface="DejaVu Sans Condensed"/>
                <a:cs typeface="DejaVu Sans Condensed"/>
              </a:rPr>
              <a:t> </a:t>
            </a:r>
            <a:r>
              <a:rPr lang="en-US"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income</a:t>
            </a:r>
            <a:endParaRPr lang="en-US" sz="900" dirty="0">
              <a:latin typeface="DejaVu Sans Condensed"/>
              <a:cs typeface="DejaVu Sans Condensed"/>
            </a:endParaRPr>
          </a:p>
          <a:p>
            <a:pPr marL="107950" algn="just">
              <a:lnSpc>
                <a:spcPct val="100000"/>
              </a:lnSpc>
              <a:spcBef>
                <a:spcPts val="106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Purpose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Ensure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similar lifestyle</a:t>
            </a:r>
            <a:r>
              <a:rPr sz="900" spc="-55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post-retirement</a:t>
            </a:r>
            <a:endParaRPr sz="900" dirty="0">
              <a:latin typeface="DejaVu Sans Condensed"/>
              <a:cs typeface="DejaVu Sans Condensed"/>
            </a:endParaRPr>
          </a:p>
          <a:p>
            <a:pPr marL="107950" marR="5080" algn="just">
              <a:lnSpc>
                <a:spcPct val="110600"/>
              </a:lnSpc>
              <a:spcBef>
                <a:spcPts val="30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Pro </a:t>
            </a:r>
            <a:r>
              <a:rPr sz="9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Tip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Earlier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retirement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planning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could substantially  reduce the requirement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for monthly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investment</a:t>
            </a:r>
            <a:r>
              <a:rPr sz="900" spc="-9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towards  retirement</a:t>
            </a:r>
            <a:endParaRPr sz="900" dirty="0">
              <a:latin typeface="DejaVu Sans Condensed"/>
              <a:cs typeface="DejaVu Sans Condense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71377" y="5939746"/>
            <a:ext cx="247867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699948"/>
                </a:solidFill>
                <a:latin typeface="DejaVu Sans Condensed"/>
                <a:cs typeface="DejaVu Sans Condensed"/>
              </a:rPr>
              <a:t>Medical</a:t>
            </a:r>
            <a:r>
              <a:rPr sz="1200" b="1" spc="-75" dirty="0">
                <a:solidFill>
                  <a:srgbClr val="699948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699948"/>
                </a:solidFill>
                <a:latin typeface="DejaVu Sans Condensed"/>
                <a:cs typeface="DejaVu Sans Condensed"/>
              </a:rPr>
              <a:t>Insurance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53624" y="5915374"/>
            <a:ext cx="190631" cy="1701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40924" y="6240085"/>
            <a:ext cx="937894" cy="37211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Size of</a:t>
            </a:r>
            <a:r>
              <a:rPr sz="900" spc="-4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Cover</a:t>
            </a:r>
            <a:endParaRPr sz="900" dirty="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₹25</a:t>
            </a:r>
            <a:r>
              <a:rPr sz="1200" b="1" spc="-75" dirty="0">
                <a:solidFill>
                  <a:srgbClr val="061857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Lakhs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14148" y="6240085"/>
            <a:ext cx="1135901" cy="37211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Duration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of</a:t>
            </a:r>
            <a:r>
              <a:rPr sz="900" spc="-8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Cover</a:t>
            </a:r>
            <a:endParaRPr sz="900" dirty="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1</a:t>
            </a:r>
            <a:r>
              <a:rPr sz="1200" b="1" spc="-10" dirty="0">
                <a:solidFill>
                  <a:srgbClr val="061857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Year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36174" y="6692500"/>
            <a:ext cx="3068955" cy="131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0680">
              <a:lnSpc>
                <a:spcPct val="1106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Purpose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Ensure minimal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ﬁnancial impact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due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to a 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medical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situation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(other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than critical</a:t>
            </a:r>
            <a:r>
              <a:rPr sz="900" spc="-25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illness).</a:t>
            </a:r>
            <a:endParaRPr sz="900">
              <a:latin typeface="DejaVu Sans Condensed"/>
              <a:cs typeface="DejaVu Sans Condensed"/>
            </a:endParaRPr>
          </a:p>
          <a:p>
            <a:pPr marL="12700" marR="58419">
              <a:lnSpc>
                <a:spcPct val="110600"/>
              </a:lnSpc>
              <a:spcBef>
                <a:spcPts val="30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Pro </a:t>
            </a:r>
            <a:r>
              <a:rPr sz="9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Tip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 medical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insurance is required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for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  lifetime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and needs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to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be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renewed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and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revised every</a:t>
            </a:r>
            <a:r>
              <a:rPr sz="900" spc="-8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year.</a:t>
            </a:r>
            <a:endParaRPr sz="900">
              <a:latin typeface="DejaVu Sans Condensed"/>
              <a:cs typeface="DejaVu Sans Condensed"/>
            </a:endParaRPr>
          </a:p>
          <a:p>
            <a:pPr marL="12700" marR="5080">
              <a:lnSpc>
                <a:spcPct val="110600"/>
              </a:lnSpc>
              <a:spcBef>
                <a:spcPts val="30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Pro </a:t>
            </a:r>
            <a:r>
              <a:rPr sz="9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Tip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For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practical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reasons, it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might be helpful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to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buy  higher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cover than recommended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as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increasing the size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of 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cover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might be diﬃcult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with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progressing age and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changing 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medical</a:t>
            </a:r>
            <a:r>
              <a:rPr sz="900" spc="-1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situations.</a:t>
            </a:r>
            <a:endParaRPr sz="900">
              <a:latin typeface="DejaVu Sans Condensed"/>
              <a:cs typeface="DejaVu Sans Condensed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83774" y="6738767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83774" y="7080219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83774" y="7421659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849785" y="8189595"/>
            <a:ext cx="735330" cy="1289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700" spc="-5" dirty="0">
                <a:solidFill>
                  <a:srgbClr val="FFFFFF"/>
                </a:solidFill>
                <a:latin typeface="DejaVu Sans Condensed"/>
                <a:cs typeface="DejaVu Sans Condensed"/>
                <a:hlinkClick r:id="rId7"/>
              </a:rPr>
              <a:t>ADD </a:t>
            </a:r>
            <a:r>
              <a:rPr sz="700" dirty="0">
                <a:solidFill>
                  <a:srgbClr val="FFFFFF"/>
                </a:solidFill>
                <a:latin typeface="DejaVu Sans Condensed"/>
                <a:cs typeface="DejaVu Sans Condensed"/>
                <a:hlinkClick r:id="rId7"/>
              </a:rPr>
              <a:t>A</a:t>
            </a:r>
            <a:r>
              <a:rPr sz="700" spc="-80" dirty="0">
                <a:solidFill>
                  <a:srgbClr val="FFFFFF"/>
                </a:solidFill>
                <a:latin typeface="DejaVu Sans Condensed"/>
                <a:cs typeface="DejaVu Sans Condensed"/>
                <a:hlinkClick r:id="rId7"/>
              </a:rPr>
              <a:t> </a:t>
            </a:r>
            <a:r>
              <a:rPr sz="700" dirty="0">
                <a:solidFill>
                  <a:srgbClr val="FFFFFF"/>
                </a:solidFill>
                <a:latin typeface="DejaVu Sans Condensed"/>
                <a:cs typeface="DejaVu Sans Condensed"/>
                <a:hlinkClick r:id="rId7"/>
              </a:rPr>
              <a:t>REMINDER</a:t>
            </a:r>
            <a:endParaRPr sz="700">
              <a:latin typeface="DejaVu Sans Condensed"/>
              <a:cs typeface="DejaVu Sans Condensed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/>
          <a:srcRect l="40675" t="30379"/>
          <a:stretch>
            <a:fillRect/>
          </a:stretch>
        </p:blipFill>
        <p:spPr bwMode="auto">
          <a:xfrm>
            <a:off x="385394" y="1251619"/>
            <a:ext cx="2287588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339335"/>
            <a:ext cx="1750746" cy="35306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800" spc="-5" dirty="0">
                <a:solidFill>
                  <a:srgbClr val="5D6061"/>
                </a:solidFill>
                <a:latin typeface="DejaVu Sans Condensed"/>
                <a:cs typeface="DejaVu Sans Condensed"/>
              </a:rPr>
              <a:t>Insurance </a:t>
            </a:r>
            <a:r>
              <a:rPr sz="800" dirty="0">
                <a:solidFill>
                  <a:srgbClr val="5D6061"/>
                </a:solidFill>
                <a:latin typeface="DejaVu Sans Condensed"/>
                <a:cs typeface="DejaVu Sans Condensed"/>
              </a:rPr>
              <a:t>recommendation</a:t>
            </a:r>
            <a:r>
              <a:rPr sz="800" spc="-65" dirty="0">
                <a:solidFill>
                  <a:srgbClr val="5D6061"/>
                </a:solidFill>
                <a:latin typeface="DejaVu Sans Condensed"/>
                <a:cs typeface="DejaVu Sans Condensed"/>
              </a:rPr>
              <a:t> </a:t>
            </a:r>
            <a:r>
              <a:rPr sz="800" spc="-5" dirty="0">
                <a:solidFill>
                  <a:srgbClr val="5D6061"/>
                </a:solidFill>
                <a:latin typeface="DejaVu Sans Condensed"/>
                <a:cs typeface="DejaVu Sans Condensed"/>
              </a:rPr>
              <a:t>for</a:t>
            </a:r>
            <a:endParaRPr sz="800" dirty="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" dirty="0">
                <a:solidFill>
                  <a:srgbClr val="072768"/>
                </a:solidFill>
                <a:latin typeface="DejaVu Sans Condensed"/>
                <a:cs typeface="DejaVu Sans Condensed"/>
              </a:rPr>
              <a:t>Anonymous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002931"/>
            <a:ext cx="6840220" cy="0"/>
          </a:xfrm>
          <a:custGeom>
            <a:avLst/>
            <a:gdLst/>
            <a:ahLst/>
            <a:cxnLst/>
            <a:rect l="l" t="t" r="r" b="b"/>
            <a:pathLst>
              <a:path w="6840220">
                <a:moveTo>
                  <a:pt x="0" y="0"/>
                </a:moveTo>
                <a:lnTo>
                  <a:pt x="6840067" y="0"/>
                </a:lnTo>
              </a:path>
            </a:pathLst>
          </a:custGeom>
          <a:ln w="9525">
            <a:solidFill>
              <a:srgbClr val="0918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6798" y="1218477"/>
            <a:ext cx="203845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B79B4"/>
                </a:solidFill>
                <a:latin typeface="DejaVu Sans Condensed"/>
                <a:cs typeface="DejaVu Sans Condensed"/>
              </a:rPr>
              <a:t>Emergency</a:t>
            </a:r>
            <a:r>
              <a:rPr sz="1200" b="1" spc="-75" dirty="0">
                <a:solidFill>
                  <a:srgbClr val="3B79B4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3B79B4"/>
                </a:solidFill>
                <a:latin typeface="DejaVu Sans Condensed"/>
                <a:cs typeface="DejaVu Sans Condensed"/>
              </a:rPr>
              <a:t>Corpus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1193233"/>
            <a:ext cx="208192" cy="189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1594558"/>
            <a:ext cx="1573212" cy="3714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Size of Emergency</a:t>
            </a:r>
            <a:r>
              <a:rPr sz="900" spc="-75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Corpus</a:t>
            </a:r>
            <a:endParaRPr sz="900" dirty="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₹20</a:t>
            </a:r>
            <a:r>
              <a:rPr sz="1200" b="1" spc="-10" dirty="0">
                <a:solidFill>
                  <a:srgbClr val="061857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Lakhs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8040" y="1594558"/>
            <a:ext cx="1375410" cy="3714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To be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reviewed</a:t>
            </a:r>
            <a:r>
              <a:rPr sz="900" spc="-8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in</a:t>
            </a:r>
            <a:endParaRPr sz="900" dirty="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6</a:t>
            </a:r>
            <a:r>
              <a:rPr sz="1200" b="1" spc="-20" dirty="0">
                <a:solidFill>
                  <a:srgbClr val="061857"/>
                </a:solidFill>
                <a:latin typeface="DejaVu Sans Condensed"/>
                <a:cs typeface="DejaVu Sans Condensed"/>
              </a:rPr>
              <a:t> </a:t>
            </a:r>
            <a:r>
              <a:rPr sz="12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Months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544" y="2061032"/>
            <a:ext cx="3051175" cy="1612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Purpose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Ensure minimal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ﬁnancial impact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due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to loss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of 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income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(like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job loss) in the short term.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Also, acts as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a  catch-all corpus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for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risks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not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covered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by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insurance</a:t>
            </a:r>
            <a:r>
              <a:rPr sz="900" spc="-85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policies</a:t>
            </a:r>
            <a:endParaRPr sz="900" dirty="0">
              <a:latin typeface="DejaVu Sans Condensed"/>
              <a:cs typeface="DejaVu Sans Condensed"/>
            </a:endParaRPr>
          </a:p>
          <a:p>
            <a:pPr marL="12700" marR="109220">
              <a:lnSpc>
                <a:spcPct val="110600"/>
              </a:lnSpc>
              <a:spcBef>
                <a:spcPts val="30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Pro </a:t>
            </a:r>
            <a:r>
              <a:rPr sz="9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Tip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 fund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should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be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liquid can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be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split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between 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cash, savings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bank account,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liquid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mutual funds, </a:t>
            </a:r>
            <a:r>
              <a:rPr sz="900" dirty="0" err="1">
                <a:solidFill>
                  <a:srgbClr val="666666"/>
                </a:solidFill>
                <a:latin typeface="DejaVu Sans Condensed"/>
                <a:cs typeface="DejaVu Sans Condensed"/>
              </a:rPr>
              <a:t>etc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  </a:t>
            </a:r>
            <a:endParaRPr lang="en-US" sz="900" dirty="0">
              <a:solidFill>
                <a:srgbClr val="666666"/>
              </a:solidFill>
              <a:latin typeface="DejaVu Sans Condensed"/>
              <a:cs typeface="DejaVu Sans Condensed"/>
            </a:endParaRPr>
          </a:p>
          <a:p>
            <a:pPr marL="12700" marR="109220">
              <a:lnSpc>
                <a:spcPct val="110600"/>
              </a:lnSpc>
              <a:spcBef>
                <a:spcPts val="30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Pro </a:t>
            </a:r>
            <a:r>
              <a:rPr sz="9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Tip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size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of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fund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is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dynamic and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closely  linked to expenses.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It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is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best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to review it</a:t>
            </a:r>
            <a:r>
              <a:rPr sz="900" spc="-45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half-yearly</a:t>
            </a:r>
            <a:endParaRPr sz="900" dirty="0">
              <a:latin typeface="DejaVu Sans Condensed"/>
              <a:cs typeface="DejaVu Sans Condense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0144" y="2107298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144" y="2600414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144" y="2903753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6798" y="3849416"/>
            <a:ext cx="241945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C5F9F"/>
                </a:solidFill>
                <a:latin typeface="DejaVu Sans Condensed"/>
                <a:cs typeface="DejaVu Sans Condensed"/>
              </a:rPr>
              <a:t>Home Building</a:t>
            </a:r>
            <a:r>
              <a:rPr sz="1200" b="1" spc="-85" dirty="0">
                <a:solidFill>
                  <a:srgbClr val="3C5F9F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3C5F9F"/>
                </a:solidFill>
                <a:latin typeface="DejaVu Sans Condensed"/>
                <a:cs typeface="DejaVu Sans Condensed"/>
              </a:rPr>
              <a:t>Insurance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9994" y="3828780"/>
            <a:ext cx="209597" cy="181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2901" y="4197460"/>
            <a:ext cx="1323924" cy="3714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Size of</a:t>
            </a:r>
            <a:r>
              <a:rPr sz="900" spc="-4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Cover</a:t>
            </a:r>
            <a:endParaRPr sz="900" dirty="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₹35</a:t>
            </a:r>
            <a:r>
              <a:rPr sz="1200" b="1" spc="-75" dirty="0">
                <a:solidFill>
                  <a:srgbClr val="061857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Lakhs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66113" y="4197460"/>
            <a:ext cx="1552944" cy="3714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Duration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of</a:t>
            </a:r>
            <a:r>
              <a:rPr sz="900" spc="-8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Cover</a:t>
            </a:r>
            <a:endParaRPr sz="900" dirty="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10</a:t>
            </a:r>
            <a:r>
              <a:rPr sz="1200" b="1" spc="-20" dirty="0">
                <a:solidFill>
                  <a:srgbClr val="061857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Years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544" y="4622595"/>
            <a:ext cx="3069590" cy="146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Purpose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Ensure minimal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ﬁnancial impact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due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to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damage  of home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structure resulting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from natural/man-made  disasters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like ﬂoods, cyclones,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and</a:t>
            </a:r>
            <a:r>
              <a:rPr sz="900" spc="-2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ﬁre</a:t>
            </a:r>
            <a:endParaRPr sz="900" dirty="0">
              <a:latin typeface="DejaVu Sans Condensed"/>
              <a:cs typeface="DejaVu Sans Condensed"/>
            </a:endParaRPr>
          </a:p>
          <a:p>
            <a:pPr marL="12700" marR="45720">
              <a:lnSpc>
                <a:spcPct val="110600"/>
              </a:lnSpc>
              <a:spcBef>
                <a:spcPts val="30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Pro </a:t>
            </a:r>
            <a:r>
              <a:rPr sz="9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Tip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Most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Home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Building Insurance oﬀers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escalation 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of Sum Assured on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a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yearly basis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to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account for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inﬂation. 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So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Sum Assured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should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be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reﬂective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of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 cost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of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  reconstruction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as of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date of policy</a:t>
            </a:r>
            <a:r>
              <a:rPr sz="900" spc="-3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purchase</a:t>
            </a:r>
            <a:endParaRPr sz="900" dirty="0">
              <a:latin typeface="DejaVu Sans Condensed"/>
              <a:cs typeface="DejaVu Sans Condensed"/>
            </a:endParaRPr>
          </a:p>
          <a:p>
            <a:pPr marL="12700" marR="215900">
              <a:lnSpc>
                <a:spcPct val="110600"/>
              </a:lnSpc>
              <a:spcBef>
                <a:spcPts val="30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Pro </a:t>
            </a:r>
            <a:r>
              <a:rPr sz="9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Tip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cover is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best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suited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for homeowner,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who  should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buy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Home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Content Insurance as</a:t>
            </a:r>
            <a:r>
              <a:rPr sz="900" spc="-2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well</a:t>
            </a:r>
            <a:endParaRPr sz="900" dirty="0">
              <a:latin typeface="DejaVu Sans Condensed"/>
              <a:cs typeface="DejaVu Sans Condense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0144" y="4668848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0144" y="5161964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0144" y="5806743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7748" y="6953255"/>
            <a:ext cx="182890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A4335"/>
                </a:solidFill>
                <a:latin typeface="DejaVu Sans Condensed"/>
                <a:cs typeface="DejaVu Sans Condensed"/>
              </a:rPr>
              <a:t>Car</a:t>
            </a:r>
            <a:r>
              <a:rPr sz="1200" b="1" spc="-75" dirty="0">
                <a:solidFill>
                  <a:srgbClr val="EA4335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EA4335"/>
                </a:solidFill>
                <a:latin typeface="DejaVu Sans Condensed"/>
                <a:cs typeface="DejaVu Sans Condensed"/>
              </a:rPr>
              <a:t>Insurance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9994" y="6953255"/>
            <a:ext cx="190919" cy="1908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7294" y="7364701"/>
            <a:ext cx="2059356" cy="55322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Size of</a:t>
            </a:r>
            <a:r>
              <a:rPr sz="900" spc="-15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Cover</a:t>
            </a:r>
            <a:endParaRPr sz="900" dirty="0">
              <a:latin typeface="DejaVu Sans Condensed"/>
              <a:cs typeface="DejaVu Sans Condensed"/>
            </a:endParaRPr>
          </a:p>
          <a:p>
            <a:pPr marL="12700" marR="5080">
              <a:lnSpc>
                <a:spcPts val="1590"/>
              </a:lnSpc>
              <a:spcBef>
                <a:spcPts val="45"/>
              </a:spcBef>
            </a:pPr>
            <a:r>
              <a:rPr sz="12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Insured</a:t>
            </a:r>
            <a:r>
              <a:rPr sz="1200" b="1" spc="-85" dirty="0">
                <a:solidFill>
                  <a:srgbClr val="061857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Declared  </a:t>
            </a:r>
            <a:endParaRPr lang="en-IN" sz="1200" b="1" spc="-5" dirty="0">
              <a:solidFill>
                <a:srgbClr val="061857"/>
              </a:solidFill>
              <a:latin typeface="DejaVu Sans Condensed"/>
              <a:cs typeface="DejaVu Sans Condensed"/>
            </a:endParaRPr>
          </a:p>
          <a:p>
            <a:pPr marL="12700" marR="5080">
              <a:lnSpc>
                <a:spcPts val="1590"/>
              </a:lnSpc>
              <a:spcBef>
                <a:spcPts val="45"/>
              </a:spcBef>
            </a:pPr>
            <a:r>
              <a:rPr sz="12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Value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75815" y="7364701"/>
            <a:ext cx="1169035" cy="3714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Duration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of</a:t>
            </a:r>
            <a:r>
              <a:rPr sz="900" spc="-8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Cover</a:t>
            </a:r>
            <a:endParaRPr sz="900" dirty="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1</a:t>
            </a:r>
            <a:r>
              <a:rPr sz="1200" b="1" spc="-10" dirty="0">
                <a:solidFill>
                  <a:srgbClr val="061857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Year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2544" y="8033385"/>
            <a:ext cx="301625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>
              <a:lnSpc>
                <a:spcPct val="1106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Purpose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Ensure minimal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impact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due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to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damage/theft of 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car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and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liabilities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arising from damage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to a third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party  arising from</a:t>
            </a:r>
            <a:r>
              <a:rPr sz="900" spc="-1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accidents</a:t>
            </a:r>
            <a:endParaRPr sz="900">
              <a:latin typeface="DejaVu Sans Condensed"/>
              <a:cs typeface="DejaVu Sans Condensed"/>
            </a:endParaRPr>
          </a:p>
          <a:p>
            <a:pPr marL="12700" marR="171450">
              <a:lnSpc>
                <a:spcPct val="110600"/>
              </a:lnSpc>
              <a:spcBef>
                <a:spcPts val="30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Pro </a:t>
            </a:r>
            <a:r>
              <a:rPr sz="9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Tip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Car Insurance has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two components – Own  Damage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and Third Party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Liability insurance. Only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Third  Party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Liability insurance is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mandatory but both are 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recommended</a:t>
            </a:r>
            <a:endParaRPr sz="900">
              <a:latin typeface="DejaVu Sans Condensed"/>
              <a:cs typeface="DejaVu Sans Condensed"/>
            </a:endParaRPr>
          </a:p>
          <a:p>
            <a:pPr marL="12700" marR="5080">
              <a:lnSpc>
                <a:spcPct val="110600"/>
              </a:lnSpc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Pro </a:t>
            </a:r>
            <a:r>
              <a:rPr sz="9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Tip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 Add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On covers like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Zero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Depreciation,  Return to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Invoice, and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Road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Side Assitance are useful and  are</a:t>
            </a:r>
            <a:r>
              <a:rPr sz="900" spc="-1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recommended</a:t>
            </a:r>
            <a:endParaRPr sz="900">
              <a:latin typeface="DejaVu Sans Condensed"/>
              <a:cs typeface="DejaVu Sans Condensed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0144" y="8079651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0144" y="8572767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0144" y="9179459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71378" y="1237527"/>
            <a:ext cx="203845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D0767B"/>
                </a:solidFill>
                <a:latin typeface="DejaVu Sans Condensed"/>
                <a:cs typeface="DejaVu Sans Condensed"/>
              </a:rPr>
              <a:t>Disability</a:t>
            </a:r>
            <a:r>
              <a:rPr sz="1200" b="1" spc="-70" dirty="0">
                <a:solidFill>
                  <a:srgbClr val="D0767B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D0767B"/>
                </a:solidFill>
                <a:latin typeface="DejaVu Sans Condensed"/>
                <a:cs typeface="DejaVu Sans Condensed"/>
              </a:rPr>
              <a:t>Insurance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54906" y="1198285"/>
            <a:ext cx="189195" cy="1998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40924" y="1613608"/>
            <a:ext cx="937894" cy="3714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Size of</a:t>
            </a:r>
            <a:r>
              <a:rPr sz="900" spc="-45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Cover</a:t>
            </a:r>
            <a:endParaRPr sz="900" dirty="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₹3</a:t>
            </a:r>
            <a:r>
              <a:rPr sz="1200" b="1" spc="-75" dirty="0">
                <a:solidFill>
                  <a:srgbClr val="061857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Crores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14148" y="1613608"/>
            <a:ext cx="1212101" cy="3714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Duration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of</a:t>
            </a:r>
            <a:r>
              <a:rPr sz="900" spc="-8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Cover</a:t>
            </a:r>
            <a:endParaRPr sz="900" dirty="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20</a:t>
            </a:r>
            <a:r>
              <a:rPr sz="1200" b="1" spc="-20" dirty="0">
                <a:solidFill>
                  <a:srgbClr val="061857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Years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36174" y="2080094"/>
            <a:ext cx="3065780" cy="127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170">
              <a:lnSpc>
                <a:spcPct val="1106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Purpose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Ensure minimal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ﬁnancial impact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due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to loss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of 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income resulting in total/partial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disability of  permanent/temporary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in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 nature</a:t>
            </a:r>
            <a:endParaRPr sz="900">
              <a:latin typeface="DejaVu Sans Condensed"/>
              <a:cs typeface="DejaVu Sans Condensed"/>
            </a:endParaRPr>
          </a:p>
          <a:p>
            <a:pPr marL="12700" marR="5080">
              <a:lnSpc>
                <a:spcPct val="110600"/>
              </a:lnSpc>
              <a:spcBef>
                <a:spcPts val="30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Pro </a:t>
            </a:r>
            <a:r>
              <a:rPr sz="9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Tip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 disability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insurance can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be bought as an  add-on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to term insurance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or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a standalone cover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(which</a:t>
            </a:r>
            <a:r>
              <a:rPr sz="900" spc="-9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will 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have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to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be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renewed every</a:t>
            </a:r>
            <a:r>
              <a:rPr sz="900" spc="-1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year)</a:t>
            </a:r>
            <a:endParaRPr sz="900">
              <a:latin typeface="DejaVu Sans Condensed"/>
              <a:cs typeface="DejaVu Sans Condensed"/>
            </a:endParaRPr>
          </a:p>
          <a:p>
            <a:pPr marL="12700" marR="253365">
              <a:lnSpc>
                <a:spcPct val="110600"/>
              </a:lnSpc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Pro </a:t>
            </a:r>
            <a:r>
              <a:rPr sz="9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Tip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In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Indian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context, standalone covers</a:t>
            </a:r>
            <a:r>
              <a:rPr sz="900" spc="-105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are 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comprehensive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and are</a:t>
            </a:r>
            <a:r>
              <a:rPr sz="900" spc="-15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recommended</a:t>
            </a:r>
            <a:endParaRPr sz="900">
              <a:latin typeface="DejaVu Sans Condensed"/>
              <a:cs typeface="DejaVu Sans Condensed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83774" y="2126348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83774" y="2619464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83774" y="3074479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271378" y="3853810"/>
            <a:ext cx="268832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DDAC06"/>
                </a:solidFill>
                <a:latin typeface="DejaVu Sans Condensed"/>
                <a:cs typeface="DejaVu Sans Condensed"/>
              </a:rPr>
              <a:t>Home </a:t>
            </a:r>
            <a:r>
              <a:rPr sz="1200" b="1" spc="-5" dirty="0">
                <a:solidFill>
                  <a:srgbClr val="DDAC06"/>
                </a:solidFill>
                <a:latin typeface="DejaVu Sans Condensed"/>
                <a:cs typeface="DejaVu Sans Condensed"/>
              </a:rPr>
              <a:t>Content</a:t>
            </a:r>
            <a:r>
              <a:rPr sz="1200" b="1" spc="-85" dirty="0">
                <a:solidFill>
                  <a:srgbClr val="DDAC06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DDAC06"/>
                </a:solidFill>
                <a:latin typeface="DejaVu Sans Condensed"/>
                <a:cs typeface="DejaVu Sans Condensed"/>
              </a:rPr>
              <a:t>Insurance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053624" y="3815890"/>
            <a:ext cx="182367" cy="18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086531" y="4201843"/>
            <a:ext cx="1063319" cy="3714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Size of</a:t>
            </a:r>
            <a:r>
              <a:rPr sz="900" spc="-95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Cover</a:t>
            </a:r>
            <a:endParaRPr sz="900" dirty="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₹7</a:t>
            </a:r>
            <a:r>
              <a:rPr sz="1200" b="1" spc="-100" dirty="0">
                <a:solidFill>
                  <a:srgbClr val="061857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Lakhs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59756" y="4201843"/>
            <a:ext cx="1318894" cy="3714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Duration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of</a:t>
            </a:r>
            <a:r>
              <a:rPr sz="900" spc="-8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Cover</a:t>
            </a:r>
            <a:endParaRPr sz="900" dirty="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1</a:t>
            </a:r>
            <a:r>
              <a:rPr sz="1200" b="1" spc="-15" dirty="0">
                <a:solidFill>
                  <a:srgbClr val="061857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Years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36174" y="4626989"/>
            <a:ext cx="305181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">
              <a:lnSpc>
                <a:spcPct val="1106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Purpose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Ensure minimal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ﬁnancial impact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due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to 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damage/theft of home belongings from natural/man-made  disasters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including ﬂoods, cyclones, ﬁre,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and</a:t>
            </a:r>
            <a:r>
              <a:rPr sz="900" spc="-35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theft.</a:t>
            </a:r>
            <a:endParaRPr sz="900" dirty="0">
              <a:latin typeface="DejaVu Sans Condensed"/>
              <a:cs typeface="DejaVu Sans Condensed"/>
            </a:endParaRPr>
          </a:p>
          <a:p>
            <a:pPr marL="12700" marR="5080" algn="just">
              <a:lnSpc>
                <a:spcPct val="110600"/>
              </a:lnSpc>
              <a:spcBef>
                <a:spcPts val="30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Pro </a:t>
            </a:r>
            <a:r>
              <a:rPr sz="9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Tip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Home content insurance when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bought</a:t>
            </a:r>
            <a:r>
              <a:rPr sz="900" spc="-12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along 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with Home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Building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insurance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generally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results in a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better  deal.</a:t>
            </a:r>
            <a:endParaRPr sz="900" dirty="0">
              <a:latin typeface="DejaVu Sans Condensed"/>
              <a:cs typeface="DejaVu Sans Condensed"/>
            </a:endParaRPr>
          </a:p>
          <a:p>
            <a:pPr marL="12700" marR="116839">
              <a:lnSpc>
                <a:spcPct val="110600"/>
              </a:lnSpc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Pro </a:t>
            </a:r>
            <a:r>
              <a:rPr sz="9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Tip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estimated cover is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for </a:t>
            </a:r>
            <a:r>
              <a:rPr sz="900" b="1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General Contents 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and doesn’t account for </a:t>
            </a:r>
            <a:r>
              <a:rPr sz="900" b="1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Valuable Contents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such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as 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jewelry, silverware,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paintings,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works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of art,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etc.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It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is  recommended to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further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increase the cover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for Valuable  Contents based on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their</a:t>
            </a:r>
            <a:r>
              <a:rPr sz="900" spc="-1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value.</a:t>
            </a:r>
            <a:endParaRPr sz="900" dirty="0">
              <a:latin typeface="DejaVu Sans Condensed"/>
              <a:cs typeface="DejaVu Sans Condensed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983774" y="4673242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83774" y="5166358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83774" y="5621374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271378" y="6953255"/>
            <a:ext cx="18296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DejaVu Sans Condensed"/>
                <a:cs typeface="DejaVu Sans Condensed"/>
              </a:rPr>
              <a:t>Bike</a:t>
            </a:r>
            <a:r>
              <a:rPr sz="1200" b="1" spc="-75" dirty="0"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latin typeface="DejaVu Sans Condensed"/>
                <a:cs typeface="DejaVu Sans Condensed"/>
              </a:rPr>
              <a:t>Insurance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65512" y="6953255"/>
            <a:ext cx="167390" cy="1380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040924" y="7364701"/>
            <a:ext cx="1477974" cy="5740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Size of</a:t>
            </a:r>
            <a:r>
              <a:rPr sz="900" spc="-15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Cover</a:t>
            </a:r>
            <a:endParaRPr sz="900" dirty="0">
              <a:latin typeface="DejaVu Sans Condensed"/>
              <a:cs typeface="DejaVu Sans Condensed"/>
            </a:endParaRPr>
          </a:p>
          <a:p>
            <a:pPr marL="12700" marR="5080">
              <a:lnSpc>
                <a:spcPts val="1590"/>
              </a:lnSpc>
              <a:spcBef>
                <a:spcPts val="45"/>
              </a:spcBef>
            </a:pPr>
            <a:r>
              <a:rPr sz="12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Insured</a:t>
            </a:r>
            <a:r>
              <a:rPr sz="1200" b="1" spc="-85" dirty="0">
                <a:solidFill>
                  <a:srgbClr val="061857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Declared  Value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14149" y="7364701"/>
            <a:ext cx="1212100" cy="3714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Duration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of</a:t>
            </a:r>
            <a:r>
              <a:rPr sz="900" spc="-8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Cover</a:t>
            </a:r>
            <a:endParaRPr sz="900" dirty="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1</a:t>
            </a:r>
            <a:r>
              <a:rPr sz="1200" b="1" spc="-10" dirty="0">
                <a:solidFill>
                  <a:srgbClr val="061857"/>
                </a:solidFill>
                <a:latin typeface="DejaVu Sans Condensed"/>
                <a:cs typeface="DejaVu Sans Condensed"/>
              </a:rPr>
              <a:t> </a:t>
            </a:r>
            <a:r>
              <a:rPr sz="12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Year</a:t>
            </a:r>
            <a:endParaRPr sz="1200" dirty="0">
              <a:latin typeface="DejaVu Sans Condensed"/>
              <a:cs typeface="DejaVu Sans Condensed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36174" y="8033385"/>
            <a:ext cx="306959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1594">
              <a:lnSpc>
                <a:spcPct val="1106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Purpose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Ensure minimal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impact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due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to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damage/theft of  bike and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liabilities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arising from damage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to third-party 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arising from</a:t>
            </a:r>
            <a:r>
              <a:rPr sz="900" spc="-1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accidents</a:t>
            </a:r>
            <a:endParaRPr sz="900" dirty="0">
              <a:latin typeface="DejaVu Sans Condensed"/>
              <a:cs typeface="DejaVu Sans Condensed"/>
            </a:endParaRPr>
          </a:p>
          <a:p>
            <a:pPr marL="12700" marR="183515">
              <a:lnSpc>
                <a:spcPct val="110600"/>
              </a:lnSpc>
              <a:spcBef>
                <a:spcPts val="300"/>
              </a:spcBef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Pro </a:t>
            </a:r>
            <a:r>
              <a:rPr sz="9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Tip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Bike Insurance has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two components – Own  Damage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and Third-Party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Liability insurance. Only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Third-  Party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Liability insurance is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mandatory but both are 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recommended</a:t>
            </a:r>
            <a:endParaRPr sz="900" dirty="0">
              <a:latin typeface="DejaVu Sans Condensed"/>
              <a:cs typeface="DejaVu Sans Condensed"/>
            </a:endParaRPr>
          </a:p>
          <a:p>
            <a:pPr marL="12700" marR="5080">
              <a:lnSpc>
                <a:spcPct val="110600"/>
              </a:lnSpc>
            </a:pPr>
            <a:r>
              <a:rPr sz="900" b="1" spc="-5" dirty="0">
                <a:solidFill>
                  <a:srgbClr val="061857"/>
                </a:solidFill>
                <a:latin typeface="DejaVu Sans Condensed"/>
                <a:cs typeface="DejaVu Sans Condensed"/>
              </a:rPr>
              <a:t>Pro </a:t>
            </a:r>
            <a:r>
              <a:rPr sz="900" b="1" dirty="0">
                <a:solidFill>
                  <a:srgbClr val="061857"/>
                </a:solidFill>
                <a:latin typeface="DejaVu Sans Condensed"/>
                <a:cs typeface="DejaVu Sans Condensed"/>
              </a:rPr>
              <a:t>Tip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: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The Add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On covers like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Zero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Depreciation,  Return to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Invoice, and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Road </a:t>
            </a:r>
            <a:r>
              <a:rPr sz="900" spc="-5" dirty="0">
                <a:solidFill>
                  <a:srgbClr val="666666"/>
                </a:solidFill>
                <a:latin typeface="DejaVu Sans Condensed"/>
                <a:cs typeface="DejaVu Sans Condensed"/>
              </a:rPr>
              <a:t>Side Assistance are useful and  are</a:t>
            </a:r>
            <a:r>
              <a:rPr sz="900" spc="-10" dirty="0">
                <a:solidFill>
                  <a:srgbClr val="666666"/>
                </a:solidFill>
                <a:latin typeface="DejaVu Sans Condensed"/>
                <a:cs typeface="DejaVu Sans Condensed"/>
              </a:rPr>
              <a:t> </a:t>
            </a:r>
            <a:r>
              <a:rPr sz="900" dirty="0">
                <a:solidFill>
                  <a:srgbClr val="666666"/>
                </a:solidFill>
                <a:latin typeface="DejaVu Sans Condensed"/>
                <a:cs typeface="DejaVu Sans Condensed"/>
              </a:rPr>
              <a:t>recommended</a:t>
            </a:r>
            <a:endParaRPr sz="900" dirty="0">
              <a:latin typeface="DejaVu Sans Condensed"/>
              <a:cs typeface="DejaVu Sans Condensed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983774" y="8311210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83774" y="8804326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83774" y="9411005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4109" y="4813436"/>
            <a:ext cx="771525" cy="3619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700" spc="10" dirty="0">
                <a:solidFill>
                  <a:srgbClr val="505656"/>
                </a:solidFill>
                <a:latin typeface="DejaVu Sans Condensed"/>
                <a:cs typeface="DejaVu Sans Condensed"/>
              </a:rPr>
              <a:t>Proportion </a:t>
            </a:r>
            <a:r>
              <a:rPr sz="700" spc="5" dirty="0">
                <a:solidFill>
                  <a:srgbClr val="505656"/>
                </a:solidFill>
                <a:latin typeface="DejaVu Sans Condensed"/>
                <a:cs typeface="DejaVu Sans Condensed"/>
              </a:rPr>
              <a:t>in</a:t>
            </a:r>
            <a:r>
              <a:rPr sz="700" spc="-90" dirty="0">
                <a:solidFill>
                  <a:srgbClr val="505656"/>
                </a:solidFill>
                <a:latin typeface="DejaVu Sans Condensed"/>
                <a:cs typeface="DejaVu Sans Condensed"/>
              </a:rPr>
              <a:t> </a:t>
            </a:r>
            <a:r>
              <a:rPr sz="700" spc="-5" dirty="0">
                <a:solidFill>
                  <a:srgbClr val="505656"/>
                </a:solidFill>
                <a:latin typeface="DejaVu Sans Condensed"/>
                <a:cs typeface="DejaVu Sans Condensed"/>
              </a:rPr>
              <a:t>Debt</a:t>
            </a:r>
            <a:endParaRPr sz="700">
              <a:latin typeface="DejaVu Sans Condensed"/>
              <a:cs typeface="DejaVu Sans Condensed"/>
            </a:endParaRPr>
          </a:p>
          <a:p>
            <a:pPr marL="24130">
              <a:lnSpc>
                <a:spcPct val="100000"/>
              </a:lnSpc>
              <a:spcBef>
                <a:spcPts val="125"/>
              </a:spcBef>
            </a:pPr>
            <a:r>
              <a:rPr sz="1350" spc="25" dirty="0">
                <a:solidFill>
                  <a:srgbClr val="082667"/>
                </a:solidFill>
                <a:latin typeface="Arial"/>
                <a:cs typeface="Arial"/>
              </a:rPr>
              <a:t>60%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340" y="706515"/>
            <a:ext cx="10515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105" dirty="0">
                <a:solidFill>
                  <a:srgbClr val="082667"/>
                </a:solidFill>
                <a:latin typeface="Arial"/>
                <a:cs typeface="Arial"/>
              </a:rPr>
              <a:t>Anonymous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4602" y="2463455"/>
            <a:ext cx="3784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25" dirty="0">
                <a:solidFill>
                  <a:srgbClr val="082667"/>
                </a:solidFill>
                <a:latin typeface="Arial"/>
                <a:cs typeface="Arial"/>
              </a:rPr>
              <a:t>89%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099" y="2486966"/>
            <a:ext cx="72326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25" dirty="0">
                <a:solidFill>
                  <a:srgbClr val="082667"/>
                </a:solidFill>
                <a:latin typeface="Arial"/>
                <a:cs typeface="Arial"/>
              </a:rPr>
              <a:t>1</a:t>
            </a:r>
            <a:r>
              <a:rPr sz="1350" spc="-95" dirty="0">
                <a:solidFill>
                  <a:srgbClr val="082667"/>
                </a:solidFill>
                <a:latin typeface="Arial"/>
                <a:cs typeface="Arial"/>
              </a:rPr>
              <a:t> </a:t>
            </a:r>
            <a:r>
              <a:rPr sz="1350" spc="50" dirty="0">
                <a:solidFill>
                  <a:srgbClr val="082667"/>
                </a:solidFill>
                <a:latin typeface="Arial"/>
                <a:cs typeface="Arial"/>
              </a:rPr>
              <a:t>Crores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8118" y="3027879"/>
            <a:ext cx="3784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25" dirty="0">
                <a:solidFill>
                  <a:srgbClr val="082667"/>
                </a:solidFill>
                <a:latin typeface="Arial"/>
                <a:cs typeface="Arial"/>
              </a:rPr>
              <a:t>30%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3342" y="2484712"/>
            <a:ext cx="836307" cy="2218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25" dirty="0">
                <a:solidFill>
                  <a:srgbClr val="082667"/>
                </a:solidFill>
                <a:latin typeface="Arimo"/>
                <a:cs typeface="Arimo"/>
              </a:rPr>
              <a:t>₹</a:t>
            </a:r>
            <a:r>
              <a:rPr sz="1350" spc="20" dirty="0">
                <a:solidFill>
                  <a:srgbClr val="082667"/>
                </a:solidFill>
                <a:latin typeface="Arial"/>
                <a:cs typeface="Arial"/>
              </a:rPr>
              <a:t>74,000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1617" y="571208"/>
            <a:ext cx="1564728" cy="88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300" y="1090765"/>
            <a:ext cx="6685915" cy="0"/>
          </a:xfrm>
          <a:custGeom>
            <a:avLst/>
            <a:gdLst/>
            <a:ahLst/>
            <a:cxnLst/>
            <a:rect l="l" t="t" r="r" b="b"/>
            <a:pathLst>
              <a:path w="6685915">
                <a:moveTo>
                  <a:pt x="0" y="0"/>
                </a:moveTo>
                <a:lnTo>
                  <a:pt x="6685561" y="0"/>
                </a:lnTo>
              </a:path>
            </a:pathLst>
          </a:custGeom>
          <a:ln w="7199">
            <a:solidFill>
              <a:srgbClr val="0A18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1304" y="1907971"/>
            <a:ext cx="5995441" cy="241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7271" y="2383129"/>
            <a:ext cx="513511" cy="656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08086" y="2383129"/>
            <a:ext cx="620661" cy="83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03805" y="2738640"/>
            <a:ext cx="526365" cy="841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43949" y="2383129"/>
            <a:ext cx="620632" cy="83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37992" y="2738640"/>
            <a:ext cx="633069" cy="84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7271" y="2962529"/>
            <a:ext cx="433336" cy="794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43949" y="2961678"/>
            <a:ext cx="745121" cy="806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1304" y="3801516"/>
            <a:ext cx="5988253" cy="2411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1304" y="5687860"/>
            <a:ext cx="5995441" cy="2411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1304" y="7574216"/>
            <a:ext cx="5995441" cy="2411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578991" y="2913935"/>
            <a:ext cx="771525" cy="3702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700" spc="10" dirty="0">
                <a:solidFill>
                  <a:srgbClr val="505656"/>
                </a:solidFill>
                <a:latin typeface="DejaVu Sans Condensed"/>
                <a:cs typeface="DejaVu Sans Condensed"/>
              </a:rPr>
              <a:t>Proportion </a:t>
            </a:r>
            <a:r>
              <a:rPr sz="700" spc="5" dirty="0">
                <a:solidFill>
                  <a:srgbClr val="505656"/>
                </a:solidFill>
                <a:latin typeface="DejaVu Sans Condensed"/>
                <a:cs typeface="DejaVu Sans Condensed"/>
              </a:rPr>
              <a:t>in</a:t>
            </a:r>
            <a:r>
              <a:rPr sz="700" spc="-90" dirty="0">
                <a:solidFill>
                  <a:srgbClr val="505656"/>
                </a:solidFill>
                <a:latin typeface="DejaVu Sans Condensed"/>
                <a:cs typeface="DejaVu Sans Condensed"/>
              </a:rPr>
              <a:t> </a:t>
            </a:r>
            <a:r>
              <a:rPr sz="700" spc="-5" dirty="0">
                <a:solidFill>
                  <a:srgbClr val="505656"/>
                </a:solidFill>
                <a:latin typeface="DejaVu Sans Condensed"/>
                <a:cs typeface="DejaVu Sans Condensed"/>
              </a:rPr>
              <a:t>Debt</a:t>
            </a:r>
            <a:endParaRPr sz="700">
              <a:latin typeface="DejaVu Sans Condensed"/>
              <a:cs typeface="DejaVu Sans Condensed"/>
            </a:endParaRPr>
          </a:p>
          <a:p>
            <a:pPr marL="29209">
              <a:lnSpc>
                <a:spcPct val="100000"/>
              </a:lnSpc>
              <a:spcBef>
                <a:spcPts val="170"/>
              </a:spcBef>
            </a:pPr>
            <a:r>
              <a:rPr sz="1350" spc="25" dirty="0">
                <a:solidFill>
                  <a:srgbClr val="082667"/>
                </a:solidFill>
                <a:latin typeface="Arial"/>
                <a:cs typeface="Arial"/>
              </a:rPr>
              <a:t>70%</a:t>
            </a:r>
            <a:endParaRPr sz="13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9855" y="3058567"/>
            <a:ext cx="42037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25" dirty="0">
                <a:solidFill>
                  <a:srgbClr val="082667"/>
                </a:solidFill>
                <a:latin typeface="Arial"/>
                <a:cs typeface="Arial"/>
              </a:rPr>
              <a:t>2030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34594" y="3459517"/>
            <a:ext cx="582269" cy="5831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41769" y="5353072"/>
            <a:ext cx="575094" cy="5759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41769" y="1573161"/>
            <a:ext cx="575094" cy="5759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41769" y="7239444"/>
            <a:ext cx="575094" cy="57595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584604" y="4354957"/>
            <a:ext cx="3784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25" dirty="0">
                <a:solidFill>
                  <a:srgbClr val="082667"/>
                </a:solidFill>
                <a:latin typeface="Arial"/>
                <a:cs typeface="Arial"/>
              </a:rPr>
              <a:t>25%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3100" y="4378469"/>
            <a:ext cx="77597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25" dirty="0">
                <a:solidFill>
                  <a:srgbClr val="082667"/>
                </a:solidFill>
                <a:latin typeface="Arial"/>
                <a:cs typeface="Arial"/>
              </a:rPr>
              <a:t>50</a:t>
            </a:r>
            <a:r>
              <a:rPr sz="1350" spc="-85" dirty="0">
                <a:solidFill>
                  <a:srgbClr val="082667"/>
                </a:solidFill>
                <a:latin typeface="Arial"/>
                <a:cs typeface="Arial"/>
              </a:rPr>
              <a:t> </a:t>
            </a:r>
            <a:r>
              <a:rPr sz="1350" spc="75" dirty="0">
                <a:solidFill>
                  <a:srgbClr val="082667"/>
                </a:solidFill>
                <a:latin typeface="Arial"/>
                <a:cs typeface="Arial"/>
              </a:rPr>
              <a:t>Lakhs</a:t>
            </a:r>
            <a:endParaRPr sz="13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18119" y="4919381"/>
            <a:ext cx="3784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25" dirty="0">
                <a:solidFill>
                  <a:srgbClr val="082667"/>
                </a:solidFill>
                <a:latin typeface="Arial"/>
                <a:cs typeface="Arial"/>
              </a:rPr>
              <a:t>40%</a:t>
            </a:r>
            <a:endParaRPr sz="13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13344" y="4376214"/>
            <a:ext cx="836305" cy="2218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25" dirty="0">
                <a:solidFill>
                  <a:srgbClr val="082667"/>
                </a:solidFill>
                <a:latin typeface="Arimo"/>
                <a:cs typeface="Arimo"/>
              </a:rPr>
              <a:t>₹</a:t>
            </a:r>
            <a:r>
              <a:rPr sz="1350" spc="20" dirty="0">
                <a:solidFill>
                  <a:srgbClr val="082667"/>
                </a:solidFill>
                <a:latin typeface="Arial"/>
                <a:cs typeface="Arial"/>
              </a:rPr>
              <a:t>21,201</a:t>
            </a:r>
            <a:endParaRPr sz="13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67271" y="4274642"/>
            <a:ext cx="513511" cy="656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08086" y="4274642"/>
            <a:ext cx="620661" cy="832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3803" y="4630140"/>
            <a:ext cx="526367" cy="841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43949" y="4274642"/>
            <a:ext cx="620632" cy="832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37992" y="4630140"/>
            <a:ext cx="633069" cy="8413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7271" y="4853978"/>
            <a:ext cx="433336" cy="794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43949" y="4853140"/>
            <a:ext cx="745121" cy="807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59854" y="4950068"/>
            <a:ext cx="42037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25" dirty="0">
                <a:solidFill>
                  <a:srgbClr val="082667"/>
                </a:solidFill>
                <a:latin typeface="Arial"/>
                <a:cs typeface="Arial"/>
              </a:rPr>
              <a:t>2033</a:t>
            </a:r>
            <a:endParaRPr sz="13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84599" y="6239060"/>
            <a:ext cx="3784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25" dirty="0">
                <a:solidFill>
                  <a:srgbClr val="082667"/>
                </a:solidFill>
                <a:latin typeface="Arial"/>
                <a:cs typeface="Arial"/>
              </a:rPr>
              <a:t>15%</a:t>
            </a:r>
            <a:endParaRPr sz="13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3096" y="6262572"/>
            <a:ext cx="77597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25" dirty="0">
                <a:solidFill>
                  <a:srgbClr val="082667"/>
                </a:solidFill>
                <a:latin typeface="Arial"/>
                <a:cs typeface="Arial"/>
              </a:rPr>
              <a:t>60</a:t>
            </a:r>
            <a:r>
              <a:rPr sz="1350" spc="-85" dirty="0">
                <a:solidFill>
                  <a:srgbClr val="082667"/>
                </a:solidFill>
                <a:latin typeface="Arial"/>
                <a:cs typeface="Arial"/>
              </a:rPr>
              <a:t> </a:t>
            </a:r>
            <a:r>
              <a:rPr sz="1350" spc="75" dirty="0">
                <a:solidFill>
                  <a:srgbClr val="082667"/>
                </a:solidFill>
                <a:latin typeface="Arial"/>
                <a:cs typeface="Arial"/>
              </a:rPr>
              <a:t>Lakhs</a:t>
            </a:r>
            <a:endParaRPr sz="13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18115" y="6803484"/>
            <a:ext cx="3784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25" dirty="0">
                <a:solidFill>
                  <a:srgbClr val="082667"/>
                </a:solidFill>
                <a:latin typeface="Arial"/>
                <a:cs typeface="Arial"/>
              </a:rPr>
              <a:t>50%</a:t>
            </a:r>
            <a:endParaRPr sz="13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13340" y="6260317"/>
            <a:ext cx="912510" cy="2293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25" dirty="0">
                <a:solidFill>
                  <a:srgbClr val="082667"/>
                </a:solidFill>
                <a:latin typeface="Arimo"/>
                <a:cs typeface="Arimo"/>
              </a:rPr>
              <a:t>₹</a:t>
            </a:r>
            <a:r>
              <a:rPr sz="1350" spc="20" dirty="0">
                <a:solidFill>
                  <a:srgbClr val="082667"/>
                </a:solidFill>
                <a:latin typeface="Arial"/>
                <a:cs typeface="Arial"/>
              </a:rPr>
              <a:t>12,101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67271" y="6158750"/>
            <a:ext cx="513511" cy="6563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08086" y="6158750"/>
            <a:ext cx="620661" cy="8324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03805" y="6514262"/>
            <a:ext cx="526365" cy="841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43949" y="6158750"/>
            <a:ext cx="620632" cy="8324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37992" y="6514262"/>
            <a:ext cx="633069" cy="8413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7271" y="6738099"/>
            <a:ext cx="433288" cy="794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43949" y="6737248"/>
            <a:ext cx="745121" cy="8072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595767" y="6683966"/>
            <a:ext cx="774700" cy="3759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95"/>
              </a:spcBef>
            </a:pPr>
            <a:r>
              <a:rPr sz="700" spc="10" dirty="0">
                <a:solidFill>
                  <a:srgbClr val="505656"/>
                </a:solidFill>
                <a:latin typeface="DejaVu Sans Condensed"/>
                <a:cs typeface="DejaVu Sans Condensed"/>
              </a:rPr>
              <a:t>Proportion </a:t>
            </a:r>
            <a:r>
              <a:rPr sz="700" spc="5" dirty="0">
                <a:solidFill>
                  <a:srgbClr val="505656"/>
                </a:solidFill>
                <a:latin typeface="DejaVu Sans Condensed"/>
                <a:cs typeface="DejaVu Sans Condensed"/>
              </a:rPr>
              <a:t>in</a:t>
            </a:r>
            <a:r>
              <a:rPr sz="700" spc="-90" dirty="0">
                <a:solidFill>
                  <a:srgbClr val="505656"/>
                </a:solidFill>
                <a:latin typeface="DejaVu Sans Condensed"/>
                <a:cs typeface="DejaVu Sans Condensed"/>
              </a:rPr>
              <a:t> </a:t>
            </a:r>
            <a:r>
              <a:rPr sz="700" spc="-5" dirty="0">
                <a:solidFill>
                  <a:srgbClr val="505656"/>
                </a:solidFill>
                <a:latin typeface="DejaVu Sans Condensed"/>
                <a:cs typeface="DejaVu Sans Condensed"/>
              </a:rPr>
              <a:t>Debt</a:t>
            </a:r>
            <a:endParaRPr sz="70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350" spc="25" dirty="0">
                <a:solidFill>
                  <a:srgbClr val="082667"/>
                </a:solidFill>
                <a:latin typeface="Arial"/>
                <a:cs typeface="Arial"/>
              </a:rPr>
              <a:t>50%</a:t>
            </a:r>
            <a:endParaRPr sz="13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59855" y="6834176"/>
            <a:ext cx="42037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25" dirty="0">
                <a:solidFill>
                  <a:srgbClr val="082667"/>
                </a:solidFill>
                <a:latin typeface="Arial"/>
                <a:cs typeface="Arial"/>
              </a:rPr>
              <a:t>2038</a:t>
            </a:r>
            <a:endParaRPr sz="13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584601" y="8133101"/>
            <a:ext cx="28003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20" dirty="0">
                <a:solidFill>
                  <a:srgbClr val="082667"/>
                </a:solidFill>
                <a:latin typeface="Arial"/>
                <a:cs typeface="Arial"/>
              </a:rPr>
              <a:t>8%</a:t>
            </a:r>
            <a:endParaRPr sz="13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3097" y="8156612"/>
            <a:ext cx="77597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25" dirty="0">
                <a:solidFill>
                  <a:srgbClr val="082667"/>
                </a:solidFill>
                <a:latin typeface="Arial"/>
                <a:cs typeface="Arial"/>
              </a:rPr>
              <a:t>30</a:t>
            </a:r>
            <a:r>
              <a:rPr sz="1350" spc="-85" dirty="0">
                <a:solidFill>
                  <a:srgbClr val="082667"/>
                </a:solidFill>
                <a:latin typeface="Arial"/>
                <a:cs typeface="Arial"/>
              </a:rPr>
              <a:t> </a:t>
            </a:r>
            <a:r>
              <a:rPr sz="1350" spc="75" dirty="0">
                <a:solidFill>
                  <a:srgbClr val="082667"/>
                </a:solidFill>
                <a:latin typeface="Arial"/>
                <a:cs typeface="Arial"/>
              </a:rPr>
              <a:t>Lakhs</a:t>
            </a:r>
            <a:endParaRPr sz="13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718117" y="8697525"/>
            <a:ext cx="3784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25" dirty="0">
                <a:solidFill>
                  <a:srgbClr val="082667"/>
                </a:solidFill>
                <a:latin typeface="Arial"/>
                <a:cs typeface="Arial"/>
              </a:rPr>
              <a:t>50%</a:t>
            </a:r>
            <a:endParaRPr sz="13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13342" y="8166100"/>
            <a:ext cx="836308" cy="2213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25" dirty="0">
                <a:solidFill>
                  <a:srgbClr val="082667"/>
                </a:solidFill>
                <a:latin typeface="Arimo"/>
                <a:cs typeface="Arimo"/>
              </a:rPr>
              <a:t>₹</a:t>
            </a:r>
            <a:r>
              <a:rPr sz="1350" spc="20" dirty="0">
                <a:solidFill>
                  <a:srgbClr val="082667"/>
                </a:solidFill>
                <a:latin typeface="Arial"/>
                <a:cs typeface="Arial"/>
              </a:rPr>
              <a:t>6,050</a:t>
            </a:r>
            <a:endParaRPr sz="135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67271" y="8052790"/>
            <a:ext cx="513511" cy="6563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08086" y="8052790"/>
            <a:ext cx="620661" cy="8324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03803" y="8408289"/>
            <a:ext cx="526367" cy="8413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43949" y="8052790"/>
            <a:ext cx="620632" cy="8324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63850" y="8394700"/>
            <a:ext cx="633069" cy="8413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67271" y="8632126"/>
            <a:ext cx="433288" cy="7947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587360" y="8590988"/>
            <a:ext cx="771525" cy="3625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700" spc="10" dirty="0">
                <a:solidFill>
                  <a:srgbClr val="505656"/>
                </a:solidFill>
                <a:latin typeface="DejaVu Sans Condensed"/>
                <a:cs typeface="DejaVu Sans Condensed"/>
              </a:rPr>
              <a:t>Proportion </a:t>
            </a:r>
            <a:r>
              <a:rPr sz="700" spc="5" dirty="0">
                <a:solidFill>
                  <a:srgbClr val="505656"/>
                </a:solidFill>
                <a:latin typeface="DejaVu Sans Condensed"/>
                <a:cs typeface="DejaVu Sans Condensed"/>
              </a:rPr>
              <a:t>in</a:t>
            </a:r>
            <a:r>
              <a:rPr sz="700" spc="-90" dirty="0">
                <a:solidFill>
                  <a:srgbClr val="505656"/>
                </a:solidFill>
                <a:latin typeface="DejaVu Sans Condensed"/>
                <a:cs typeface="DejaVu Sans Condensed"/>
              </a:rPr>
              <a:t> </a:t>
            </a:r>
            <a:r>
              <a:rPr sz="700" spc="-5" dirty="0">
                <a:solidFill>
                  <a:srgbClr val="505656"/>
                </a:solidFill>
                <a:latin typeface="DejaVu Sans Condensed"/>
                <a:cs typeface="DejaVu Sans Condensed"/>
              </a:rPr>
              <a:t>Debt</a:t>
            </a:r>
            <a:endParaRPr sz="700">
              <a:latin typeface="DejaVu Sans Condensed"/>
              <a:cs typeface="DejaVu Sans Condensed"/>
            </a:endParaRPr>
          </a:p>
          <a:p>
            <a:pPr marL="20955">
              <a:lnSpc>
                <a:spcPct val="100000"/>
              </a:lnSpc>
              <a:spcBef>
                <a:spcPts val="130"/>
              </a:spcBef>
            </a:pPr>
            <a:r>
              <a:rPr sz="1350" spc="25" dirty="0">
                <a:solidFill>
                  <a:srgbClr val="082667"/>
                </a:solidFill>
                <a:latin typeface="Arial"/>
                <a:cs typeface="Arial"/>
              </a:rPr>
              <a:t>50%</a:t>
            </a:r>
            <a:endParaRPr sz="135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743949" y="8631288"/>
            <a:ext cx="745121" cy="8070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59855" y="8728216"/>
            <a:ext cx="42037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25" dirty="0">
                <a:solidFill>
                  <a:srgbClr val="082667"/>
                </a:solidFill>
                <a:latin typeface="Arial"/>
                <a:cs typeface="Arial"/>
              </a:rPr>
              <a:t>2038</a:t>
            </a:r>
            <a:endParaRPr sz="13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708925" y="2362073"/>
            <a:ext cx="3437890" cy="8547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382905">
              <a:lnSpc>
                <a:spcPct val="109000"/>
              </a:lnSpc>
              <a:spcBef>
                <a:spcPts val="60"/>
              </a:spcBef>
            </a:pP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Congratulations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on planning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to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buy a home. </a:t>
            </a:r>
            <a:r>
              <a:rPr sz="650" spc="5" dirty="0">
                <a:solidFill>
                  <a:srgbClr val="666666"/>
                </a:solidFill>
                <a:latin typeface="Noto Sans"/>
                <a:cs typeface="Noto Sans"/>
              </a:rPr>
              <a:t>It's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an </a:t>
            </a:r>
            <a:r>
              <a:rPr sz="650" spc="5" dirty="0">
                <a:solidFill>
                  <a:srgbClr val="666666"/>
                </a:solidFill>
                <a:latin typeface="Noto Sans"/>
                <a:cs typeface="Noto Sans"/>
              </a:rPr>
              <a:t>exciting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and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signiﬁcant 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investment</a:t>
            </a:r>
            <a:r>
              <a:rPr sz="650" dirty="0">
                <a:solidFill>
                  <a:srgbClr val="666666"/>
                </a:solidFill>
                <a:latin typeface="Noto Sans"/>
                <a:cs typeface="Noto Sans"/>
              </a:rPr>
              <a:t> </a:t>
            </a:r>
            <a:r>
              <a:rPr sz="650" spc="5" dirty="0">
                <a:solidFill>
                  <a:srgbClr val="666666"/>
                </a:solidFill>
                <a:latin typeface="Noto Sans"/>
                <a:cs typeface="Noto Sans"/>
              </a:rPr>
              <a:t>!</a:t>
            </a:r>
            <a:endParaRPr sz="650">
              <a:latin typeface="Noto Sans"/>
              <a:cs typeface="Noto Sans"/>
            </a:endParaRPr>
          </a:p>
          <a:p>
            <a:pPr marL="12700" marR="5080">
              <a:lnSpc>
                <a:spcPct val="109000"/>
              </a:lnSpc>
              <a:spcBef>
                <a:spcPts val="610"/>
              </a:spcBef>
            </a:pP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We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hope you have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considered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the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additional expenses while deciding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the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size of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the 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goal.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These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additional expenses include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Stamp Duty and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Registration Charges,  Brokerage Fees,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Parking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Costs, Interior Designs,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Goods and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Service </a:t>
            </a:r>
            <a:r>
              <a:rPr sz="650" dirty="0">
                <a:solidFill>
                  <a:srgbClr val="666666"/>
                </a:solidFill>
                <a:latin typeface="Noto Sans"/>
                <a:cs typeface="Noto Sans"/>
              </a:rPr>
              <a:t>Tax,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Preferential  Locality Charge (PLC),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Maintenance Cost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Deposit,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and </a:t>
            </a:r>
            <a:r>
              <a:rPr sz="650" spc="20" dirty="0">
                <a:solidFill>
                  <a:srgbClr val="666666"/>
                </a:solidFill>
                <a:latin typeface="Noto Sans"/>
                <a:cs typeface="Noto Sans"/>
              </a:rPr>
              <a:t>Home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Insurance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premiums on  planning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to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buy a</a:t>
            </a:r>
            <a:r>
              <a:rPr sz="650" spc="-25" dirty="0">
                <a:solidFill>
                  <a:srgbClr val="666666"/>
                </a:solidFill>
                <a:latin typeface="Noto Sans"/>
                <a:cs typeface="Noto Sans"/>
              </a:rPr>
              <a:t>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home.</a:t>
            </a:r>
            <a:endParaRPr sz="650">
              <a:latin typeface="Noto Sans"/>
              <a:cs typeface="Noto San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729216" y="4254106"/>
            <a:ext cx="3406140" cy="6388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14935">
              <a:lnSpc>
                <a:spcPct val="109000"/>
              </a:lnSpc>
              <a:spcBef>
                <a:spcPts val="60"/>
              </a:spcBef>
            </a:pP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Congratulations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on planning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to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save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for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your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kid(s) education! It is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a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great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way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to  give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a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headstart to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your</a:t>
            </a:r>
            <a:r>
              <a:rPr sz="650" spc="-25" dirty="0">
                <a:solidFill>
                  <a:srgbClr val="666666"/>
                </a:solidFill>
                <a:latin typeface="Noto Sans"/>
                <a:cs typeface="Noto Sans"/>
              </a:rPr>
              <a:t>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kid.</a:t>
            </a:r>
            <a:endParaRPr sz="650">
              <a:latin typeface="Noto Sans"/>
              <a:cs typeface="Noto Sans"/>
            </a:endParaRPr>
          </a:p>
          <a:p>
            <a:pPr marL="12700" marR="5080" algn="just">
              <a:lnSpc>
                <a:spcPct val="109000"/>
              </a:lnSpc>
              <a:spcBef>
                <a:spcPts val="610"/>
              </a:spcBef>
            </a:pP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This goal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tends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to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have a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lot of uncertainty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as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preferences around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the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nature of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the  </a:t>
            </a:r>
            <a:r>
              <a:rPr sz="650" spc="-5" dirty="0">
                <a:solidFill>
                  <a:srgbClr val="666666"/>
                </a:solidFill>
                <a:latin typeface="Noto Sans"/>
                <a:cs typeface="Noto Sans"/>
              </a:rPr>
              <a:t>career,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location of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the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university (India/Overseas),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and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duration of courses.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The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best 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way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to address this is </a:t>
            </a:r>
            <a:r>
              <a:rPr sz="650" spc="5" dirty="0">
                <a:solidFill>
                  <a:srgbClr val="666666"/>
                </a:solidFill>
                <a:latin typeface="Noto Sans"/>
                <a:cs typeface="Noto Sans"/>
              </a:rPr>
              <a:t>by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having an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additional margin in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the</a:t>
            </a:r>
            <a:r>
              <a:rPr sz="650" spc="-45" dirty="0">
                <a:solidFill>
                  <a:srgbClr val="666666"/>
                </a:solidFill>
                <a:latin typeface="Noto Sans"/>
                <a:cs typeface="Noto Sans"/>
              </a:rPr>
              <a:t>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goal.</a:t>
            </a:r>
            <a:endParaRPr sz="650">
              <a:latin typeface="Noto Sans"/>
              <a:cs typeface="Noto San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766620" y="6103805"/>
            <a:ext cx="3460750" cy="6388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60"/>
              </a:spcBef>
            </a:pP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Congratulations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on planning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to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save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for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your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kid(s)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wedding!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It is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a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great gift for</a:t>
            </a:r>
            <a:r>
              <a:rPr sz="650" spc="-60" dirty="0">
                <a:solidFill>
                  <a:srgbClr val="666666"/>
                </a:solidFill>
                <a:latin typeface="Noto Sans"/>
                <a:cs typeface="Noto Sans"/>
              </a:rPr>
              <a:t>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your 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kid(s)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as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they start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a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new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phase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of their</a:t>
            </a:r>
            <a:r>
              <a:rPr sz="650" spc="-55" dirty="0">
                <a:solidFill>
                  <a:srgbClr val="666666"/>
                </a:solidFill>
                <a:latin typeface="Noto Sans"/>
                <a:cs typeface="Noto Sans"/>
              </a:rPr>
              <a:t>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life</a:t>
            </a:r>
            <a:endParaRPr sz="650">
              <a:latin typeface="Noto Sans"/>
              <a:cs typeface="Noto Sans"/>
            </a:endParaRPr>
          </a:p>
          <a:p>
            <a:pPr marL="12700" marR="50800">
              <a:lnSpc>
                <a:spcPct val="109000"/>
              </a:lnSpc>
              <a:spcBef>
                <a:spcPts val="610"/>
              </a:spcBef>
            </a:pP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While planning </a:t>
            </a:r>
            <a:r>
              <a:rPr sz="650" spc="5" dirty="0">
                <a:solidFill>
                  <a:srgbClr val="666666"/>
                </a:solidFill>
                <a:latin typeface="Noto Sans"/>
                <a:cs typeface="Noto Sans"/>
              </a:rPr>
              <a:t>it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is best to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have a budget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in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mind and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ensure that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the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goal is  adjusted for inﬂation.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Adding a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margin is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a good way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to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be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prepared for last-minute  surprises.</a:t>
            </a:r>
            <a:endParaRPr sz="650">
              <a:latin typeface="Noto Sans"/>
              <a:cs typeface="Noto San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764341" y="7995604"/>
            <a:ext cx="3416300" cy="7467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49860">
              <a:lnSpc>
                <a:spcPct val="109000"/>
              </a:lnSpc>
              <a:spcBef>
                <a:spcPts val="60"/>
              </a:spcBef>
            </a:pP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Congratulations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on planning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to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save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for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your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vacation! It is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a good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idea to take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a 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break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once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in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a</a:t>
            </a:r>
            <a:r>
              <a:rPr sz="650" spc="-20" dirty="0">
                <a:solidFill>
                  <a:srgbClr val="666666"/>
                </a:solidFill>
                <a:latin typeface="Noto Sans"/>
                <a:cs typeface="Noto Sans"/>
              </a:rPr>
              <a:t>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while.</a:t>
            </a:r>
            <a:endParaRPr sz="650">
              <a:latin typeface="Noto Sans"/>
              <a:cs typeface="Noto Sans"/>
            </a:endParaRPr>
          </a:p>
          <a:p>
            <a:pPr marL="12700" marR="5080">
              <a:lnSpc>
                <a:spcPct val="109000"/>
              </a:lnSpc>
              <a:spcBef>
                <a:spcPts val="610"/>
              </a:spcBef>
            </a:pP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Vacations are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meant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to surprise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us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in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a good </a:t>
            </a:r>
            <a:r>
              <a:rPr sz="650" spc="5" dirty="0">
                <a:solidFill>
                  <a:srgbClr val="666666"/>
                </a:solidFill>
                <a:latin typeface="Noto Sans"/>
                <a:cs typeface="Noto Sans"/>
              </a:rPr>
              <a:t>way. </a:t>
            </a:r>
            <a:r>
              <a:rPr sz="650" spc="-10" dirty="0">
                <a:solidFill>
                  <a:srgbClr val="666666"/>
                </a:solidFill>
                <a:latin typeface="Noto Sans"/>
                <a:cs typeface="Noto Sans"/>
              </a:rPr>
              <a:t>To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ensure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the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outlays don't  surprise us, </a:t>
            </a:r>
            <a:r>
              <a:rPr sz="650" spc="5" dirty="0">
                <a:solidFill>
                  <a:srgbClr val="666666"/>
                </a:solidFill>
                <a:latin typeface="Noto Sans"/>
                <a:cs typeface="Noto Sans"/>
              </a:rPr>
              <a:t>it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might help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to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account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for varying transportation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and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stay expenses 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based on the time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of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the </a:t>
            </a:r>
            <a:r>
              <a:rPr sz="650" spc="-10" dirty="0">
                <a:solidFill>
                  <a:srgbClr val="666666"/>
                </a:solidFill>
                <a:latin typeface="Noto Sans"/>
                <a:cs typeface="Noto Sans"/>
              </a:rPr>
              <a:t>year.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Unexpected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expenses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during the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vacation are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a</a:t>
            </a:r>
            <a:r>
              <a:rPr sz="650" spc="-65" dirty="0">
                <a:solidFill>
                  <a:srgbClr val="666666"/>
                </a:solidFill>
                <a:latin typeface="Noto Sans"/>
                <a:cs typeface="Noto Sans"/>
              </a:rPr>
              <a:t>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norm  and budgeting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for </a:t>
            </a:r>
            <a:r>
              <a:rPr sz="650" spc="15" dirty="0">
                <a:solidFill>
                  <a:srgbClr val="666666"/>
                </a:solidFill>
                <a:latin typeface="Noto Sans"/>
                <a:cs typeface="Noto Sans"/>
              </a:rPr>
              <a:t>them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generally</a:t>
            </a:r>
            <a:r>
              <a:rPr sz="650" spc="-35" dirty="0">
                <a:solidFill>
                  <a:srgbClr val="666666"/>
                </a:solidFill>
                <a:latin typeface="Noto Sans"/>
                <a:cs typeface="Noto Sans"/>
              </a:rPr>
              <a:t> </a:t>
            </a:r>
            <a:r>
              <a:rPr sz="650" spc="10" dirty="0">
                <a:solidFill>
                  <a:srgbClr val="666666"/>
                </a:solidFill>
                <a:latin typeface="Noto Sans"/>
                <a:cs typeface="Noto Sans"/>
              </a:rPr>
              <a:t>helps.</a:t>
            </a:r>
            <a:endParaRPr sz="650">
              <a:latin typeface="Noto Sans"/>
              <a:cs typeface="Noto 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9"/>
          <a:srcRect l="39252"/>
          <a:stretch>
            <a:fillRect/>
          </a:stretch>
        </p:blipFill>
        <p:spPr bwMode="auto">
          <a:xfrm>
            <a:off x="349250" y="1308100"/>
            <a:ext cx="24765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1319</Words>
  <Application>Microsoft Office PowerPoint</Application>
  <PresentationFormat>Custom</PresentationFormat>
  <Paragraphs>134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Arimo</vt:lpstr>
      <vt:lpstr>Calibri</vt:lpstr>
      <vt:lpstr>DejaVu Sans Condensed</vt:lpstr>
      <vt:lpstr>Noto Sans</vt:lpstr>
      <vt:lpstr>Office Theme</vt:lpstr>
      <vt:lpstr>PowerPoint Presentation</vt:lpstr>
      <vt:lpstr> STRESS LEVELS AT DIFFERET AGES   30 – 690  35 - 720   40 - 790   45 - 870  * Age at which probably your son/Daughter will go to college 50 - 790   55 - 810   * Age at which probably your son/Daughter will get married  60 - 790   65 - 790  …………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Probation</cp:lastModifiedBy>
  <cp:revision>8</cp:revision>
  <dcterms:created xsi:type="dcterms:W3CDTF">2023-10-14T12:33:38Z</dcterms:created>
  <dcterms:modified xsi:type="dcterms:W3CDTF">2024-08-21T14:25:29Z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2023-10-14T00:00:00Z</vt:filetime>
  </property>
</Properties>
</file>