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11"/>
  </p:notesMasterIdLst>
  <p:sldIdLst>
    <p:sldId id="257" r:id="rId2"/>
    <p:sldId id="258" r:id="rId3"/>
    <p:sldId id="259"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76657"/>
  </p:normalViewPr>
  <p:slideViewPr>
    <p:cSldViewPr snapToGrid="0">
      <p:cViewPr>
        <p:scale>
          <a:sx n="108" d="100"/>
          <a:sy n="108" d="100"/>
        </p:scale>
        <p:origin x="-9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96C3E-21FE-4B1C-9228-7CAAE79DC8C2}" type="datetimeFigureOut">
              <a:rPr lang="zh-TW" altLang="en-US" smtClean="0"/>
              <a:t>2024/4/13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6EF2A-6D36-40D3-A873-54B9CCA8DDCF}" type="slidenum">
              <a:rPr lang="zh-TW" altLang="en-US" smtClean="0"/>
              <a:t>‹#›</a:t>
            </a:fld>
            <a:endParaRPr lang="zh-TW" altLang="en-US"/>
          </a:p>
        </p:txBody>
      </p:sp>
    </p:spTree>
    <p:extLst>
      <p:ext uri="{BB962C8B-B14F-4D97-AF65-F5344CB8AC3E}">
        <p14:creationId xmlns:p14="http://schemas.microsoft.com/office/powerpoint/2010/main" val="409957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dependent elicitation techniques means U, A. It was well mentioned by lecturer, not diving deep into this.</a:t>
            </a:r>
            <a:endParaRPr lang="zh-TW" altLang="en-US" dirty="0"/>
          </a:p>
        </p:txBody>
      </p:sp>
      <p:sp>
        <p:nvSpPr>
          <p:cNvPr id="4" name="投影片編號版面配置區 3"/>
          <p:cNvSpPr>
            <a:spLocks noGrp="1"/>
          </p:cNvSpPr>
          <p:nvPr>
            <p:ph type="sldNum" sz="quarter" idx="5"/>
          </p:nvPr>
        </p:nvSpPr>
        <p:spPr/>
        <p:txBody>
          <a:bodyPr/>
          <a:lstStyle/>
          <a:p>
            <a:fld id="{75F6EF2A-6D36-40D3-A873-54B9CCA8DDCF}" type="slidenum">
              <a:rPr lang="zh-TW" altLang="en-US" smtClean="0"/>
              <a:t>3</a:t>
            </a:fld>
            <a:endParaRPr lang="zh-TW" altLang="en-US"/>
          </a:p>
        </p:txBody>
      </p:sp>
    </p:spTree>
    <p:extLst>
      <p:ext uri="{BB962C8B-B14F-4D97-AF65-F5344CB8AC3E}">
        <p14:creationId xmlns:p14="http://schemas.microsoft.com/office/powerpoint/2010/main" val="262604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 without stakeholders, why? Imaging you want to create an app for maybe 10 billion users, its not possible to do dependent elicitation for every one. Instead </a:t>
            </a:r>
            <a:r>
              <a:rPr lang="en-US" altLang="zh-TW" sz="1200" dirty="0"/>
              <a:t>Collect requirements and information from </a:t>
            </a:r>
            <a:r>
              <a:rPr lang="en-US" altLang="zh-TW" sz="1200" b="1" dirty="0"/>
              <a:t>existing</a:t>
            </a:r>
            <a:r>
              <a:rPr lang="en-US" altLang="zh-TW" sz="1200" dirty="0"/>
              <a:t> experience, documentation, analysis, etc.</a:t>
            </a:r>
          </a:p>
          <a:p>
            <a:endParaRPr lang="zh-TW" altLang="en-US" dirty="0"/>
          </a:p>
        </p:txBody>
      </p:sp>
      <p:sp>
        <p:nvSpPr>
          <p:cNvPr id="4" name="投影片編號版面配置區 3"/>
          <p:cNvSpPr>
            <a:spLocks noGrp="1"/>
          </p:cNvSpPr>
          <p:nvPr>
            <p:ph type="sldNum" sz="quarter" idx="5"/>
          </p:nvPr>
        </p:nvSpPr>
        <p:spPr/>
        <p:txBody>
          <a:bodyPr/>
          <a:lstStyle/>
          <a:p>
            <a:fld id="{75F6EF2A-6D36-40D3-A873-54B9CCA8DDCF}" type="slidenum">
              <a:rPr lang="zh-TW" altLang="en-US" smtClean="0"/>
              <a:t>4</a:t>
            </a:fld>
            <a:endParaRPr lang="zh-TW" altLang="en-US"/>
          </a:p>
        </p:txBody>
      </p:sp>
    </p:spTree>
    <p:extLst>
      <p:ext uri="{BB962C8B-B14F-4D97-AF65-F5344CB8AC3E}">
        <p14:creationId xmlns:p14="http://schemas.microsoft.com/office/powerpoint/2010/main" val="798137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a:t>Which means you learn what other system would usually go with in this specified type of app, and you can except that you may need to do it in your development processes.</a:t>
            </a:r>
          </a:p>
          <a:p>
            <a:pPr marL="228600" indent="-228600">
              <a:buAutoNum type="arabicPeriod"/>
            </a:pPr>
            <a:r>
              <a:rPr lang="en-US" altLang="zh-TW" dirty="0"/>
              <a:t>For </a:t>
            </a:r>
            <a:r>
              <a:rPr lang="en-US" altLang="zh-TW" sz="1200" b="1" dirty="0"/>
              <a:t>functionality, you can also gain what functionality you should provide for users by seeing the existing app, if the existing app has this function, then you should also expect that you will need to delivery them as well.</a:t>
            </a:r>
          </a:p>
          <a:p>
            <a:pPr marL="228600" indent="-228600">
              <a:buAutoNum type="arabicPeriod"/>
            </a:pPr>
            <a:r>
              <a:rPr lang="en-US" altLang="zh-TW" sz="1200" b="1" dirty="0"/>
              <a:t>For </a:t>
            </a:r>
            <a:r>
              <a:rPr lang="en-US" altLang="zh-TW" sz="1200" dirty="0"/>
              <a:t>User interface analysis, it is easier to understand than System interface analysis, you can know the preference UI design that users would be comfortable or like other </a:t>
            </a:r>
            <a:r>
              <a:rPr lang="en" altLang="zh-TW" dirty="0"/>
              <a:t>convention of software design for example 10 heuristics for user interface design.</a:t>
            </a:r>
          </a:p>
          <a:p>
            <a:pPr marL="228600" indent="-228600">
              <a:buAutoNum type="arabicPeriod"/>
            </a:pPr>
            <a:r>
              <a:rPr lang="en" altLang="zh-TW" dirty="0"/>
              <a:t>Not only for UI design, by </a:t>
            </a:r>
            <a:r>
              <a:rPr lang="en-US" altLang="zh-TW" sz="1200" dirty="0"/>
              <a:t>User interface analysis you can also know how </a:t>
            </a:r>
            <a:r>
              <a:rPr lang="en-US" altLang="zh-TW" dirty="0"/>
              <a:t>users interact with the system, by knowing this, we can also like improve the accessibility of the app, or try to update like any function to make the app more handy. </a:t>
            </a:r>
            <a:endParaRPr lang="en" altLang="zh-TW" dirty="0"/>
          </a:p>
          <a:p>
            <a:pPr marL="228600" indent="-228600">
              <a:buAutoNum type="arabicPeriod"/>
            </a:pPr>
            <a:endParaRPr lang="zh-TW" altLang="en-US" dirty="0"/>
          </a:p>
        </p:txBody>
      </p:sp>
      <p:sp>
        <p:nvSpPr>
          <p:cNvPr id="4" name="投影片編號版面配置區 3"/>
          <p:cNvSpPr>
            <a:spLocks noGrp="1"/>
          </p:cNvSpPr>
          <p:nvPr>
            <p:ph type="sldNum" sz="quarter" idx="5"/>
          </p:nvPr>
        </p:nvSpPr>
        <p:spPr/>
        <p:txBody>
          <a:bodyPr/>
          <a:lstStyle/>
          <a:p>
            <a:fld id="{75F6EF2A-6D36-40D3-A873-54B9CCA8DDCF}" type="slidenum">
              <a:rPr lang="zh-TW" altLang="en-US" smtClean="0"/>
              <a:t>5</a:t>
            </a:fld>
            <a:endParaRPr lang="zh-TW" altLang="en-US"/>
          </a:p>
        </p:txBody>
      </p:sp>
    </p:spTree>
    <p:extLst>
      <p:ext uri="{BB962C8B-B14F-4D97-AF65-F5344CB8AC3E}">
        <p14:creationId xmlns:p14="http://schemas.microsoft.com/office/powerpoint/2010/main" val="2811141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I will take the login processes of LINE as an example to do the system interface analysis, in case you </a:t>
            </a:r>
            <a:r>
              <a:rPr kumimoji="1" lang="en-US" altLang="zh-TW" dirty="0" err="1"/>
              <a:t>dont</a:t>
            </a:r>
            <a:r>
              <a:rPr kumimoji="1" lang="en-US" altLang="zh-TW" dirty="0"/>
              <a:t> know, LINE is communicate app that commonly used in Taiwan and Japan. Alright, let look at this picture. You can see that this is how login operation perform in LINE. And LIFF here, LINE login server here. I have a complete introduction of LIFF here, if you are interested in, but easy way to say, LIFF is another app that would be used throughout the LINE, it has many many features to make sure LINE could smoothly run. But in login process, LIFF is used to gain the data from LINE, you need to type your account and password to login, right? Then what you type is your data that would be collected by LIFF. So you can see many arrows that point which steps you are now in login processes, I wont go every details in this picture, but for the most time, we just type our ID and passwords to login, right? Without authorization. So it would be like this. </a:t>
            </a:r>
            <a:r>
              <a:rPr kumimoji="1" lang="en-US" altLang="zh-TW" dirty="0" err="1"/>
              <a:t>Whats</a:t>
            </a:r>
            <a:r>
              <a:rPr kumimoji="1" lang="en-US" altLang="zh-TW" dirty="0"/>
              <a:t> important actually is not the steps you are when you login, the point is that, when you aim to create a communicate app, you should probably also develop some media application to like go with it, cooperate with it, for example LIFF in LINE. And you may also need a server to like storage information of every users. </a:t>
            </a:r>
            <a:r>
              <a:rPr kumimoji="1" lang="en-US" altLang="zh-TW" dirty="0" err="1"/>
              <a:t>Thats</a:t>
            </a:r>
            <a:r>
              <a:rPr kumimoji="1" lang="en-US" altLang="zh-TW" dirty="0"/>
              <a:t> how </a:t>
            </a:r>
            <a:r>
              <a:rPr lang="en-US" altLang="zh-TW" dirty="0"/>
              <a:t>s</a:t>
            </a:r>
            <a:r>
              <a:rPr lang="en-US" altLang="zh-TW" sz="1200" dirty="0"/>
              <a:t>ystem interface analysis going, try to find open resources of an existing app, and found out that potential other system you may need for implement your </a:t>
            </a:r>
            <a:r>
              <a:rPr lang="en-US" altLang="zh-TW" sz="1200"/>
              <a:t>final application.</a:t>
            </a:r>
            <a:endParaRPr kumimoji="1" lang="zh-TW" altLang="en-US" dirty="0"/>
          </a:p>
        </p:txBody>
      </p:sp>
      <p:sp>
        <p:nvSpPr>
          <p:cNvPr id="4" name="投影片編號版面配置區 3"/>
          <p:cNvSpPr>
            <a:spLocks noGrp="1"/>
          </p:cNvSpPr>
          <p:nvPr>
            <p:ph type="sldNum" sz="quarter" idx="5"/>
          </p:nvPr>
        </p:nvSpPr>
        <p:spPr/>
        <p:txBody>
          <a:bodyPr/>
          <a:lstStyle/>
          <a:p>
            <a:fld id="{75F6EF2A-6D36-40D3-A873-54B9CCA8DDCF}" type="slidenum">
              <a:rPr lang="zh-TW" altLang="en-US" smtClean="0"/>
              <a:t>6</a:t>
            </a:fld>
            <a:endParaRPr lang="zh-TW" altLang="en-US"/>
          </a:p>
        </p:txBody>
      </p:sp>
    </p:spTree>
    <p:extLst>
      <p:ext uri="{BB962C8B-B14F-4D97-AF65-F5344CB8AC3E}">
        <p14:creationId xmlns:p14="http://schemas.microsoft.com/office/powerpoint/2010/main" val="3099621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5F6EF2A-6D36-40D3-A873-54B9CCA8DDCF}" type="slidenum">
              <a:rPr lang="zh-TW" altLang="en-US" smtClean="0"/>
              <a:t>8</a:t>
            </a:fld>
            <a:endParaRPr lang="zh-TW" altLang="en-US"/>
          </a:p>
        </p:txBody>
      </p:sp>
    </p:spTree>
    <p:extLst>
      <p:ext uri="{BB962C8B-B14F-4D97-AF65-F5344CB8AC3E}">
        <p14:creationId xmlns:p14="http://schemas.microsoft.com/office/powerpoint/2010/main" val="167131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291561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2076352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230783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367172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54983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341195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306359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63842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238818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300122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90D8343-10C9-41FA-A2E9-4D730CBA86BF}" type="datetimeFigureOut">
              <a:rPr lang="zh-TW" altLang="en-US" smtClean="0"/>
              <a:t>2024/4/13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208283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bg1"/>
          </a:fgClr>
          <a:bgClr>
            <a:schemeClr val="accent6">
              <a:lumMod val="40000"/>
              <a:lumOff val="6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D8343-10C9-41FA-A2E9-4D730CBA86BF}" type="datetimeFigureOut">
              <a:rPr lang="zh-TW" altLang="en-US" smtClean="0"/>
              <a:t>2024/4/13</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809CF-173E-46A6-A945-EFB093B576F8}" type="slidenum">
              <a:rPr lang="zh-TW" altLang="en-US" smtClean="0"/>
              <a:t>‹#›</a:t>
            </a:fld>
            <a:endParaRPr lang="zh-TW" altLang="en-US"/>
          </a:p>
        </p:txBody>
      </p:sp>
    </p:spTree>
    <p:extLst>
      <p:ext uri="{BB962C8B-B14F-4D97-AF65-F5344CB8AC3E}">
        <p14:creationId xmlns:p14="http://schemas.microsoft.com/office/powerpoint/2010/main" val="173491478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evelopers.line.biz/en/docs/liff/overview/"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hyperlink" Target="https://productplan.com/glossary/minimum-viable-produ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36185A7-1636-80A7-D09E-3EEA84642A06}"/>
              </a:ext>
            </a:extLst>
          </p:cNvPr>
          <p:cNvSpPr>
            <a:spLocks noGrp="1"/>
          </p:cNvSpPr>
          <p:nvPr>
            <p:ph idx="1"/>
          </p:nvPr>
        </p:nvSpPr>
        <p:spPr>
          <a:xfrm>
            <a:off x="125506" y="188259"/>
            <a:ext cx="11914094" cy="6499412"/>
          </a:xfrm>
        </p:spPr>
        <p:txBody>
          <a:bodyPr>
            <a:normAutofit/>
          </a:bodyPr>
          <a:lstStyle/>
          <a:p>
            <a:pPr>
              <a:buFontTx/>
              <a:buChar char="-"/>
            </a:pPr>
            <a:r>
              <a:rPr lang="en-US" altLang="zh-TW" dirty="0"/>
              <a:t>Designing tailored software for clients and stakeholders by their requirements is a common strategy in software development. However, in many cases, software engineers would encounter situations where clients and stakeholders are a large group, making it expensive and time consuming to elicit requirements from each of them individually. In such scenarios, performing independent elicitation techniques would become more practical. This presentation will primarily focus on two methods of independent elicitation techniques: system interface analysis and user interface analysis. These methods </a:t>
            </a:r>
            <a:r>
              <a:rPr lang="en-US" altLang="zh-TW" dirty="0" err="1"/>
              <a:t>analyse</a:t>
            </a:r>
            <a:r>
              <a:rPr lang="en-US" altLang="zh-TW" dirty="0"/>
              <a:t> the interaction between existing software and other entities in system perspective and examine user interfaces to gain a general understanding of system requirements and user expectations in similar software development processes. This demonstration will take the existing communication software LINE as an example to demonstrate how a team can obtain the system platform requirements for development and user expectations through system interface analysis and user interface analysis.</a:t>
            </a:r>
          </a:p>
        </p:txBody>
      </p:sp>
    </p:spTree>
    <p:extLst>
      <p:ext uri="{BB962C8B-B14F-4D97-AF65-F5344CB8AC3E}">
        <p14:creationId xmlns:p14="http://schemas.microsoft.com/office/powerpoint/2010/main" val="96929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32E162-84E8-B6FB-8511-5427A174FE83}"/>
              </a:ext>
            </a:extLst>
          </p:cNvPr>
          <p:cNvSpPr>
            <a:spLocks noGrp="1"/>
          </p:cNvSpPr>
          <p:nvPr>
            <p:ph type="title"/>
          </p:nvPr>
        </p:nvSpPr>
        <p:spPr>
          <a:xfrm>
            <a:off x="838200" y="812006"/>
            <a:ext cx="10515600" cy="1325563"/>
          </a:xfrm>
        </p:spPr>
        <p:txBody>
          <a:bodyPr>
            <a:normAutofit/>
          </a:bodyPr>
          <a:lstStyle/>
          <a:p>
            <a:pPr algn="ctr"/>
            <a:r>
              <a:rPr lang="en-US" altLang="zh-TW" sz="4800" dirty="0"/>
              <a:t>CSSE3012</a:t>
            </a:r>
            <a:r>
              <a:rPr lang="zh-TW" altLang="en-US" sz="4800" dirty="0"/>
              <a:t> </a:t>
            </a:r>
            <a:r>
              <a:rPr lang="en-US" altLang="zh-TW" sz="4800" dirty="0"/>
              <a:t>Presentation</a:t>
            </a:r>
            <a:endParaRPr lang="zh-TW" altLang="en-US" sz="4800" dirty="0"/>
          </a:p>
        </p:txBody>
      </p:sp>
      <p:sp>
        <p:nvSpPr>
          <p:cNvPr id="4" name="標題 1">
            <a:extLst>
              <a:ext uri="{FF2B5EF4-FFF2-40B4-BE49-F238E27FC236}">
                <a16:creationId xmlns:a16="http://schemas.microsoft.com/office/drawing/2014/main" id="{A01B083F-A5C3-227A-1294-37C02C0BAA7B}"/>
              </a:ext>
            </a:extLst>
          </p:cNvPr>
          <p:cNvSpPr txBox="1">
            <a:spLocks/>
          </p:cNvSpPr>
          <p:nvPr/>
        </p:nvSpPr>
        <p:spPr>
          <a:xfrm>
            <a:off x="838200" y="1474787"/>
            <a:ext cx="10515600" cy="4925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TW" altLang="zh-TW" sz="4400" b="0" i="0" u="none" strike="noStrike" cap="none" normalizeH="0" baseline="0" dirty="0">
                <a:ln>
                  <a:noFill/>
                </a:ln>
                <a:solidFill>
                  <a:srgbClr val="000000"/>
                </a:solidFill>
                <a:effectLst/>
                <a:cs typeface="Arial" panose="020B0604020202020204" pitchFamily="34" charset="0"/>
              </a:rPr>
              <a:t>Interface Analysis</a:t>
            </a:r>
            <a:endParaRPr kumimoji="0" lang="en-US" altLang="zh-TW" sz="4400" b="0" i="0" u="none" strike="noStrike" cap="none" normalizeH="0" baseline="0" dirty="0">
              <a:ln>
                <a:noFill/>
              </a:ln>
              <a:solidFill>
                <a:srgbClr val="000000"/>
              </a:solidFill>
              <a:effectLst/>
              <a:cs typeface="Arial" panose="020B0604020202020204" pitchFamily="34"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lang="en-US" altLang="zh-TW" dirty="0">
              <a:solidFill>
                <a:srgbClr val="000000"/>
              </a:solidFill>
              <a:cs typeface="Arial" panose="020B0604020202020204" pitchFamily="34" charset="0"/>
            </a:endParaRPr>
          </a:p>
          <a:p>
            <a:pPr marL="0" marR="0" lvl="0" indent="0" algn="ctr" defTabSz="914400" rtl="0" eaLnBrk="0" fontAlgn="b" latinLnBrk="0" hangingPunct="0">
              <a:lnSpc>
                <a:spcPct val="100000"/>
              </a:lnSpc>
              <a:spcBef>
                <a:spcPct val="0"/>
              </a:spcBef>
              <a:spcAft>
                <a:spcPct val="0"/>
              </a:spcAft>
              <a:buClrTx/>
              <a:buSzTx/>
              <a:buFontTx/>
              <a:buNone/>
              <a:tabLst/>
            </a:pPr>
            <a:r>
              <a:rPr lang="en-US" altLang="zh-TW" sz="3600" dirty="0">
                <a:solidFill>
                  <a:srgbClr val="000000"/>
                </a:solidFill>
                <a:cs typeface="Arial" panose="020B0604020202020204" pitchFamily="34" charset="0"/>
              </a:rPr>
              <a:t>Student Name: Wei-Ting, Hong</a:t>
            </a: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altLang="zh-TW" sz="3600" b="0" i="0" u="none" strike="noStrike" cap="none" normalizeH="0" baseline="0" dirty="0">
              <a:ln>
                <a:noFill/>
              </a:ln>
              <a:solidFill>
                <a:srgbClr val="000000"/>
              </a:solidFill>
              <a:effectLst/>
              <a:cs typeface="Arial" panose="020B0604020202020204" pitchFamily="34" charset="0"/>
            </a:endParaRPr>
          </a:p>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TW" sz="3600" b="0" i="0" u="none" strike="noStrike" cap="none" normalizeH="0" baseline="0" dirty="0">
                <a:ln>
                  <a:noFill/>
                </a:ln>
                <a:solidFill>
                  <a:srgbClr val="000000"/>
                </a:solidFill>
                <a:effectLst/>
                <a:cs typeface="Arial" panose="020B0604020202020204" pitchFamily="34" charset="0"/>
              </a:rPr>
              <a:t>Student Number: 47523483</a:t>
            </a:r>
          </a:p>
        </p:txBody>
      </p:sp>
      <p:sp>
        <p:nvSpPr>
          <p:cNvPr id="6" name="Rectangle 1">
            <a:extLst>
              <a:ext uri="{FF2B5EF4-FFF2-40B4-BE49-F238E27FC236}">
                <a16:creationId xmlns:a16="http://schemas.microsoft.com/office/drawing/2014/main" id="{EF40B4D4-3D1A-64A5-169C-CF8BEA5C9020}"/>
              </a:ext>
            </a:extLst>
          </p:cNvPr>
          <p:cNvSpPr>
            <a:spLocks noChangeArrowheads="1"/>
          </p:cNvSpPr>
          <p:nvPr/>
        </p:nvSpPr>
        <p:spPr bwMode="auto">
          <a:xfrm>
            <a:off x="838200" y="3910013"/>
            <a:ext cx="210314" cy="6463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br>
              <a:rPr kumimoji="0" lang="zh-TW" altLang="zh-TW" sz="900" b="0" i="0" u="none" strike="noStrike" cap="none" normalizeH="0" baseline="0">
                <a:ln>
                  <a:noFill/>
                </a:ln>
                <a:solidFill>
                  <a:srgbClr val="000000"/>
                </a:solidFill>
                <a:effectLst/>
                <a:latin typeface="+mj-lt"/>
              </a:rPr>
            </a:br>
            <a:r>
              <a:rPr kumimoji="0" lang="zh-TW" altLang="zh-TW" sz="900" b="0" i="0" u="none" strike="noStrike" cap="none" normalizeH="0" baseline="0">
                <a:ln>
                  <a:noFill/>
                </a:ln>
                <a:solidFill>
                  <a:srgbClr val="000000"/>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mj-lt"/>
            </a:endParaRPr>
          </a:p>
        </p:txBody>
      </p:sp>
      <p:sp>
        <p:nvSpPr>
          <p:cNvPr id="7" name="Rectangle 2">
            <a:extLst>
              <a:ext uri="{FF2B5EF4-FFF2-40B4-BE49-F238E27FC236}">
                <a16:creationId xmlns:a16="http://schemas.microsoft.com/office/drawing/2014/main" id="{8D72143D-7643-4043-9D72-AA4B5553E934}"/>
              </a:ext>
            </a:extLst>
          </p:cNvPr>
          <p:cNvSpPr>
            <a:spLocks noChangeArrowheads="1"/>
          </p:cNvSpPr>
          <p:nvPr/>
        </p:nvSpPr>
        <p:spPr bwMode="auto">
          <a:xfrm>
            <a:off x="838200" y="3725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latin typeface="+mj-lt"/>
            </a:endParaRPr>
          </a:p>
        </p:txBody>
      </p:sp>
    </p:spTree>
    <p:extLst>
      <p:ext uri="{BB962C8B-B14F-4D97-AF65-F5344CB8AC3E}">
        <p14:creationId xmlns:p14="http://schemas.microsoft.com/office/powerpoint/2010/main" val="27836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B95F7C-ADBB-37B6-45D1-1C0E64EBDD0C}"/>
              </a:ext>
            </a:extLst>
          </p:cNvPr>
          <p:cNvSpPr>
            <a:spLocks noGrp="1"/>
          </p:cNvSpPr>
          <p:nvPr>
            <p:ph type="title"/>
          </p:nvPr>
        </p:nvSpPr>
        <p:spPr/>
        <p:txBody>
          <a:bodyPr>
            <a:normAutofit/>
          </a:bodyPr>
          <a:lstStyle/>
          <a:p>
            <a:r>
              <a:rPr lang="en-US" altLang="zh-TW" sz="4000" dirty="0"/>
              <a:t>Two approaches of Requirements Elicitation</a:t>
            </a:r>
            <a:endParaRPr lang="zh-TW" altLang="en-US" sz="3600" dirty="0"/>
          </a:p>
        </p:txBody>
      </p:sp>
      <p:sp>
        <p:nvSpPr>
          <p:cNvPr id="9" name="文字方塊 8">
            <a:extLst>
              <a:ext uri="{FF2B5EF4-FFF2-40B4-BE49-F238E27FC236}">
                <a16:creationId xmlns:a16="http://schemas.microsoft.com/office/drawing/2014/main" id="{D2223011-930B-006D-09F6-A8D5CA174B18}"/>
              </a:ext>
            </a:extLst>
          </p:cNvPr>
          <p:cNvSpPr txBox="1"/>
          <p:nvPr/>
        </p:nvSpPr>
        <p:spPr>
          <a:xfrm>
            <a:off x="542364" y="1690688"/>
            <a:ext cx="4827494" cy="4801314"/>
          </a:xfrm>
          <a:prstGeom prst="rect">
            <a:avLst/>
          </a:prstGeom>
          <a:noFill/>
        </p:spPr>
        <p:txBody>
          <a:bodyPr wrap="square" rtlCol="0">
            <a:spAutoFit/>
          </a:bodyPr>
          <a:lstStyle/>
          <a:p>
            <a:pPr algn="just">
              <a:lnSpc>
                <a:spcPct val="150000"/>
              </a:lnSpc>
            </a:pPr>
            <a:r>
              <a:rPr lang="en-US" altLang="zh-TW" sz="2800" dirty="0"/>
              <a:t>1. </a:t>
            </a:r>
            <a:r>
              <a:rPr lang="fr-FR" altLang="zh-TW" sz="2800" dirty="0"/>
              <a:t>Elicitation Techniques</a:t>
            </a:r>
          </a:p>
          <a:p>
            <a:pPr algn="just">
              <a:lnSpc>
                <a:spcPct val="150000"/>
              </a:lnSpc>
            </a:pPr>
            <a:r>
              <a:rPr lang="fr-FR" altLang="zh-TW" sz="2800" dirty="0"/>
              <a:t>- Interviews </a:t>
            </a:r>
          </a:p>
          <a:p>
            <a:pPr algn="just">
              <a:lnSpc>
                <a:spcPct val="150000"/>
              </a:lnSpc>
            </a:pPr>
            <a:r>
              <a:rPr lang="fr-FR" altLang="zh-TW" sz="2800" dirty="0"/>
              <a:t>- Workshops</a:t>
            </a:r>
          </a:p>
          <a:p>
            <a:pPr algn="just">
              <a:lnSpc>
                <a:spcPct val="150000"/>
              </a:lnSpc>
            </a:pPr>
            <a:r>
              <a:rPr lang="fr-FR" altLang="zh-TW" sz="2800" dirty="0"/>
              <a:t>- Focus Groups</a:t>
            </a:r>
          </a:p>
          <a:p>
            <a:pPr algn="just">
              <a:lnSpc>
                <a:spcPct val="150000"/>
              </a:lnSpc>
            </a:pPr>
            <a:r>
              <a:rPr lang="fr-FR" altLang="zh-TW" sz="2800" dirty="0"/>
              <a:t>- Observations</a:t>
            </a:r>
          </a:p>
          <a:p>
            <a:pPr algn="just">
              <a:lnSpc>
                <a:spcPct val="150000"/>
              </a:lnSpc>
            </a:pPr>
            <a:r>
              <a:rPr lang="fr-FR" altLang="zh-TW" sz="2800" dirty="0"/>
              <a:t>- Questionnaires</a:t>
            </a:r>
          </a:p>
          <a:p>
            <a:pPr algn="just">
              <a:lnSpc>
                <a:spcPct val="150000"/>
              </a:lnSpc>
            </a:pPr>
            <a:endParaRPr lang="zh-TW" altLang="en-US" sz="2400" dirty="0"/>
          </a:p>
          <a:p>
            <a:r>
              <a:rPr lang="en-US" altLang="zh-TW" dirty="0"/>
              <a:t> </a:t>
            </a:r>
            <a:endParaRPr lang="zh-TW" altLang="en-US" dirty="0"/>
          </a:p>
        </p:txBody>
      </p:sp>
      <p:sp>
        <p:nvSpPr>
          <p:cNvPr id="11" name="文字方塊 10">
            <a:extLst>
              <a:ext uri="{FF2B5EF4-FFF2-40B4-BE49-F238E27FC236}">
                <a16:creationId xmlns:a16="http://schemas.microsoft.com/office/drawing/2014/main" id="{309928C6-04D2-B507-6E48-775C007E9173}"/>
              </a:ext>
            </a:extLst>
          </p:cNvPr>
          <p:cNvSpPr txBox="1"/>
          <p:nvPr/>
        </p:nvSpPr>
        <p:spPr>
          <a:xfrm>
            <a:off x="4838701" y="1690688"/>
            <a:ext cx="6515099" cy="3693319"/>
          </a:xfrm>
          <a:prstGeom prst="rect">
            <a:avLst/>
          </a:prstGeom>
          <a:noFill/>
        </p:spPr>
        <p:txBody>
          <a:bodyPr wrap="square" rtlCol="0">
            <a:spAutoFit/>
          </a:bodyPr>
          <a:lstStyle/>
          <a:p>
            <a:pPr marL="342900" indent="-342900" algn="just">
              <a:lnSpc>
                <a:spcPct val="150000"/>
              </a:lnSpc>
              <a:buFontTx/>
              <a:buChar char="-"/>
            </a:pPr>
            <a:r>
              <a:rPr lang="en-US" altLang="zh-TW" sz="2400" dirty="0"/>
              <a:t>Usually rely on </a:t>
            </a:r>
            <a:r>
              <a:rPr lang="en-US" altLang="zh-TW" sz="2400" b="1" dirty="0"/>
              <a:t>interactions</a:t>
            </a:r>
            <a:r>
              <a:rPr lang="en-US" altLang="zh-TW" sz="2400" dirty="0"/>
              <a:t> with stakeholders.</a:t>
            </a:r>
          </a:p>
          <a:p>
            <a:pPr marL="342900" indent="-342900" algn="just">
              <a:lnSpc>
                <a:spcPct val="150000"/>
              </a:lnSpc>
              <a:buFontTx/>
              <a:buChar char="-"/>
            </a:pPr>
            <a:r>
              <a:rPr lang="en-US" altLang="zh-TW" sz="2400" dirty="0"/>
              <a:t>Ensure that comprehensive and accurate requirements information is collected.</a:t>
            </a:r>
          </a:p>
          <a:p>
            <a:pPr marL="342900" indent="-342900" algn="just">
              <a:lnSpc>
                <a:spcPct val="150000"/>
              </a:lnSpc>
              <a:buFontTx/>
              <a:buChar char="-"/>
            </a:pPr>
            <a:r>
              <a:rPr lang="en-US" altLang="zh-TW" sz="2400" dirty="0"/>
              <a:t>Aim to create </a:t>
            </a:r>
            <a:r>
              <a:rPr lang="en-US" altLang="zh-TW" sz="2400" b="1" dirty="0"/>
              <a:t>tailored</a:t>
            </a:r>
            <a:r>
              <a:rPr lang="en-US" altLang="zh-TW" sz="2400" dirty="0"/>
              <a:t> software for stakeholders.</a:t>
            </a:r>
          </a:p>
          <a:p>
            <a:pPr marL="342900" indent="-342900" algn="just">
              <a:lnSpc>
                <a:spcPct val="150000"/>
              </a:lnSpc>
              <a:buFontTx/>
              <a:buChar char="-"/>
            </a:pPr>
            <a:endParaRPr lang="en-US" altLang="zh-TW" sz="2400" dirty="0"/>
          </a:p>
          <a:p>
            <a:pPr marL="342900" indent="-342900" algn="just">
              <a:lnSpc>
                <a:spcPct val="150000"/>
              </a:lnSpc>
              <a:buFontTx/>
              <a:buChar char="-"/>
            </a:pPr>
            <a:endParaRPr lang="zh-TW" altLang="en-US" sz="2400" dirty="0"/>
          </a:p>
          <a:p>
            <a:r>
              <a:rPr lang="en-US" altLang="zh-TW" dirty="0"/>
              <a:t> </a:t>
            </a:r>
            <a:endParaRPr lang="zh-TW" altLang="en-US" dirty="0"/>
          </a:p>
        </p:txBody>
      </p:sp>
    </p:spTree>
    <p:extLst>
      <p:ext uri="{BB962C8B-B14F-4D97-AF65-F5344CB8AC3E}">
        <p14:creationId xmlns:p14="http://schemas.microsoft.com/office/powerpoint/2010/main" val="119177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B95F7C-ADBB-37B6-45D1-1C0E64EBDD0C}"/>
              </a:ext>
            </a:extLst>
          </p:cNvPr>
          <p:cNvSpPr>
            <a:spLocks noGrp="1"/>
          </p:cNvSpPr>
          <p:nvPr>
            <p:ph type="title"/>
          </p:nvPr>
        </p:nvSpPr>
        <p:spPr/>
        <p:txBody>
          <a:bodyPr>
            <a:normAutofit/>
          </a:bodyPr>
          <a:lstStyle/>
          <a:p>
            <a:r>
              <a:rPr lang="en-US" altLang="zh-TW" sz="4000" dirty="0"/>
              <a:t>Two approaches of Requirements Elicitation</a:t>
            </a:r>
            <a:endParaRPr lang="zh-TW" altLang="en-US" sz="3600" dirty="0"/>
          </a:p>
        </p:txBody>
      </p:sp>
      <p:sp>
        <p:nvSpPr>
          <p:cNvPr id="9" name="文字方塊 8">
            <a:extLst>
              <a:ext uri="{FF2B5EF4-FFF2-40B4-BE49-F238E27FC236}">
                <a16:creationId xmlns:a16="http://schemas.microsoft.com/office/drawing/2014/main" id="{D2223011-930B-006D-09F6-A8D5CA174B18}"/>
              </a:ext>
            </a:extLst>
          </p:cNvPr>
          <p:cNvSpPr txBox="1"/>
          <p:nvPr/>
        </p:nvSpPr>
        <p:spPr>
          <a:xfrm>
            <a:off x="452718" y="1690688"/>
            <a:ext cx="5643282" cy="3508653"/>
          </a:xfrm>
          <a:prstGeom prst="rect">
            <a:avLst/>
          </a:prstGeom>
          <a:noFill/>
        </p:spPr>
        <p:txBody>
          <a:bodyPr wrap="square" rtlCol="0">
            <a:spAutoFit/>
          </a:bodyPr>
          <a:lstStyle/>
          <a:p>
            <a:pPr>
              <a:lnSpc>
                <a:spcPct val="150000"/>
              </a:lnSpc>
            </a:pPr>
            <a:r>
              <a:rPr lang="en-US" altLang="zh-TW" sz="2800" dirty="0"/>
              <a:t>2. Independent Elicitation Techniques</a:t>
            </a:r>
          </a:p>
          <a:p>
            <a:pPr>
              <a:lnSpc>
                <a:spcPct val="150000"/>
              </a:lnSpc>
            </a:pPr>
            <a:r>
              <a:rPr lang="en-US" altLang="zh-TW" sz="2800" dirty="0"/>
              <a:t>- System interface analysis</a:t>
            </a:r>
          </a:p>
          <a:p>
            <a:pPr>
              <a:lnSpc>
                <a:spcPct val="150000"/>
              </a:lnSpc>
            </a:pPr>
            <a:r>
              <a:rPr lang="en-US" altLang="zh-TW" sz="2800" dirty="0"/>
              <a:t>- User interface analysis</a:t>
            </a:r>
          </a:p>
          <a:p>
            <a:pPr>
              <a:lnSpc>
                <a:spcPct val="150000"/>
              </a:lnSpc>
            </a:pPr>
            <a:r>
              <a:rPr lang="en-US" altLang="zh-TW" sz="2800" dirty="0"/>
              <a:t>- Document analysis</a:t>
            </a:r>
            <a:endParaRPr lang="zh-TW" altLang="en-US" sz="2800" dirty="0"/>
          </a:p>
          <a:p>
            <a:pPr algn="just">
              <a:lnSpc>
                <a:spcPct val="150000"/>
              </a:lnSpc>
            </a:pPr>
            <a:endParaRPr lang="zh-TW" altLang="en-US" sz="2400" dirty="0"/>
          </a:p>
          <a:p>
            <a:r>
              <a:rPr lang="en-US" altLang="zh-TW" dirty="0"/>
              <a:t> </a:t>
            </a:r>
            <a:endParaRPr lang="zh-TW" altLang="en-US" dirty="0"/>
          </a:p>
        </p:txBody>
      </p:sp>
      <p:sp>
        <p:nvSpPr>
          <p:cNvPr id="11" name="文字方塊 10">
            <a:extLst>
              <a:ext uri="{FF2B5EF4-FFF2-40B4-BE49-F238E27FC236}">
                <a16:creationId xmlns:a16="http://schemas.microsoft.com/office/drawing/2014/main" id="{309928C6-04D2-B507-6E48-775C007E9173}"/>
              </a:ext>
            </a:extLst>
          </p:cNvPr>
          <p:cNvSpPr txBox="1"/>
          <p:nvPr/>
        </p:nvSpPr>
        <p:spPr>
          <a:xfrm>
            <a:off x="6096001" y="1687047"/>
            <a:ext cx="5643282" cy="3693319"/>
          </a:xfrm>
          <a:prstGeom prst="rect">
            <a:avLst/>
          </a:prstGeom>
          <a:noFill/>
        </p:spPr>
        <p:txBody>
          <a:bodyPr wrap="square" rtlCol="0">
            <a:spAutoFit/>
          </a:bodyPr>
          <a:lstStyle/>
          <a:p>
            <a:pPr marL="342900" indent="-342900" algn="just">
              <a:lnSpc>
                <a:spcPct val="150000"/>
              </a:lnSpc>
              <a:buFontTx/>
              <a:buChar char="-"/>
            </a:pPr>
            <a:r>
              <a:rPr lang="en-US" altLang="zh-TW" sz="2400" dirty="0"/>
              <a:t>Techniques </a:t>
            </a:r>
            <a:r>
              <a:rPr lang="en-US" altLang="zh-TW" sz="2400" b="1" dirty="0"/>
              <a:t>without</a:t>
            </a:r>
            <a:r>
              <a:rPr lang="en-US" altLang="zh-TW" sz="2400" dirty="0"/>
              <a:t> stakeholders, usually for </a:t>
            </a:r>
            <a:r>
              <a:rPr lang="en-US" altLang="zh-TW" sz="2400" b="1" dirty="0"/>
              <a:t>larger</a:t>
            </a:r>
            <a:r>
              <a:rPr lang="en-US" altLang="zh-TW" sz="2400" dirty="0"/>
              <a:t> scale, more </a:t>
            </a:r>
            <a:r>
              <a:rPr lang="en-US" altLang="zh-TW" sz="2400" b="1" dirty="0"/>
              <a:t>universal</a:t>
            </a:r>
            <a:r>
              <a:rPr lang="en-US" altLang="zh-TW" sz="2400" dirty="0"/>
              <a:t> systems or software.</a:t>
            </a:r>
          </a:p>
          <a:p>
            <a:pPr marL="342900" indent="-342900" algn="just">
              <a:lnSpc>
                <a:spcPct val="150000"/>
              </a:lnSpc>
              <a:buFontTx/>
              <a:buChar char="-"/>
            </a:pPr>
            <a:r>
              <a:rPr lang="en-US" altLang="zh-TW" sz="2400" dirty="0"/>
              <a:t>Collect requirements and information from </a:t>
            </a:r>
            <a:r>
              <a:rPr lang="en-US" altLang="zh-TW" sz="2400" b="1" dirty="0"/>
              <a:t>existing</a:t>
            </a:r>
            <a:r>
              <a:rPr lang="en-US" altLang="zh-TW" sz="2400" dirty="0"/>
              <a:t> experience, documentation, analysis, etc.</a:t>
            </a:r>
          </a:p>
          <a:p>
            <a:r>
              <a:rPr lang="en-US" altLang="zh-TW" dirty="0"/>
              <a:t> </a:t>
            </a:r>
            <a:endParaRPr lang="zh-TW" altLang="en-US" dirty="0"/>
          </a:p>
        </p:txBody>
      </p:sp>
    </p:spTree>
    <p:extLst>
      <p:ext uri="{BB962C8B-B14F-4D97-AF65-F5344CB8AC3E}">
        <p14:creationId xmlns:p14="http://schemas.microsoft.com/office/powerpoint/2010/main" val="213382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B95F7C-ADBB-37B6-45D1-1C0E64EBDD0C}"/>
              </a:ext>
            </a:extLst>
          </p:cNvPr>
          <p:cNvSpPr>
            <a:spLocks noGrp="1"/>
          </p:cNvSpPr>
          <p:nvPr>
            <p:ph type="title"/>
          </p:nvPr>
        </p:nvSpPr>
        <p:spPr/>
        <p:txBody>
          <a:bodyPr>
            <a:normAutofit/>
          </a:bodyPr>
          <a:lstStyle/>
          <a:p>
            <a:r>
              <a:rPr lang="en-US" altLang="zh-TW" sz="4000" dirty="0"/>
              <a:t>Interface analysis - methodology</a:t>
            </a:r>
            <a:endParaRPr lang="zh-TW" altLang="en-US" sz="3600" dirty="0"/>
          </a:p>
        </p:txBody>
      </p:sp>
      <p:sp>
        <p:nvSpPr>
          <p:cNvPr id="9" name="文字方塊 8">
            <a:extLst>
              <a:ext uri="{FF2B5EF4-FFF2-40B4-BE49-F238E27FC236}">
                <a16:creationId xmlns:a16="http://schemas.microsoft.com/office/drawing/2014/main" id="{D2223011-930B-006D-09F6-A8D5CA174B18}"/>
              </a:ext>
            </a:extLst>
          </p:cNvPr>
          <p:cNvSpPr txBox="1"/>
          <p:nvPr/>
        </p:nvSpPr>
        <p:spPr>
          <a:xfrm>
            <a:off x="461683" y="1461368"/>
            <a:ext cx="5257800" cy="3460947"/>
          </a:xfrm>
          <a:prstGeom prst="rect">
            <a:avLst/>
          </a:prstGeom>
          <a:noFill/>
        </p:spPr>
        <p:txBody>
          <a:bodyPr wrap="square" rtlCol="0">
            <a:spAutoFit/>
          </a:bodyPr>
          <a:lstStyle/>
          <a:p>
            <a:pPr>
              <a:lnSpc>
                <a:spcPct val="150000"/>
              </a:lnSpc>
            </a:pPr>
            <a:r>
              <a:rPr lang="en-US" altLang="zh-TW" sz="2800" dirty="0"/>
              <a:t>1. System interface analysis</a:t>
            </a:r>
          </a:p>
          <a:p>
            <a:pPr marL="342900" indent="-342900">
              <a:lnSpc>
                <a:spcPct val="150000"/>
              </a:lnSpc>
              <a:buFontTx/>
              <a:buChar char="-"/>
            </a:pPr>
            <a:r>
              <a:rPr lang="en-US" altLang="zh-TW" sz="2000" dirty="0"/>
              <a:t>Collect </a:t>
            </a:r>
            <a:r>
              <a:rPr lang="en-US" altLang="zh-TW" sz="2000" b="1" dirty="0"/>
              <a:t>requirements</a:t>
            </a:r>
            <a:r>
              <a:rPr lang="en-US" altLang="zh-TW" sz="2000" dirty="0"/>
              <a:t> and </a:t>
            </a:r>
            <a:r>
              <a:rPr lang="en-US" altLang="zh-TW" sz="2000" b="1" dirty="0"/>
              <a:t>data exchange methods</a:t>
            </a:r>
            <a:r>
              <a:rPr lang="en-US" altLang="zh-TW" sz="2000" dirty="0"/>
              <a:t> by </a:t>
            </a:r>
            <a:r>
              <a:rPr lang="en-US" altLang="zh-TW" sz="2000" dirty="0" err="1"/>
              <a:t>analysing</a:t>
            </a:r>
            <a:r>
              <a:rPr lang="en-US" altLang="zh-TW" sz="2000" dirty="0"/>
              <a:t> the interaction between the system and </a:t>
            </a:r>
            <a:r>
              <a:rPr lang="en-US" altLang="zh-TW" sz="2000" b="1" dirty="0"/>
              <a:t>external entities</a:t>
            </a:r>
            <a:r>
              <a:rPr lang="en-US" altLang="zh-TW" sz="2000" dirty="0"/>
              <a:t>.</a:t>
            </a:r>
          </a:p>
          <a:p>
            <a:pPr marL="342900" indent="-342900">
              <a:lnSpc>
                <a:spcPct val="150000"/>
              </a:lnSpc>
              <a:buFontTx/>
              <a:buChar char="-"/>
            </a:pPr>
            <a:endParaRPr lang="en-US" altLang="zh-TW" sz="2000" dirty="0"/>
          </a:p>
          <a:p>
            <a:pPr marL="285750" indent="-285750">
              <a:lnSpc>
                <a:spcPct val="150000"/>
              </a:lnSpc>
              <a:buFontTx/>
              <a:buChar char="-"/>
            </a:pPr>
            <a:r>
              <a:rPr lang="en-US" altLang="zh-TW" sz="2000" dirty="0"/>
              <a:t>Obtain what </a:t>
            </a:r>
            <a:r>
              <a:rPr lang="en-US" altLang="zh-TW" sz="2000" b="1" dirty="0"/>
              <a:t>functionality</a:t>
            </a:r>
            <a:r>
              <a:rPr lang="en-US" altLang="zh-TW" sz="2000" dirty="0"/>
              <a:t> should be delivered by </a:t>
            </a:r>
            <a:r>
              <a:rPr lang="en-US" altLang="zh-TW" sz="2000" dirty="0" err="1"/>
              <a:t>analysing</a:t>
            </a:r>
            <a:r>
              <a:rPr lang="en-US" altLang="zh-TW" sz="2000" dirty="0"/>
              <a:t> the </a:t>
            </a:r>
            <a:r>
              <a:rPr lang="en-US" altLang="zh-TW" sz="2000" b="1" dirty="0"/>
              <a:t>system components</a:t>
            </a:r>
            <a:r>
              <a:rPr lang="en-US" altLang="zh-TW" sz="2000" dirty="0"/>
              <a:t>.</a:t>
            </a:r>
            <a:endParaRPr lang="zh-TW" altLang="en-US" sz="2000" dirty="0"/>
          </a:p>
        </p:txBody>
      </p:sp>
      <p:sp>
        <p:nvSpPr>
          <p:cNvPr id="3" name="文字方塊 2">
            <a:extLst>
              <a:ext uri="{FF2B5EF4-FFF2-40B4-BE49-F238E27FC236}">
                <a16:creationId xmlns:a16="http://schemas.microsoft.com/office/drawing/2014/main" id="{EF575779-5D71-F02E-8F53-78FBF50C7CDD}"/>
              </a:ext>
            </a:extLst>
          </p:cNvPr>
          <p:cNvSpPr txBox="1"/>
          <p:nvPr/>
        </p:nvSpPr>
        <p:spPr>
          <a:xfrm>
            <a:off x="5719483" y="1461368"/>
            <a:ext cx="5522258" cy="3788858"/>
          </a:xfrm>
          <a:prstGeom prst="rect">
            <a:avLst/>
          </a:prstGeom>
          <a:noFill/>
        </p:spPr>
        <p:txBody>
          <a:bodyPr wrap="square" rtlCol="0">
            <a:spAutoFit/>
          </a:bodyPr>
          <a:lstStyle/>
          <a:p>
            <a:pPr>
              <a:lnSpc>
                <a:spcPct val="150000"/>
              </a:lnSpc>
            </a:pPr>
            <a:r>
              <a:rPr lang="en-US" altLang="zh-TW" sz="2800" dirty="0"/>
              <a:t>2. User interface analysis</a:t>
            </a:r>
          </a:p>
          <a:p>
            <a:pPr marL="342900" indent="-342900">
              <a:lnSpc>
                <a:spcPct val="150000"/>
              </a:lnSpc>
              <a:buFontTx/>
              <a:buChar char="-"/>
            </a:pPr>
            <a:r>
              <a:rPr lang="en-US" altLang="zh-TW" sz="2000" dirty="0"/>
              <a:t>Gathering user </a:t>
            </a:r>
            <a:r>
              <a:rPr lang="en-US" altLang="zh-TW" sz="2000" b="1" dirty="0"/>
              <a:t>requirement</a:t>
            </a:r>
            <a:r>
              <a:rPr lang="en-US" altLang="zh-TW" sz="2000" dirty="0"/>
              <a:t> and </a:t>
            </a:r>
            <a:r>
              <a:rPr lang="en-US" altLang="zh-TW" sz="2000" b="1" dirty="0"/>
              <a:t>expectations</a:t>
            </a:r>
            <a:r>
              <a:rPr lang="en-US" altLang="zh-TW" sz="2000" dirty="0"/>
              <a:t> by </a:t>
            </a:r>
            <a:r>
              <a:rPr lang="en-US" altLang="zh-TW" sz="2000" dirty="0" err="1"/>
              <a:t>analysing</a:t>
            </a:r>
            <a:r>
              <a:rPr lang="en-US" altLang="zh-TW" sz="2000" dirty="0"/>
              <a:t> a system's </a:t>
            </a:r>
            <a:r>
              <a:rPr lang="en-US" altLang="zh-TW" sz="2000" b="1" dirty="0"/>
              <a:t>user interface</a:t>
            </a:r>
            <a:r>
              <a:rPr lang="en-US" altLang="zh-TW" sz="2000" dirty="0"/>
              <a:t>. </a:t>
            </a:r>
          </a:p>
          <a:p>
            <a:pPr marL="342900" indent="-342900">
              <a:lnSpc>
                <a:spcPct val="150000"/>
              </a:lnSpc>
              <a:buFontTx/>
              <a:buChar char="-"/>
            </a:pPr>
            <a:endParaRPr lang="en-US" altLang="zh-TW" sz="2000" dirty="0"/>
          </a:p>
          <a:p>
            <a:pPr marL="342900" indent="-342900">
              <a:lnSpc>
                <a:spcPct val="150000"/>
              </a:lnSpc>
              <a:buFontTx/>
              <a:buChar char="-"/>
            </a:pPr>
            <a:endParaRPr lang="en-US" altLang="zh-TW" sz="2000" dirty="0"/>
          </a:p>
          <a:p>
            <a:pPr marL="342900" indent="-342900">
              <a:lnSpc>
                <a:spcPct val="150000"/>
              </a:lnSpc>
              <a:buFontTx/>
              <a:buChar char="-"/>
            </a:pPr>
            <a:r>
              <a:rPr lang="en-US" altLang="zh-TW" dirty="0"/>
              <a:t>By reviewing the user interface design, interaction methods, etc. from existing systems to understand how users interact with the system.</a:t>
            </a:r>
            <a:endParaRPr lang="zh-TW" altLang="en-US" dirty="0"/>
          </a:p>
        </p:txBody>
      </p:sp>
      <p:sp>
        <p:nvSpPr>
          <p:cNvPr id="4" name="文字方塊 3">
            <a:extLst>
              <a:ext uri="{FF2B5EF4-FFF2-40B4-BE49-F238E27FC236}">
                <a16:creationId xmlns:a16="http://schemas.microsoft.com/office/drawing/2014/main" id="{03D6ABDE-2655-C20D-C3B2-11F1DD83E6DE}"/>
              </a:ext>
            </a:extLst>
          </p:cNvPr>
          <p:cNvSpPr txBox="1"/>
          <p:nvPr/>
        </p:nvSpPr>
        <p:spPr>
          <a:xfrm>
            <a:off x="461683" y="5649226"/>
            <a:ext cx="11249671" cy="369332"/>
          </a:xfrm>
          <a:prstGeom prst="rect">
            <a:avLst/>
          </a:prstGeom>
          <a:noFill/>
        </p:spPr>
        <p:txBody>
          <a:bodyPr wrap="square" rtlCol="0">
            <a:spAutoFit/>
          </a:bodyPr>
          <a:lstStyle/>
          <a:p>
            <a:r>
              <a:rPr kumimoji="1" lang="en-US" altLang="zh-TW" dirty="0"/>
              <a:t>What is 1</a:t>
            </a:r>
            <a:r>
              <a:rPr lang="en" altLang="zh-TW" dirty="0"/>
              <a:t>0 heuristics for user interface design?</a:t>
            </a:r>
            <a:r>
              <a:rPr kumimoji="1" lang="en-US" altLang="zh-TW" dirty="0"/>
              <a:t> -&gt; https://</a:t>
            </a:r>
            <a:r>
              <a:rPr kumimoji="1" lang="en-US" altLang="zh-TW" dirty="0" err="1"/>
              <a:t>www.nngroup.com</a:t>
            </a:r>
            <a:r>
              <a:rPr kumimoji="1" lang="en-US" altLang="zh-TW" dirty="0"/>
              <a:t>/articles/ten-usability-heuristics/</a:t>
            </a:r>
            <a:endParaRPr kumimoji="1" lang="zh-TW" altLang="en-US" dirty="0"/>
          </a:p>
        </p:txBody>
      </p:sp>
    </p:spTree>
    <p:extLst>
      <p:ext uri="{BB962C8B-B14F-4D97-AF65-F5344CB8AC3E}">
        <p14:creationId xmlns:p14="http://schemas.microsoft.com/office/powerpoint/2010/main" val="95699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0E9554-0898-5718-7716-95A944EAB89C}"/>
              </a:ext>
            </a:extLst>
          </p:cNvPr>
          <p:cNvSpPr>
            <a:spLocks noGrp="1"/>
          </p:cNvSpPr>
          <p:nvPr>
            <p:ph type="title"/>
          </p:nvPr>
        </p:nvSpPr>
        <p:spPr>
          <a:xfrm>
            <a:off x="838200" y="126720"/>
            <a:ext cx="10515600" cy="1325563"/>
          </a:xfrm>
        </p:spPr>
        <p:txBody>
          <a:bodyPr>
            <a:normAutofit/>
          </a:bodyPr>
          <a:lstStyle/>
          <a:p>
            <a:r>
              <a:rPr lang="en-US" altLang="zh-TW" sz="4400" dirty="0"/>
              <a:t>Exampl</a:t>
            </a:r>
            <a:r>
              <a:rPr lang="en-US" altLang="zh-TW" dirty="0"/>
              <a:t>e of s</a:t>
            </a:r>
            <a:r>
              <a:rPr lang="en-US" altLang="zh-TW" sz="4400" dirty="0"/>
              <a:t>ystem interface analysis - LINE</a:t>
            </a:r>
            <a:endParaRPr lang="zh-TW" altLang="en-US" dirty="0"/>
          </a:p>
        </p:txBody>
      </p:sp>
      <p:pic>
        <p:nvPicPr>
          <p:cNvPr id="2050" name="Picture 2" descr="Flow diagram">
            <a:extLst>
              <a:ext uri="{FF2B5EF4-FFF2-40B4-BE49-F238E27FC236}">
                <a16:creationId xmlns:a16="http://schemas.microsoft.com/office/drawing/2014/main" id="{CEE4935F-D854-6019-E9B8-7BCFAA3B9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53" y="1048871"/>
            <a:ext cx="5607424" cy="5682409"/>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a:extLst>
              <a:ext uri="{FF2B5EF4-FFF2-40B4-BE49-F238E27FC236}">
                <a16:creationId xmlns:a16="http://schemas.microsoft.com/office/drawing/2014/main" id="{463A64A0-B9DE-F6BB-5483-A16616738B36}"/>
              </a:ext>
            </a:extLst>
          </p:cNvPr>
          <p:cNvSpPr txBox="1"/>
          <p:nvPr/>
        </p:nvSpPr>
        <p:spPr>
          <a:xfrm>
            <a:off x="5898776" y="5206278"/>
            <a:ext cx="5804647" cy="369332"/>
          </a:xfrm>
          <a:prstGeom prst="rect">
            <a:avLst/>
          </a:prstGeom>
          <a:noFill/>
        </p:spPr>
        <p:txBody>
          <a:bodyPr wrap="square" rtlCol="0">
            <a:spAutoFit/>
          </a:bodyPr>
          <a:lstStyle/>
          <a:p>
            <a:r>
              <a:rPr lang="en-US" altLang="zh-TW" dirty="0"/>
              <a:t>Image 1. Workflow of login processes of LINE.</a:t>
            </a:r>
            <a:endParaRPr lang="zh-TW" altLang="en-US" dirty="0"/>
          </a:p>
        </p:txBody>
      </p:sp>
      <p:sp>
        <p:nvSpPr>
          <p:cNvPr id="11" name="文字方塊 10">
            <a:extLst>
              <a:ext uri="{FF2B5EF4-FFF2-40B4-BE49-F238E27FC236}">
                <a16:creationId xmlns:a16="http://schemas.microsoft.com/office/drawing/2014/main" id="{A2D8C6F0-04AC-4842-17E2-464263AE1198}"/>
              </a:ext>
            </a:extLst>
          </p:cNvPr>
          <p:cNvSpPr txBox="1"/>
          <p:nvPr/>
        </p:nvSpPr>
        <p:spPr>
          <a:xfrm>
            <a:off x="5898775" y="5575610"/>
            <a:ext cx="5804647" cy="646331"/>
          </a:xfrm>
          <a:prstGeom prst="rect">
            <a:avLst/>
          </a:prstGeom>
          <a:noFill/>
        </p:spPr>
        <p:txBody>
          <a:bodyPr wrap="square" rtlCol="0">
            <a:spAutoFit/>
          </a:bodyPr>
          <a:lstStyle/>
          <a:p>
            <a:r>
              <a:rPr lang="en-US" altLang="zh-TW" dirty="0"/>
              <a:t>What is LIFF?</a:t>
            </a:r>
          </a:p>
          <a:p>
            <a:r>
              <a:rPr lang="en-US" altLang="zh-TW" dirty="0"/>
              <a:t>-&gt;</a:t>
            </a:r>
            <a:r>
              <a:rPr lang="zh-TW" altLang="en-US" dirty="0"/>
              <a:t> </a:t>
            </a:r>
            <a:r>
              <a:rPr lang="en-US" altLang="zh-TW" dirty="0">
                <a:hlinkClick r:id="rId4"/>
              </a:rPr>
              <a:t>https://developers.line.biz/en/docs/liff/overview/</a:t>
            </a:r>
            <a:endParaRPr lang="zh-TW" altLang="en-US" dirty="0"/>
          </a:p>
        </p:txBody>
      </p:sp>
      <p:sp>
        <p:nvSpPr>
          <p:cNvPr id="3" name="文字方塊 2">
            <a:extLst>
              <a:ext uri="{FF2B5EF4-FFF2-40B4-BE49-F238E27FC236}">
                <a16:creationId xmlns:a16="http://schemas.microsoft.com/office/drawing/2014/main" id="{42331924-C2B0-E353-4245-13612221B839}"/>
              </a:ext>
            </a:extLst>
          </p:cNvPr>
          <p:cNvSpPr txBox="1"/>
          <p:nvPr/>
        </p:nvSpPr>
        <p:spPr>
          <a:xfrm>
            <a:off x="5898775" y="2035880"/>
            <a:ext cx="6293224" cy="677108"/>
          </a:xfrm>
          <a:prstGeom prst="rect">
            <a:avLst/>
          </a:prstGeom>
          <a:noFill/>
        </p:spPr>
        <p:txBody>
          <a:bodyPr wrap="square" rtlCol="0">
            <a:spAutoFit/>
          </a:bodyPr>
          <a:lstStyle/>
          <a:p>
            <a:pPr marL="285750" indent="-285750">
              <a:buFontTx/>
              <a:buChar char="-"/>
            </a:pPr>
            <a:r>
              <a:rPr kumimoji="1" lang="en-US" altLang="zh-TW" sz="2000" dirty="0"/>
              <a:t>Login processes for LINE would involve 2 other systems</a:t>
            </a:r>
            <a:r>
              <a:rPr kumimoji="1" lang="en-US" altLang="zh-TW" dirty="0"/>
              <a:t>.</a:t>
            </a:r>
          </a:p>
          <a:p>
            <a:pPr marL="285750" indent="-285750">
              <a:buFontTx/>
              <a:buChar char="-"/>
            </a:pPr>
            <a:endParaRPr kumimoji="1" lang="zh-TW" altLang="en-US" dirty="0"/>
          </a:p>
        </p:txBody>
      </p:sp>
    </p:spTree>
    <p:extLst>
      <p:ext uri="{BB962C8B-B14F-4D97-AF65-F5344CB8AC3E}">
        <p14:creationId xmlns:p14="http://schemas.microsoft.com/office/powerpoint/2010/main" val="161962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0E9554-0898-5718-7716-95A944EAB89C}"/>
              </a:ext>
            </a:extLst>
          </p:cNvPr>
          <p:cNvSpPr>
            <a:spLocks noGrp="1"/>
          </p:cNvSpPr>
          <p:nvPr>
            <p:ph type="title"/>
          </p:nvPr>
        </p:nvSpPr>
        <p:spPr>
          <a:xfrm>
            <a:off x="838200" y="126720"/>
            <a:ext cx="10515600" cy="1325563"/>
          </a:xfrm>
        </p:spPr>
        <p:txBody>
          <a:bodyPr>
            <a:normAutofit/>
          </a:bodyPr>
          <a:lstStyle/>
          <a:p>
            <a:r>
              <a:rPr lang="en-US" altLang="zh-TW" sz="4400" dirty="0"/>
              <a:t>Exampl</a:t>
            </a:r>
            <a:r>
              <a:rPr lang="en-US" altLang="zh-TW" dirty="0"/>
              <a:t>e of user</a:t>
            </a:r>
            <a:r>
              <a:rPr lang="en-US" altLang="zh-TW" sz="4400" dirty="0"/>
              <a:t> interface analysis - LINE</a:t>
            </a:r>
            <a:endParaRPr lang="zh-TW" altLang="en-US" dirty="0"/>
          </a:p>
        </p:txBody>
      </p:sp>
      <p:pic>
        <p:nvPicPr>
          <p:cNvPr id="4" name="圖片 3">
            <a:extLst>
              <a:ext uri="{FF2B5EF4-FFF2-40B4-BE49-F238E27FC236}">
                <a16:creationId xmlns:a16="http://schemas.microsoft.com/office/drawing/2014/main" id="{54B9D02F-C4B6-A638-6313-CDE8CD0CE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1133305"/>
            <a:ext cx="4657013" cy="2793236"/>
          </a:xfrm>
          <a:prstGeom prst="rect">
            <a:avLst/>
          </a:prstGeom>
        </p:spPr>
      </p:pic>
      <p:sp>
        <p:nvSpPr>
          <p:cNvPr id="5" name="文字方塊 4">
            <a:extLst>
              <a:ext uri="{FF2B5EF4-FFF2-40B4-BE49-F238E27FC236}">
                <a16:creationId xmlns:a16="http://schemas.microsoft.com/office/drawing/2014/main" id="{2AFAB7FE-61D9-A5BE-E534-41F985A61938}"/>
              </a:ext>
            </a:extLst>
          </p:cNvPr>
          <p:cNvSpPr txBox="1"/>
          <p:nvPr/>
        </p:nvSpPr>
        <p:spPr>
          <a:xfrm>
            <a:off x="6096000" y="5278284"/>
            <a:ext cx="5334000" cy="923330"/>
          </a:xfrm>
          <a:prstGeom prst="rect">
            <a:avLst/>
          </a:prstGeom>
          <a:noFill/>
        </p:spPr>
        <p:txBody>
          <a:bodyPr wrap="square" rtlCol="0">
            <a:spAutoFit/>
          </a:bodyPr>
          <a:lstStyle/>
          <a:p>
            <a:r>
              <a:rPr lang="en-US" altLang="zh-TW" dirty="0"/>
              <a:t>Image 2, 3, 4</a:t>
            </a:r>
          </a:p>
          <a:p>
            <a:r>
              <a:rPr lang="en-US" altLang="zh-TW" dirty="0"/>
              <a:t>Several features that could be considered to developed in a new messaging software.</a:t>
            </a:r>
            <a:endParaRPr lang="zh-TW" altLang="en-US" dirty="0"/>
          </a:p>
        </p:txBody>
      </p:sp>
      <p:pic>
        <p:nvPicPr>
          <p:cNvPr id="7" name="圖片 6">
            <a:extLst>
              <a:ext uri="{FF2B5EF4-FFF2-40B4-BE49-F238E27FC236}">
                <a16:creationId xmlns:a16="http://schemas.microsoft.com/office/drawing/2014/main" id="{2A9B8039-ECD1-675B-524A-B66C55EFD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000797"/>
            <a:ext cx="4657013" cy="2730483"/>
          </a:xfrm>
          <a:prstGeom prst="rect">
            <a:avLst/>
          </a:prstGeom>
        </p:spPr>
      </p:pic>
      <p:pic>
        <p:nvPicPr>
          <p:cNvPr id="9" name="圖片 8">
            <a:extLst>
              <a:ext uri="{FF2B5EF4-FFF2-40B4-BE49-F238E27FC236}">
                <a16:creationId xmlns:a16="http://schemas.microsoft.com/office/drawing/2014/main" id="{B2CB97F9-5C63-23DE-DBBA-CAF652B4A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899" y="1133305"/>
            <a:ext cx="4657013" cy="3600059"/>
          </a:xfrm>
          <a:prstGeom prst="rect">
            <a:avLst/>
          </a:prstGeom>
        </p:spPr>
      </p:pic>
    </p:spTree>
    <p:extLst>
      <p:ext uri="{BB962C8B-B14F-4D97-AF65-F5344CB8AC3E}">
        <p14:creationId xmlns:p14="http://schemas.microsoft.com/office/powerpoint/2010/main" val="361673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B95F7C-ADBB-37B6-45D1-1C0E64EBDD0C}"/>
              </a:ext>
            </a:extLst>
          </p:cNvPr>
          <p:cNvSpPr>
            <a:spLocks noGrp="1"/>
          </p:cNvSpPr>
          <p:nvPr>
            <p:ph type="title"/>
          </p:nvPr>
        </p:nvSpPr>
        <p:spPr/>
        <p:txBody>
          <a:bodyPr>
            <a:normAutofit/>
          </a:bodyPr>
          <a:lstStyle/>
          <a:p>
            <a:r>
              <a:rPr lang="en-US" altLang="zh-TW" sz="4000" dirty="0"/>
              <a:t>Summary</a:t>
            </a:r>
            <a:endParaRPr lang="zh-TW" altLang="en-US" sz="3600" dirty="0"/>
          </a:p>
        </p:txBody>
      </p:sp>
      <p:sp>
        <p:nvSpPr>
          <p:cNvPr id="4" name="文字方塊 3">
            <a:extLst>
              <a:ext uri="{FF2B5EF4-FFF2-40B4-BE49-F238E27FC236}">
                <a16:creationId xmlns:a16="http://schemas.microsoft.com/office/drawing/2014/main" id="{80567A69-7D16-90E2-982E-B287345754FD}"/>
              </a:ext>
            </a:extLst>
          </p:cNvPr>
          <p:cNvSpPr txBox="1"/>
          <p:nvPr/>
        </p:nvSpPr>
        <p:spPr>
          <a:xfrm>
            <a:off x="605117" y="1660152"/>
            <a:ext cx="10748683" cy="5539978"/>
          </a:xfrm>
          <a:prstGeom prst="rect">
            <a:avLst/>
          </a:prstGeom>
          <a:noFill/>
        </p:spPr>
        <p:txBody>
          <a:bodyPr wrap="square" rtlCol="0">
            <a:spAutoFit/>
          </a:bodyPr>
          <a:lstStyle/>
          <a:p>
            <a:pPr marL="457200" indent="-457200" algn="just">
              <a:lnSpc>
                <a:spcPct val="150000"/>
              </a:lnSpc>
              <a:buFontTx/>
              <a:buChar char="-"/>
            </a:pPr>
            <a:r>
              <a:rPr lang="en-US" altLang="zh-TW" sz="2800" dirty="0"/>
              <a:t>What, Why, When </a:t>
            </a:r>
            <a:r>
              <a:rPr kumimoji="0" lang="zh-TW" altLang="zh-TW" sz="2800" b="0" i="0" u="none" strike="noStrike" cap="none" normalizeH="0" baseline="0" dirty="0">
                <a:ln>
                  <a:noFill/>
                </a:ln>
                <a:solidFill>
                  <a:srgbClr val="000000"/>
                </a:solidFill>
                <a:effectLst/>
                <a:cs typeface="Arial" panose="020B0604020202020204" pitchFamily="34" charset="0"/>
              </a:rPr>
              <a:t>Interface Analysis</a:t>
            </a:r>
            <a:r>
              <a:rPr lang="en-US" altLang="zh-TW" sz="2800" dirty="0"/>
              <a:t>?</a:t>
            </a:r>
          </a:p>
          <a:p>
            <a:pPr marL="457200" indent="-457200" algn="just">
              <a:lnSpc>
                <a:spcPct val="150000"/>
              </a:lnSpc>
              <a:buFontTx/>
              <a:buChar char="-"/>
            </a:pPr>
            <a:r>
              <a:rPr lang="en-US" altLang="zh-TW" sz="2800" dirty="0"/>
              <a:t>Two types of </a:t>
            </a:r>
            <a:r>
              <a:rPr lang="en-US" altLang="zh-TW" sz="2800" dirty="0" err="1">
                <a:solidFill>
                  <a:srgbClr val="000000"/>
                </a:solidFill>
                <a:cs typeface="Arial" panose="020B0604020202020204" pitchFamily="34" charset="0"/>
              </a:rPr>
              <a:t>i</a:t>
            </a:r>
            <a:r>
              <a:rPr kumimoji="0" lang="zh-TW" altLang="zh-TW" sz="2800" b="0" i="0" u="none" strike="noStrike" cap="none" normalizeH="0" baseline="0" dirty="0">
                <a:ln>
                  <a:noFill/>
                </a:ln>
                <a:solidFill>
                  <a:srgbClr val="000000"/>
                </a:solidFill>
                <a:effectLst/>
                <a:cs typeface="Arial" panose="020B0604020202020204" pitchFamily="34" charset="0"/>
              </a:rPr>
              <a:t>nterface </a:t>
            </a:r>
            <a:r>
              <a:rPr kumimoji="0" lang="en-US" altLang="zh-TW" sz="2800" b="0" i="0" u="none" strike="noStrike" cap="none" normalizeH="0" baseline="0" dirty="0">
                <a:ln>
                  <a:noFill/>
                </a:ln>
                <a:solidFill>
                  <a:srgbClr val="000000"/>
                </a:solidFill>
                <a:effectLst/>
                <a:cs typeface="Arial" panose="020B0604020202020204" pitchFamily="34" charset="0"/>
              </a:rPr>
              <a:t>a</a:t>
            </a:r>
            <a:r>
              <a:rPr kumimoji="0" lang="zh-TW" altLang="zh-TW" sz="2800" b="0" i="0" u="none" strike="noStrike" cap="none" normalizeH="0" baseline="0" dirty="0">
                <a:ln>
                  <a:noFill/>
                </a:ln>
                <a:solidFill>
                  <a:srgbClr val="000000"/>
                </a:solidFill>
                <a:effectLst/>
                <a:cs typeface="Arial" panose="020B0604020202020204" pitchFamily="34" charset="0"/>
              </a:rPr>
              <a:t>nalysis</a:t>
            </a:r>
            <a:r>
              <a:rPr kumimoji="0" lang="en-US" altLang="zh-TW" sz="2800" b="0" i="0" u="none" strike="noStrike" cap="none" normalizeH="0" baseline="0" dirty="0">
                <a:ln>
                  <a:noFill/>
                </a:ln>
                <a:solidFill>
                  <a:srgbClr val="000000"/>
                </a:solidFill>
                <a:effectLst/>
                <a:cs typeface="Arial" panose="020B0604020202020204" pitchFamily="34" charset="0"/>
              </a:rPr>
              <a:t>: </a:t>
            </a:r>
          </a:p>
          <a:p>
            <a:pPr lvl="1" algn="just">
              <a:lnSpc>
                <a:spcPct val="150000"/>
              </a:lnSpc>
            </a:pPr>
            <a:r>
              <a:rPr lang="en-US" altLang="zh-TW" sz="2800" dirty="0"/>
              <a:t>System interface analysis</a:t>
            </a:r>
            <a:r>
              <a:rPr lang="zh-TW" altLang="en-US" sz="2800" dirty="0"/>
              <a:t> </a:t>
            </a:r>
            <a:r>
              <a:rPr lang="en-US" altLang="zh-TW" sz="2800" dirty="0"/>
              <a:t>&amp;</a:t>
            </a:r>
            <a:r>
              <a:rPr lang="zh-TW" altLang="en-US" sz="2800" dirty="0"/>
              <a:t> </a:t>
            </a:r>
            <a:r>
              <a:rPr lang="en-US" altLang="zh-TW" sz="2800" dirty="0"/>
              <a:t>User interface analysis.</a:t>
            </a:r>
          </a:p>
          <a:p>
            <a:pPr marL="457200" indent="-457200" algn="just">
              <a:lnSpc>
                <a:spcPct val="150000"/>
              </a:lnSpc>
              <a:buFontTx/>
              <a:buChar char="-"/>
            </a:pPr>
            <a:r>
              <a:rPr lang="en-US" altLang="zh-TW" sz="2800" dirty="0"/>
              <a:t>After Independent Elicitation Techniques:</a:t>
            </a:r>
          </a:p>
          <a:p>
            <a:pPr lvl="1" algn="just">
              <a:lnSpc>
                <a:spcPct val="150000"/>
              </a:lnSpc>
            </a:pPr>
            <a:r>
              <a:rPr lang="en-US" altLang="zh-TW" sz="2800" dirty="0" err="1"/>
              <a:t>Prioritisation</a:t>
            </a:r>
            <a:r>
              <a:rPr lang="en-US" altLang="zh-TW" sz="2800" dirty="0"/>
              <a:t> &amp; Estimation (like minimum value product, MVP).</a:t>
            </a:r>
          </a:p>
          <a:p>
            <a:pPr lvl="1" algn="just">
              <a:lnSpc>
                <a:spcPct val="150000"/>
              </a:lnSpc>
            </a:pPr>
            <a:r>
              <a:rPr lang="en-US" altLang="zh-TW" sz="2800" dirty="0"/>
              <a:t>Release and Sprint Planning.</a:t>
            </a:r>
          </a:p>
          <a:p>
            <a:pPr lvl="1" algn="just">
              <a:lnSpc>
                <a:spcPct val="150000"/>
              </a:lnSpc>
            </a:pPr>
            <a:endParaRPr lang="en-US" altLang="zh-TW" sz="2800" dirty="0"/>
          </a:p>
          <a:p>
            <a:pPr algn="just">
              <a:lnSpc>
                <a:spcPct val="150000"/>
              </a:lnSpc>
            </a:pPr>
            <a:endParaRPr lang="zh-TW" altLang="en-US" sz="2800" dirty="0"/>
          </a:p>
          <a:p>
            <a:r>
              <a:rPr lang="en-US" altLang="zh-TW" dirty="0"/>
              <a:t> </a:t>
            </a:r>
            <a:endParaRPr lang="zh-TW" altLang="en-US" dirty="0"/>
          </a:p>
        </p:txBody>
      </p:sp>
      <p:sp>
        <p:nvSpPr>
          <p:cNvPr id="5" name="文字方塊 4">
            <a:extLst>
              <a:ext uri="{FF2B5EF4-FFF2-40B4-BE49-F238E27FC236}">
                <a16:creationId xmlns:a16="http://schemas.microsoft.com/office/drawing/2014/main" id="{AED1AD07-3683-1744-D0D5-CCD31A21591C}"/>
              </a:ext>
            </a:extLst>
          </p:cNvPr>
          <p:cNvSpPr txBox="1"/>
          <p:nvPr/>
        </p:nvSpPr>
        <p:spPr>
          <a:xfrm>
            <a:off x="605116" y="5880847"/>
            <a:ext cx="10748683" cy="369332"/>
          </a:xfrm>
          <a:prstGeom prst="rect">
            <a:avLst/>
          </a:prstGeom>
          <a:noFill/>
        </p:spPr>
        <p:txBody>
          <a:bodyPr wrap="square" rtlCol="0">
            <a:spAutoFit/>
          </a:bodyPr>
          <a:lstStyle/>
          <a:p>
            <a:r>
              <a:rPr lang="en-US" altLang="zh-TW" dirty="0"/>
              <a:t>What is MVP? -&gt; </a:t>
            </a:r>
            <a:r>
              <a:rPr lang="en-US" altLang="zh-TW" dirty="0">
                <a:hlinkClick r:id="rId3"/>
              </a:rPr>
              <a:t>https://productplan.com/glossary/minimum-viable-product/ </a:t>
            </a:r>
            <a:endParaRPr lang="zh-TW" altLang="en-US" dirty="0"/>
          </a:p>
        </p:txBody>
      </p:sp>
    </p:spTree>
    <p:extLst>
      <p:ext uri="{BB962C8B-B14F-4D97-AF65-F5344CB8AC3E}">
        <p14:creationId xmlns:p14="http://schemas.microsoft.com/office/powerpoint/2010/main" val="409224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121967-FE09-C46A-267A-9F14E7168E6B}"/>
              </a:ext>
            </a:extLst>
          </p:cNvPr>
          <p:cNvSpPr>
            <a:spLocks noGrp="1"/>
          </p:cNvSpPr>
          <p:nvPr>
            <p:ph type="title"/>
          </p:nvPr>
        </p:nvSpPr>
        <p:spPr/>
        <p:txBody>
          <a:bodyPr/>
          <a:lstStyle/>
          <a:p>
            <a:r>
              <a:rPr kumimoji="1" lang="en-US" altLang="zh-TW" dirty="0"/>
              <a:t>References</a:t>
            </a:r>
            <a:endParaRPr kumimoji="1" lang="zh-TW" altLang="en-US" dirty="0"/>
          </a:p>
        </p:txBody>
      </p:sp>
      <p:sp>
        <p:nvSpPr>
          <p:cNvPr id="3" name="內容版面配置區 2">
            <a:extLst>
              <a:ext uri="{FF2B5EF4-FFF2-40B4-BE49-F238E27FC236}">
                <a16:creationId xmlns:a16="http://schemas.microsoft.com/office/drawing/2014/main" id="{30D8546E-87AD-A453-080B-CEA7AE254F1C}"/>
              </a:ext>
            </a:extLst>
          </p:cNvPr>
          <p:cNvSpPr>
            <a:spLocks noGrp="1"/>
          </p:cNvSpPr>
          <p:nvPr>
            <p:ph idx="1"/>
          </p:nvPr>
        </p:nvSpPr>
        <p:spPr>
          <a:xfrm>
            <a:off x="838200" y="1690688"/>
            <a:ext cx="10515600" cy="4351338"/>
          </a:xfrm>
        </p:spPr>
        <p:txBody>
          <a:bodyPr/>
          <a:lstStyle/>
          <a:p>
            <a:r>
              <a:rPr kumimoji="1" lang="en-US" altLang="zh-TW" dirty="0"/>
              <a:t>Lecture slides</a:t>
            </a:r>
          </a:p>
          <a:p>
            <a:r>
              <a:rPr kumimoji="1" lang="en-US" altLang="zh-TW" dirty="0"/>
              <a:t>LINE developers -&gt; https://</a:t>
            </a:r>
            <a:r>
              <a:rPr kumimoji="1" lang="en-US" altLang="zh-TW" dirty="0" err="1"/>
              <a:t>developers.line.biz</a:t>
            </a:r>
            <a:r>
              <a:rPr kumimoji="1" lang="en-US" altLang="zh-TW" dirty="0"/>
              <a:t>/</a:t>
            </a:r>
            <a:r>
              <a:rPr kumimoji="1" lang="en-US" altLang="zh-TW" dirty="0" err="1"/>
              <a:t>en</a:t>
            </a:r>
            <a:r>
              <a:rPr kumimoji="1" lang="en-US" altLang="zh-TW" dirty="0"/>
              <a:t>/ </a:t>
            </a:r>
          </a:p>
          <a:p>
            <a:r>
              <a:rPr kumimoji="1" lang="en-US" altLang="zh-TW" dirty="0"/>
              <a:t>My previous assignment. </a:t>
            </a:r>
            <a:endParaRPr kumimoji="1" lang="zh-TW" altLang="en-US" dirty="0"/>
          </a:p>
        </p:txBody>
      </p:sp>
    </p:spTree>
    <p:extLst>
      <p:ext uri="{BB962C8B-B14F-4D97-AF65-F5344CB8AC3E}">
        <p14:creationId xmlns:p14="http://schemas.microsoft.com/office/powerpoint/2010/main" val="4142060967"/>
      </p:ext>
    </p:extLst>
  </p:cSld>
  <p:clrMapOvr>
    <a:masterClrMapping/>
  </p:clrMapOvr>
</p:sld>
</file>

<file path=ppt/theme/theme1.xml><?xml version="1.0" encoding="utf-8"?>
<a:theme xmlns:a="http://schemas.openxmlformats.org/drawingml/2006/main" name="Office 2013 - 2022 主題">
  <a:themeElements>
    <a:clrScheme name="Office 2013 - 2022 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3257</TotalTime>
  <Words>1082</Words>
  <Application>Microsoft Macintosh PowerPoint</Application>
  <PresentationFormat>寬螢幕</PresentationFormat>
  <Paragraphs>79</Paragraphs>
  <Slides>9</Slides>
  <Notes>5</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Arial</vt:lpstr>
      <vt:lpstr>Calibri</vt:lpstr>
      <vt:lpstr>Calibri Light</vt:lpstr>
      <vt:lpstr>Office 2013 - 2022 主題</vt:lpstr>
      <vt:lpstr>PowerPoint 簡報</vt:lpstr>
      <vt:lpstr>CSSE3012 Presentation</vt:lpstr>
      <vt:lpstr>Two approaches of Requirements Elicitation</vt:lpstr>
      <vt:lpstr>Two approaches of Requirements Elicitation</vt:lpstr>
      <vt:lpstr>Interface analysis - methodology</vt:lpstr>
      <vt:lpstr>Example of system interface analysis - LINE</vt:lpstr>
      <vt:lpstr>Example of user interface analysis - LINE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Vic Hong</dc:creator>
  <cp:lastModifiedBy>Wei-Ting Hong</cp:lastModifiedBy>
  <cp:revision>8</cp:revision>
  <dcterms:created xsi:type="dcterms:W3CDTF">2024-04-07T03:44:07Z</dcterms:created>
  <dcterms:modified xsi:type="dcterms:W3CDTF">2024-04-15T04:55:32Z</dcterms:modified>
</cp:coreProperties>
</file>