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7" r:id="rId2"/>
    <p:sldId id="258" r:id="rId3"/>
  </p:sldIdLst>
  <p:sldSz cx="12192000"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106" d="100"/>
          <a:sy n="106"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F7C93-0C36-954E-B226-2DEF5B403297}" type="datetimeFigureOut">
              <a:rPr kumimoji="1" lang="zh-TW" altLang="en-US" smtClean="0"/>
              <a:t>2023/4/18</a:t>
            </a:fld>
            <a:endParaRPr kumimoji="1" lang="zh-TW" altLang="en-US"/>
          </a:p>
        </p:txBody>
      </p:sp>
      <p:sp>
        <p:nvSpPr>
          <p:cNvPr id="4" name="投影片影像版面配置區 3"/>
          <p:cNvSpPr>
            <a:spLocks noGrp="1" noRot="1" noChangeAspect="1"/>
          </p:cNvSpPr>
          <p:nvPr>
            <p:ph type="sldImg" idx="2"/>
          </p:nvPr>
        </p:nvSpPr>
        <p:spPr>
          <a:xfrm>
            <a:off x="815975" y="1143000"/>
            <a:ext cx="522605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901A-0D81-8A46-8BED-F9AF3F26E432}" type="slidenum">
              <a:rPr kumimoji="1" lang="zh-TW" altLang="en-US" smtClean="0"/>
              <a:t>‹#›</a:t>
            </a:fld>
            <a:endParaRPr kumimoji="1" lang="zh-TW" altLang="en-US"/>
          </a:p>
        </p:txBody>
      </p:sp>
    </p:spTree>
    <p:extLst>
      <p:ext uri="{BB962C8B-B14F-4D97-AF65-F5344CB8AC3E}">
        <p14:creationId xmlns:p14="http://schemas.microsoft.com/office/powerpoint/2010/main" val="31149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15975" y="1143000"/>
            <a:ext cx="5226050"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15975" y="1143000"/>
            <a:ext cx="5226050"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2</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78222"/>
            <a:ext cx="9144000" cy="2506427"/>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781306"/>
            <a:ext cx="9144000" cy="17381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380987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381167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83297"/>
            <a:ext cx="2628900" cy="610108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83297"/>
            <a:ext cx="7734300" cy="610108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368823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354767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94830"/>
            <a:ext cx="10515600" cy="2994714"/>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817875"/>
            <a:ext cx="10515600" cy="157484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247535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916484"/>
            <a:ext cx="5181600" cy="45678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916484"/>
            <a:ext cx="5181600" cy="45678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410418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83297"/>
            <a:ext cx="10515600" cy="1391534"/>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1764832"/>
            <a:ext cx="5157787" cy="8649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9" y="2629749"/>
            <a:ext cx="5157787" cy="386796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764832"/>
            <a:ext cx="5183188" cy="8649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629749"/>
            <a:ext cx="5183188" cy="386796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273610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30729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272366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9" y="479954"/>
            <a:ext cx="3932237" cy="167984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1036569"/>
            <a:ext cx="6172200" cy="511617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9" y="2159794"/>
            <a:ext cx="3932237" cy="40012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317086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9" y="479954"/>
            <a:ext cx="3932237" cy="167984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036569"/>
            <a:ext cx="6172200" cy="511617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9" y="2159794"/>
            <a:ext cx="3932237" cy="40012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7B48C9E-A061-9846-9920-FC8C88D31C71}" type="datetimeFigureOut">
              <a:rPr kumimoji="1" lang="zh-TW" altLang="en-US" smtClean="0"/>
              <a:t>2023/4/18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124619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3297"/>
            <a:ext cx="10515600" cy="139153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916484"/>
            <a:ext cx="10515600" cy="456789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672697"/>
            <a:ext cx="2743200" cy="383297"/>
          </a:xfrm>
          <a:prstGeom prst="rect">
            <a:avLst/>
          </a:prstGeom>
        </p:spPr>
        <p:txBody>
          <a:bodyPr vert="horz" lIns="91440" tIns="45720" rIns="91440" bIns="45720" rtlCol="0" anchor="ctr"/>
          <a:lstStyle>
            <a:lvl1pPr algn="l">
              <a:defRPr sz="1200">
                <a:solidFill>
                  <a:schemeClr val="tx1">
                    <a:tint val="75000"/>
                  </a:schemeClr>
                </a:solidFill>
              </a:defRPr>
            </a:lvl1pPr>
          </a:lstStyle>
          <a:p>
            <a:fld id="{67B48C9E-A061-9846-9920-FC8C88D31C71}" type="datetimeFigureOut">
              <a:rPr kumimoji="1" lang="zh-TW" altLang="en-US" smtClean="0"/>
              <a:t>2023/4/18</a:t>
            </a:fld>
            <a:endParaRPr kumimoji="1" lang="zh-TW" altLang="en-US"/>
          </a:p>
        </p:txBody>
      </p:sp>
      <p:sp>
        <p:nvSpPr>
          <p:cNvPr id="5" name="Footer Placeholder 4"/>
          <p:cNvSpPr>
            <a:spLocks noGrp="1"/>
          </p:cNvSpPr>
          <p:nvPr>
            <p:ph type="ftr" sz="quarter" idx="3"/>
          </p:nvPr>
        </p:nvSpPr>
        <p:spPr>
          <a:xfrm>
            <a:off x="4038600" y="6672697"/>
            <a:ext cx="4114800" cy="3832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6672697"/>
            <a:ext cx="2743200" cy="383297"/>
          </a:xfrm>
          <a:prstGeom prst="rect">
            <a:avLst/>
          </a:prstGeom>
        </p:spPr>
        <p:txBody>
          <a:bodyPr vert="horz" lIns="91440" tIns="45720" rIns="91440" bIns="45720" rtlCol="0" anchor="ctr"/>
          <a:lstStyle>
            <a:lvl1pPr algn="r">
              <a:defRPr sz="1200">
                <a:solidFill>
                  <a:schemeClr val="tx1">
                    <a:tint val="75000"/>
                  </a:schemeClr>
                </a:solidFill>
              </a:defRPr>
            </a:lvl1pPr>
          </a:lstStyle>
          <a:p>
            <a:fld id="{3304C2D3-38C2-F64F-B922-21BD6D42D352}" type="slidenum">
              <a:rPr kumimoji="1" lang="zh-TW" altLang="en-US" smtClean="0"/>
              <a:t>‹#›</a:t>
            </a:fld>
            <a:endParaRPr kumimoji="1" lang="zh-TW" altLang="en-US"/>
          </a:p>
        </p:txBody>
      </p:sp>
    </p:spTree>
    <p:extLst>
      <p:ext uri="{BB962C8B-B14F-4D97-AF65-F5344CB8AC3E}">
        <p14:creationId xmlns:p14="http://schemas.microsoft.com/office/powerpoint/2010/main" val="2469571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24786" y="193088"/>
            <a:ext cx="4549138"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42154" y="1598958"/>
            <a:ext cx="10001252"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090743" y="1113918"/>
            <a:ext cx="2091689"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295564" y="1126861"/>
            <a:ext cx="1417321"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691464" y="675654"/>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891094" y="1137312"/>
            <a:ext cx="2091689"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3" name="文字方塊 2">
            <a:extLst>
              <a:ext uri="{FF2B5EF4-FFF2-40B4-BE49-F238E27FC236}">
                <a16:creationId xmlns:a16="http://schemas.microsoft.com/office/drawing/2014/main" id="{B0EC66B0-1D46-AB3C-897F-F79D9CF62624}"/>
              </a:ext>
            </a:extLst>
          </p:cNvPr>
          <p:cNvSpPr txBox="1"/>
          <p:nvPr/>
        </p:nvSpPr>
        <p:spPr>
          <a:xfrm>
            <a:off x="2752164" y="1681382"/>
            <a:ext cx="6687672" cy="400110"/>
          </a:xfrm>
          <a:prstGeom prst="rect">
            <a:avLst/>
          </a:prstGeom>
          <a:noFill/>
        </p:spPr>
        <p:txBody>
          <a:bodyPr wrap="square" rtlCol="0">
            <a:spAutoFit/>
          </a:bodyPr>
          <a:lstStyle/>
          <a:p>
            <a:r>
              <a:rPr kumimoji="1" lang="en-US" altLang="zh-TW" sz="2000" dirty="0"/>
              <a:t>Differences between northern and southern Taiwanese cuisine</a:t>
            </a:r>
            <a:endParaRPr kumimoji="1" lang="zh-TW" altLang="en-US" sz="2000" dirty="0"/>
          </a:p>
        </p:txBody>
      </p:sp>
      <p:sp>
        <p:nvSpPr>
          <p:cNvPr id="7" name="文字方塊 6">
            <a:extLst>
              <a:ext uri="{FF2B5EF4-FFF2-40B4-BE49-F238E27FC236}">
                <a16:creationId xmlns:a16="http://schemas.microsoft.com/office/drawing/2014/main" id="{70900058-4F7A-E375-ABD1-67BE81BCAF84}"/>
              </a:ext>
            </a:extLst>
          </p:cNvPr>
          <p:cNvSpPr txBox="1"/>
          <p:nvPr/>
        </p:nvSpPr>
        <p:spPr>
          <a:xfrm>
            <a:off x="1743266" y="2158048"/>
            <a:ext cx="9260958" cy="4801314"/>
          </a:xfrm>
          <a:prstGeom prst="rect">
            <a:avLst/>
          </a:prstGeom>
          <a:noFill/>
        </p:spPr>
        <p:txBody>
          <a:bodyPr wrap="square" rtlCol="0">
            <a:spAutoFit/>
          </a:bodyPr>
          <a:lstStyle/>
          <a:p>
            <a:r>
              <a:rPr kumimoji="1" lang="en-US" altLang="zh-TW" dirty="0"/>
              <a:t>You would find many situations that many differences between northern and southern Xiao-Chi. Mainly it would reflect on flavor that residents prefer. In northern of Taiwanese, we usually prefer salty of food, we also prefer small and delicate cuisine. On the other hand, the flavor of southern Xiao-Chi are much sweeter than northern Xiao-Chi, it could be said that most of the southern Xiao-Chi would contain sugar into it. Additionally, the outlook of southern Xiao-Chi is more simple than northern Xiao-Chi, and also the price and portion of southern Xiao-Chi would be more economic, too. These may be result in the personality discrepancy between northern and southern Taiwanese, southern of Taiwanese usually are considered more optimistic and causal than northern of Taiwanese.</a:t>
            </a:r>
          </a:p>
          <a:p>
            <a:endParaRPr kumimoji="1" lang="en-US" altLang="zh-TW" dirty="0"/>
          </a:p>
          <a:p>
            <a:r>
              <a:rPr kumimoji="1" lang="en-US" altLang="zh-TW" dirty="0"/>
              <a:t>Besides the difference about flavor, outlook, price, and portion, some of the Taiwanese cuisine, they may have the identical name, however essentially, they are not</a:t>
            </a:r>
            <a:r>
              <a:rPr kumimoji="1" lang="zh-TW" altLang="en-US" dirty="0"/>
              <a:t> </a:t>
            </a:r>
            <a:r>
              <a:rPr kumimoji="1" lang="en-US" altLang="zh-TW" dirty="0"/>
              <a:t>the same cuisine, some of them even are cuisine in northern Taiwan, but are dessert in southern of Taiwan.</a:t>
            </a:r>
          </a:p>
          <a:p>
            <a:endParaRPr kumimoji="1" lang="en-US" altLang="zh-TW" dirty="0"/>
          </a:p>
          <a:p>
            <a:r>
              <a:rPr kumimoji="1" lang="en-US" altLang="zh-TW" dirty="0"/>
              <a:t>The following instances are classic Taiwanese food that they have identical name, but not the same things in northern and southern of Taiwan. For what type is more authentic, sometimes Taiwanese would have funny dispute on the internet.</a:t>
            </a:r>
            <a:endParaRPr kumimoji="1" lang="zh-TW" altLang="en-US" dirty="0"/>
          </a:p>
        </p:txBody>
      </p:sp>
    </p:spTree>
    <p:extLst>
      <p:ext uri="{BB962C8B-B14F-4D97-AF65-F5344CB8AC3E}">
        <p14:creationId xmlns:p14="http://schemas.microsoft.com/office/powerpoint/2010/main" val="339154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4" name="文字方塊 23">
            <a:extLst>
              <a:ext uri="{FF2B5EF4-FFF2-40B4-BE49-F238E27FC236}">
                <a16:creationId xmlns:a16="http://schemas.microsoft.com/office/drawing/2014/main" id="{A8851094-6470-6783-907E-38E68660A544}"/>
              </a:ext>
            </a:extLst>
          </p:cNvPr>
          <p:cNvSpPr txBox="1"/>
          <p:nvPr/>
        </p:nvSpPr>
        <p:spPr>
          <a:xfrm>
            <a:off x="10320841" y="6746870"/>
            <a:ext cx="1440181" cy="338682"/>
          </a:xfrm>
          <a:prstGeom prst="rect">
            <a:avLst/>
          </a:prstGeom>
          <a:noFill/>
        </p:spPr>
        <p:txBody>
          <a:bodyPr wrap="square" rtlCol="0">
            <a:spAutoFit/>
          </a:bodyPr>
          <a:lstStyle/>
          <a:p>
            <a:r>
              <a:rPr kumimoji="1" lang="en-US" altLang="zh-TW" sz="1601" dirty="0"/>
              <a:t>Shopping List</a:t>
            </a:r>
            <a:endParaRPr kumimoji="1" lang="zh-TW" altLang="en-US" sz="1601"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26" y="6614281"/>
            <a:ext cx="2244088" cy="585032"/>
          </a:xfrm>
          <a:prstGeom prst="rect">
            <a:avLst/>
          </a:prstGeom>
          <a:noFill/>
        </p:spPr>
        <p:txBody>
          <a:bodyPr wrap="square" rtlCol="0">
            <a:spAutoFit/>
          </a:bodyPr>
          <a:lstStyle/>
          <a:p>
            <a:r>
              <a:rPr kumimoji="1" lang="en-US" altLang="zh-TW" sz="1601" dirty="0"/>
              <a:t>Differ Between northern and Southern Xiao-Chi</a:t>
            </a:r>
            <a:endParaRPr kumimoji="1" lang="zh-TW" altLang="en-US" sz="1601"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1" y="6741171"/>
            <a:ext cx="1874518" cy="338682"/>
          </a:xfrm>
          <a:prstGeom prst="rect">
            <a:avLst/>
          </a:prstGeom>
          <a:noFill/>
        </p:spPr>
        <p:txBody>
          <a:bodyPr wrap="square" rtlCol="0">
            <a:spAutoFit/>
          </a:bodyPr>
          <a:lstStyle/>
          <a:p>
            <a:r>
              <a:rPr kumimoji="1" lang="en-US" altLang="zh-TW" sz="1601" dirty="0"/>
              <a:t>Southern Xiao-Chi</a:t>
            </a:r>
            <a:endParaRPr kumimoji="1" lang="zh-TW" altLang="en-US" sz="1601"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1" y="6741171"/>
            <a:ext cx="1874518" cy="338682"/>
          </a:xfrm>
          <a:prstGeom prst="rect">
            <a:avLst/>
          </a:prstGeom>
          <a:noFill/>
        </p:spPr>
        <p:txBody>
          <a:bodyPr wrap="square" rtlCol="0">
            <a:spAutoFit/>
          </a:bodyPr>
          <a:lstStyle/>
          <a:p>
            <a:r>
              <a:rPr kumimoji="1" lang="en-US" altLang="zh-TW" sz="1601" dirty="0"/>
              <a:t>Northern Xiao-Chi</a:t>
            </a:r>
            <a:endParaRPr kumimoji="1" lang="zh-TW" altLang="en-US" sz="1601"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19" y="6746870"/>
            <a:ext cx="1653540" cy="338682"/>
          </a:xfrm>
          <a:prstGeom prst="rect">
            <a:avLst/>
          </a:prstGeom>
          <a:noFill/>
        </p:spPr>
        <p:txBody>
          <a:bodyPr wrap="square" rtlCol="0">
            <a:spAutoFit/>
          </a:bodyPr>
          <a:lstStyle/>
          <a:p>
            <a:r>
              <a:rPr kumimoji="1" lang="en-US" altLang="zh-TW" sz="1601" dirty="0"/>
              <a:t>Taiwan Xiao-Chi</a:t>
            </a:r>
            <a:endParaRPr kumimoji="1" lang="zh-TW" altLang="en-US" sz="1601"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28" y="6648848"/>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49" y="6671666"/>
            <a:ext cx="430163"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87" y="6648865"/>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601" y="6692422"/>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8" y="6684996"/>
            <a:ext cx="400445" cy="400445"/>
          </a:xfrm>
          <a:prstGeom prst="rect">
            <a:avLst/>
          </a:prstGeom>
        </p:spPr>
      </p:pic>
      <p:pic>
        <p:nvPicPr>
          <p:cNvPr id="7" name="圖片 6" descr="一張含有 資料表, 盤子, 食物, 木製的 的圖片&#10;&#10;自動產生的描述">
            <a:extLst>
              <a:ext uri="{FF2B5EF4-FFF2-40B4-BE49-F238E27FC236}">
                <a16:creationId xmlns:a16="http://schemas.microsoft.com/office/drawing/2014/main" id="{21ACB189-F3E3-7C2B-7421-51A142E1CA6A}"/>
              </a:ext>
            </a:extLst>
          </p:cNvPr>
          <p:cNvPicPr>
            <a:picLocks noChangeAspect="1"/>
          </p:cNvPicPr>
          <p:nvPr/>
        </p:nvPicPr>
        <p:blipFill>
          <a:blip r:embed="rId8"/>
          <a:stretch>
            <a:fillRect/>
          </a:stretch>
        </p:blipFill>
        <p:spPr>
          <a:xfrm>
            <a:off x="3941758" y="336085"/>
            <a:ext cx="2889346" cy="2050328"/>
          </a:xfrm>
          <a:prstGeom prst="rect">
            <a:avLst/>
          </a:prstGeom>
        </p:spPr>
      </p:pic>
      <p:pic>
        <p:nvPicPr>
          <p:cNvPr id="9" name="圖片 8" descr="一張含有 食物, 盤子, 芽 的圖片&#10;&#10;自動產生的描述">
            <a:extLst>
              <a:ext uri="{FF2B5EF4-FFF2-40B4-BE49-F238E27FC236}">
                <a16:creationId xmlns:a16="http://schemas.microsoft.com/office/drawing/2014/main" id="{050A694E-0D9D-215E-9812-91ED768E2678}"/>
              </a:ext>
            </a:extLst>
          </p:cNvPr>
          <p:cNvPicPr>
            <a:picLocks noChangeAspect="1"/>
          </p:cNvPicPr>
          <p:nvPr/>
        </p:nvPicPr>
        <p:blipFill>
          <a:blip r:embed="rId9"/>
          <a:stretch>
            <a:fillRect/>
          </a:stretch>
        </p:blipFill>
        <p:spPr>
          <a:xfrm>
            <a:off x="706609" y="336085"/>
            <a:ext cx="2877654" cy="2050329"/>
          </a:xfrm>
          <a:prstGeom prst="rect">
            <a:avLst/>
          </a:prstGeom>
        </p:spPr>
      </p:pic>
      <p:cxnSp>
        <p:nvCxnSpPr>
          <p:cNvPr id="12" name="直線接點 11">
            <a:extLst>
              <a:ext uri="{FF2B5EF4-FFF2-40B4-BE49-F238E27FC236}">
                <a16:creationId xmlns:a16="http://schemas.microsoft.com/office/drawing/2014/main" id="{F850C280-6147-732C-72C9-43F99107C3BD}"/>
              </a:ext>
            </a:extLst>
          </p:cNvPr>
          <p:cNvCxnSpPr>
            <a:cxnSpLocks/>
          </p:cNvCxnSpPr>
          <p:nvPr/>
        </p:nvCxnSpPr>
        <p:spPr>
          <a:xfrm>
            <a:off x="706609" y="2386414"/>
            <a:ext cx="287765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F4A9F19B-BCC4-DF54-A27C-6DDE6E3F4205}"/>
              </a:ext>
            </a:extLst>
          </p:cNvPr>
          <p:cNvCxnSpPr>
            <a:cxnSpLocks/>
          </p:cNvCxnSpPr>
          <p:nvPr/>
        </p:nvCxnSpPr>
        <p:spPr>
          <a:xfrm>
            <a:off x="693535" y="336085"/>
            <a:ext cx="289072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D9B44FC7-59FC-0FD1-328F-BEBCB15C63D9}"/>
              </a:ext>
            </a:extLst>
          </p:cNvPr>
          <p:cNvCxnSpPr>
            <a:cxnSpLocks/>
          </p:cNvCxnSpPr>
          <p:nvPr/>
        </p:nvCxnSpPr>
        <p:spPr>
          <a:xfrm flipH="1">
            <a:off x="3941758" y="332249"/>
            <a:ext cx="11836"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43F07094-E36B-FE7B-66D8-55A67A090029}"/>
              </a:ext>
            </a:extLst>
          </p:cNvPr>
          <p:cNvCxnSpPr>
            <a:cxnSpLocks/>
          </p:cNvCxnSpPr>
          <p:nvPr/>
        </p:nvCxnSpPr>
        <p:spPr>
          <a:xfrm>
            <a:off x="693535" y="336085"/>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39EECF5C-C63D-C032-739C-C534E08D21F9}"/>
              </a:ext>
            </a:extLst>
          </p:cNvPr>
          <p:cNvCxnSpPr>
            <a:cxnSpLocks/>
          </p:cNvCxnSpPr>
          <p:nvPr/>
        </p:nvCxnSpPr>
        <p:spPr>
          <a:xfrm>
            <a:off x="6831104" y="332249"/>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34B46CD0-F065-B511-7295-C51C3AE776FF}"/>
              </a:ext>
            </a:extLst>
          </p:cNvPr>
          <p:cNvCxnSpPr>
            <a:cxnSpLocks/>
          </p:cNvCxnSpPr>
          <p:nvPr/>
        </p:nvCxnSpPr>
        <p:spPr>
          <a:xfrm>
            <a:off x="3941758" y="332249"/>
            <a:ext cx="28893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CBCA8905-73C1-6EF4-5B4E-7420057DE817}"/>
              </a:ext>
            </a:extLst>
          </p:cNvPr>
          <p:cNvCxnSpPr>
            <a:cxnSpLocks/>
          </p:cNvCxnSpPr>
          <p:nvPr/>
        </p:nvCxnSpPr>
        <p:spPr>
          <a:xfrm flipV="1">
            <a:off x="3584263" y="336085"/>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8F165AE6-0203-75A3-CF0C-FF114C38FB5F}"/>
              </a:ext>
            </a:extLst>
          </p:cNvPr>
          <p:cNvCxnSpPr>
            <a:cxnSpLocks/>
          </p:cNvCxnSpPr>
          <p:nvPr/>
        </p:nvCxnSpPr>
        <p:spPr>
          <a:xfrm>
            <a:off x="3941758" y="2382578"/>
            <a:ext cx="28893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4C357FF7-ABD9-87A0-B8B9-015D27199DF3}"/>
              </a:ext>
            </a:extLst>
          </p:cNvPr>
          <p:cNvCxnSpPr>
            <a:cxnSpLocks/>
          </p:cNvCxnSpPr>
          <p:nvPr/>
        </p:nvCxnSpPr>
        <p:spPr>
          <a:xfrm>
            <a:off x="0" y="6330446"/>
            <a:ext cx="10001252"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7C4E7179-04E4-844A-B048-E8F8E94396F9}"/>
              </a:ext>
            </a:extLst>
          </p:cNvPr>
          <p:cNvSpPr txBox="1"/>
          <p:nvPr/>
        </p:nvSpPr>
        <p:spPr>
          <a:xfrm>
            <a:off x="984432" y="2552378"/>
            <a:ext cx="2322009" cy="307777"/>
          </a:xfrm>
          <a:prstGeom prst="rect">
            <a:avLst/>
          </a:prstGeom>
          <a:noFill/>
        </p:spPr>
        <p:txBody>
          <a:bodyPr wrap="square" rtlCol="0">
            <a:spAutoFit/>
          </a:bodyPr>
          <a:lstStyle/>
          <a:p>
            <a:r>
              <a:rPr kumimoji="1" lang="en-US" altLang="zh-TW" sz="1400" dirty="0"/>
              <a:t>Northern Taiwan</a:t>
            </a:r>
            <a:r>
              <a:rPr kumimoji="1" lang="zh-TW" altLang="en-US" sz="1400" dirty="0"/>
              <a:t> </a:t>
            </a:r>
            <a:r>
              <a:rPr kumimoji="1" lang="en-US" altLang="zh-TW" sz="1400" dirty="0"/>
              <a:t>Bi-Hun soup</a:t>
            </a:r>
            <a:endParaRPr kumimoji="1" lang="zh-TW" altLang="en-US" sz="1400" dirty="0"/>
          </a:p>
        </p:txBody>
      </p:sp>
      <p:sp>
        <p:nvSpPr>
          <p:cNvPr id="52" name="文字方塊 51">
            <a:extLst>
              <a:ext uri="{FF2B5EF4-FFF2-40B4-BE49-F238E27FC236}">
                <a16:creationId xmlns:a16="http://schemas.microsoft.com/office/drawing/2014/main" id="{D6C70AA6-0266-8597-16FC-6DDB0A2C2159}"/>
              </a:ext>
            </a:extLst>
          </p:cNvPr>
          <p:cNvSpPr txBox="1"/>
          <p:nvPr/>
        </p:nvSpPr>
        <p:spPr>
          <a:xfrm>
            <a:off x="4336649" y="2550691"/>
            <a:ext cx="2322009" cy="307777"/>
          </a:xfrm>
          <a:prstGeom prst="rect">
            <a:avLst/>
          </a:prstGeom>
          <a:noFill/>
        </p:spPr>
        <p:txBody>
          <a:bodyPr wrap="square" rtlCol="0">
            <a:spAutoFit/>
          </a:bodyPr>
          <a:lstStyle/>
          <a:p>
            <a:r>
              <a:rPr kumimoji="1" lang="en-US" altLang="zh-TW" sz="1400" dirty="0"/>
              <a:t>Southern Taiwan</a:t>
            </a:r>
            <a:r>
              <a:rPr kumimoji="1" lang="zh-TW" altLang="en-US" sz="1400" dirty="0"/>
              <a:t> </a:t>
            </a:r>
            <a:r>
              <a:rPr kumimoji="1" lang="en-US" altLang="zh-TW" sz="1400" dirty="0"/>
              <a:t>Bi-Hun soup</a:t>
            </a:r>
            <a:endParaRPr kumimoji="1" lang="zh-TW" altLang="en-US" sz="1400" dirty="0"/>
          </a:p>
        </p:txBody>
      </p:sp>
      <p:sp>
        <p:nvSpPr>
          <p:cNvPr id="53" name="文字方塊 52">
            <a:extLst>
              <a:ext uri="{FF2B5EF4-FFF2-40B4-BE49-F238E27FC236}">
                <a16:creationId xmlns:a16="http://schemas.microsoft.com/office/drawing/2014/main" id="{B8BB25AB-2D32-9B23-F719-064C53454D6E}"/>
              </a:ext>
            </a:extLst>
          </p:cNvPr>
          <p:cNvSpPr txBox="1"/>
          <p:nvPr/>
        </p:nvSpPr>
        <p:spPr>
          <a:xfrm>
            <a:off x="7033259" y="192027"/>
            <a:ext cx="5111397" cy="2800767"/>
          </a:xfrm>
          <a:prstGeom prst="rect">
            <a:avLst/>
          </a:prstGeom>
          <a:noFill/>
        </p:spPr>
        <p:txBody>
          <a:bodyPr wrap="square" rtlCol="0">
            <a:spAutoFit/>
          </a:bodyPr>
          <a:lstStyle/>
          <a:p>
            <a:r>
              <a:rPr kumimoji="1" lang="en-US" altLang="zh-TW" sz="1600" dirty="0"/>
              <a:t>“Bi-Hun”, or translate in English “rice noodle”, is a kind of staple food in Taiwan. As pictures shown at the left side, it could be noticed that northern Taiwan Bi-Hun is short and thick, whereas southern of Bi-Hun has a familiar shape as noodle. Additionally, northern Bi-Hun soup usually only have simple season, however, southern Bi-Hun always also offer meat or seafood in it.</a:t>
            </a:r>
          </a:p>
          <a:p>
            <a:r>
              <a:rPr kumimoji="1" lang="en-US" altLang="zh-TW" sz="1600" dirty="0"/>
              <a:t>Moreover, northern Bi-Hun has its other name ”Bi-Thai-Bak”, which could only be added into traditional ice in southern Taiwan but could be made as soup and added into traditional ice in northern Taiwan. </a:t>
            </a:r>
            <a:endParaRPr kumimoji="1" lang="zh-TW" altLang="en-US" sz="1600" dirty="0"/>
          </a:p>
        </p:txBody>
      </p:sp>
      <p:pic>
        <p:nvPicPr>
          <p:cNvPr id="71" name="圖片 70" descr="一張含有 資料表, 食物, 盤子 的圖片&#10;&#10;自動產生的描述">
            <a:extLst>
              <a:ext uri="{FF2B5EF4-FFF2-40B4-BE49-F238E27FC236}">
                <a16:creationId xmlns:a16="http://schemas.microsoft.com/office/drawing/2014/main" id="{B62E5633-05C7-6B20-FDE7-0EDB539AD556}"/>
              </a:ext>
            </a:extLst>
          </p:cNvPr>
          <p:cNvPicPr>
            <a:picLocks noChangeAspect="1"/>
          </p:cNvPicPr>
          <p:nvPr/>
        </p:nvPicPr>
        <p:blipFill>
          <a:blip r:embed="rId10"/>
          <a:stretch>
            <a:fillRect/>
          </a:stretch>
        </p:blipFill>
        <p:spPr>
          <a:xfrm>
            <a:off x="8695381" y="3347343"/>
            <a:ext cx="2912398" cy="2032611"/>
          </a:xfrm>
          <a:prstGeom prst="rect">
            <a:avLst/>
          </a:prstGeom>
        </p:spPr>
      </p:pic>
      <p:pic>
        <p:nvPicPr>
          <p:cNvPr id="73" name="圖片 72" descr="一張含有 食物, 木製的, 墨西哥粽, 盤子 的圖片&#10;&#10;自動產生的描述">
            <a:extLst>
              <a:ext uri="{FF2B5EF4-FFF2-40B4-BE49-F238E27FC236}">
                <a16:creationId xmlns:a16="http://schemas.microsoft.com/office/drawing/2014/main" id="{F9AC33C3-D84F-A159-9E9C-535040F4BC17}"/>
              </a:ext>
            </a:extLst>
          </p:cNvPr>
          <p:cNvPicPr>
            <a:picLocks noChangeAspect="1"/>
          </p:cNvPicPr>
          <p:nvPr/>
        </p:nvPicPr>
        <p:blipFill>
          <a:blip r:embed="rId11"/>
          <a:stretch>
            <a:fillRect/>
          </a:stretch>
        </p:blipFill>
        <p:spPr>
          <a:xfrm>
            <a:off x="5392277" y="3354769"/>
            <a:ext cx="2877653" cy="2039931"/>
          </a:xfrm>
          <a:prstGeom prst="rect">
            <a:avLst/>
          </a:prstGeom>
        </p:spPr>
      </p:pic>
      <p:cxnSp>
        <p:nvCxnSpPr>
          <p:cNvPr id="74" name="直線接點 73">
            <a:extLst>
              <a:ext uri="{FF2B5EF4-FFF2-40B4-BE49-F238E27FC236}">
                <a16:creationId xmlns:a16="http://schemas.microsoft.com/office/drawing/2014/main" id="{A29039A0-AE55-32A2-C38B-3995DC677D19}"/>
              </a:ext>
            </a:extLst>
          </p:cNvPr>
          <p:cNvCxnSpPr>
            <a:cxnSpLocks/>
          </p:cNvCxnSpPr>
          <p:nvPr/>
        </p:nvCxnSpPr>
        <p:spPr>
          <a:xfrm>
            <a:off x="8695381" y="3333070"/>
            <a:ext cx="2912398" cy="142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89CDA554-B00B-61FF-DA75-5A294979FDC1}"/>
              </a:ext>
            </a:extLst>
          </p:cNvPr>
          <p:cNvCxnSpPr>
            <a:cxnSpLocks/>
          </p:cNvCxnSpPr>
          <p:nvPr/>
        </p:nvCxnSpPr>
        <p:spPr>
          <a:xfrm flipV="1">
            <a:off x="8695381" y="5379954"/>
            <a:ext cx="2912398" cy="250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F389D5DE-247D-73C3-2DAF-928708112952}"/>
              </a:ext>
            </a:extLst>
          </p:cNvPr>
          <p:cNvCxnSpPr>
            <a:cxnSpLocks/>
          </p:cNvCxnSpPr>
          <p:nvPr/>
        </p:nvCxnSpPr>
        <p:spPr>
          <a:xfrm flipV="1">
            <a:off x="11607779" y="3336945"/>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CC0A9C88-88CA-CA37-D1E9-F569BA58A87B}"/>
              </a:ext>
            </a:extLst>
          </p:cNvPr>
          <p:cNvCxnSpPr>
            <a:cxnSpLocks/>
          </p:cNvCxnSpPr>
          <p:nvPr/>
        </p:nvCxnSpPr>
        <p:spPr>
          <a:xfrm flipV="1">
            <a:off x="8695381" y="3329625"/>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241DEDC0-DAC5-0702-5346-57C960F96C6E}"/>
              </a:ext>
            </a:extLst>
          </p:cNvPr>
          <p:cNvCxnSpPr>
            <a:cxnSpLocks/>
          </p:cNvCxnSpPr>
          <p:nvPr/>
        </p:nvCxnSpPr>
        <p:spPr>
          <a:xfrm>
            <a:off x="5392277" y="5412418"/>
            <a:ext cx="28929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E4CFF9CE-1679-4126-830F-1D5C95ABAA34}"/>
              </a:ext>
            </a:extLst>
          </p:cNvPr>
          <p:cNvCxnSpPr>
            <a:cxnSpLocks/>
          </p:cNvCxnSpPr>
          <p:nvPr/>
        </p:nvCxnSpPr>
        <p:spPr>
          <a:xfrm>
            <a:off x="5400456" y="3337050"/>
            <a:ext cx="28694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2FE1FD75-801E-7C4D-FCAA-5BBFF5AAB082}"/>
              </a:ext>
            </a:extLst>
          </p:cNvPr>
          <p:cNvCxnSpPr>
            <a:cxnSpLocks/>
          </p:cNvCxnSpPr>
          <p:nvPr/>
        </p:nvCxnSpPr>
        <p:spPr>
          <a:xfrm flipV="1">
            <a:off x="5392277" y="3337050"/>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C5BA685C-45E5-66A4-0B8A-833B0A09BB60}"/>
              </a:ext>
            </a:extLst>
          </p:cNvPr>
          <p:cNvCxnSpPr>
            <a:cxnSpLocks/>
          </p:cNvCxnSpPr>
          <p:nvPr/>
        </p:nvCxnSpPr>
        <p:spPr>
          <a:xfrm flipV="1">
            <a:off x="8285198" y="3344371"/>
            <a:ext cx="0" cy="205032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ACDCA267-8658-250C-C0A2-BD0E7697075F}"/>
              </a:ext>
            </a:extLst>
          </p:cNvPr>
          <p:cNvSpPr txBox="1"/>
          <p:nvPr/>
        </p:nvSpPr>
        <p:spPr>
          <a:xfrm>
            <a:off x="8990576" y="5617643"/>
            <a:ext cx="1992858" cy="307777"/>
          </a:xfrm>
          <a:prstGeom prst="rect">
            <a:avLst/>
          </a:prstGeom>
          <a:noFill/>
        </p:spPr>
        <p:txBody>
          <a:bodyPr wrap="square" rtlCol="0">
            <a:spAutoFit/>
          </a:bodyPr>
          <a:lstStyle/>
          <a:p>
            <a:r>
              <a:rPr kumimoji="1" lang="en-US" altLang="zh-TW" sz="1400" dirty="0"/>
              <a:t>Southern Taiwan</a:t>
            </a:r>
            <a:r>
              <a:rPr kumimoji="1" lang="zh-TW" altLang="en-US" sz="1400" dirty="0"/>
              <a:t> </a:t>
            </a:r>
            <a:r>
              <a:rPr kumimoji="1" lang="en-US" altLang="zh-TW" sz="1400" dirty="0"/>
              <a:t>Zong-Zi</a:t>
            </a:r>
            <a:endParaRPr kumimoji="1" lang="zh-TW" altLang="en-US" sz="1400" dirty="0"/>
          </a:p>
        </p:txBody>
      </p:sp>
      <p:sp>
        <p:nvSpPr>
          <p:cNvPr id="90" name="文字方塊 89">
            <a:extLst>
              <a:ext uri="{FF2B5EF4-FFF2-40B4-BE49-F238E27FC236}">
                <a16:creationId xmlns:a16="http://schemas.microsoft.com/office/drawing/2014/main" id="{85838282-1E38-E2A7-A525-5D6CFCE8A755}"/>
              </a:ext>
            </a:extLst>
          </p:cNvPr>
          <p:cNvSpPr txBox="1"/>
          <p:nvPr/>
        </p:nvSpPr>
        <p:spPr>
          <a:xfrm>
            <a:off x="5834674" y="5617643"/>
            <a:ext cx="1992858" cy="307777"/>
          </a:xfrm>
          <a:prstGeom prst="rect">
            <a:avLst/>
          </a:prstGeom>
          <a:noFill/>
        </p:spPr>
        <p:txBody>
          <a:bodyPr wrap="square" rtlCol="0">
            <a:spAutoFit/>
          </a:bodyPr>
          <a:lstStyle/>
          <a:p>
            <a:r>
              <a:rPr kumimoji="1" lang="en-US" altLang="zh-TW" sz="1400" dirty="0"/>
              <a:t>Northern Taiwan</a:t>
            </a:r>
            <a:r>
              <a:rPr kumimoji="1" lang="zh-TW" altLang="en-US" sz="1400" dirty="0"/>
              <a:t> </a:t>
            </a:r>
            <a:r>
              <a:rPr kumimoji="1" lang="en-US" altLang="zh-TW" sz="1400" dirty="0"/>
              <a:t>Zong-Zi</a:t>
            </a:r>
            <a:endParaRPr kumimoji="1" lang="zh-TW" altLang="en-US" sz="1400" dirty="0"/>
          </a:p>
        </p:txBody>
      </p:sp>
      <p:sp>
        <p:nvSpPr>
          <p:cNvPr id="91" name="文字方塊 90">
            <a:extLst>
              <a:ext uri="{FF2B5EF4-FFF2-40B4-BE49-F238E27FC236}">
                <a16:creationId xmlns:a16="http://schemas.microsoft.com/office/drawing/2014/main" id="{500BC30C-64F7-EA0E-3E53-AD53DAA58413}"/>
              </a:ext>
            </a:extLst>
          </p:cNvPr>
          <p:cNvSpPr txBox="1"/>
          <p:nvPr/>
        </p:nvSpPr>
        <p:spPr>
          <a:xfrm>
            <a:off x="178324" y="2985261"/>
            <a:ext cx="5168314" cy="3323987"/>
          </a:xfrm>
          <a:prstGeom prst="rect">
            <a:avLst/>
          </a:prstGeom>
          <a:noFill/>
        </p:spPr>
        <p:txBody>
          <a:bodyPr wrap="square" rtlCol="0">
            <a:spAutoFit/>
          </a:bodyPr>
          <a:lstStyle/>
          <a:p>
            <a:r>
              <a:rPr kumimoji="1" lang="en-US" altLang="zh-TW" sz="1400" dirty="0"/>
              <a:t>Zong-Zi is a famous Chinese cuisine in the world, the shape of it and wonderful flavor makes many western people impressive. In northern Taiwan, people usually previously cooked the ingredients and wrap it into a leaf and steam it only to make it heat. In terms of southern zong-zi, people usually wrap raw ingredients into the leaf and boil to cook it, this method make zong-zi tastier than  northern one. Every year in dragon boat festival (festival that people usually eat zong-zi), the fans of northern zong-zi and fans of southern zong-zi would argue which type is authentic zong-zi for a long time. The fan of northern zong-zi would argue southern zong-zi is mushy and the fans of southern zong-zi would fight back that northern zong-zi is just other shape of Png Wan, lack for creativity and feature. Generally, northern zong-zi never win even once because it indeed is a triangle shape of Png Wan, you can buy it very easy in the traditional market near by your house </a:t>
            </a:r>
            <a:r>
              <a:rPr kumimoji="1" lang="en-US" altLang="zh-TW" sz="1400" dirty="0" err="1"/>
              <a:t>haha</a:t>
            </a:r>
            <a:r>
              <a:rPr kumimoji="1" lang="en-US" altLang="zh-TW" sz="1400" dirty="0"/>
              <a:t>.   </a:t>
            </a:r>
            <a:endParaRPr kumimoji="1" lang="zh-TW" altLang="en-US" sz="1400" dirty="0"/>
          </a:p>
        </p:txBody>
      </p:sp>
    </p:spTree>
    <p:extLst>
      <p:ext uri="{BB962C8B-B14F-4D97-AF65-F5344CB8AC3E}">
        <p14:creationId xmlns:p14="http://schemas.microsoft.com/office/powerpoint/2010/main" val="325604727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427</TotalTime>
  <Words>581</Words>
  <Application>Microsoft Macintosh PowerPoint</Application>
  <PresentationFormat>自訂</PresentationFormat>
  <Paragraphs>25</Paragraphs>
  <Slides>2</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Hannotate SC</vt:lpstr>
      <vt:lpstr>Arial</vt:lpstr>
      <vt:lpstr>Calibri</vt:lpstr>
      <vt:lpstr>Calibri Light</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1</cp:revision>
  <dcterms:created xsi:type="dcterms:W3CDTF">2023-04-17T08:02:57Z</dcterms:created>
  <dcterms:modified xsi:type="dcterms:W3CDTF">2023-04-17T15:10:59Z</dcterms:modified>
</cp:coreProperties>
</file>