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8"/>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8DAE6-90CF-F241-9046-28D733C99C19}"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687513" y="1143000"/>
            <a:ext cx="34829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03C4D-24EF-3547-A3AC-C3B15B960050}" type="slidenum">
              <a:rPr kumimoji="1" lang="zh-TW" altLang="en-US" smtClean="0"/>
              <a:t>‹#›</a:t>
            </a:fld>
            <a:endParaRPr kumimoji="1" lang="zh-TW" altLang="en-US"/>
          </a:p>
        </p:txBody>
      </p:sp>
    </p:spTree>
    <p:extLst>
      <p:ext uri="{BB962C8B-B14F-4D97-AF65-F5344CB8AC3E}">
        <p14:creationId xmlns:p14="http://schemas.microsoft.com/office/powerpoint/2010/main" val="191092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687513" y="1143000"/>
            <a:ext cx="34829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150602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380529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423287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86747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125784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153150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3944914"/>
            <a:ext cx="5157787"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3944914"/>
            <a:ext cx="5183188"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25043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355482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8930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183696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D31313-E27F-AF4E-A940-925C32F3EDEC}"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307734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CDD31313-E27F-AF4E-A940-925C32F3EDEC}"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3AEAF1F8-B6BD-1643-BA4B-B74F514215AE}" type="slidenum">
              <a:rPr kumimoji="1" lang="zh-TW" altLang="en-US" smtClean="0"/>
              <a:t>‹#›</a:t>
            </a:fld>
            <a:endParaRPr kumimoji="1" lang="zh-TW" altLang="en-US"/>
          </a:p>
        </p:txBody>
      </p:sp>
    </p:spTree>
    <p:extLst>
      <p:ext uri="{BB962C8B-B14F-4D97-AF65-F5344CB8AC3E}">
        <p14:creationId xmlns:p14="http://schemas.microsoft.com/office/powerpoint/2010/main" val="3138760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900" y="393112"/>
            <a:ext cx="4549139"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9" y="1798984"/>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7" y="1313929"/>
            <a:ext cx="2091689"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8" y="1326878"/>
            <a:ext cx="1417320"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74" y="875672"/>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8" y="1337324"/>
            <a:ext cx="2091689"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31" y="10355171"/>
            <a:ext cx="1440181"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22" y="10222580"/>
            <a:ext cx="2244088" cy="584775"/>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1" y="10349468"/>
            <a:ext cx="1874519"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3" y="10349468"/>
            <a:ext cx="1874519"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12" y="10355171"/>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19" y="10257137"/>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43" y="10279959"/>
            <a:ext cx="430162"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78" y="10257153"/>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591" y="10300711"/>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8" y="10293295"/>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5332670" y="1914714"/>
            <a:ext cx="1698233" cy="461665"/>
          </a:xfrm>
          <a:prstGeom prst="rect">
            <a:avLst/>
          </a:prstGeom>
          <a:noFill/>
        </p:spPr>
        <p:txBody>
          <a:bodyPr wrap="square" rtlCol="0">
            <a:spAutoFit/>
          </a:bodyPr>
          <a:lstStyle/>
          <a:p>
            <a:r>
              <a:rPr kumimoji="1" lang="en-US" altLang="zh-TW" sz="2400" dirty="0"/>
              <a:t>Lo Bah Png</a:t>
            </a:r>
            <a:endParaRPr kumimoji="1" lang="zh-TW" altLang="en-US" sz="2400" dirty="0"/>
          </a:p>
        </p:txBody>
      </p:sp>
      <p:sp>
        <p:nvSpPr>
          <p:cNvPr id="3" name="文字方塊 2">
            <a:extLst>
              <a:ext uri="{FF2B5EF4-FFF2-40B4-BE49-F238E27FC236}">
                <a16:creationId xmlns:a16="http://schemas.microsoft.com/office/drawing/2014/main" id="{D92517AB-3918-0FF8-D2B5-7642957EDF02}"/>
              </a:ext>
            </a:extLst>
          </p:cNvPr>
          <p:cNvSpPr txBox="1"/>
          <p:nvPr/>
        </p:nvSpPr>
        <p:spPr>
          <a:xfrm>
            <a:off x="325903" y="2373861"/>
            <a:ext cx="5006769" cy="4093428"/>
          </a:xfrm>
          <a:prstGeom prst="rect">
            <a:avLst/>
          </a:prstGeom>
          <a:noFill/>
        </p:spPr>
        <p:txBody>
          <a:bodyPr wrap="square" rtlCol="0">
            <a:spAutoFit/>
          </a:bodyPr>
          <a:lstStyle/>
          <a:p>
            <a:r>
              <a:rPr kumimoji="1" lang="en-US" altLang="zh-TW" sz="2000" dirty="0"/>
              <a:t>“Lo Bah Png”, or in Mandarin ”Lu Rou Fan” in northern of Taiwan and “Rou Sao Fan” in southern of Taiwan, is the most most common, popular, and typical cuisine in whole of the Taiwan. Most of the Taiwanese restaurants in everywhere would sell this cuisine. It usually brings Taiwanese a wonderful hometown memory. </a:t>
            </a:r>
          </a:p>
          <a:p>
            <a:r>
              <a:rPr kumimoji="1" lang="en-US" altLang="zh-TW" sz="2000" dirty="0"/>
              <a:t>“Lo Bah Png” translates to English means braised pork on rice, its </a:t>
            </a:r>
            <a:r>
              <a:rPr lang="en" altLang="zh-TW" sz="2000" b="0" i="0" dirty="0">
                <a:solidFill>
                  <a:srgbClr val="4A4A4A"/>
                </a:solidFill>
                <a:effectLst/>
                <a:latin typeface="noto-sans"/>
              </a:rPr>
              <a:t>flavor may vary depend the region of Taiwan, but basically the ingredients and making process would remain the same: use soy sauce to braise pork.</a:t>
            </a:r>
            <a:endParaRPr kumimoji="1" lang="zh-TW" altLang="en-US" sz="2000" dirty="0"/>
          </a:p>
        </p:txBody>
      </p:sp>
      <p:sp>
        <p:nvSpPr>
          <p:cNvPr id="9" name="文字方塊 8">
            <a:extLst>
              <a:ext uri="{FF2B5EF4-FFF2-40B4-BE49-F238E27FC236}">
                <a16:creationId xmlns:a16="http://schemas.microsoft.com/office/drawing/2014/main" id="{1F7731A5-9126-19D3-ACA3-CE70A249CF52}"/>
              </a:ext>
            </a:extLst>
          </p:cNvPr>
          <p:cNvSpPr txBox="1"/>
          <p:nvPr/>
        </p:nvSpPr>
        <p:spPr>
          <a:xfrm>
            <a:off x="5631119" y="2475872"/>
            <a:ext cx="6397554" cy="2862322"/>
          </a:xfrm>
          <a:prstGeom prst="rect">
            <a:avLst/>
          </a:prstGeom>
          <a:noFill/>
        </p:spPr>
        <p:txBody>
          <a:bodyPr wrap="square" rtlCol="0">
            <a:spAutoFit/>
          </a:bodyPr>
          <a:lstStyle/>
          <a:p>
            <a:pPr algn="ctr"/>
            <a:r>
              <a:rPr kumimoji="1" lang="en" altLang="zh-TW" dirty="0"/>
              <a:t>Recipe</a:t>
            </a:r>
          </a:p>
          <a:p>
            <a:pPr marL="342900" indent="-342900">
              <a:buAutoNum type="arabicPeriod"/>
            </a:pPr>
            <a:r>
              <a:rPr kumimoji="1" lang="en" altLang="zh-TW" dirty="0"/>
              <a:t>In a POT, heat oil over medium heat. Add shallots and fry until they turn brown. Knead the step 1 for 5 to 10 minutes when it’s turn to a smooth ball and then add the butter to mix evenly. </a:t>
            </a:r>
          </a:p>
          <a:p>
            <a:pPr marL="342900" indent="-342900">
              <a:buAutoNum type="arabicPeriod"/>
            </a:pPr>
            <a:r>
              <a:rPr kumimoji="1" lang="en" altLang="zh-TW" dirty="0"/>
              <a:t>Add ginger and meat. Stir-fry until the meat is cooked and broken apart. We separate the dough into a small balls for one after the dough arise to twice bigger than the original size. </a:t>
            </a:r>
          </a:p>
          <a:p>
            <a:pPr marL="342900" indent="-342900">
              <a:buAutoNum type="arabicPeriod"/>
            </a:pPr>
            <a:r>
              <a:rPr kumimoji="1" lang="en" altLang="zh-TW" dirty="0"/>
              <a:t>Add Lo Bah Png spices, soy sauce, wine, sugar, and water.</a:t>
            </a:r>
          </a:p>
          <a:p>
            <a:pPr marL="342900" indent="-342900">
              <a:buAutoNum type="arabicPeriod"/>
            </a:pPr>
            <a:r>
              <a:rPr kumimoji="1" lang="en" altLang="zh-TW" dirty="0"/>
              <a:t>Cover and cook over medium-low heat for 1 hour, stirring occasionally.</a:t>
            </a:r>
            <a:endParaRPr kumimoji="1" lang="zh-TW" altLang="en-US" dirty="0"/>
          </a:p>
        </p:txBody>
      </p:sp>
      <p:cxnSp>
        <p:nvCxnSpPr>
          <p:cNvPr id="18" name="直線接點 17">
            <a:extLst>
              <a:ext uri="{FF2B5EF4-FFF2-40B4-BE49-F238E27FC236}">
                <a16:creationId xmlns:a16="http://schemas.microsoft.com/office/drawing/2014/main" id="{AC752258-7566-8229-587C-A07DD0F252F6}"/>
              </a:ext>
            </a:extLst>
          </p:cNvPr>
          <p:cNvCxnSpPr>
            <a:cxnSpLocks/>
          </p:cNvCxnSpPr>
          <p:nvPr/>
        </p:nvCxnSpPr>
        <p:spPr>
          <a:xfrm flipV="1">
            <a:off x="329637" y="6446698"/>
            <a:ext cx="5067300" cy="127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1B50FC2-A8F2-46B6-E85B-FFEEB6619C98}"/>
              </a:ext>
            </a:extLst>
          </p:cNvPr>
          <p:cNvCxnSpPr>
            <a:cxnSpLocks/>
          </p:cNvCxnSpPr>
          <p:nvPr/>
        </p:nvCxnSpPr>
        <p:spPr>
          <a:xfrm>
            <a:off x="307858" y="9843923"/>
            <a:ext cx="50890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CC4038A5-9BCF-B89F-A616-A5EF27995A96}"/>
              </a:ext>
            </a:extLst>
          </p:cNvPr>
          <p:cNvCxnSpPr>
            <a:cxnSpLocks/>
          </p:cNvCxnSpPr>
          <p:nvPr/>
        </p:nvCxnSpPr>
        <p:spPr>
          <a:xfrm>
            <a:off x="5396937" y="6418303"/>
            <a:ext cx="0" cy="3425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D12747D6-BD42-C954-14B6-9D5E9BB3676B}"/>
              </a:ext>
            </a:extLst>
          </p:cNvPr>
          <p:cNvCxnSpPr>
            <a:cxnSpLocks/>
          </p:cNvCxnSpPr>
          <p:nvPr/>
        </p:nvCxnSpPr>
        <p:spPr>
          <a:xfrm flipV="1">
            <a:off x="329638" y="6438780"/>
            <a:ext cx="0" cy="33884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27B9824D-4A0F-16F4-DC2D-33B9A3E044C1}"/>
              </a:ext>
            </a:extLst>
          </p:cNvPr>
          <p:cNvSpPr/>
          <p:nvPr/>
        </p:nvSpPr>
        <p:spPr>
          <a:xfrm>
            <a:off x="5985062" y="8801866"/>
            <a:ext cx="5862232" cy="757053"/>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4400" dirty="0"/>
              <a:t>Add it to shopping list!</a:t>
            </a:r>
            <a:endParaRPr kumimoji="1" lang="zh-TW" altLang="en-US" sz="4400" dirty="0"/>
          </a:p>
        </p:txBody>
      </p:sp>
      <p:pic>
        <p:nvPicPr>
          <p:cNvPr id="6" name="圖片 5" descr="一張含有 食物, 資料表, 盤子, 室內 的圖片&#10;&#10;自動產生的描述">
            <a:extLst>
              <a:ext uri="{FF2B5EF4-FFF2-40B4-BE49-F238E27FC236}">
                <a16:creationId xmlns:a16="http://schemas.microsoft.com/office/drawing/2014/main" id="{4F364212-0300-C64A-FF33-24590C9D506A}"/>
              </a:ext>
            </a:extLst>
          </p:cNvPr>
          <p:cNvPicPr>
            <a:picLocks noChangeAspect="1"/>
          </p:cNvPicPr>
          <p:nvPr/>
        </p:nvPicPr>
        <p:blipFill>
          <a:blip r:embed="rId8"/>
          <a:stretch>
            <a:fillRect/>
          </a:stretch>
        </p:blipFill>
        <p:spPr>
          <a:xfrm>
            <a:off x="334416" y="6487849"/>
            <a:ext cx="5044220" cy="3354406"/>
          </a:xfrm>
          <a:prstGeom prst="rect">
            <a:avLst/>
          </a:prstGeom>
        </p:spPr>
      </p:pic>
      <p:sp>
        <p:nvSpPr>
          <p:cNvPr id="7" name="文字方塊 6">
            <a:extLst>
              <a:ext uri="{FF2B5EF4-FFF2-40B4-BE49-F238E27FC236}">
                <a16:creationId xmlns:a16="http://schemas.microsoft.com/office/drawing/2014/main" id="{02E5FD71-DAED-AE8E-8670-B0B93F1C91E9}"/>
              </a:ext>
            </a:extLst>
          </p:cNvPr>
          <p:cNvSpPr txBox="1"/>
          <p:nvPr/>
        </p:nvSpPr>
        <p:spPr>
          <a:xfrm>
            <a:off x="5631119" y="5851744"/>
            <a:ext cx="6360411" cy="2585323"/>
          </a:xfrm>
          <a:prstGeom prst="rect">
            <a:avLst/>
          </a:prstGeom>
          <a:noFill/>
        </p:spPr>
        <p:txBody>
          <a:bodyPr wrap="square" rtlCol="0">
            <a:spAutoFit/>
          </a:bodyPr>
          <a:lstStyle/>
          <a:p>
            <a:r>
              <a:rPr kumimoji="1" lang="en-US" altLang="zh-TW" dirty="0"/>
              <a:t>The end product of Lo Bah Png sauce would be a thick sauce, like Bolognese, so you can add everything you like into it. Taiwanese usually would also add tomato, carrot, tofu…etc. into  it to make cuisine more sumptuous.</a:t>
            </a:r>
          </a:p>
          <a:p>
            <a:endParaRPr kumimoji="1" lang="en-US" altLang="zh-TW" dirty="0"/>
          </a:p>
          <a:p>
            <a:r>
              <a:rPr kumimoji="1" lang="en-US" altLang="zh-TW" dirty="0"/>
              <a:t>It is very convenient and simple to make a Lo Bah Png sauce, also it is the most typical Taiwanese cuisine. I really do love Lo Bah Png so that I strongly recommend to give it a try if you have a chance to taste it :D</a:t>
            </a:r>
            <a:endParaRPr kumimoji="1" lang="zh-TW" altLang="en-US" dirty="0"/>
          </a:p>
        </p:txBody>
      </p:sp>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TotalTime>
  <Words>356</Words>
  <Application>Microsoft Macintosh PowerPoint</Application>
  <PresentationFormat>自訂</PresentationFormat>
  <Paragraphs>23</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Hannotate SC</vt:lpstr>
      <vt:lpstr>noto-sans</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2</cp:revision>
  <dcterms:created xsi:type="dcterms:W3CDTF">2023-04-17T04:27:33Z</dcterms:created>
  <dcterms:modified xsi:type="dcterms:W3CDTF">2023-04-17T06:34:41Z</dcterms:modified>
</cp:coreProperties>
</file>