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8"/>
  </p:normalViewPr>
  <p:slideViewPr>
    <p:cSldViewPr snapToGrid="0">
      <p:cViewPr varScale="1">
        <p:scale>
          <a:sx n="71" d="100"/>
          <a:sy n="71" d="100"/>
        </p:scale>
        <p:origin x="2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AFA5C-BDE8-D64B-9190-B0209C1EB7F6}" type="datetimeFigureOut">
              <a:rPr kumimoji="1" lang="zh-TW" altLang="en-US" smtClean="0"/>
              <a:t>2023/4/17</a:t>
            </a:fld>
            <a:endParaRPr kumimoji="1" lang="zh-TW" altLang="en-US"/>
          </a:p>
        </p:txBody>
      </p:sp>
      <p:sp>
        <p:nvSpPr>
          <p:cNvPr id="4" name="投影片影像版面配置區 3"/>
          <p:cNvSpPr>
            <a:spLocks noGrp="1" noRot="1" noChangeAspect="1"/>
          </p:cNvSpPr>
          <p:nvPr>
            <p:ph type="sldImg" idx="2"/>
          </p:nvPr>
        </p:nvSpPr>
        <p:spPr>
          <a:xfrm>
            <a:off x="1687513" y="1143000"/>
            <a:ext cx="3482975"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7B9B5-2D79-DC48-97BF-D6E1B6104177}" type="slidenum">
              <a:rPr kumimoji="1" lang="zh-TW" altLang="en-US" smtClean="0"/>
              <a:t>‹#›</a:t>
            </a:fld>
            <a:endParaRPr kumimoji="1" lang="zh-TW" altLang="en-US"/>
          </a:p>
        </p:txBody>
      </p:sp>
    </p:spTree>
    <p:extLst>
      <p:ext uri="{BB962C8B-B14F-4D97-AF65-F5344CB8AC3E}">
        <p14:creationId xmlns:p14="http://schemas.microsoft.com/office/powerpoint/2010/main" val="1049042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687513" y="1143000"/>
            <a:ext cx="3482975" cy="3086100"/>
          </a:xfrm>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A48B430-23F3-7942-B260-E7448BCCF7E7}" type="slidenum">
              <a:rPr kumimoji="1" lang="zh-TW" altLang="en-US" smtClean="0"/>
              <a:t>1</a:t>
            </a:fld>
            <a:endParaRPr kumimoji="1" lang="zh-TW" altLang="en-US"/>
          </a:p>
        </p:txBody>
      </p:sp>
    </p:spTree>
    <p:extLst>
      <p:ext uri="{BB962C8B-B14F-4D97-AF65-F5344CB8AC3E}">
        <p14:creationId xmlns:p14="http://schemas.microsoft.com/office/powerpoint/2010/main" val="49831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67462"/>
            <a:ext cx="10363200" cy="3759917"/>
          </a:xfrm>
        </p:spPr>
        <p:txBody>
          <a:bodyPr anchor="b"/>
          <a:lstStyle>
            <a:lvl1pPr algn="ctr">
              <a:defRPr sz="8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5672376"/>
            <a:ext cx="9144000" cy="2607442"/>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414687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212074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574987"/>
            <a:ext cx="2628900" cy="91523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1" y="574987"/>
            <a:ext cx="7734300" cy="9152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174534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406174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2692444"/>
            <a:ext cx="10515600" cy="4492401"/>
          </a:xfrm>
        </p:spPr>
        <p:txBody>
          <a:bodyPr anchor="b"/>
          <a:lstStyle>
            <a:lvl1pPr>
              <a:defRPr sz="8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7227345"/>
            <a:ext cx="10515600" cy="2362447"/>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74062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874937"/>
            <a:ext cx="5181600" cy="68523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231433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574990"/>
            <a:ext cx="10515600" cy="2087455"/>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9" y="2647443"/>
            <a:ext cx="5157787"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4" name="Content Placeholder 3"/>
          <p:cNvSpPr>
            <a:spLocks noGrp="1"/>
          </p:cNvSpPr>
          <p:nvPr>
            <p:ph sz="half" idx="2"/>
          </p:nvPr>
        </p:nvSpPr>
        <p:spPr>
          <a:xfrm>
            <a:off x="839789" y="3944914"/>
            <a:ext cx="5157787"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2647443"/>
            <a:ext cx="5183188" cy="1297471"/>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TW" altLang="en-US"/>
              <a:t>按一下以編輯母片文字樣式</a:t>
            </a:r>
          </a:p>
        </p:txBody>
      </p:sp>
      <p:sp>
        <p:nvSpPr>
          <p:cNvPr id="6" name="Content Placeholder 5"/>
          <p:cNvSpPr>
            <a:spLocks noGrp="1"/>
          </p:cNvSpPr>
          <p:nvPr>
            <p:ph sz="quarter" idx="4"/>
          </p:nvPr>
        </p:nvSpPr>
        <p:spPr>
          <a:xfrm>
            <a:off x="6172201" y="3944914"/>
            <a:ext cx="5183188" cy="58023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1303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64839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144707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Content Placeholder 2"/>
          <p:cNvSpPr>
            <a:spLocks noGrp="1"/>
          </p:cNvSpPr>
          <p:nvPr>
            <p:ph idx="1"/>
          </p:nvPr>
        </p:nvSpPr>
        <p:spPr>
          <a:xfrm>
            <a:off x="5183188" y="1554968"/>
            <a:ext cx="6172200" cy="7674832"/>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130145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719984"/>
            <a:ext cx="3932237" cy="2519945"/>
          </a:xfrm>
        </p:spPr>
        <p:txBody>
          <a:bodyPr anchor="b"/>
          <a:lstStyle>
            <a:lvl1pPr>
              <a:defRPr sz="4267"/>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1554968"/>
            <a:ext cx="6172200" cy="7674832"/>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3239929"/>
            <a:ext cx="3932237" cy="600236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627BD1D-830D-354A-8A6F-FA26B5A26C16}" type="datetimeFigureOut">
              <a:rPr kumimoji="1" lang="zh-TW" altLang="en-US" smtClean="0"/>
              <a:t>2023/4/17</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39536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74990"/>
            <a:ext cx="10515600" cy="2087455"/>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2874937"/>
            <a:ext cx="10515600" cy="685235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10009783"/>
            <a:ext cx="2743200" cy="574987"/>
          </a:xfrm>
          <a:prstGeom prst="rect">
            <a:avLst/>
          </a:prstGeom>
        </p:spPr>
        <p:txBody>
          <a:bodyPr vert="horz" lIns="91440" tIns="45720" rIns="91440" bIns="45720" rtlCol="0" anchor="ctr"/>
          <a:lstStyle>
            <a:lvl1pPr algn="l">
              <a:defRPr sz="1600">
                <a:solidFill>
                  <a:schemeClr val="tx1">
                    <a:tint val="75000"/>
                  </a:schemeClr>
                </a:solidFill>
              </a:defRPr>
            </a:lvl1pPr>
          </a:lstStyle>
          <a:p>
            <a:fld id="{A627BD1D-830D-354A-8A6F-FA26B5A26C16}" type="datetimeFigureOut">
              <a:rPr kumimoji="1" lang="zh-TW" altLang="en-US" smtClean="0"/>
              <a:t>2023/4/17</a:t>
            </a:fld>
            <a:endParaRPr kumimoji="1" lang="zh-TW" altLang="en-US"/>
          </a:p>
        </p:txBody>
      </p:sp>
      <p:sp>
        <p:nvSpPr>
          <p:cNvPr id="5" name="Footer Placeholder 4"/>
          <p:cNvSpPr>
            <a:spLocks noGrp="1"/>
          </p:cNvSpPr>
          <p:nvPr>
            <p:ph type="ftr" sz="quarter" idx="3"/>
          </p:nvPr>
        </p:nvSpPr>
        <p:spPr>
          <a:xfrm>
            <a:off x="4038600" y="10009783"/>
            <a:ext cx="4114800" cy="57498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8610600" y="10009783"/>
            <a:ext cx="2743200" cy="574987"/>
          </a:xfrm>
          <a:prstGeom prst="rect">
            <a:avLst/>
          </a:prstGeom>
        </p:spPr>
        <p:txBody>
          <a:bodyPr vert="horz" lIns="91440" tIns="45720" rIns="91440" bIns="45720" rtlCol="0" anchor="ctr"/>
          <a:lstStyle>
            <a:lvl1pPr algn="r">
              <a:defRPr sz="1600">
                <a:solidFill>
                  <a:schemeClr val="tx1">
                    <a:tint val="75000"/>
                  </a:schemeClr>
                </a:solidFill>
              </a:defRPr>
            </a:lvl1pPr>
          </a:lstStyle>
          <a:p>
            <a:fld id="{413DA9D3-2B49-F247-9EB7-E3B0F0FD1A23}" type="slidenum">
              <a:rPr kumimoji="1" lang="zh-TW" altLang="en-US" smtClean="0"/>
              <a:t>‹#›</a:t>
            </a:fld>
            <a:endParaRPr kumimoji="1" lang="zh-TW" altLang="en-US"/>
          </a:p>
        </p:txBody>
      </p:sp>
    </p:spTree>
    <p:extLst>
      <p:ext uri="{BB962C8B-B14F-4D97-AF65-F5344CB8AC3E}">
        <p14:creationId xmlns:p14="http://schemas.microsoft.com/office/powerpoint/2010/main" val="273280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3000">
              <a:schemeClr val="bg1"/>
            </a:gs>
            <a:gs pos="92000">
              <a:schemeClr val="accent6">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EB55E0B-85FC-DF89-7B76-270FE530A13C}"/>
              </a:ext>
            </a:extLst>
          </p:cNvPr>
          <p:cNvSpPr txBox="1"/>
          <p:nvPr/>
        </p:nvSpPr>
        <p:spPr>
          <a:xfrm>
            <a:off x="172904" y="393112"/>
            <a:ext cx="4549139" cy="830997"/>
          </a:xfrm>
          <a:prstGeom prst="rect">
            <a:avLst/>
          </a:prstGeom>
          <a:noFill/>
        </p:spPr>
        <p:txBody>
          <a:bodyPr wrap="square" rtlCol="0">
            <a:spAutoFit/>
          </a:bodyPr>
          <a:lstStyle/>
          <a:p>
            <a:r>
              <a:rPr kumimoji="1" lang="en-US" altLang="zh-TW" sz="4800" dirty="0">
                <a:latin typeface="Hannotate SC" panose="03000500000000000000" pitchFamily="66" charset="-122"/>
                <a:ea typeface="Hannotate SC" panose="03000500000000000000" pitchFamily="66" charset="-122"/>
              </a:rPr>
              <a:t>Taiwan Xiao-Chi</a:t>
            </a:r>
            <a:endParaRPr kumimoji="1" lang="zh-TW" altLang="en-US" sz="4800" dirty="0">
              <a:latin typeface="Hannotate SC" panose="03000500000000000000" pitchFamily="66" charset="-122"/>
              <a:ea typeface="Hannotate SC" panose="03000500000000000000" pitchFamily="66" charset="-122"/>
            </a:endParaRPr>
          </a:p>
        </p:txBody>
      </p:sp>
      <p:cxnSp>
        <p:nvCxnSpPr>
          <p:cNvPr id="10" name="直線接點 9">
            <a:extLst>
              <a:ext uri="{FF2B5EF4-FFF2-40B4-BE49-F238E27FC236}">
                <a16:creationId xmlns:a16="http://schemas.microsoft.com/office/drawing/2014/main" id="{8B5E9121-097B-128C-F6D7-204D99A5E444}"/>
              </a:ext>
            </a:extLst>
          </p:cNvPr>
          <p:cNvCxnSpPr>
            <a:cxnSpLocks/>
          </p:cNvCxnSpPr>
          <p:nvPr/>
        </p:nvCxnSpPr>
        <p:spPr>
          <a:xfrm>
            <a:off x="1990279" y="1798984"/>
            <a:ext cx="1000125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3B8C99A-4B92-6D99-C085-A2EE2B2EDA6D}"/>
              </a:ext>
            </a:extLst>
          </p:cNvPr>
          <p:cNvSpPr txBox="1"/>
          <p:nvPr/>
        </p:nvSpPr>
        <p:spPr>
          <a:xfrm>
            <a:off x="2138867" y="1313934"/>
            <a:ext cx="2091689" cy="369332"/>
          </a:xfrm>
          <a:prstGeom prst="rect">
            <a:avLst/>
          </a:prstGeom>
          <a:noFill/>
        </p:spPr>
        <p:txBody>
          <a:bodyPr wrap="square" rtlCol="0">
            <a:spAutoFit/>
          </a:bodyPr>
          <a:lstStyle/>
          <a:p>
            <a:r>
              <a:rPr kumimoji="1" lang="en-US" altLang="zh-TW" dirty="0"/>
              <a:t>Northern Xiao-Chi</a:t>
            </a:r>
            <a:endParaRPr kumimoji="1" lang="zh-TW" altLang="en-US" dirty="0"/>
          </a:p>
        </p:txBody>
      </p:sp>
      <p:sp>
        <p:nvSpPr>
          <p:cNvPr id="15" name="文字方塊 14">
            <a:extLst>
              <a:ext uri="{FF2B5EF4-FFF2-40B4-BE49-F238E27FC236}">
                <a16:creationId xmlns:a16="http://schemas.microsoft.com/office/drawing/2014/main" id="{FD5C3BD9-26A9-9735-C6CD-4D10DAA81509}"/>
              </a:ext>
            </a:extLst>
          </p:cNvPr>
          <p:cNvSpPr txBox="1"/>
          <p:nvPr/>
        </p:nvSpPr>
        <p:spPr>
          <a:xfrm>
            <a:off x="10343688" y="1326880"/>
            <a:ext cx="1417320" cy="369332"/>
          </a:xfrm>
          <a:prstGeom prst="rect">
            <a:avLst/>
          </a:prstGeom>
          <a:noFill/>
        </p:spPr>
        <p:txBody>
          <a:bodyPr wrap="square" rtlCol="0">
            <a:spAutoFit/>
          </a:bodyPr>
          <a:lstStyle/>
          <a:p>
            <a:r>
              <a:rPr kumimoji="1" lang="en-US" altLang="zh-TW" dirty="0"/>
              <a:t>Shopping List</a:t>
            </a:r>
            <a:endParaRPr kumimoji="1" lang="zh-TW" altLang="en-US" dirty="0"/>
          </a:p>
        </p:txBody>
      </p:sp>
      <p:sp>
        <p:nvSpPr>
          <p:cNvPr id="16" name="文字方塊 15">
            <a:extLst>
              <a:ext uri="{FF2B5EF4-FFF2-40B4-BE49-F238E27FC236}">
                <a16:creationId xmlns:a16="http://schemas.microsoft.com/office/drawing/2014/main" id="{B97FB7BB-BB9E-435B-F684-6E1AE031D7AE}"/>
              </a:ext>
            </a:extLst>
          </p:cNvPr>
          <p:cNvSpPr txBox="1"/>
          <p:nvPr/>
        </p:nvSpPr>
        <p:spPr>
          <a:xfrm>
            <a:off x="7739579" y="875675"/>
            <a:ext cx="1895475" cy="923330"/>
          </a:xfrm>
          <a:prstGeom prst="rect">
            <a:avLst/>
          </a:prstGeom>
          <a:noFill/>
        </p:spPr>
        <p:txBody>
          <a:bodyPr wrap="square" rtlCol="0">
            <a:spAutoFit/>
          </a:bodyPr>
          <a:lstStyle/>
          <a:p>
            <a:pPr algn="ctr"/>
            <a:r>
              <a:rPr kumimoji="1" lang="en-US" altLang="zh-TW" dirty="0"/>
              <a:t>Differ between Northern and Southern Xiao-Chi</a:t>
            </a:r>
            <a:endParaRPr kumimoji="1" lang="zh-TW" altLang="en-US" dirty="0"/>
          </a:p>
        </p:txBody>
      </p:sp>
      <p:sp>
        <p:nvSpPr>
          <p:cNvPr id="17" name="文字方塊 16">
            <a:extLst>
              <a:ext uri="{FF2B5EF4-FFF2-40B4-BE49-F238E27FC236}">
                <a16:creationId xmlns:a16="http://schemas.microsoft.com/office/drawing/2014/main" id="{16022C46-D814-E1F3-D973-AF135AF93EB8}"/>
              </a:ext>
            </a:extLst>
          </p:cNvPr>
          <p:cNvSpPr txBox="1"/>
          <p:nvPr/>
        </p:nvSpPr>
        <p:spPr>
          <a:xfrm>
            <a:off x="4939218" y="1337328"/>
            <a:ext cx="2091689" cy="369332"/>
          </a:xfrm>
          <a:prstGeom prst="rect">
            <a:avLst/>
          </a:prstGeom>
          <a:noFill/>
        </p:spPr>
        <p:txBody>
          <a:bodyPr wrap="square" rtlCol="0">
            <a:spAutoFit/>
          </a:bodyPr>
          <a:lstStyle/>
          <a:p>
            <a:r>
              <a:rPr kumimoji="1" lang="en-US" altLang="zh-TW" dirty="0"/>
              <a:t>Southern Xiao-Chi</a:t>
            </a:r>
            <a:endParaRPr kumimoji="1" lang="zh-TW" altLang="en-US" dirty="0"/>
          </a:p>
        </p:txBody>
      </p:sp>
      <p:sp>
        <p:nvSpPr>
          <p:cNvPr id="24" name="文字方塊 23">
            <a:extLst>
              <a:ext uri="{FF2B5EF4-FFF2-40B4-BE49-F238E27FC236}">
                <a16:creationId xmlns:a16="http://schemas.microsoft.com/office/drawing/2014/main" id="{A8851094-6470-6783-907E-38E68660A544}"/>
              </a:ext>
            </a:extLst>
          </p:cNvPr>
          <p:cNvSpPr txBox="1"/>
          <p:nvPr/>
        </p:nvSpPr>
        <p:spPr>
          <a:xfrm>
            <a:off x="10320835" y="10355171"/>
            <a:ext cx="1440181" cy="338554"/>
          </a:xfrm>
          <a:prstGeom prst="rect">
            <a:avLst/>
          </a:prstGeom>
          <a:noFill/>
        </p:spPr>
        <p:txBody>
          <a:bodyPr wrap="square" rtlCol="0">
            <a:spAutoFit/>
          </a:bodyPr>
          <a:lstStyle/>
          <a:p>
            <a:r>
              <a:rPr kumimoji="1" lang="en-US" altLang="zh-TW" sz="1600" dirty="0"/>
              <a:t>Shopping List</a:t>
            </a:r>
            <a:endParaRPr kumimoji="1" lang="zh-TW" altLang="en-US" sz="1600" dirty="0"/>
          </a:p>
        </p:txBody>
      </p:sp>
      <p:sp>
        <p:nvSpPr>
          <p:cNvPr id="25" name="文字方塊 24">
            <a:extLst>
              <a:ext uri="{FF2B5EF4-FFF2-40B4-BE49-F238E27FC236}">
                <a16:creationId xmlns:a16="http://schemas.microsoft.com/office/drawing/2014/main" id="{6EB35A92-4E64-2717-E0EA-9181D34E1D62}"/>
              </a:ext>
            </a:extLst>
          </p:cNvPr>
          <p:cNvSpPr txBox="1"/>
          <p:nvPr/>
        </p:nvSpPr>
        <p:spPr>
          <a:xfrm>
            <a:off x="7555025" y="10222580"/>
            <a:ext cx="2244088" cy="584775"/>
          </a:xfrm>
          <a:prstGeom prst="rect">
            <a:avLst/>
          </a:prstGeom>
          <a:noFill/>
        </p:spPr>
        <p:txBody>
          <a:bodyPr wrap="square" rtlCol="0">
            <a:spAutoFit/>
          </a:bodyPr>
          <a:lstStyle/>
          <a:p>
            <a:r>
              <a:rPr kumimoji="1" lang="en-US" altLang="zh-TW" sz="1600" dirty="0"/>
              <a:t>Differ Between northern and Southern Xiao-Chi</a:t>
            </a:r>
            <a:endParaRPr kumimoji="1" lang="zh-TW" altLang="en-US" sz="1600" dirty="0"/>
          </a:p>
        </p:txBody>
      </p:sp>
      <p:sp>
        <p:nvSpPr>
          <p:cNvPr id="26" name="文字方塊 25">
            <a:extLst>
              <a:ext uri="{FF2B5EF4-FFF2-40B4-BE49-F238E27FC236}">
                <a16:creationId xmlns:a16="http://schemas.microsoft.com/office/drawing/2014/main" id="{123B6D9D-D61A-148B-D819-A146DD0C45FA}"/>
              </a:ext>
            </a:extLst>
          </p:cNvPr>
          <p:cNvSpPr txBox="1"/>
          <p:nvPr/>
        </p:nvSpPr>
        <p:spPr>
          <a:xfrm>
            <a:off x="5158742" y="10349469"/>
            <a:ext cx="1874519" cy="338554"/>
          </a:xfrm>
          <a:prstGeom prst="rect">
            <a:avLst/>
          </a:prstGeom>
          <a:noFill/>
        </p:spPr>
        <p:txBody>
          <a:bodyPr wrap="square" rtlCol="0">
            <a:spAutoFit/>
          </a:bodyPr>
          <a:lstStyle/>
          <a:p>
            <a:r>
              <a:rPr kumimoji="1" lang="en-US" altLang="zh-TW" sz="1600" dirty="0"/>
              <a:t>Southern Xiao-Chi</a:t>
            </a:r>
            <a:endParaRPr kumimoji="1" lang="zh-TW" altLang="en-US" sz="1600" dirty="0"/>
          </a:p>
        </p:txBody>
      </p:sp>
      <p:sp>
        <p:nvSpPr>
          <p:cNvPr id="27" name="文字方塊 26">
            <a:extLst>
              <a:ext uri="{FF2B5EF4-FFF2-40B4-BE49-F238E27FC236}">
                <a16:creationId xmlns:a16="http://schemas.microsoft.com/office/drawing/2014/main" id="{B864FD99-B031-9749-1A54-3718CACA28B4}"/>
              </a:ext>
            </a:extLst>
          </p:cNvPr>
          <p:cNvSpPr txBox="1"/>
          <p:nvPr/>
        </p:nvSpPr>
        <p:spPr>
          <a:xfrm>
            <a:off x="2762483" y="10349469"/>
            <a:ext cx="1874519" cy="338554"/>
          </a:xfrm>
          <a:prstGeom prst="rect">
            <a:avLst/>
          </a:prstGeom>
          <a:noFill/>
        </p:spPr>
        <p:txBody>
          <a:bodyPr wrap="square" rtlCol="0">
            <a:spAutoFit/>
          </a:bodyPr>
          <a:lstStyle/>
          <a:p>
            <a:r>
              <a:rPr kumimoji="1" lang="en-US" altLang="zh-TW" sz="1600" dirty="0"/>
              <a:t>Northern Xiao-Chi</a:t>
            </a:r>
            <a:endParaRPr kumimoji="1" lang="zh-TW" altLang="en-US" sz="1600" dirty="0"/>
          </a:p>
        </p:txBody>
      </p:sp>
      <p:sp>
        <p:nvSpPr>
          <p:cNvPr id="28" name="文字方塊 27">
            <a:extLst>
              <a:ext uri="{FF2B5EF4-FFF2-40B4-BE49-F238E27FC236}">
                <a16:creationId xmlns:a16="http://schemas.microsoft.com/office/drawing/2014/main" id="{73D3FCEE-C132-A5C6-44E4-DED1C67C8CF8}"/>
              </a:ext>
            </a:extLst>
          </p:cNvPr>
          <p:cNvSpPr txBox="1"/>
          <p:nvPr/>
        </p:nvSpPr>
        <p:spPr>
          <a:xfrm>
            <a:off x="587216" y="10355171"/>
            <a:ext cx="1653540" cy="338554"/>
          </a:xfrm>
          <a:prstGeom prst="rect">
            <a:avLst/>
          </a:prstGeom>
          <a:noFill/>
        </p:spPr>
        <p:txBody>
          <a:bodyPr wrap="square" rtlCol="0">
            <a:spAutoFit/>
          </a:bodyPr>
          <a:lstStyle/>
          <a:p>
            <a:r>
              <a:rPr kumimoji="1" lang="en-US" altLang="zh-TW" sz="1600" dirty="0"/>
              <a:t>Taiwan Xiao-Chi</a:t>
            </a:r>
            <a:endParaRPr kumimoji="1" lang="zh-TW" altLang="en-US" sz="1600" dirty="0"/>
          </a:p>
        </p:txBody>
      </p:sp>
      <p:pic>
        <p:nvPicPr>
          <p:cNvPr id="30" name="圖片 29">
            <a:extLst>
              <a:ext uri="{FF2B5EF4-FFF2-40B4-BE49-F238E27FC236}">
                <a16:creationId xmlns:a16="http://schemas.microsoft.com/office/drawing/2014/main" id="{8FE1E235-1A7F-1510-FFD2-3763951602E9}"/>
              </a:ext>
            </a:extLst>
          </p:cNvPr>
          <p:cNvPicPr>
            <a:picLocks noChangeAspect="1"/>
          </p:cNvPicPr>
          <p:nvPr/>
        </p:nvPicPr>
        <p:blipFill>
          <a:blip r:embed="rId3"/>
          <a:stretch>
            <a:fillRect/>
          </a:stretch>
        </p:blipFill>
        <p:spPr>
          <a:xfrm>
            <a:off x="267224" y="10257142"/>
            <a:ext cx="426307" cy="426307"/>
          </a:xfrm>
          <a:prstGeom prst="rect">
            <a:avLst/>
          </a:prstGeom>
        </p:spPr>
      </p:pic>
      <p:pic>
        <p:nvPicPr>
          <p:cNvPr id="32" name="圖片 31">
            <a:extLst>
              <a:ext uri="{FF2B5EF4-FFF2-40B4-BE49-F238E27FC236}">
                <a16:creationId xmlns:a16="http://schemas.microsoft.com/office/drawing/2014/main" id="{9F150215-18C5-952C-8DAD-144FFD30D28C}"/>
              </a:ext>
            </a:extLst>
          </p:cNvPr>
          <p:cNvPicPr>
            <a:picLocks noChangeAspect="1"/>
          </p:cNvPicPr>
          <p:nvPr/>
        </p:nvPicPr>
        <p:blipFill>
          <a:blip r:embed="rId4"/>
          <a:stretch>
            <a:fillRect/>
          </a:stretch>
        </p:blipFill>
        <p:spPr>
          <a:xfrm>
            <a:off x="2332347" y="10279963"/>
            <a:ext cx="430162" cy="405700"/>
          </a:xfrm>
          <a:prstGeom prst="rect">
            <a:avLst/>
          </a:prstGeom>
        </p:spPr>
      </p:pic>
      <p:pic>
        <p:nvPicPr>
          <p:cNvPr id="34" name="圖片 33">
            <a:extLst>
              <a:ext uri="{FF2B5EF4-FFF2-40B4-BE49-F238E27FC236}">
                <a16:creationId xmlns:a16="http://schemas.microsoft.com/office/drawing/2014/main" id="{5BE66CF9-27F9-0D67-5C10-0E3D8AD4A3D6}"/>
              </a:ext>
            </a:extLst>
          </p:cNvPr>
          <p:cNvPicPr>
            <a:picLocks noChangeAspect="1"/>
          </p:cNvPicPr>
          <p:nvPr/>
        </p:nvPicPr>
        <p:blipFill>
          <a:blip r:embed="rId5"/>
          <a:stretch>
            <a:fillRect/>
          </a:stretch>
        </p:blipFill>
        <p:spPr>
          <a:xfrm>
            <a:off x="4788182" y="10257158"/>
            <a:ext cx="428521" cy="428521"/>
          </a:xfrm>
          <a:prstGeom prst="rect">
            <a:avLst/>
          </a:prstGeom>
        </p:spPr>
      </p:pic>
      <p:pic>
        <p:nvPicPr>
          <p:cNvPr id="37" name="圖片 36">
            <a:extLst>
              <a:ext uri="{FF2B5EF4-FFF2-40B4-BE49-F238E27FC236}">
                <a16:creationId xmlns:a16="http://schemas.microsoft.com/office/drawing/2014/main" id="{7D102B39-A0AF-0BCF-222B-FE326CF0691A}"/>
              </a:ext>
            </a:extLst>
          </p:cNvPr>
          <p:cNvPicPr>
            <a:picLocks noChangeAspect="1"/>
          </p:cNvPicPr>
          <p:nvPr/>
        </p:nvPicPr>
        <p:blipFill>
          <a:blip r:embed="rId6"/>
          <a:stretch>
            <a:fillRect/>
          </a:stretch>
        </p:blipFill>
        <p:spPr>
          <a:xfrm>
            <a:off x="7188596" y="10300716"/>
            <a:ext cx="428521" cy="428521"/>
          </a:xfrm>
          <a:prstGeom prst="rect">
            <a:avLst/>
          </a:prstGeom>
        </p:spPr>
      </p:pic>
      <p:pic>
        <p:nvPicPr>
          <p:cNvPr id="39" name="圖片 38">
            <a:extLst>
              <a:ext uri="{FF2B5EF4-FFF2-40B4-BE49-F238E27FC236}">
                <a16:creationId xmlns:a16="http://schemas.microsoft.com/office/drawing/2014/main" id="{39C76C1F-B6E3-2487-5058-4DFC61364A3D}"/>
              </a:ext>
            </a:extLst>
          </p:cNvPr>
          <p:cNvPicPr>
            <a:picLocks noChangeAspect="1"/>
          </p:cNvPicPr>
          <p:nvPr/>
        </p:nvPicPr>
        <p:blipFill>
          <a:blip r:embed="rId7"/>
          <a:stretch>
            <a:fillRect/>
          </a:stretch>
        </p:blipFill>
        <p:spPr>
          <a:xfrm>
            <a:off x="9951359" y="10293296"/>
            <a:ext cx="400445" cy="400445"/>
          </a:xfrm>
          <a:prstGeom prst="rect">
            <a:avLst/>
          </a:prstGeom>
        </p:spPr>
      </p:pic>
      <p:sp>
        <p:nvSpPr>
          <p:cNvPr id="2" name="文字方塊 1">
            <a:extLst>
              <a:ext uri="{FF2B5EF4-FFF2-40B4-BE49-F238E27FC236}">
                <a16:creationId xmlns:a16="http://schemas.microsoft.com/office/drawing/2014/main" id="{039B48AD-F0DB-CA3B-F9EF-10AD1CEE3A47}"/>
              </a:ext>
            </a:extLst>
          </p:cNvPr>
          <p:cNvSpPr txBox="1"/>
          <p:nvPr/>
        </p:nvSpPr>
        <p:spPr>
          <a:xfrm>
            <a:off x="5332670" y="1914714"/>
            <a:ext cx="1698234" cy="461665"/>
          </a:xfrm>
          <a:prstGeom prst="rect">
            <a:avLst/>
          </a:prstGeom>
          <a:noFill/>
        </p:spPr>
        <p:txBody>
          <a:bodyPr wrap="square" rtlCol="0">
            <a:spAutoFit/>
          </a:bodyPr>
          <a:lstStyle/>
          <a:p>
            <a:r>
              <a:rPr kumimoji="1" lang="en-US" altLang="zh-TW" sz="2400" dirty="0"/>
              <a:t>Kong Oan</a:t>
            </a:r>
            <a:endParaRPr kumimoji="1" lang="zh-TW" altLang="en-US" sz="2400" dirty="0"/>
          </a:p>
        </p:txBody>
      </p:sp>
      <p:sp>
        <p:nvSpPr>
          <p:cNvPr id="9" name="文字方塊 8">
            <a:extLst>
              <a:ext uri="{FF2B5EF4-FFF2-40B4-BE49-F238E27FC236}">
                <a16:creationId xmlns:a16="http://schemas.microsoft.com/office/drawing/2014/main" id="{1F7731A5-9126-19D3-ACA3-CE70A249CF52}"/>
              </a:ext>
            </a:extLst>
          </p:cNvPr>
          <p:cNvSpPr txBox="1"/>
          <p:nvPr/>
        </p:nvSpPr>
        <p:spPr>
          <a:xfrm>
            <a:off x="5631119" y="2475872"/>
            <a:ext cx="6397554" cy="369332"/>
          </a:xfrm>
          <a:prstGeom prst="rect">
            <a:avLst/>
          </a:prstGeom>
          <a:noFill/>
        </p:spPr>
        <p:txBody>
          <a:bodyPr wrap="square" rtlCol="0">
            <a:spAutoFit/>
          </a:bodyPr>
          <a:lstStyle/>
          <a:p>
            <a:endParaRPr kumimoji="1" lang="en" altLang="zh-TW" dirty="0"/>
          </a:p>
        </p:txBody>
      </p:sp>
      <p:cxnSp>
        <p:nvCxnSpPr>
          <p:cNvPr id="18" name="直線接點 17">
            <a:extLst>
              <a:ext uri="{FF2B5EF4-FFF2-40B4-BE49-F238E27FC236}">
                <a16:creationId xmlns:a16="http://schemas.microsoft.com/office/drawing/2014/main" id="{AC752258-7566-8229-587C-A07DD0F252F6}"/>
              </a:ext>
            </a:extLst>
          </p:cNvPr>
          <p:cNvCxnSpPr>
            <a:cxnSpLocks/>
          </p:cNvCxnSpPr>
          <p:nvPr/>
        </p:nvCxnSpPr>
        <p:spPr>
          <a:xfrm flipV="1">
            <a:off x="329637" y="5462927"/>
            <a:ext cx="5067300" cy="127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1B50FC2-A8F2-46B6-E85B-FFEEB6619C98}"/>
              </a:ext>
            </a:extLst>
          </p:cNvPr>
          <p:cNvCxnSpPr>
            <a:cxnSpLocks/>
          </p:cNvCxnSpPr>
          <p:nvPr/>
        </p:nvCxnSpPr>
        <p:spPr>
          <a:xfrm>
            <a:off x="307858" y="8860151"/>
            <a:ext cx="508907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CC4038A5-9BCF-B89F-A616-A5EF27995A96}"/>
              </a:ext>
            </a:extLst>
          </p:cNvPr>
          <p:cNvCxnSpPr>
            <a:cxnSpLocks/>
          </p:cNvCxnSpPr>
          <p:nvPr/>
        </p:nvCxnSpPr>
        <p:spPr>
          <a:xfrm>
            <a:off x="5393099" y="5436443"/>
            <a:ext cx="0" cy="3425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D12747D6-BD42-C954-14B6-9D5E9BB3676B}"/>
              </a:ext>
            </a:extLst>
          </p:cNvPr>
          <p:cNvCxnSpPr>
            <a:cxnSpLocks/>
          </p:cNvCxnSpPr>
          <p:nvPr/>
        </p:nvCxnSpPr>
        <p:spPr>
          <a:xfrm flipV="1">
            <a:off x="329639" y="5455013"/>
            <a:ext cx="0" cy="338848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圖片 7" descr="一張含有 盤子, 食物, 碗, 湯 的圖片&#10;&#10;自動產生的描述">
            <a:extLst>
              <a:ext uri="{FF2B5EF4-FFF2-40B4-BE49-F238E27FC236}">
                <a16:creationId xmlns:a16="http://schemas.microsoft.com/office/drawing/2014/main" id="{45C8EB72-6CE2-F39F-F56C-1F451175CF51}"/>
              </a:ext>
            </a:extLst>
          </p:cNvPr>
          <p:cNvPicPr>
            <a:picLocks noChangeAspect="1"/>
          </p:cNvPicPr>
          <p:nvPr/>
        </p:nvPicPr>
        <p:blipFill>
          <a:blip r:embed="rId8"/>
          <a:stretch>
            <a:fillRect/>
          </a:stretch>
        </p:blipFill>
        <p:spPr>
          <a:xfrm>
            <a:off x="344702" y="5466091"/>
            <a:ext cx="5052234" cy="3377044"/>
          </a:xfrm>
          <a:prstGeom prst="rect">
            <a:avLst/>
          </a:prstGeom>
        </p:spPr>
      </p:pic>
      <p:sp>
        <p:nvSpPr>
          <p:cNvPr id="11" name="文字方塊 10">
            <a:extLst>
              <a:ext uri="{FF2B5EF4-FFF2-40B4-BE49-F238E27FC236}">
                <a16:creationId xmlns:a16="http://schemas.microsoft.com/office/drawing/2014/main" id="{E8FF0E50-A5EE-FB26-62E6-F863F08FE60B}"/>
              </a:ext>
            </a:extLst>
          </p:cNvPr>
          <p:cNvSpPr txBox="1"/>
          <p:nvPr/>
        </p:nvSpPr>
        <p:spPr>
          <a:xfrm>
            <a:off x="344702" y="2934614"/>
            <a:ext cx="5089079" cy="1938992"/>
          </a:xfrm>
          <a:prstGeom prst="rect">
            <a:avLst/>
          </a:prstGeom>
          <a:noFill/>
        </p:spPr>
        <p:txBody>
          <a:bodyPr wrap="square" rtlCol="0">
            <a:spAutoFit/>
          </a:bodyPr>
          <a:lstStyle/>
          <a:p>
            <a:r>
              <a:rPr lang="en" altLang="zh-TW" sz="2000" b="0" i="0" dirty="0">
                <a:solidFill>
                  <a:srgbClr val="292929"/>
                </a:solidFill>
                <a:effectLst/>
                <a:latin typeface="muli"/>
              </a:rPr>
              <a:t>Kong Oan, also known as </a:t>
            </a:r>
            <a:r>
              <a:rPr lang="en" altLang="zh-TW" sz="2000" b="0" i="1" dirty="0">
                <a:solidFill>
                  <a:srgbClr val="292929"/>
                </a:solidFill>
                <a:effectLst/>
                <a:latin typeface="muli"/>
              </a:rPr>
              <a:t>bouncy meatballs</a:t>
            </a:r>
            <a:r>
              <a:rPr lang="en" altLang="zh-TW" sz="2000" b="0" i="0" dirty="0">
                <a:solidFill>
                  <a:srgbClr val="292929"/>
                </a:solidFill>
                <a:effectLst/>
                <a:latin typeface="muli"/>
              </a:rPr>
              <a:t>, are typical Taiwanese street food items. These Taiwanese meatballs usually consist of highly seasoned, ground fatty pork mixture combined with chopped shiitake mushrooms, tapioca starch, baking powder, and egg whites.</a:t>
            </a:r>
            <a:endParaRPr kumimoji="1" lang="zh-TW" altLang="en-US" sz="2000" dirty="0"/>
          </a:p>
        </p:txBody>
      </p:sp>
      <p:sp>
        <p:nvSpPr>
          <p:cNvPr id="12" name="文字方塊 11">
            <a:extLst>
              <a:ext uri="{FF2B5EF4-FFF2-40B4-BE49-F238E27FC236}">
                <a16:creationId xmlns:a16="http://schemas.microsoft.com/office/drawing/2014/main" id="{6A5A4353-8DD1-F94D-5A19-A59BDA2E6145}"/>
              </a:ext>
            </a:extLst>
          </p:cNvPr>
          <p:cNvSpPr txBox="1"/>
          <p:nvPr/>
        </p:nvSpPr>
        <p:spPr>
          <a:xfrm>
            <a:off x="5844988" y="2924186"/>
            <a:ext cx="5916020" cy="461665"/>
          </a:xfrm>
          <a:prstGeom prst="rect">
            <a:avLst/>
          </a:prstGeom>
          <a:noFill/>
        </p:spPr>
        <p:txBody>
          <a:bodyPr wrap="square" rtlCol="0">
            <a:spAutoFit/>
          </a:bodyPr>
          <a:lstStyle/>
          <a:p>
            <a:r>
              <a:rPr kumimoji="1" lang="en-US" altLang="zh-TW" sz="2400" dirty="0"/>
              <a:t>Is Kong Oan suitable to make at home? : NO</a:t>
            </a:r>
          </a:p>
        </p:txBody>
      </p:sp>
      <p:sp>
        <p:nvSpPr>
          <p:cNvPr id="13" name="文字方塊 12">
            <a:extLst>
              <a:ext uri="{FF2B5EF4-FFF2-40B4-BE49-F238E27FC236}">
                <a16:creationId xmlns:a16="http://schemas.microsoft.com/office/drawing/2014/main" id="{C859F4E8-15C9-B9BD-B4CC-1FFCBC1B3BF7}"/>
              </a:ext>
            </a:extLst>
          </p:cNvPr>
          <p:cNvSpPr txBox="1"/>
          <p:nvPr/>
        </p:nvSpPr>
        <p:spPr>
          <a:xfrm>
            <a:off x="5729727" y="3904110"/>
            <a:ext cx="6146542" cy="923330"/>
          </a:xfrm>
          <a:prstGeom prst="rect">
            <a:avLst/>
          </a:prstGeom>
          <a:noFill/>
        </p:spPr>
        <p:txBody>
          <a:bodyPr wrap="square" rtlCol="0">
            <a:spAutoFit/>
          </a:bodyPr>
          <a:lstStyle/>
          <a:p>
            <a:r>
              <a:rPr kumimoji="1" lang="en-US" altLang="zh-TW" dirty="0"/>
              <a:t>Unfortunately, Kong Oan could not be made in our kitchen, because Kong Oan is made by several complicated processes. However, we could easily buy Kong Oan in Asian supermarket. </a:t>
            </a:r>
            <a:endParaRPr kumimoji="1" lang="zh-TW" altLang="en-US" dirty="0"/>
          </a:p>
        </p:txBody>
      </p:sp>
      <p:sp>
        <p:nvSpPr>
          <p:cNvPr id="19" name="文字方塊 18">
            <a:extLst>
              <a:ext uri="{FF2B5EF4-FFF2-40B4-BE49-F238E27FC236}">
                <a16:creationId xmlns:a16="http://schemas.microsoft.com/office/drawing/2014/main" id="{DFFFCB5B-184D-3958-2B4D-EA60A7532C3C}"/>
              </a:ext>
            </a:extLst>
          </p:cNvPr>
          <p:cNvSpPr txBox="1"/>
          <p:nvPr/>
        </p:nvSpPr>
        <p:spPr>
          <a:xfrm>
            <a:off x="5732967" y="5053102"/>
            <a:ext cx="5916020" cy="1754326"/>
          </a:xfrm>
          <a:prstGeom prst="rect">
            <a:avLst/>
          </a:prstGeom>
          <a:noFill/>
        </p:spPr>
        <p:txBody>
          <a:bodyPr wrap="square" rtlCol="0">
            <a:spAutoFit/>
          </a:bodyPr>
          <a:lstStyle/>
          <a:p>
            <a:r>
              <a:rPr kumimoji="1" lang="en-US" altLang="zh-TW" dirty="0"/>
              <a:t>The soup at the left side is Kong Oan soup, which is also a common and popular Xiao-Chi in Taiwan.</a:t>
            </a:r>
          </a:p>
          <a:p>
            <a:r>
              <a:rPr kumimoji="1" lang="en-US" altLang="zh-TW" dirty="0"/>
              <a:t>Its recipe is very easy. Boil a pot of water, put Kong Oans into it , cook until Kong Oans are heat (supermarket usually sell cooled Kong Oans, we only need to heat it). Put any season you like into it, then the Kong Oan soup is done </a:t>
            </a:r>
            <a:endParaRPr kumimoji="1" lang="zh-TW" altLang="en-US" dirty="0"/>
          </a:p>
        </p:txBody>
      </p:sp>
    </p:spTree>
    <p:extLst>
      <p:ext uri="{BB962C8B-B14F-4D97-AF65-F5344CB8AC3E}">
        <p14:creationId xmlns:p14="http://schemas.microsoft.com/office/powerpoint/2010/main" val="339154030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TotalTime>
  <Words>197</Words>
  <Application>Microsoft Macintosh PowerPoint</Application>
  <PresentationFormat>自訂</PresentationFormat>
  <Paragraphs>17</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Hannotate SC</vt:lpstr>
      <vt:lpstr>muli</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Wei-Ting Hong</dc:creator>
  <cp:lastModifiedBy>Wei-Ting Hong</cp:lastModifiedBy>
  <cp:revision>1</cp:revision>
  <dcterms:created xsi:type="dcterms:W3CDTF">2023-04-17T05:11:24Z</dcterms:created>
  <dcterms:modified xsi:type="dcterms:W3CDTF">2023-04-17T05:50:05Z</dcterms:modified>
</cp:coreProperties>
</file>