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48"/>
  </p:normalViewPr>
  <p:slideViewPr>
    <p:cSldViewPr snapToGrid="0">
      <p:cViewPr varScale="1">
        <p:scale>
          <a:sx n="71" d="100"/>
          <a:sy n="71" d="100"/>
        </p:scale>
        <p:origin x="22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274EA-0515-CA4D-9BCC-FB9F35DF45D7}" type="datetimeFigureOut">
              <a:rPr kumimoji="1" lang="zh-TW" altLang="en-US" smtClean="0"/>
              <a:t>2023/4/17</a:t>
            </a:fld>
            <a:endParaRPr kumimoji="1" lang="zh-TW" altLang="en-US"/>
          </a:p>
        </p:txBody>
      </p:sp>
      <p:sp>
        <p:nvSpPr>
          <p:cNvPr id="4" name="投影片影像版面配置區 3"/>
          <p:cNvSpPr>
            <a:spLocks noGrp="1" noRot="1" noChangeAspect="1"/>
          </p:cNvSpPr>
          <p:nvPr>
            <p:ph type="sldImg" idx="2"/>
          </p:nvPr>
        </p:nvSpPr>
        <p:spPr>
          <a:xfrm>
            <a:off x="1687513" y="1143000"/>
            <a:ext cx="34829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8395C-CF1D-1849-B624-9CF98C92DF69}" type="slidenum">
              <a:rPr kumimoji="1" lang="zh-TW" altLang="en-US" smtClean="0"/>
              <a:t>‹#›</a:t>
            </a:fld>
            <a:endParaRPr kumimoji="1" lang="zh-TW" altLang="en-US"/>
          </a:p>
        </p:txBody>
      </p:sp>
    </p:spTree>
    <p:extLst>
      <p:ext uri="{BB962C8B-B14F-4D97-AF65-F5344CB8AC3E}">
        <p14:creationId xmlns:p14="http://schemas.microsoft.com/office/powerpoint/2010/main" val="2602317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687513" y="1143000"/>
            <a:ext cx="3482975" cy="30861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BA48B430-23F3-7942-B260-E7448BCCF7E7}" type="slidenum">
              <a:rPr kumimoji="1" lang="zh-TW" altLang="en-US" smtClean="0"/>
              <a:t>1</a:t>
            </a:fld>
            <a:endParaRPr kumimoji="1" lang="zh-TW" altLang="en-US"/>
          </a:p>
        </p:txBody>
      </p:sp>
    </p:spTree>
    <p:extLst>
      <p:ext uri="{BB962C8B-B14F-4D97-AF65-F5344CB8AC3E}">
        <p14:creationId xmlns:p14="http://schemas.microsoft.com/office/powerpoint/2010/main" val="49831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67462"/>
            <a:ext cx="10363200" cy="3759917"/>
          </a:xfrm>
        </p:spPr>
        <p:txBody>
          <a:bodyPr anchor="b"/>
          <a:lstStyle>
            <a:lvl1pPr algn="ctr">
              <a:defRPr sz="8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5672376"/>
            <a:ext cx="9144000" cy="2607442"/>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589FAE9-0E3B-8C44-AF05-BC69F5655191}"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C8E575C7-5A2B-A947-A40A-64E1F69C3101}" type="slidenum">
              <a:rPr kumimoji="1" lang="zh-TW" altLang="en-US" smtClean="0"/>
              <a:t>‹#›</a:t>
            </a:fld>
            <a:endParaRPr kumimoji="1" lang="zh-TW" altLang="en-US"/>
          </a:p>
        </p:txBody>
      </p:sp>
    </p:spTree>
    <p:extLst>
      <p:ext uri="{BB962C8B-B14F-4D97-AF65-F5344CB8AC3E}">
        <p14:creationId xmlns:p14="http://schemas.microsoft.com/office/powerpoint/2010/main" val="397782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589FAE9-0E3B-8C44-AF05-BC69F5655191}"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C8E575C7-5A2B-A947-A40A-64E1F69C3101}" type="slidenum">
              <a:rPr kumimoji="1" lang="zh-TW" altLang="en-US" smtClean="0"/>
              <a:t>‹#›</a:t>
            </a:fld>
            <a:endParaRPr kumimoji="1" lang="zh-TW" altLang="en-US"/>
          </a:p>
        </p:txBody>
      </p:sp>
    </p:spTree>
    <p:extLst>
      <p:ext uri="{BB962C8B-B14F-4D97-AF65-F5344CB8AC3E}">
        <p14:creationId xmlns:p14="http://schemas.microsoft.com/office/powerpoint/2010/main" val="3516360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574987"/>
            <a:ext cx="2628900" cy="91523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1" y="574987"/>
            <a:ext cx="7734300" cy="91523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589FAE9-0E3B-8C44-AF05-BC69F5655191}"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C8E575C7-5A2B-A947-A40A-64E1F69C3101}" type="slidenum">
              <a:rPr kumimoji="1" lang="zh-TW" altLang="en-US" smtClean="0"/>
              <a:t>‹#›</a:t>
            </a:fld>
            <a:endParaRPr kumimoji="1" lang="zh-TW" altLang="en-US"/>
          </a:p>
        </p:txBody>
      </p:sp>
    </p:spTree>
    <p:extLst>
      <p:ext uri="{BB962C8B-B14F-4D97-AF65-F5344CB8AC3E}">
        <p14:creationId xmlns:p14="http://schemas.microsoft.com/office/powerpoint/2010/main" val="141616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589FAE9-0E3B-8C44-AF05-BC69F5655191}"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C8E575C7-5A2B-A947-A40A-64E1F69C3101}" type="slidenum">
              <a:rPr kumimoji="1" lang="zh-TW" altLang="en-US" smtClean="0"/>
              <a:t>‹#›</a:t>
            </a:fld>
            <a:endParaRPr kumimoji="1" lang="zh-TW" altLang="en-US"/>
          </a:p>
        </p:txBody>
      </p:sp>
    </p:spTree>
    <p:extLst>
      <p:ext uri="{BB962C8B-B14F-4D97-AF65-F5344CB8AC3E}">
        <p14:creationId xmlns:p14="http://schemas.microsoft.com/office/powerpoint/2010/main" val="912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2692444"/>
            <a:ext cx="10515600" cy="4492401"/>
          </a:xfrm>
        </p:spPr>
        <p:txBody>
          <a:bodyPr anchor="b"/>
          <a:lstStyle>
            <a:lvl1pPr>
              <a:defRPr sz="8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7227345"/>
            <a:ext cx="10515600" cy="2362447"/>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589FAE9-0E3B-8C44-AF05-BC69F5655191}"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C8E575C7-5A2B-A947-A40A-64E1F69C3101}" type="slidenum">
              <a:rPr kumimoji="1" lang="zh-TW" altLang="en-US" smtClean="0"/>
              <a:t>‹#›</a:t>
            </a:fld>
            <a:endParaRPr kumimoji="1" lang="zh-TW" altLang="en-US"/>
          </a:p>
        </p:txBody>
      </p:sp>
    </p:spTree>
    <p:extLst>
      <p:ext uri="{BB962C8B-B14F-4D97-AF65-F5344CB8AC3E}">
        <p14:creationId xmlns:p14="http://schemas.microsoft.com/office/powerpoint/2010/main" val="275622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2874937"/>
            <a:ext cx="5181600" cy="68523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874937"/>
            <a:ext cx="5181600" cy="68523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589FAE9-0E3B-8C44-AF05-BC69F5655191}"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C8E575C7-5A2B-A947-A40A-64E1F69C3101}" type="slidenum">
              <a:rPr kumimoji="1" lang="zh-TW" altLang="en-US" smtClean="0"/>
              <a:t>‹#›</a:t>
            </a:fld>
            <a:endParaRPr kumimoji="1" lang="zh-TW" altLang="en-US"/>
          </a:p>
        </p:txBody>
      </p:sp>
    </p:spTree>
    <p:extLst>
      <p:ext uri="{BB962C8B-B14F-4D97-AF65-F5344CB8AC3E}">
        <p14:creationId xmlns:p14="http://schemas.microsoft.com/office/powerpoint/2010/main" val="3491692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574990"/>
            <a:ext cx="10515600" cy="2087455"/>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9" y="2647443"/>
            <a:ext cx="5157787" cy="129747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4" name="Content Placeholder 3"/>
          <p:cNvSpPr>
            <a:spLocks noGrp="1"/>
          </p:cNvSpPr>
          <p:nvPr>
            <p:ph sz="half" idx="2"/>
          </p:nvPr>
        </p:nvSpPr>
        <p:spPr>
          <a:xfrm>
            <a:off x="839789" y="3944914"/>
            <a:ext cx="5157787" cy="58023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2647443"/>
            <a:ext cx="5183188" cy="129747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6" name="Content Placeholder 5"/>
          <p:cNvSpPr>
            <a:spLocks noGrp="1"/>
          </p:cNvSpPr>
          <p:nvPr>
            <p:ph sz="quarter" idx="4"/>
          </p:nvPr>
        </p:nvSpPr>
        <p:spPr>
          <a:xfrm>
            <a:off x="6172201" y="3944914"/>
            <a:ext cx="5183188" cy="58023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589FAE9-0E3B-8C44-AF05-BC69F5655191}" type="datetimeFigureOut">
              <a:rPr kumimoji="1" lang="zh-TW" altLang="en-US" smtClean="0"/>
              <a:t>2023/4/17</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C8E575C7-5A2B-A947-A40A-64E1F69C3101}" type="slidenum">
              <a:rPr kumimoji="1" lang="zh-TW" altLang="en-US" smtClean="0"/>
              <a:t>‹#›</a:t>
            </a:fld>
            <a:endParaRPr kumimoji="1" lang="zh-TW" altLang="en-US"/>
          </a:p>
        </p:txBody>
      </p:sp>
    </p:spTree>
    <p:extLst>
      <p:ext uri="{BB962C8B-B14F-4D97-AF65-F5344CB8AC3E}">
        <p14:creationId xmlns:p14="http://schemas.microsoft.com/office/powerpoint/2010/main" val="836611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589FAE9-0E3B-8C44-AF05-BC69F5655191}" type="datetimeFigureOut">
              <a:rPr kumimoji="1" lang="zh-TW" altLang="en-US" smtClean="0"/>
              <a:t>2023/4/17</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C8E575C7-5A2B-A947-A40A-64E1F69C3101}" type="slidenum">
              <a:rPr kumimoji="1" lang="zh-TW" altLang="en-US" smtClean="0"/>
              <a:t>‹#›</a:t>
            </a:fld>
            <a:endParaRPr kumimoji="1" lang="zh-TW" altLang="en-US"/>
          </a:p>
        </p:txBody>
      </p:sp>
    </p:spTree>
    <p:extLst>
      <p:ext uri="{BB962C8B-B14F-4D97-AF65-F5344CB8AC3E}">
        <p14:creationId xmlns:p14="http://schemas.microsoft.com/office/powerpoint/2010/main" val="190487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9FAE9-0E3B-8C44-AF05-BC69F5655191}" type="datetimeFigureOut">
              <a:rPr kumimoji="1" lang="zh-TW" altLang="en-US" smtClean="0"/>
              <a:t>2023/4/17</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C8E575C7-5A2B-A947-A40A-64E1F69C3101}" type="slidenum">
              <a:rPr kumimoji="1" lang="zh-TW" altLang="en-US" smtClean="0"/>
              <a:t>‹#›</a:t>
            </a:fld>
            <a:endParaRPr kumimoji="1" lang="zh-TW" altLang="en-US"/>
          </a:p>
        </p:txBody>
      </p:sp>
    </p:spTree>
    <p:extLst>
      <p:ext uri="{BB962C8B-B14F-4D97-AF65-F5344CB8AC3E}">
        <p14:creationId xmlns:p14="http://schemas.microsoft.com/office/powerpoint/2010/main" val="2175991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719984"/>
            <a:ext cx="3932237" cy="2519945"/>
          </a:xfrm>
        </p:spPr>
        <p:txBody>
          <a:bodyPr anchor="b"/>
          <a:lstStyle>
            <a:lvl1pPr>
              <a:defRPr sz="4267"/>
            </a:lvl1pPr>
          </a:lstStyle>
          <a:p>
            <a:r>
              <a:rPr lang="zh-TW" altLang="en-US"/>
              <a:t>按一下以編輯母片標題樣式</a:t>
            </a:r>
            <a:endParaRPr lang="en-US" dirty="0"/>
          </a:p>
        </p:txBody>
      </p:sp>
      <p:sp>
        <p:nvSpPr>
          <p:cNvPr id="3" name="Content Placeholder 2"/>
          <p:cNvSpPr>
            <a:spLocks noGrp="1"/>
          </p:cNvSpPr>
          <p:nvPr>
            <p:ph idx="1"/>
          </p:nvPr>
        </p:nvSpPr>
        <p:spPr>
          <a:xfrm>
            <a:off x="5183188" y="1554968"/>
            <a:ext cx="6172200" cy="7674832"/>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3239929"/>
            <a:ext cx="3932237" cy="600236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589FAE9-0E3B-8C44-AF05-BC69F5655191}"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C8E575C7-5A2B-A947-A40A-64E1F69C3101}" type="slidenum">
              <a:rPr kumimoji="1" lang="zh-TW" altLang="en-US" smtClean="0"/>
              <a:t>‹#›</a:t>
            </a:fld>
            <a:endParaRPr kumimoji="1" lang="zh-TW" altLang="en-US"/>
          </a:p>
        </p:txBody>
      </p:sp>
    </p:spTree>
    <p:extLst>
      <p:ext uri="{BB962C8B-B14F-4D97-AF65-F5344CB8AC3E}">
        <p14:creationId xmlns:p14="http://schemas.microsoft.com/office/powerpoint/2010/main" val="237294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719984"/>
            <a:ext cx="3932237" cy="2519945"/>
          </a:xfrm>
        </p:spPr>
        <p:txBody>
          <a:bodyPr anchor="b"/>
          <a:lstStyle>
            <a:lvl1pPr>
              <a:defRPr sz="4267"/>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1554968"/>
            <a:ext cx="6172200" cy="7674832"/>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3239929"/>
            <a:ext cx="3932237" cy="600236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589FAE9-0E3B-8C44-AF05-BC69F5655191}"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C8E575C7-5A2B-A947-A40A-64E1F69C3101}" type="slidenum">
              <a:rPr kumimoji="1" lang="zh-TW" altLang="en-US" smtClean="0"/>
              <a:t>‹#›</a:t>
            </a:fld>
            <a:endParaRPr kumimoji="1" lang="zh-TW" altLang="en-US"/>
          </a:p>
        </p:txBody>
      </p:sp>
    </p:spTree>
    <p:extLst>
      <p:ext uri="{BB962C8B-B14F-4D97-AF65-F5344CB8AC3E}">
        <p14:creationId xmlns:p14="http://schemas.microsoft.com/office/powerpoint/2010/main" val="2936642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74990"/>
            <a:ext cx="10515600" cy="208745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2874937"/>
            <a:ext cx="10515600" cy="685235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10009783"/>
            <a:ext cx="2743200" cy="574987"/>
          </a:xfrm>
          <a:prstGeom prst="rect">
            <a:avLst/>
          </a:prstGeom>
        </p:spPr>
        <p:txBody>
          <a:bodyPr vert="horz" lIns="91440" tIns="45720" rIns="91440" bIns="45720" rtlCol="0" anchor="ctr"/>
          <a:lstStyle>
            <a:lvl1pPr algn="l">
              <a:defRPr sz="1600">
                <a:solidFill>
                  <a:schemeClr val="tx1">
                    <a:tint val="75000"/>
                  </a:schemeClr>
                </a:solidFill>
              </a:defRPr>
            </a:lvl1pPr>
          </a:lstStyle>
          <a:p>
            <a:fld id="{E589FAE9-0E3B-8C44-AF05-BC69F5655191}" type="datetimeFigureOut">
              <a:rPr kumimoji="1" lang="zh-TW" altLang="en-US" smtClean="0"/>
              <a:t>2023/4/17</a:t>
            </a:fld>
            <a:endParaRPr kumimoji="1" lang="zh-TW" altLang="en-US"/>
          </a:p>
        </p:txBody>
      </p:sp>
      <p:sp>
        <p:nvSpPr>
          <p:cNvPr id="5" name="Footer Placeholder 4"/>
          <p:cNvSpPr>
            <a:spLocks noGrp="1"/>
          </p:cNvSpPr>
          <p:nvPr>
            <p:ph type="ftr" sz="quarter" idx="3"/>
          </p:nvPr>
        </p:nvSpPr>
        <p:spPr>
          <a:xfrm>
            <a:off x="4038600" y="10009783"/>
            <a:ext cx="4114800" cy="57498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8610600" y="10009783"/>
            <a:ext cx="2743200" cy="574987"/>
          </a:xfrm>
          <a:prstGeom prst="rect">
            <a:avLst/>
          </a:prstGeom>
        </p:spPr>
        <p:txBody>
          <a:bodyPr vert="horz" lIns="91440" tIns="45720" rIns="91440" bIns="45720" rtlCol="0" anchor="ctr"/>
          <a:lstStyle>
            <a:lvl1pPr algn="r">
              <a:defRPr sz="1600">
                <a:solidFill>
                  <a:schemeClr val="tx1">
                    <a:tint val="75000"/>
                  </a:schemeClr>
                </a:solidFill>
              </a:defRPr>
            </a:lvl1pPr>
          </a:lstStyle>
          <a:p>
            <a:fld id="{C8E575C7-5A2B-A947-A40A-64E1F69C3101}" type="slidenum">
              <a:rPr kumimoji="1" lang="zh-TW" altLang="en-US" smtClean="0"/>
              <a:t>‹#›</a:t>
            </a:fld>
            <a:endParaRPr kumimoji="1" lang="zh-TW" altLang="en-US"/>
          </a:p>
        </p:txBody>
      </p:sp>
    </p:spTree>
    <p:extLst>
      <p:ext uri="{BB962C8B-B14F-4D97-AF65-F5344CB8AC3E}">
        <p14:creationId xmlns:p14="http://schemas.microsoft.com/office/powerpoint/2010/main" val="2856336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3000">
              <a:schemeClr val="bg1"/>
            </a:gs>
            <a:gs pos="92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EB55E0B-85FC-DF89-7B76-270FE530A13C}"/>
              </a:ext>
            </a:extLst>
          </p:cNvPr>
          <p:cNvSpPr txBox="1"/>
          <p:nvPr/>
        </p:nvSpPr>
        <p:spPr>
          <a:xfrm>
            <a:off x="172911" y="393112"/>
            <a:ext cx="4549139" cy="830997"/>
          </a:xfrm>
          <a:prstGeom prst="rect">
            <a:avLst/>
          </a:prstGeom>
          <a:noFill/>
        </p:spPr>
        <p:txBody>
          <a:bodyPr wrap="square" rtlCol="0">
            <a:spAutoFit/>
          </a:bodyPr>
          <a:lstStyle/>
          <a:p>
            <a:r>
              <a:rPr kumimoji="1" lang="en-US" altLang="zh-TW" sz="4800" dirty="0">
                <a:latin typeface="Hannotate SC" panose="03000500000000000000" pitchFamily="66" charset="-122"/>
                <a:ea typeface="Hannotate SC" panose="03000500000000000000" pitchFamily="66" charset="-122"/>
              </a:rPr>
              <a:t>Taiwan Xiao-Chi</a:t>
            </a:r>
            <a:endParaRPr kumimoji="1" lang="zh-TW" altLang="en-US" sz="4800" dirty="0">
              <a:latin typeface="Hannotate SC" panose="03000500000000000000" pitchFamily="66" charset="-122"/>
              <a:ea typeface="Hannotate SC" panose="03000500000000000000" pitchFamily="66" charset="-122"/>
            </a:endParaRPr>
          </a:p>
        </p:txBody>
      </p:sp>
      <p:cxnSp>
        <p:nvCxnSpPr>
          <p:cNvPr id="10" name="直線接點 9">
            <a:extLst>
              <a:ext uri="{FF2B5EF4-FFF2-40B4-BE49-F238E27FC236}">
                <a16:creationId xmlns:a16="http://schemas.microsoft.com/office/drawing/2014/main" id="{8B5E9121-097B-128C-F6D7-204D99A5E444}"/>
              </a:ext>
            </a:extLst>
          </p:cNvPr>
          <p:cNvCxnSpPr>
            <a:cxnSpLocks/>
          </p:cNvCxnSpPr>
          <p:nvPr/>
        </p:nvCxnSpPr>
        <p:spPr>
          <a:xfrm>
            <a:off x="1990279" y="1798984"/>
            <a:ext cx="10001251" cy="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B3B8C99A-4B92-6D99-C085-A2EE2B2EDA6D}"/>
              </a:ext>
            </a:extLst>
          </p:cNvPr>
          <p:cNvSpPr txBox="1"/>
          <p:nvPr/>
        </p:nvSpPr>
        <p:spPr>
          <a:xfrm>
            <a:off x="2138867" y="1313940"/>
            <a:ext cx="2091689" cy="369332"/>
          </a:xfrm>
          <a:prstGeom prst="rect">
            <a:avLst/>
          </a:prstGeom>
          <a:noFill/>
        </p:spPr>
        <p:txBody>
          <a:bodyPr wrap="square" rtlCol="0">
            <a:spAutoFit/>
          </a:bodyPr>
          <a:lstStyle/>
          <a:p>
            <a:r>
              <a:rPr kumimoji="1" lang="en-US" altLang="zh-TW" dirty="0"/>
              <a:t>Northern Xiao-Chi</a:t>
            </a:r>
            <a:endParaRPr kumimoji="1" lang="zh-TW" altLang="en-US" dirty="0"/>
          </a:p>
        </p:txBody>
      </p:sp>
      <p:sp>
        <p:nvSpPr>
          <p:cNvPr id="15" name="文字方塊 14">
            <a:extLst>
              <a:ext uri="{FF2B5EF4-FFF2-40B4-BE49-F238E27FC236}">
                <a16:creationId xmlns:a16="http://schemas.microsoft.com/office/drawing/2014/main" id="{FD5C3BD9-26A9-9735-C6CD-4D10DAA81509}"/>
              </a:ext>
            </a:extLst>
          </p:cNvPr>
          <p:cNvSpPr txBox="1"/>
          <p:nvPr/>
        </p:nvSpPr>
        <p:spPr>
          <a:xfrm>
            <a:off x="10343688" y="1326883"/>
            <a:ext cx="1417320" cy="369332"/>
          </a:xfrm>
          <a:prstGeom prst="rect">
            <a:avLst/>
          </a:prstGeom>
          <a:noFill/>
        </p:spPr>
        <p:txBody>
          <a:bodyPr wrap="square" rtlCol="0">
            <a:spAutoFit/>
          </a:bodyPr>
          <a:lstStyle/>
          <a:p>
            <a:r>
              <a:rPr kumimoji="1" lang="en-US" altLang="zh-TW" dirty="0"/>
              <a:t>Shopping List</a:t>
            </a:r>
            <a:endParaRPr kumimoji="1" lang="zh-TW" altLang="en-US" dirty="0"/>
          </a:p>
        </p:txBody>
      </p:sp>
      <p:sp>
        <p:nvSpPr>
          <p:cNvPr id="16" name="文字方塊 15">
            <a:extLst>
              <a:ext uri="{FF2B5EF4-FFF2-40B4-BE49-F238E27FC236}">
                <a16:creationId xmlns:a16="http://schemas.microsoft.com/office/drawing/2014/main" id="{B97FB7BB-BB9E-435B-F684-6E1AE031D7AE}"/>
              </a:ext>
            </a:extLst>
          </p:cNvPr>
          <p:cNvSpPr txBox="1"/>
          <p:nvPr/>
        </p:nvSpPr>
        <p:spPr>
          <a:xfrm>
            <a:off x="7739585" y="875678"/>
            <a:ext cx="1895475" cy="923330"/>
          </a:xfrm>
          <a:prstGeom prst="rect">
            <a:avLst/>
          </a:prstGeom>
          <a:noFill/>
        </p:spPr>
        <p:txBody>
          <a:bodyPr wrap="square" rtlCol="0">
            <a:spAutoFit/>
          </a:bodyPr>
          <a:lstStyle/>
          <a:p>
            <a:pPr algn="ctr"/>
            <a:r>
              <a:rPr kumimoji="1" lang="en-US" altLang="zh-TW" dirty="0"/>
              <a:t>Differ between Northern and Southern Xiao-Chi</a:t>
            </a:r>
            <a:endParaRPr kumimoji="1" lang="zh-TW" altLang="en-US" dirty="0"/>
          </a:p>
        </p:txBody>
      </p:sp>
      <p:sp>
        <p:nvSpPr>
          <p:cNvPr id="17" name="文字方塊 16">
            <a:extLst>
              <a:ext uri="{FF2B5EF4-FFF2-40B4-BE49-F238E27FC236}">
                <a16:creationId xmlns:a16="http://schemas.microsoft.com/office/drawing/2014/main" id="{16022C46-D814-E1F3-D973-AF135AF93EB8}"/>
              </a:ext>
            </a:extLst>
          </p:cNvPr>
          <p:cNvSpPr txBox="1"/>
          <p:nvPr/>
        </p:nvSpPr>
        <p:spPr>
          <a:xfrm>
            <a:off x="4939218" y="1337335"/>
            <a:ext cx="2091689" cy="369332"/>
          </a:xfrm>
          <a:prstGeom prst="rect">
            <a:avLst/>
          </a:prstGeom>
          <a:noFill/>
        </p:spPr>
        <p:txBody>
          <a:bodyPr wrap="square" rtlCol="0">
            <a:spAutoFit/>
          </a:bodyPr>
          <a:lstStyle/>
          <a:p>
            <a:r>
              <a:rPr kumimoji="1" lang="en-US" altLang="zh-TW" dirty="0"/>
              <a:t>Southern Xiao-Chi</a:t>
            </a:r>
            <a:endParaRPr kumimoji="1" lang="zh-TW" altLang="en-US" dirty="0"/>
          </a:p>
        </p:txBody>
      </p:sp>
      <p:sp>
        <p:nvSpPr>
          <p:cNvPr id="24" name="文字方塊 23">
            <a:extLst>
              <a:ext uri="{FF2B5EF4-FFF2-40B4-BE49-F238E27FC236}">
                <a16:creationId xmlns:a16="http://schemas.microsoft.com/office/drawing/2014/main" id="{A8851094-6470-6783-907E-38E68660A544}"/>
              </a:ext>
            </a:extLst>
          </p:cNvPr>
          <p:cNvSpPr txBox="1"/>
          <p:nvPr/>
        </p:nvSpPr>
        <p:spPr>
          <a:xfrm>
            <a:off x="10320842" y="10355171"/>
            <a:ext cx="1440181" cy="338554"/>
          </a:xfrm>
          <a:prstGeom prst="rect">
            <a:avLst/>
          </a:prstGeom>
          <a:noFill/>
        </p:spPr>
        <p:txBody>
          <a:bodyPr wrap="square" rtlCol="0">
            <a:spAutoFit/>
          </a:bodyPr>
          <a:lstStyle/>
          <a:p>
            <a:r>
              <a:rPr kumimoji="1" lang="en-US" altLang="zh-TW" sz="1600" dirty="0"/>
              <a:t>Shopping List</a:t>
            </a:r>
            <a:endParaRPr kumimoji="1" lang="zh-TW" altLang="en-US" sz="1600" dirty="0"/>
          </a:p>
        </p:txBody>
      </p:sp>
      <p:sp>
        <p:nvSpPr>
          <p:cNvPr id="25" name="文字方塊 24">
            <a:extLst>
              <a:ext uri="{FF2B5EF4-FFF2-40B4-BE49-F238E27FC236}">
                <a16:creationId xmlns:a16="http://schemas.microsoft.com/office/drawing/2014/main" id="{6EB35A92-4E64-2717-E0EA-9181D34E1D62}"/>
              </a:ext>
            </a:extLst>
          </p:cNvPr>
          <p:cNvSpPr txBox="1"/>
          <p:nvPr/>
        </p:nvSpPr>
        <p:spPr>
          <a:xfrm>
            <a:off x="7555028" y="10222580"/>
            <a:ext cx="2244088" cy="584775"/>
          </a:xfrm>
          <a:prstGeom prst="rect">
            <a:avLst/>
          </a:prstGeom>
          <a:noFill/>
        </p:spPr>
        <p:txBody>
          <a:bodyPr wrap="square" rtlCol="0">
            <a:spAutoFit/>
          </a:bodyPr>
          <a:lstStyle/>
          <a:p>
            <a:r>
              <a:rPr kumimoji="1" lang="en-US" altLang="zh-TW" sz="1600" dirty="0"/>
              <a:t>Differ Between northern and Southern Xiao-Chi</a:t>
            </a:r>
            <a:endParaRPr kumimoji="1" lang="zh-TW" altLang="en-US" sz="1600" dirty="0"/>
          </a:p>
        </p:txBody>
      </p:sp>
      <p:sp>
        <p:nvSpPr>
          <p:cNvPr id="26" name="文字方塊 25">
            <a:extLst>
              <a:ext uri="{FF2B5EF4-FFF2-40B4-BE49-F238E27FC236}">
                <a16:creationId xmlns:a16="http://schemas.microsoft.com/office/drawing/2014/main" id="{123B6D9D-D61A-148B-D819-A146DD0C45FA}"/>
              </a:ext>
            </a:extLst>
          </p:cNvPr>
          <p:cNvSpPr txBox="1"/>
          <p:nvPr/>
        </p:nvSpPr>
        <p:spPr>
          <a:xfrm>
            <a:off x="5158742" y="10349472"/>
            <a:ext cx="1874519" cy="338554"/>
          </a:xfrm>
          <a:prstGeom prst="rect">
            <a:avLst/>
          </a:prstGeom>
          <a:noFill/>
        </p:spPr>
        <p:txBody>
          <a:bodyPr wrap="square" rtlCol="0">
            <a:spAutoFit/>
          </a:bodyPr>
          <a:lstStyle/>
          <a:p>
            <a:r>
              <a:rPr kumimoji="1" lang="en-US" altLang="zh-TW" sz="1600" dirty="0"/>
              <a:t>Southern Xiao-Chi</a:t>
            </a:r>
            <a:endParaRPr kumimoji="1" lang="zh-TW" altLang="en-US" sz="1600" dirty="0"/>
          </a:p>
        </p:txBody>
      </p:sp>
      <p:sp>
        <p:nvSpPr>
          <p:cNvPr id="27" name="文字方塊 26">
            <a:extLst>
              <a:ext uri="{FF2B5EF4-FFF2-40B4-BE49-F238E27FC236}">
                <a16:creationId xmlns:a16="http://schemas.microsoft.com/office/drawing/2014/main" id="{B864FD99-B031-9749-1A54-3718CACA28B4}"/>
              </a:ext>
            </a:extLst>
          </p:cNvPr>
          <p:cNvSpPr txBox="1"/>
          <p:nvPr/>
        </p:nvSpPr>
        <p:spPr>
          <a:xfrm>
            <a:off x="2762483" y="10349472"/>
            <a:ext cx="1874519" cy="338554"/>
          </a:xfrm>
          <a:prstGeom prst="rect">
            <a:avLst/>
          </a:prstGeom>
          <a:noFill/>
        </p:spPr>
        <p:txBody>
          <a:bodyPr wrap="square" rtlCol="0">
            <a:spAutoFit/>
          </a:bodyPr>
          <a:lstStyle/>
          <a:p>
            <a:r>
              <a:rPr kumimoji="1" lang="en-US" altLang="zh-TW" sz="1600" dirty="0"/>
              <a:t>Northern Xiao-Chi</a:t>
            </a:r>
            <a:endParaRPr kumimoji="1" lang="zh-TW" altLang="en-US" sz="1600" dirty="0"/>
          </a:p>
        </p:txBody>
      </p:sp>
      <p:sp>
        <p:nvSpPr>
          <p:cNvPr id="28" name="文字方塊 27">
            <a:extLst>
              <a:ext uri="{FF2B5EF4-FFF2-40B4-BE49-F238E27FC236}">
                <a16:creationId xmlns:a16="http://schemas.microsoft.com/office/drawing/2014/main" id="{73D3FCEE-C132-A5C6-44E4-DED1C67C8CF8}"/>
              </a:ext>
            </a:extLst>
          </p:cNvPr>
          <p:cNvSpPr txBox="1"/>
          <p:nvPr/>
        </p:nvSpPr>
        <p:spPr>
          <a:xfrm>
            <a:off x="587221" y="10355171"/>
            <a:ext cx="1653540" cy="338554"/>
          </a:xfrm>
          <a:prstGeom prst="rect">
            <a:avLst/>
          </a:prstGeom>
          <a:noFill/>
        </p:spPr>
        <p:txBody>
          <a:bodyPr wrap="square" rtlCol="0">
            <a:spAutoFit/>
          </a:bodyPr>
          <a:lstStyle/>
          <a:p>
            <a:r>
              <a:rPr kumimoji="1" lang="en-US" altLang="zh-TW" sz="1600" dirty="0"/>
              <a:t>Taiwan Xiao-Chi</a:t>
            </a:r>
            <a:endParaRPr kumimoji="1" lang="zh-TW" altLang="en-US" sz="1600" dirty="0"/>
          </a:p>
        </p:txBody>
      </p:sp>
      <p:pic>
        <p:nvPicPr>
          <p:cNvPr id="30" name="圖片 29">
            <a:extLst>
              <a:ext uri="{FF2B5EF4-FFF2-40B4-BE49-F238E27FC236}">
                <a16:creationId xmlns:a16="http://schemas.microsoft.com/office/drawing/2014/main" id="{8FE1E235-1A7F-1510-FFD2-3763951602E9}"/>
              </a:ext>
            </a:extLst>
          </p:cNvPr>
          <p:cNvPicPr>
            <a:picLocks noChangeAspect="1"/>
          </p:cNvPicPr>
          <p:nvPr/>
        </p:nvPicPr>
        <p:blipFill>
          <a:blip r:embed="rId3"/>
          <a:stretch>
            <a:fillRect/>
          </a:stretch>
        </p:blipFill>
        <p:spPr>
          <a:xfrm>
            <a:off x="267230" y="10257148"/>
            <a:ext cx="426307" cy="426307"/>
          </a:xfrm>
          <a:prstGeom prst="rect">
            <a:avLst/>
          </a:prstGeom>
        </p:spPr>
      </p:pic>
      <p:pic>
        <p:nvPicPr>
          <p:cNvPr id="32" name="圖片 31">
            <a:extLst>
              <a:ext uri="{FF2B5EF4-FFF2-40B4-BE49-F238E27FC236}">
                <a16:creationId xmlns:a16="http://schemas.microsoft.com/office/drawing/2014/main" id="{9F150215-18C5-952C-8DAD-144FFD30D28C}"/>
              </a:ext>
            </a:extLst>
          </p:cNvPr>
          <p:cNvPicPr>
            <a:picLocks noChangeAspect="1"/>
          </p:cNvPicPr>
          <p:nvPr/>
        </p:nvPicPr>
        <p:blipFill>
          <a:blip r:embed="rId4"/>
          <a:stretch>
            <a:fillRect/>
          </a:stretch>
        </p:blipFill>
        <p:spPr>
          <a:xfrm>
            <a:off x="2332351" y="10279966"/>
            <a:ext cx="430162" cy="405700"/>
          </a:xfrm>
          <a:prstGeom prst="rect">
            <a:avLst/>
          </a:prstGeom>
        </p:spPr>
      </p:pic>
      <p:pic>
        <p:nvPicPr>
          <p:cNvPr id="34" name="圖片 33">
            <a:extLst>
              <a:ext uri="{FF2B5EF4-FFF2-40B4-BE49-F238E27FC236}">
                <a16:creationId xmlns:a16="http://schemas.microsoft.com/office/drawing/2014/main" id="{5BE66CF9-27F9-0D67-5C10-0E3D8AD4A3D6}"/>
              </a:ext>
            </a:extLst>
          </p:cNvPr>
          <p:cNvPicPr>
            <a:picLocks noChangeAspect="1"/>
          </p:cNvPicPr>
          <p:nvPr/>
        </p:nvPicPr>
        <p:blipFill>
          <a:blip r:embed="rId5"/>
          <a:stretch>
            <a:fillRect/>
          </a:stretch>
        </p:blipFill>
        <p:spPr>
          <a:xfrm>
            <a:off x="4788189" y="10257164"/>
            <a:ext cx="428521" cy="428521"/>
          </a:xfrm>
          <a:prstGeom prst="rect">
            <a:avLst/>
          </a:prstGeom>
        </p:spPr>
      </p:pic>
      <p:pic>
        <p:nvPicPr>
          <p:cNvPr id="37" name="圖片 36">
            <a:extLst>
              <a:ext uri="{FF2B5EF4-FFF2-40B4-BE49-F238E27FC236}">
                <a16:creationId xmlns:a16="http://schemas.microsoft.com/office/drawing/2014/main" id="{7D102B39-A0AF-0BCF-222B-FE326CF0691A}"/>
              </a:ext>
            </a:extLst>
          </p:cNvPr>
          <p:cNvPicPr>
            <a:picLocks noChangeAspect="1"/>
          </p:cNvPicPr>
          <p:nvPr/>
        </p:nvPicPr>
        <p:blipFill>
          <a:blip r:embed="rId6"/>
          <a:stretch>
            <a:fillRect/>
          </a:stretch>
        </p:blipFill>
        <p:spPr>
          <a:xfrm>
            <a:off x="7188602" y="10300722"/>
            <a:ext cx="428521" cy="428521"/>
          </a:xfrm>
          <a:prstGeom prst="rect">
            <a:avLst/>
          </a:prstGeom>
        </p:spPr>
      </p:pic>
      <p:pic>
        <p:nvPicPr>
          <p:cNvPr id="39" name="圖片 38">
            <a:extLst>
              <a:ext uri="{FF2B5EF4-FFF2-40B4-BE49-F238E27FC236}">
                <a16:creationId xmlns:a16="http://schemas.microsoft.com/office/drawing/2014/main" id="{39C76C1F-B6E3-2487-5058-4DFC61364A3D}"/>
              </a:ext>
            </a:extLst>
          </p:cNvPr>
          <p:cNvPicPr>
            <a:picLocks noChangeAspect="1"/>
          </p:cNvPicPr>
          <p:nvPr/>
        </p:nvPicPr>
        <p:blipFill>
          <a:blip r:embed="rId7"/>
          <a:stretch>
            <a:fillRect/>
          </a:stretch>
        </p:blipFill>
        <p:spPr>
          <a:xfrm>
            <a:off x="9951359" y="10293296"/>
            <a:ext cx="400445" cy="400445"/>
          </a:xfrm>
          <a:prstGeom prst="rect">
            <a:avLst/>
          </a:prstGeom>
        </p:spPr>
      </p:pic>
      <p:sp>
        <p:nvSpPr>
          <p:cNvPr id="2" name="文字方塊 1">
            <a:extLst>
              <a:ext uri="{FF2B5EF4-FFF2-40B4-BE49-F238E27FC236}">
                <a16:creationId xmlns:a16="http://schemas.microsoft.com/office/drawing/2014/main" id="{039B48AD-F0DB-CA3B-F9EF-10AD1CEE3A47}"/>
              </a:ext>
            </a:extLst>
          </p:cNvPr>
          <p:cNvSpPr txBox="1"/>
          <p:nvPr/>
        </p:nvSpPr>
        <p:spPr>
          <a:xfrm>
            <a:off x="5375606" y="1912195"/>
            <a:ext cx="1440788" cy="461665"/>
          </a:xfrm>
          <a:prstGeom prst="rect">
            <a:avLst/>
          </a:prstGeom>
          <a:noFill/>
        </p:spPr>
        <p:txBody>
          <a:bodyPr wrap="square" rtlCol="0">
            <a:spAutoFit/>
          </a:bodyPr>
          <a:lstStyle/>
          <a:p>
            <a:r>
              <a:rPr kumimoji="1" lang="en-US" altLang="zh-TW" sz="2400" dirty="0"/>
              <a:t>Beef Soup</a:t>
            </a:r>
            <a:endParaRPr kumimoji="1" lang="zh-TW" altLang="en-US" sz="2400" dirty="0"/>
          </a:p>
        </p:txBody>
      </p:sp>
      <p:cxnSp>
        <p:nvCxnSpPr>
          <p:cNvPr id="43" name="直線接點 42">
            <a:extLst>
              <a:ext uri="{FF2B5EF4-FFF2-40B4-BE49-F238E27FC236}">
                <a16:creationId xmlns:a16="http://schemas.microsoft.com/office/drawing/2014/main" id="{ABBD5B8D-9EB5-D32A-0CC6-C1D00B990E1B}"/>
              </a:ext>
            </a:extLst>
          </p:cNvPr>
          <p:cNvCxnSpPr>
            <a:cxnSpLocks/>
          </p:cNvCxnSpPr>
          <p:nvPr/>
        </p:nvCxnSpPr>
        <p:spPr>
          <a:xfrm flipV="1">
            <a:off x="1036043" y="6600128"/>
            <a:ext cx="4740672" cy="194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B5AFA00B-E83D-8696-4A24-F11B959DAB63}"/>
              </a:ext>
            </a:extLst>
          </p:cNvPr>
          <p:cNvCxnSpPr>
            <a:cxnSpLocks/>
          </p:cNvCxnSpPr>
          <p:nvPr/>
        </p:nvCxnSpPr>
        <p:spPr>
          <a:xfrm flipV="1">
            <a:off x="1012598" y="9585595"/>
            <a:ext cx="4764117" cy="227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A1E30DCB-1A67-C4D8-3771-E01D0DEC57E1}"/>
              </a:ext>
            </a:extLst>
          </p:cNvPr>
          <p:cNvCxnSpPr>
            <a:cxnSpLocks/>
          </p:cNvCxnSpPr>
          <p:nvPr/>
        </p:nvCxnSpPr>
        <p:spPr>
          <a:xfrm flipH="1">
            <a:off x="1002206" y="6602488"/>
            <a:ext cx="33837" cy="30563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5063E355-01CE-741F-EAEF-C3A129EF9272}"/>
              </a:ext>
            </a:extLst>
          </p:cNvPr>
          <p:cNvCxnSpPr>
            <a:cxnSpLocks/>
          </p:cNvCxnSpPr>
          <p:nvPr/>
        </p:nvCxnSpPr>
        <p:spPr>
          <a:xfrm>
            <a:off x="5776715" y="6598713"/>
            <a:ext cx="0" cy="2986882"/>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 name="圖片 4" descr="一張含有 食物, 碗, 盤子, 室內 的圖片&#10;&#10;自動產生的描述">
            <a:extLst>
              <a:ext uri="{FF2B5EF4-FFF2-40B4-BE49-F238E27FC236}">
                <a16:creationId xmlns:a16="http://schemas.microsoft.com/office/drawing/2014/main" id="{69FBE0A7-E384-D6EE-8A22-1BDA3C9BF493}"/>
              </a:ext>
            </a:extLst>
          </p:cNvPr>
          <p:cNvPicPr>
            <a:picLocks noChangeAspect="1"/>
          </p:cNvPicPr>
          <p:nvPr/>
        </p:nvPicPr>
        <p:blipFill>
          <a:blip r:embed="rId8"/>
          <a:stretch>
            <a:fillRect/>
          </a:stretch>
        </p:blipFill>
        <p:spPr>
          <a:xfrm>
            <a:off x="1039538" y="6627893"/>
            <a:ext cx="4710235" cy="3005585"/>
          </a:xfrm>
          <a:prstGeom prst="rect">
            <a:avLst/>
          </a:prstGeom>
        </p:spPr>
      </p:pic>
      <p:sp>
        <p:nvSpPr>
          <p:cNvPr id="6" name="文字方塊 5">
            <a:extLst>
              <a:ext uri="{FF2B5EF4-FFF2-40B4-BE49-F238E27FC236}">
                <a16:creationId xmlns:a16="http://schemas.microsoft.com/office/drawing/2014/main" id="{03F92620-609C-5082-E38B-834179057A34}"/>
              </a:ext>
            </a:extLst>
          </p:cNvPr>
          <p:cNvSpPr txBox="1"/>
          <p:nvPr/>
        </p:nvSpPr>
        <p:spPr>
          <a:xfrm>
            <a:off x="592707" y="2542650"/>
            <a:ext cx="5184008" cy="3970318"/>
          </a:xfrm>
          <a:prstGeom prst="rect">
            <a:avLst/>
          </a:prstGeom>
          <a:noFill/>
        </p:spPr>
        <p:txBody>
          <a:bodyPr wrap="square" rtlCol="0">
            <a:spAutoFit/>
          </a:bodyPr>
          <a:lstStyle/>
          <a:p>
            <a:r>
              <a:rPr kumimoji="1" lang="en-US" altLang="zh-TW" dirty="0"/>
              <a:t>Beef soup is a famous Xiao-Chi in Tainan (Tainan is really a city of food in Taiwan or even east Asia), people even go “Beef soup trip” to Tainan due to its popularity and taste. The most special feature of Tainan beef soup is it always use fresh beef which is slaughtered in one day’s dawn.</a:t>
            </a:r>
          </a:p>
          <a:p>
            <a:endParaRPr kumimoji="1" lang="en-US" altLang="zh-TW" dirty="0"/>
          </a:p>
          <a:p>
            <a:r>
              <a:rPr kumimoji="1" lang="en-US" altLang="zh-TW" dirty="0"/>
              <a:t>This rules of making a beef soup then leads to some interesting outcome: The stores only open from dawn to noon because no one slaughter a cow in the afternoon, also, the stores would not open at Monday and Tuesday because in Taiwanese convention, traditional market will not operate in these two weekdays.</a:t>
            </a:r>
            <a:endParaRPr kumimoji="1" lang="zh-TW" altLang="en-US" dirty="0"/>
          </a:p>
        </p:txBody>
      </p:sp>
      <p:sp>
        <p:nvSpPr>
          <p:cNvPr id="50" name="文字方塊 49">
            <a:extLst>
              <a:ext uri="{FF2B5EF4-FFF2-40B4-BE49-F238E27FC236}">
                <a16:creationId xmlns:a16="http://schemas.microsoft.com/office/drawing/2014/main" id="{9682CBE9-AE7B-8EF5-C134-92A4DFB93BEF}"/>
              </a:ext>
            </a:extLst>
          </p:cNvPr>
          <p:cNvSpPr txBox="1"/>
          <p:nvPr/>
        </p:nvSpPr>
        <p:spPr>
          <a:xfrm>
            <a:off x="5985062" y="2773362"/>
            <a:ext cx="6006468" cy="646331"/>
          </a:xfrm>
          <a:prstGeom prst="rect">
            <a:avLst/>
          </a:prstGeom>
          <a:noFill/>
        </p:spPr>
        <p:txBody>
          <a:bodyPr wrap="square" rtlCol="0">
            <a:spAutoFit/>
          </a:bodyPr>
          <a:lstStyle/>
          <a:p>
            <a:r>
              <a:rPr kumimoji="1" lang="en-US" altLang="zh-TW" dirty="0"/>
              <a:t>Due to the difficulty of obtaining beef, maybe it is not possible of us to make authentic beef soup at home.</a:t>
            </a:r>
            <a:endParaRPr kumimoji="1" lang="zh-TW" altLang="en-US" dirty="0"/>
          </a:p>
        </p:txBody>
      </p:sp>
      <p:sp>
        <p:nvSpPr>
          <p:cNvPr id="57" name="文字方塊 56">
            <a:extLst>
              <a:ext uri="{FF2B5EF4-FFF2-40B4-BE49-F238E27FC236}">
                <a16:creationId xmlns:a16="http://schemas.microsoft.com/office/drawing/2014/main" id="{789D1B2E-632F-625B-EA44-40040D45A266}"/>
              </a:ext>
            </a:extLst>
          </p:cNvPr>
          <p:cNvSpPr txBox="1"/>
          <p:nvPr/>
        </p:nvSpPr>
        <p:spPr>
          <a:xfrm>
            <a:off x="5985062" y="3671403"/>
            <a:ext cx="5665008" cy="2308324"/>
          </a:xfrm>
          <a:prstGeom prst="rect">
            <a:avLst/>
          </a:prstGeom>
          <a:noFill/>
        </p:spPr>
        <p:txBody>
          <a:bodyPr wrap="square" rtlCol="0">
            <a:spAutoFit/>
          </a:bodyPr>
          <a:lstStyle/>
          <a:p>
            <a:r>
              <a:rPr kumimoji="1" lang="en-US" altLang="zh-TW" dirty="0"/>
              <a:t>Another funny trivia of beef soup is that the price of it would vary due to what part of beef you choose in beef soup.</a:t>
            </a:r>
          </a:p>
          <a:p>
            <a:endParaRPr kumimoji="1" lang="en-US" altLang="zh-TW" dirty="0"/>
          </a:p>
          <a:p>
            <a:r>
              <a:rPr kumimoji="1" lang="en-US" altLang="zh-TW" dirty="0"/>
              <a:t>Besides beef soup, the stores usually have other beef cuisine for customers to eat. For example, fried beef, cow heart, cow brisket even cow stomach.  Just like milkfish, Taiwanese could eat most of the part of a cow. </a:t>
            </a:r>
            <a:endParaRPr kumimoji="1" lang="zh-TW" altLang="en-US" dirty="0"/>
          </a:p>
        </p:txBody>
      </p:sp>
      <p:cxnSp>
        <p:nvCxnSpPr>
          <p:cNvPr id="58" name="直線接點 57">
            <a:extLst>
              <a:ext uri="{FF2B5EF4-FFF2-40B4-BE49-F238E27FC236}">
                <a16:creationId xmlns:a16="http://schemas.microsoft.com/office/drawing/2014/main" id="{2DA4DC8C-0393-9A56-3B20-93835938F280}"/>
              </a:ext>
            </a:extLst>
          </p:cNvPr>
          <p:cNvCxnSpPr>
            <a:cxnSpLocks/>
          </p:cNvCxnSpPr>
          <p:nvPr/>
        </p:nvCxnSpPr>
        <p:spPr>
          <a:xfrm flipV="1">
            <a:off x="6181281" y="9679936"/>
            <a:ext cx="4096303" cy="288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EDE8CC55-B57B-1D08-5C85-7996FAE87480}"/>
              </a:ext>
            </a:extLst>
          </p:cNvPr>
          <p:cNvCxnSpPr>
            <a:cxnSpLocks/>
          </p:cNvCxnSpPr>
          <p:nvPr/>
        </p:nvCxnSpPr>
        <p:spPr>
          <a:xfrm flipH="1">
            <a:off x="10260666" y="6652374"/>
            <a:ext cx="33837" cy="30563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EA4D0748-2C29-6B4E-C17E-F79953DDF48F}"/>
              </a:ext>
            </a:extLst>
          </p:cNvPr>
          <p:cNvCxnSpPr>
            <a:cxnSpLocks/>
          </p:cNvCxnSpPr>
          <p:nvPr/>
        </p:nvCxnSpPr>
        <p:spPr>
          <a:xfrm flipH="1">
            <a:off x="6225142" y="6598713"/>
            <a:ext cx="4107709" cy="1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A4CD80CE-584E-F3C0-56DF-360D22C448C6}"/>
              </a:ext>
            </a:extLst>
          </p:cNvPr>
          <p:cNvCxnSpPr>
            <a:cxnSpLocks/>
          </p:cNvCxnSpPr>
          <p:nvPr/>
        </p:nvCxnSpPr>
        <p:spPr>
          <a:xfrm flipH="1">
            <a:off x="6208224" y="6602650"/>
            <a:ext cx="33837" cy="3056396"/>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3" name="圖片 62" descr="一張含有 食物, 盤子, 切成片的, 餐點 的圖片&#10;&#10;自動產生的描述">
            <a:extLst>
              <a:ext uri="{FF2B5EF4-FFF2-40B4-BE49-F238E27FC236}">
                <a16:creationId xmlns:a16="http://schemas.microsoft.com/office/drawing/2014/main" id="{42500A54-A271-B5C1-EFC0-2F0A52C4A5B5}"/>
              </a:ext>
            </a:extLst>
          </p:cNvPr>
          <p:cNvPicPr>
            <a:picLocks noChangeAspect="1"/>
          </p:cNvPicPr>
          <p:nvPr/>
        </p:nvPicPr>
        <p:blipFill>
          <a:blip r:embed="rId9"/>
          <a:stretch>
            <a:fillRect/>
          </a:stretch>
        </p:blipFill>
        <p:spPr>
          <a:xfrm>
            <a:off x="6259474" y="6602650"/>
            <a:ext cx="4001192" cy="3001207"/>
          </a:xfrm>
          <a:prstGeom prst="rect">
            <a:avLst/>
          </a:prstGeom>
        </p:spPr>
      </p:pic>
      <p:sp>
        <p:nvSpPr>
          <p:cNvPr id="69" name="文字方塊 68">
            <a:extLst>
              <a:ext uri="{FF2B5EF4-FFF2-40B4-BE49-F238E27FC236}">
                <a16:creationId xmlns:a16="http://schemas.microsoft.com/office/drawing/2014/main" id="{36EDD169-8CDC-0305-55D4-3AEF577E015A}"/>
              </a:ext>
            </a:extLst>
          </p:cNvPr>
          <p:cNvSpPr txBox="1"/>
          <p:nvPr/>
        </p:nvSpPr>
        <p:spPr>
          <a:xfrm>
            <a:off x="10448612" y="7674846"/>
            <a:ext cx="1639726" cy="923330"/>
          </a:xfrm>
          <a:prstGeom prst="rect">
            <a:avLst/>
          </a:prstGeom>
          <a:noFill/>
        </p:spPr>
        <p:txBody>
          <a:bodyPr wrap="square" rtlCol="0">
            <a:spAutoFit/>
          </a:bodyPr>
          <a:lstStyle/>
          <a:p>
            <a:r>
              <a:rPr kumimoji="1" lang="en-US" altLang="zh-TW" dirty="0"/>
              <a:t>Braised</a:t>
            </a:r>
          </a:p>
          <a:p>
            <a:r>
              <a:rPr kumimoji="1" lang="en-US" altLang="zh-TW" dirty="0"/>
              <a:t>Cow</a:t>
            </a:r>
          </a:p>
          <a:p>
            <a:r>
              <a:rPr kumimoji="1" lang="en-US" altLang="zh-TW" dirty="0"/>
              <a:t>Stomach</a:t>
            </a:r>
            <a:endParaRPr kumimoji="1" lang="zh-TW" altLang="en-US" dirty="0"/>
          </a:p>
        </p:txBody>
      </p:sp>
    </p:spTree>
    <p:extLst>
      <p:ext uri="{BB962C8B-B14F-4D97-AF65-F5344CB8AC3E}">
        <p14:creationId xmlns:p14="http://schemas.microsoft.com/office/powerpoint/2010/main" val="339154030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TotalTime>
  <Words>249</Words>
  <Application>Microsoft Macintosh PowerPoint</Application>
  <PresentationFormat>自訂</PresentationFormat>
  <Paragraphs>22</Paragraphs>
  <Slides>1</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Hannotate SC</vt:lpstr>
      <vt:lpstr>Arial</vt:lpstr>
      <vt:lpstr>Calibri</vt:lpstr>
      <vt:lpstr>Calibri Light</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Wei-Ting Hong</dc:creator>
  <cp:lastModifiedBy>Wei-Ting Hong</cp:lastModifiedBy>
  <cp:revision>2</cp:revision>
  <dcterms:created xsi:type="dcterms:W3CDTF">2023-04-17T06:41:15Z</dcterms:created>
  <dcterms:modified xsi:type="dcterms:W3CDTF">2023-04-17T07:26:07Z</dcterms:modified>
</cp:coreProperties>
</file>