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5B2"/>
    <a:srgbClr val="286884"/>
    <a:srgbClr val="FF1524"/>
    <a:srgbClr val="006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65E9-23CB-8905-DF81-E084C8F5E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CE001-A3A6-5959-8692-00DD4FF25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551D-CE2D-49F4-CCF1-28F400F6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4B9-37C2-4746-8CB6-B7A6424CA928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47042-A1FF-48C5-FB18-9B13A372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09208-2F71-E097-8290-7CE34E4C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5FC3-747F-4375-A3F3-5F1107305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469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2C99-2FAA-9164-B477-03AD06B7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8C519-F99C-2A45-E204-D2E11EF27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F33B-7972-2F6D-3206-0090E5C2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4B9-37C2-4746-8CB6-B7A6424CA928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A59AA-940D-4558-3BCE-E803D7DB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CE8C-4A26-2572-20AC-8E1B5CD5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5FC3-747F-4375-A3F3-5F1107305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073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802DF-0F84-759A-BB84-6D06481CD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D034C-0057-7C3B-F6E9-C39FF755E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FAC26-290F-9D10-F996-8ABAC284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4B9-37C2-4746-8CB6-B7A6424CA928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25AC7-2E56-E6FC-AAE1-FDF03CE2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18DCE-81B2-6745-FD0D-C437F51A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5FC3-747F-4375-A3F3-5F1107305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1385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504988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450D-D2B7-A228-AE90-BC44A7B0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B3B2-C0EB-8382-1DB5-F86851766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AAF3-E8A7-726D-0D11-1523D949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4B9-37C2-4746-8CB6-B7A6424CA928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8EBB-3216-5E51-2C20-88242121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C561-AB95-2FB3-CA3A-5C90D301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5FC3-747F-4375-A3F3-5F1107305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01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D673-52EC-0924-9F15-E31B9581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8C28F-5AAE-D07B-456F-0134AC0E8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9CA7E-7924-65DA-BB02-1993CF68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4B9-37C2-4746-8CB6-B7A6424CA928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66539-D662-026E-F978-106856D6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0C59F-19B8-5A25-C6F7-208D4F4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5FC3-747F-4375-A3F3-5F1107305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132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2184-E094-D3B5-B67F-47100355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F355-17C5-D2F3-A755-D8068850E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7B110-084E-E2E9-DB7B-E22E4463E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AFC7B-985F-FB3C-A249-C598A732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4B9-37C2-4746-8CB6-B7A6424CA928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50673-2014-A80F-C556-F9F56841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DCDF0-DECD-5650-A79D-BA72717B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5FC3-747F-4375-A3F3-5F1107305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044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9F39-391E-DB7A-E180-CAEB9BA2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94DCB-8EB4-E49A-6044-034672C65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01084-2ADE-F50B-031E-FB9BDEEBA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87B07-649E-B6BC-42D2-1E2ACA46B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EB68A-4B48-DB77-93A2-60CF8E1BB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A167E-84F1-FF6C-A38D-66A21802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4B9-37C2-4746-8CB6-B7A6424CA928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DE553-5383-7D7C-1DDA-B7EF2E15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E7AB1-7AFF-9689-1559-9B2AADE5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5FC3-747F-4375-A3F3-5F1107305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300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6576-233E-35A9-B0BE-8E0E4B98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3776F-D5D0-A3F7-7ACD-AB9F649A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4B9-37C2-4746-8CB6-B7A6424CA928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A5B3A-E7D4-BD1A-0A93-5353BBF9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9B7D7-3A58-F8B6-5567-7080A29C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5FC3-747F-4375-A3F3-5F1107305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38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F8288-3C4F-3346-1E52-AC49AD6A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4B9-37C2-4746-8CB6-B7A6424CA928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308EB-B789-38FB-5994-F286D9B7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04018-6BAF-A0DB-EDFA-79ECB35E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5FC3-747F-4375-A3F3-5F1107305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180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B427-7DDF-1903-B699-79122E9B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DACA-4383-83F0-4827-02D7BA81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188C3-D1B0-DEDD-D8DF-3D5E4C0F8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66AEB-B046-D6AA-F268-3A37BA66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4B9-37C2-4746-8CB6-B7A6424CA928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214AA-9D3C-C426-D8D3-D8331280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A98DF-C4C5-0F41-39B5-56EA3901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5FC3-747F-4375-A3F3-5F1107305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809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D371-DCA5-FA1B-7CBE-5D14F313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1B270-263F-3D08-5018-7313AA4E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C9DAF-37FB-4B56-A730-A28DD1C77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FDD3-3679-46A9-1A71-4D653C39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4B9-37C2-4746-8CB6-B7A6424CA928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77382-E4D5-C432-33E5-2DC49E40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E270E-EA4E-9A2D-E058-63BE98DE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5FC3-747F-4375-A3F3-5F1107305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40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E9B54-6107-727E-45E4-D1473A76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B969-62ED-DC3B-5449-23E1BBFC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C391-EC6A-A68F-3107-2F8ABFC5C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84B9-37C2-4746-8CB6-B7A6424CA928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06218-61E4-50E6-5433-EC6ECBE63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1BB94-9629-BA3C-ACB0-A2D77FCBA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05FC3-747F-4375-A3F3-5F11073059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076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>
                <a:latin typeface="MyliusSans" panose="02000503000000000000" pitchFamily="2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7356"/>
            <a:ext cx="9144000" cy="870483"/>
          </a:xfrm>
        </p:spPr>
        <p:txBody>
          <a:bodyPr/>
          <a:lstStyle/>
          <a:p>
            <a:r>
              <a:rPr lang="en-GB" dirty="0">
                <a:latin typeface="MyliusSans" panose="02000503000000000000" pitchFamily="2" charset="0"/>
              </a:rPr>
              <a:t>Predictive model and its results</a:t>
            </a:r>
          </a:p>
          <a:p>
            <a:r>
              <a:rPr lang="en-GB" dirty="0">
                <a:latin typeface="MyliusSans" panose="02000503000000000000" pitchFamily="2" charset="0"/>
              </a:rPr>
              <a:t>(Random Forest Classifier)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59523"/>
            <a:ext cx="9144000" cy="216982"/>
          </a:xfrm>
        </p:spPr>
        <p:txBody>
          <a:bodyPr/>
          <a:lstStyle/>
          <a:p>
            <a:r>
              <a:rPr lang="en-GB" dirty="0">
                <a:latin typeface="MyliusSans" panose="02000503000000000000" pitchFamily="2" charset="0"/>
              </a:rPr>
              <a:t>12-09-2023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86D64CC-D260-01FB-E2BE-3654E0CB38A7}"/>
              </a:ext>
            </a:extLst>
          </p:cNvPr>
          <p:cNvSpPr/>
          <p:nvPr/>
        </p:nvSpPr>
        <p:spPr>
          <a:xfrm>
            <a:off x="0" y="-9525"/>
            <a:ext cx="12192000" cy="1209822"/>
          </a:xfrm>
          <a:prstGeom prst="rect">
            <a:avLst/>
          </a:prstGeom>
          <a:solidFill>
            <a:srgbClr val="2868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E2AB3D4-2CC3-0545-DB29-68B90040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348" y="1879062"/>
            <a:ext cx="5907929" cy="3506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4386A10-3A73-5233-3A22-53D050B8F99E}"/>
              </a:ext>
            </a:extLst>
          </p:cNvPr>
          <p:cNvSpPr txBox="1"/>
          <p:nvPr/>
        </p:nvSpPr>
        <p:spPr>
          <a:xfrm>
            <a:off x="414248" y="1467965"/>
            <a:ext cx="545126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MyliusSans" panose="02000503000000000000" pitchFamily="2" charset="0"/>
              </a:rPr>
              <a:t>Evaluation:</a:t>
            </a:r>
          </a:p>
          <a:p>
            <a:endParaRPr lang="en-US" sz="1200" dirty="0">
              <a:latin typeface="MyliusSans" panose="020005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>
                <a:latin typeface="MyliusSans" panose="02000503000000000000" pitchFamily="2" charset="0"/>
              </a:rPr>
              <a:t> The data is imbalanced, because majority of customer didn’t complete the booking.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Booking not completed : 85.04%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Booking completed     : 14.95%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>
                <a:latin typeface="MyliusSans" panose="02000503000000000000" pitchFamily="2" charset="0"/>
              </a:rPr>
              <a:t>The results of Modelling if using original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100" i="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	: 0.8552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100" i="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	: 0.5435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100" i="0" dirty="0">
                <a:latin typeface="Courier New" panose="02070309020205020404" pitchFamily="49" charset="0"/>
                <a:cs typeface="Courier New" panose="02070309020205020404" pitchFamily="49" charset="0"/>
              </a:rPr>
              <a:t>Recall 	: 0.1351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100" i="0" dirty="0">
                <a:latin typeface="Courier New" panose="02070309020205020404" pitchFamily="49" charset="0"/>
                <a:cs typeface="Courier New" panose="02070309020205020404" pitchFamily="49" charset="0"/>
              </a:rPr>
              <a:t>F1-Score 	: 0.2165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100" i="0" dirty="0">
                <a:latin typeface="Courier New" panose="02070309020205020404" pitchFamily="49" charset="0"/>
                <a:cs typeface="Courier New" panose="02070309020205020404" pitchFamily="49" charset="0"/>
              </a:rPr>
              <a:t>ROC AUC 	: 0.5577</a:t>
            </a:r>
            <a:endParaRPr lang="en-ID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>
                <a:latin typeface="MyliusSans" panose="02000503000000000000" pitchFamily="2" charset="0"/>
              </a:rPr>
              <a:t>After using SMOTE to handle the imbalanced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100" i="0" dirty="0">
                <a:latin typeface="Courier New" panose="02070309020205020404" pitchFamily="49" charset="0"/>
                <a:cs typeface="Courier New" panose="02070309020205020404" pitchFamily="49" charset="0"/>
              </a:rPr>
              <a:t>Accuracy	: 0.8972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100" i="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 	: 0.9124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100" i="0" dirty="0">
                <a:latin typeface="Courier New" panose="02070309020205020404" pitchFamily="49" charset="0"/>
                <a:cs typeface="Courier New" panose="02070309020205020404" pitchFamily="49" charset="0"/>
              </a:rPr>
              <a:t>Recall 	: 0.8803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100" i="0" dirty="0">
                <a:latin typeface="Courier New" panose="02070309020205020404" pitchFamily="49" charset="0"/>
                <a:cs typeface="Courier New" panose="02070309020205020404" pitchFamily="49" charset="0"/>
              </a:rPr>
              <a:t>F1-Score 	: 0.8961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100" i="0" dirty="0">
                <a:latin typeface="Courier New" panose="02070309020205020404" pitchFamily="49" charset="0"/>
                <a:cs typeface="Courier New" panose="02070309020205020404" pitchFamily="49" charset="0"/>
              </a:rPr>
              <a:t>ROC AUC 	: 0.8973</a:t>
            </a:r>
            <a:endParaRPr lang="en-ID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>
                <a:latin typeface="MyliusSans" panose="02000503000000000000" pitchFamily="2" charset="0"/>
              </a:rPr>
              <a:t>The most important variable value in the model is </a:t>
            </a:r>
            <a:r>
              <a:rPr lang="en-ID" sz="1200" dirty="0" err="1">
                <a:latin typeface="MyliusSans" panose="02000503000000000000" pitchFamily="2" charset="0"/>
              </a:rPr>
              <a:t>booking_origin_australia</a:t>
            </a:r>
            <a:r>
              <a:rPr lang="en-ID" sz="1200" dirty="0">
                <a:latin typeface="MyliusSans" panose="02000503000000000000" pitchFamily="2" charset="0"/>
              </a:rPr>
              <a:t> because most of our customer that booking the ticket are from Australia.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>
                <a:latin typeface="MyliusSans" panose="02000503000000000000" pitchFamily="2" charset="0"/>
              </a:rPr>
              <a:t>Although the model is performing really good after the imbalanced data is handled using SMOTE, but that is not the original data that gotten from customer.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D" sz="1600" dirty="0">
              <a:latin typeface="MyliusSans" panose="02000503000000000000" pitchFamily="2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0A4BAB6-B7D2-1076-5790-E16451EB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11" y="109793"/>
            <a:ext cx="2400011" cy="990236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8B4F4CEC-CD9D-9B8C-DCF7-D4395DE05C3D}"/>
              </a:ext>
            </a:extLst>
          </p:cNvPr>
          <p:cNvSpPr txBox="1">
            <a:spLocks/>
          </p:cNvSpPr>
          <p:nvPr/>
        </p:nvSpPr>
        <p:spPr>
          <a:xfrm>
            <a:off x="414248" y="256692"/>
            <a:ext cx="4138647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ln w="22225"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all" spc="0" normalizeH="0" baseline="0" noProof="0" dirty="0">
                <a:ln w="2222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yliusSans" panose="02000503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3395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157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MyliusSans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</dc:title>
  <dc:creator>VickTan</dc:creator>
  <cp:lastModifiedBy>VickTan</cp:lastModifiedBy>
  <cp:revision>5</cp:revision>
  <dcterms:created xsi:type="dcterms:W3CDTF">2023-09-12T14:05:09Z</dcterms:created>
  <dcterms:modified xsi:type="dcterms:W3CDTF">2023-09-13T05:30:54Z</dcterms:modified>
</cp:coreProperties>
</file>