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  <a:srgbClr val="73FDD6"/>
    <a:srgbClr val="281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6A32F-39CF-42B7-B278-451B5915931E}" v="14" dt="2022-02-17T23:11:41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1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Trois Galante Corrêa" userId="31168e78ef7de847" providerId="Windows Live" clId="Web-{5C16A32F-39CF-42B7-B278-451B5915931E}"/>
    <pc:docChg chg="modSld">
      <pc:chgData name="Victoria Trois Galante Corrêa" userId="31168e78ef7de847" providerId="Windows Live" clId="Web-{5C16A32F-39CF-42B7-B278-451B5915931E}" dt="2022-02-17T23:11:41.030" v="9" actId="20577"/>
      <pc:docMkLst>
        <pc:docMk/>
      </pc:docMkLst>
      <pc:sldChg chg="modSp">
        <pc:chgData name="Victoria Trois Galante Corrêa" userId="31168e78ef7de847" providerId="Windows Live" clId="Web-{5C16A32F-39CF-42B7-B278-451B5915931E}" dt="2022-02-17T23:11:41.030" v="9" actId="20577"/>
        <pc:sldMkLst>
          <pc:docMk/>
          <pc:sldMk cId="1326700183" sldId="256"/>
        </pc:sldMkLst>
        <pc:spChg chg="mod">
          <ac:chgData name="Victoria Trois Galante Corrêa" userId="31168e78ef7de847" providerId="Windows Live" clId="Web-{5C16A32F-39CF-42B7-B278-451B5915931E}" dt="2022-02-17T23:11:41.030" v="9" actId="20577"/>
          <ac:spMkLst>
            <pc:docMk/>
            <pc:sldMk cId="1326700183" sldId="256"/>
            <ac:spMk id="4" creationId="{359AC586-1C2B-C747-85C0-7E75B57EE1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31BB-5053-E046-82A5-D265FDF8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465F-54B2-E949-A0DF-9D94358E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5EA2-7096-A84E-A0FF-06247EC9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3A2D-232C-DD4C-BBD8-13CCB97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0D52-4C46-8943-92DB-750113A3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5743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11C4-AE2D-BE4E-B3CD-8BFC26FE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373DF-1FAE-0445-AB1F-AD4AC090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BA52-C380-244F-BE0C-6DEB0EA1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5717-2375-6C4D-9476-A0B40F72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43F9-1765-2442-8F10-02557F2E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410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33A27-4FB2-104D-BF59-0EDC3B9B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0FC58-9FC2-DA47-B7F9-942FE544D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E14B-CEDD-C546-8238-9CAA5137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ABCE-E0D2-B042-B146-A0D69C81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9074-8709-7447-A24F-E1A75C1C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223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6FAC-B82E-7A46-A7E7-D73AC34E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8DA3-4887-984D-89A1-3005693D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4A7A-B696-3F4E-8BEB-C2204A43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66FE-4FD1-1B47-A80B-DD0F72AC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F19C-34ED-F641-821A-4F4E51D8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425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C0B-113F-B74E-AFE3-A6C11C4D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43C7D-30F5-8845-A5D3-E57DF58D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D443-EFC9-B74D-943C-62C8698C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5A1F-BCC5-A14C-8A58-971BDB12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9CDA-4731-E34C-9EF6-F5919758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142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C788-D025-7E4B-B5BE-1F54ABEE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C010-296C-A043-A953-4289FE039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ABB33-9294-E94A-8854-5D6B3A671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598F-3F8F-C343-8571-E5C44A84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103B-8E3F-664B-AB69-B8768CFD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B2B29-F44A-614B-A4D1-934F945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5940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1FB-B051-3D42-AEF5-7E513B6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90DE-3990-4B44-845C-742B0BF6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D76F-C1F4-A64E-A7F7-E635CD0B8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B539F-376A-3041-858C-9A73F0A1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ACBF2-E1B8-5E48-9BC1-68178E3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F6C12-2857-8146-A575-AC2879AB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C20D2-3A73-2D46-9D50-73A278C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FD739-26B5-EC48-92A2-F45649E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441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442A-802B-B14D-B612-3F0A8CA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0E6E7-4308-754A-8536-C09EAB37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52069-DF08-E14F-976D-B94F2719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85520-F3C8-0D47-92AC-BAED7694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6470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62AB3-1638-1245-A9FB-35D2F876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68707-D97A-474B-A39B-A3479F38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8BE2-CB3C-964C-8480-F4398C1C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6473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8C4E-3230-BA4D-BA61-93357D51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6B54-D6DA-DB47-A854-CE49EC2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934B2-01ED-CC4B-9BD5-9A167CB92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A6725-D19C-BA4C-9ACF-96ED3587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821CF-853B-194F-B262-E29A5F65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84ECD-D469-334B-82E8-4A839D73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869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6A43-2539-4844-9B20-D6CDB1F4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ABB1F-F852-D64D-B1A1-62445E3AB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1103D-3A5B-0C4D-90B4-0CC3D715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B205C-B3F1-8E4C-80FD-921BA34A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94C5-BEDA-1041-A127-E9BCDB57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D2A7-5534-9146-A33F-4AD89318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478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6B09C-98E7-6644-819E-35ED4CA1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17F6-D56A-8B49-80D0-AE9813CD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921E-8A5C-AB4E-B82F-2DC276606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038E-E076-4642-9770-2D94F2E1CB45}" type="datetimeFigureOut">
              <a:rPr lang="en-BR" smtClean="0"/>
              <a:t>02/17/2022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A770-890C-D345-BBD2-E9736BDF3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81B2-4500-E946-8FE4-C0CD6BE90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F246-FDC2-0B49-8266-76BA757E4A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0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5B98763-67CF-1045-8451-580ABFD1D4AB}"/>
              </a:ext>
            </a:extLst>
          </p:cNvPr>
          <p:cNvGrpSpPr/>
          <p:nvPr/>
        </p:nvGrpSpPr>
        <p:grpSpPr>
          <a:xfrm>
            <a:off x="1225553" y="1236730"/>
            <a:ext cx="9406293" cy="3057538"/>
            <a:chOff x="1307938" y="1533104"/>
            <a:chExt cx="9406293" cy="30575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9AC586-1C2B-C747-85C0-7E75B57EE19D}"/>
                </a:ext>
              </a:extLst>
            </p:cNvPr>
            <p:cNvSpPr txBox="1"/>
            <p:nvPr/>
          </p:nvSpPr>
          <p:spPr>
            <a:xfrm>
              <a:off x="4017226" y="2058166"/>
              <a:ext cx="3875228" cy="707886"/>
            </a:xfrm>
            <a:prstGeom prst="rect">
              <a:avLst/>
            </a:prstGeom>
            <a:solidFill>
              <a:srgbClr val="281A4D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BR" sz="4000" dirty="0">
                  <a:solidFill>
                    <a:srgbClr val="FF40FF"/>
                  </a:solidFill>
                </a:rPr>
                <a:t>def</a:t>
              </a:r>
              <a:r>
                <a:rPr lang="en-BR" sz="4000" dirty="0"/>
                <a:t> </a:t>
              </a:r>
              <a:r>
                <a:rPr lang="en-BR" sz="4000" dirty="0" err="1">
                  <a:solidFill>
                    <a:srgbClr val="FFC000"/>
                  </a:solidFill>
                </a:rPr>
                <a:t>greet_user</a:t>
              </a:r>
              <a:r>
                <a:rPr lang="en-BR" sz="4000" dirty="0"/>
                <a:t> </a:t>
              </a:r>
              <a:r>
                <a:rPr lang="en-BR" sz="4000" dirty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r>
                <a:rPr lang="en-BR" sz="4000" dirty="0">
                  <a:solidFill>
                    <a:schemeClr val="bg1"/>
                  </a:solidFill>
                </a:rPr>
                <a:t>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E78685-984E-9C49-B3D5-9594EEFF437E}"/>
                </a:ext>
              </a:extLst>
            </p:cNvPr>
            <p:cNvSpPr txBox="1"/>
            <p:nvPr/>
          </p:nvSpPr>
          <p:spPr>
            <a:xfrm>
              <a:off x="1307938" y="1658055"/>
              <a:ext cx="1995640" cy="1384995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BR" sz="2800" dirty="0">
                  <a:solidFill>
                    <a:srgbClr val="FF40FF"/>
                  </a:solidFill>
                </a:rPr>
                <a:t>keyword to start a function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5D61A-9923-F64D-869F-A69F7BD1EA4C}"/>
                </a:ext>
              </a:extLst>
            </p:cNvPr>
            <p:cNvSpPr txBox="1"/>
            <p:nvPr/>
          </p:nvSpPr>
          <p:spPr>
            <a:xfrm>
              <a:off x="5113521" y="3322522"/>
              <a:ext cx="1964957" cy="954107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BR" sz="2800" dirty="0">
                  <a:solidFill>
                    <a:srgbClr val="FFC000"/>
                  </a:solidFill>
                </a:rPr>
                <a:t>function name</a:t>
              </a:r>
              <a:endParaRPr lang="en-BR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35636A-44C5-CC4D-ABA2-C5A4253BC214}"/>
                </a:ext>
              </a:extLst>
            </p:cNvPr>
            <p:cNvSpPr txBox="1"/>
            <p:nvPr/>
          </p:nvSpPr>
          <p:spPr>
            <a:xfrm>
              <a:off x="8791373" y="1556219"/>
              <a:ext cx="1716817" cy="523220"/>
            </a:xfrm>
            <a:prstGeom prst="rect">
              <a:avLst/>
            </a:prstGeom>
            <a:solidFill>
              <a:srgbClr val="281A4D"/>
            </a:solidFill>
          </p:spPr>
          <p:txBody>
            <a:bodyPr wrap="none" rtlCol="0">
              <a:spAutoFit/>
            </a:bodyPr>
            <a:lstStyle/>
            <a:p>
              <a:r>
                <a:rPr lang="en-BR" sz="2800" dirty="0">
                  <a:solidFill>
                    <a:schemeClr val="accent2">
                      <a:lumMod val="75000"/>
                    </a:schemeClr>
                  </a:solidFill>
                </a:rPr>
                <a:t>parameter</a:t>
              </a: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7376985C-46B1-6C45-AD79-22E49660384E}"/>
                </a:ext>
              </a:extLst>
            </p:cNvPr>
            <p:cNvSpPr/>
            <p:nvPr/>
          </p:nvSpPr>
          <p:spPr>
            <a:xfrm rot="19694803">
              <a:off x="3004862" y="1598801"/>
              <a:ext cx="1551007" cy="1493134"/>
            </a:xfrm>
            <a:prstGeom prst="arc">
              <a:avLst/>
            </a:prstGeom>
            <a:ln w="38100">
              <a:solidFill>
                <a:srgbClr val="FF4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 sz="1600">
                <a:solidFill>
                  <a:srgbClr val="FF40FF"/>
                </a:solidFill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900B9B8-0850-5647-8E65-4B374AF26A29}"/>
                </a:ext>
              </a:extLst>
            </p:cNvPr>
            <p:cNvSpPr/>
            <p:nvPr/>
          </p:nvSpPr>
          <p:spPr>
            <a:xfrm rot="2099325" flipH="1">
              <a:off x="7545246" y="1533104"/>
              <a:ext cx="1551007" cy="1493134"/>
            </a:xfrm>
            <a:prstGeom prst="arc">
              <a:avLst>
                <a:gd name="adj1" fmla="val 16200000"/>
                <a:gd name="adj2" fmla="val 857803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 sz="1600">
                <a:solidFill>
                  <a:srgbClr val="FF40FF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0BED7D-A4DF-5046-9AB0-740416BAF8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829359"/>
              <a:ext cx="0" cy="37039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BCF8B4-4F00-2B43-B6E4-D3D4B091F06C}"/>
                </a:ext>
              </a:extLst>
            </p:cNvPr>
            <p:cNvSpPr txBox="1"/>
            <p:nvPr/>
          </p:nvSpPr>
          <p:spPr>
            <a:xfrm>
              <a:off x="8456773" y="2774760"/>
              <a:ext cx="2257458" cy="1815882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m</a:t>
              </a:r>
              <a:r>
                <a:rPr lang="en-BR" sz="2800" dirty="0">
                  <a:solidFill>
                    <a:schemeClr val="bg1"/>
                  </a:solidFill>
                </a:rPr>
                <a:t>ark the beginning of a function code block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AF51B14-DB03-E340-8B81-80773868CA1C}"/>
                </a:ext>
              </a:extLst>
            </p:cNvPr>
            <p:cNvSpPr/>
            <p:nvPr/>
          </p:nvSpPr>
          <p:spPr>
            <a:xfrm rot="549684" flipH="1" flipV="1">
              <a:off x="7638806" y="1945540"/>
              <a:ext cx="1695894" cy="1388621"/>
            </a:xfrm>
            <a:prstGeom prst="arc">
              <a:avLst>
                <a:gd name="adj1" fmla="val 16200000"/>
                <a:gd name="adj2" fmla="val 20862404"/>
              </a:avLst>
            </a:prstGeom>
            <a:ln w="38100">
              <a:solidFill>
                <a:schemeClr val="bg1"/>
              </a:solidFill>
              <a:headEnd type="arrow" w="med" len="med"/>
              <a:tailEnd type="none" w="med" len="med"/>
            </a:ln>
            <a:effectLst>
              <a:glow rad="101600">
                <a:srgbClr val="281A4D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 sz="1600">
                <a:solidFill>
                  <a:srgbClr val="FF40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FBE-56E2-9C4A-80CE-23098EFC6A07}"/>
              </a:ext>
            </a:extLst>
          </p:cNvPr>
          <p:cNvSpPr txBox="1"/>
          <p:nvPr/>
        </p:nvSpPr>
        <p:spPr>
          <a:xfrm>
            <a:off x="607949" y="399671"/>
            <a:ext cx="4037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BR"/>
            </a:defPPr>
            <a:lvl1pPr>
              <a:defRPr sz="4000" b="1">
                <a:solidFill>
                  <a:srgbClr val="281A4D"/>
                </a:solidFill>
                <a:effectLst>
                  <a:glow rad="50800">
                    <a:srgbClr val="FF40FF">
                      <a:alpha val="50000"/>
                    </a:srgbClr>
                  </a:glow>
                </a:effectLst>
              </a:defRPr>
            </a:lvl1pPr>
          </a:lstStyle>
          <a:p>
            <a:r>
              <a:rPr lang="en-BR" dirty="0"/>
              <a:t>Writing a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5DFD1-334E-344A-9EB1-C481EF07B7BB}"/>
              </a:ext>
            </a:extLst>
          </p:cNvPr>
          <p:cNvSpPr txBox="1"/>
          <p:nvPr/>
        </p:nvSpPr>
        <p:spPr>
          <a:xfrm>
            <a:off x="607949" y="4806884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BR"/>
            </a:defPPr>
            <a:lvl1pPr>
              <a:defRPr sz="4000" b="1">
                <a:solidFill>
                  <a:srgbClr val="281A4D"/>
                </a:solidFill>
                <a:effectLst>
                  <a:glow rad="50800">
                    <a:srgbClr val="FF40FF">
                      <a:alpha val="50000"/>
                    </a:srgbClr>
                  </a:glow>
                </a:effectLst>
              </a:defRPr>
            </a:lvl1pPr>
          </a:lstStyle>
          <a:p>
            <a:r>
              <a:rPr lang="en-BR" dirty="0"/>
              <a:t>Calling a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2EF3-9732-394E-9424-0F07375C3316}"/>
              </a:ext>
            </a:extLst>
          </p:cNvPr>
          <p:cNvSpPr txBox="1"/>
          <p:nvPr/>
        </p:nvSpPr>
        <p:spPr>
          <a:xfrm>
            <a:off x="4528519" y="5514770"/>
            <a:ext cx="2863413" cy="707886"/>
          </a:xfrm>
          <a:prstGeom prst="rect">
            <a:avLst/>
          </a:prstGeom>
          <a:solidFill>
            <a:srgbClr val="281A4D"/>
          </a:solidFill>
        </p:spPr>
        <p:txBody>
          <a:bodyPr wrap="none" rtlCol="0">
            <a:spAutoFit/>
          </a:bodyPr>
          <a:lstStyle/>
          <a:p>
            <a:r>
              <a:rPr lang="en-BR" sz="4000" dirty="0">
                <a:solidFill>
                  <a:schemeClr val="bg1"/>
                </a:solidFill>
              </a:rPr>
              <a:t>greet_user ()</a:t>
            </a:r>
          </a:p>
        </p:txBody>
      </p:sp>
    </p:spTree>
    <p:extLst>
      <p:ext uri="{BB962C8B-B14F-4D97-AF65-F5344CB8AC3E}">
        <p14:creationId xmlns:p14="http://schemas.microsoft.com/office/powerpoint/2010/main" val="13267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72CFBE-56E2-9C4A-80CE-23098EFC6A07}"/>
              </a:ext>
            </a:extLst>
          </p:cNvPr>
          <p:cNvSpPr txBox="1"/>
          <p:nvPr/>
        </p:nvSpPr>
        <p:spPr>
          <a:xfrm>
            <a:off x="607949" y="399671"/>
            <a:ext cx="3556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BR"/>
            </a:defPPr>
            <a:lvl1pPr>
              <a:defRPr sz="4000" b="1">
                <a:solidFill>
                  <a:srgbClr val="281A4D"/>
                </a:solidFill>
                <a:effectLst>
                  <a:glow rad="50800">
                    <a:srgbClr val="FF40FF">
                      <a:alpha val="50000"/>
                    </a:srgbClr>
                  </a:glow>
                </a:effectLst>
              </a:defRPr>
            </a:lvl1pPr>
          </a:lstStyle>
          <a:p>
            <a:r>
              <a:rPr lang="en-BR" dirty="0"/>
              <a:t>Defining classes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B7C118-CF27-3742-81D8-D31499D6AAE2}"/>
              </a:ext>
            </a:extLst>
          </p:cNvPr>
          <p:cNvGrpSpPr/>
          <p:nvPr/>
        </p:nvGrpSpPr>
        <p:grpSpPr>
          <a:xfrm>
            <a:off x="1150880" y="1982300"/>
            <a:ext cx="9890240" cy="2893399"/>
            <a:chOff x="1420329" y="1851538"/>
            <a:chExt cx="9890240" cy="2893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9AC586-1C2B-C747-85C0-7E75B57EE19D}"/>
                </a:ext>
              </a:extLst>
            </p:cNvPr>
            <p:cNvSpPr txBox="1"/>
            <p:nvPr/>
          </p:nvSpPr>
          <p:spPr>
            <a:xfrm>
              <a:off x="4017226" y="3564231"/>
              <a:ext cx="3849452" cy="769441"/>
            </a:xfrm>
            <a:prstGeom prst="rect">
              <a:avLst/>
            </a:prstGeom>
            <a:solidFill>
              <a:srgbClr val="281A4D"/>
            </a:solidFill>
          </p:spPr>
          <p:txBody>
            <a:bodyPr wrap="none" rtlCol="0">
              <a:spAutoFit/>
            </a:bodyPr>
            <a:lstStyle/>
            <a:p>
              <a:r>
                <a:rPr lang="en-BR" sz="4400" dirty="0">
                  <a:solidFill>
                    <a:srgbClr val="FF40FF"/>
                  </a:solidFill>
                </a:rPr>
                <a:t>class</a:t>
              </a:r>
              <a:r>
                <a:rPr lang="en-BR" sz="4400" dirty="0">
                  <a:solidFill>
                    <a:schemeClr val="bg1"/>
                  </a:solidFill>
                </a:rPr>
                <a:t> </a:t>
              </a:r>
              <a:r>
                <a:rPr lang="en-BR" sz="4400" dirty="0">
                  <a:solidFill>
                    <a:srgbClr val="FFC000"/>
                  </a:solidFill>
                </a:rPr>
                <a:t>Computer</a:t>
              </a:r>
              <a:r>
                <a:rPr lang="en-BR" sz="4400" dirty="0">
                  <a:solidFill>
                    <a:schemeClr val="bg1"/>
                  </a:solidFill>
                </a:rPr>
                <a:t>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E78685-984E-9C49-B3D5-9594EEFF437E}"/>
                </a:ext>
              </a:extLst>
            </p:cNvPr>
            <p:cNvSpPr txBox="1"/>
            <p:nvPr/>
          </p:nvSpPr>
          <p:spPr>
            <a:xfrm>
              <a:off x="1420329" y="2663910"/>
              <a:ext cx="1995640" cy="1569660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BR" sz="3200" dirty="0">
                  <a:solidFill>
                    <a:srgbClr val="FF40FF"/>
                  </a:solidFill>
                </a:rPr>
                <a:t>keyword to create a class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AF51B14-DB03-E340-8B81-80773868CA1C}"/>
                </a:ext>
              </a:extLst>
            </p:cNvPr>
            <p:cNvSpPr/>
            <p:nvPr/>
          </p:nvSpPr>
          <p:spPr>
            <a:xfrm rot="21310835" flipH="1">
              <a:off x="7610023" y="3356316"/>
              <a:ext cx="1695894" cy="1388621"/>
            </a:xfrm>
            <a:prstGeom prst="arc">
              <a:avLst>
                <a:gd name="adj1" fmla="val 16200000"/>
                <a:gd name="adj2" fmla="val 20262886"/>
              </a:avLst>
            </a:prstGeom>
            <a:ln w="38100">
              <a:solidFill>
                <a:schemeClr val="bg1"/>
              </a:solidFill>
              <a:headEnd type="arrow" w="med" len="med"/>
              <a:tailEnd type="none" w="med" len="med"/>
            </a:ln>
            <a:effectLst>
              <a:glow rad="101600">
                <a:srgbClr val="281A4D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rgbClr val="FF40FF"/>
                </a:solidFill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9588A3A-A5E4-F84B-B1FF-59789FDCDE86}"/>
                </a:ext>
              </a:extLst>
            </p:cNvPr>
            <p:cNvSpPr/>
            <p:nvPr/>
          </p:nvSpPr>
          <p:spPr>
            <a:xfrm rot="20549982" flipH="1">
              <a:off x="5963533" y="2987741"/>
              <a:ext cx="1551007" cy="1493134"/>
            </a:xfrm>
            <a:prstGeom prst="arc">
              <a:avLst>
                <a:gd name="adj1" fmla="val 16200000"/>
                <a:gd name="adj2" fmla="val 19474285"/>
              </a:avLst>
            </a:prstGeom>
            <a:ln w="381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rgbClr val="FF40F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D92382-4949-034C-AE79-748F902FFE62}"/>
                </a:ext>
              </a:extLst>
            </p:cNvPr>
            <p:cNvSpPr txBox="1"/>
            <p:nvPr/>
          </p:nvSpPr>
          <p:spPr>
            <a:xfrm>
              <a:off x="5555718" y="2299500"/>
              <a:ext cx="2184165" cy="584775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BR" sz="3200" dirty="0">
                  <a:solidFill>
                    <a:srgbClr val="FFC000"/>
                  </a:solidFill>
                </a:rPr>
                <a:t>class name</a:t>
              </a:r>
              <a:endParaRPr lang="en-BR" sz="3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1F8223-662D-F748-BCF5-057144B3CD40}"/>
                </a:ext>
              </a:extLst>
            </p:cNvPr>
            <p:cNvSpPr txBox="1"/>
            <p:nvPr/>
          </p:nvSpPr>
          <p:spPr>
            <a:xfrm>
              <a:off x="8537536" y="1851538"/>
              <a:ext cx="2773033" cy="1569660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</a:rPr>
                <a:t>m</a:t>
              </a:r>
              <a:r>
                <a:rPr lang="en-BR" sz="3200" dirty="0">
                  <a:solidFill>
                    <a:schemeClr val="bg1"/>
                  </a:solidFill>
                </a:rPr>
                <a:t>ark the beginning of the class scope</a:t>
              </a: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C61AACF-1DD5-5147-8050-6DF4BD9BEDE6}"/>
                </a:ext>
              </a:extLst>
            </p:cNvPr>
            <p:cNvSpPr/>
            <p:nvPr/>
          </p:nvSpPr>
          <p:spPr>
            <a:xfrm rot="19694803">
              <a:off x="3057660" y="2817665"/>
              <a:ext cx="1551007" cy="1493134"/>
            </a:xfrm>
            <a:prstGeom prst="arc">
              <a:avLst/>
            </a:prstGeom>
            <a:ln w="38100">
              <a:solidFill>
                <a:srgbClr val="FF4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rgbClr val="FF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69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72CFBE-56E2-9C4A-80CE-23098EFC6A07}"/>
              </a:ext>
            </a:extLst>
          </p:cNvPr>
          <p:cNvSpPr txBox="1"/>
          <p:nvPr/>
        </p:nvSpPr>
        <p:spPr>
          <a:xfrm>
            <a:off x="607949" y="399671"/>
            <a:ext cx="5493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BR"/>
            </a:defPPr>
            <a:lvl1pPr>
              <a:defRPr sz="4000" b="1">
                <a:solidFill>
                  <a:srgbClr val="281A4D"/>
                </a:solidFill>
                <a:effectLst>
                  <a:glow rad="50800">
                    <a:srgbClr val="FF40FF">
                      <a:alpha val="50000"/>
                    </a:srgbClr>
                  </a:glow>
                </a:effectLst>
              </a:defRPr>
            </a:lvl1pPr>
          </a:lstStyle>
          <a:p>
            <a:r>
              <a:rPr lang="en-BR" dirty="0"/>
              <a:t>Instances and definitions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F41D08-0512-4048-84C3-2318AAE27A24}"/>
              </a:ext>
            </a:extLst>
          </p:cNvPr>
          <p:cNvGrpSpPr/>
          <p:nvPr/>
        </p:nvGrpSpPr>
        <p:grpSpPr>
          <a:xfrm>
            <a:off x="3388519" y="1773351"/>
            <a:ext cx="5309972" cy="4291975"/>
            <a:chOff x="3849018" y="1983214"/>
            <a:chExt cx="5309972" cy="42919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9AC586-1C2B-C747-85C0-7E75B57EE19D}"/>
                </a:ext>
              </a:extLst>
            </p:cNvPr>
            <p:cNvSpPr txBox="1"/>
            <p:nvPr/>
          </p:nvSpPr>
          <p:spPr>
            <a:xfrm>
              <a:off x="4017226" y="1983214"/>
              <a:ext cx="5141764" cy="3170099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r>
                <a:rPr lang="en-BR" sz="4000" dirty="0">
                  <a:solidFill>
                    <a:srgbClr val="FF40FF"/>
                  </a:solidFill>
                </a:rPr>
                <a:t>class</a:t>
              </a:r>
              <a:r>
                <a:rPr lang="en-BR" sz="4000" dirty="0">
                  <a:solidFill>
                    <a:schemeClr val="bg1"/>
                  </a:solidFill>
                </a:rPr>
                <a:t> </a:t>
              </a:r>
              <a:r>
                <a:rPr lang="en-BR" sz="4000" dirty="0">
                  <a:solidFill>
                    <a:srgbClr val="FFC000"/>
                  </a:solidFill>
                </a:rPr>
                <a:t>Virtual_Pet</a:t>
              </a:r>
              <a:r>
                <a:rPr lang="en-BR" sz="4000" dirty="0">
                  <a:solidFill>
                    <a:schemeClr val="bg1"/>
                  </a:solidFill>
                </a:rPr>
                <a:t>:</a:t>
              </a:r>
            </a:p>
            <a:p>
              <a:r>
                <a:rPr lang="en-BR" sz="4000" dirty="0">
                  <a:solidFill>
                    <a:schemeClr val="bg1"/>
                  </a:solidFill>
                </a:rPr>
                <a:t>  colour = </a:t>
              </a:r>
              <a:r>
                <a:rPr lang="en-BR" sz="4000" dirty="0">
                  <a:solidFill>
                    <a:srgbClr val="00FA00"/>
                  </a:solidFill>
                </a:rPr>
                <a:t>“brown”</a:t>
              </a:r>
            </a:p>
            <a:p>
              <a:endParaRPr lang="en-BR" sz="4000" dirty="0">
                <a:solidFill>
                  <a:schemeClr val="bg1"/>
                </a:solidFill>
              </a:endParaRPr>
            </a:p>
            <a:p>
              <a:r>
                <a:rPr lang="en-GB" sz="4000" dirty="0">
                  <a:solidFill>
                    <a:schemeClr val="bg1"/>
                  </a:solidFill>
                </a:rPr>
                <a:t>f</a:t>
              </a:r>
              <a:r>
                <a:rPr lang="en-BR" sz="4000" dirty="0">
                  <a:solidFill>
                    <a:schemeClr val="bg1"/>
                  </a:solidFill>
                </a:rPr>
                <a:t>luffy = Virtual_Pet()</a:t>
              </a:r>
            </a:p>
            <a:p>
              <a:r>
                <a:rPr lang="en-BR" sz="4000" dirty="0">
                  <a:solidFill>
                    <a:schemeClr val="bg1"/>
                  </a:solidFill>
                </a:rPr>
                <a:t>benny = Virtual_Pet()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E78685-984E-9C49-B3D5-9594EEFF437E}"/>
                </a:ext>
              </a:extLst>
            </p:cNvPr>
            <p:cNvSpPr txBox="1"/>
            <p:nvPr/>
          </p:nvSpPr>
          <p:spPr>
            <a:xfrm>
              <a:off x="3849018" y="5751969"/>
              <a:ext cx="1728100" cy="523220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BR" sz="2800" dirty="0">
                  <a:solidFill>
                    <a:schemeClr val="bg1"/>
                  </a:solidFill>
                </a:rPr>
                <a:t>instances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3B34F4D2-433E-DA42-A96B-CB5767E62449}"/>
                </a:ext>
              </a:extLst>
            </p:cNvPr>
            <p:cNvSpPr/>
            <p:nvPr/>
          </p:nvSpPr>
          <p:spPr>
            <a:xfrm rot="16200000" flipH="1" flipV="1">
              <a:off x="4551068" y="4706505"/>
              <a:ext cx="324000" cy="1332000"/>
            </a:xfrm>
            <a:prstGeom prst="rightBrace">
              <a:avLst>
                <a:gd name="adj1" fmla="val 48718"/>
                <a:gd name="adj2" fmla="val 50000"/>
              </a:avLst>
            </a:prstGeom>
            <a:ln w="38100">
              <a:solidFill>
                <a:schemeClr val="bg1"/>
              </a:solidFill>
            </a:ln>
            <a:effectLst>
              <a:glow rad="101600">
                <a:srgbClr val="281A4D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 sz="1600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19C40E2-8C9A-964F-9535-99723554716D}"/>
                </a:ext>
              </a:extLst>
            </p:cNvPr>
            <p:cNvSpPr/>
            <p:nvPr/>
          </p:nvSpPr>
          <p:spPr>
            <a:xfrm rot="16200000" flipH="1" flipV="1">
              <a:off x="6991960" y="4042305"/>
              <a:ext cx="356400" cy="2628000"/>
            </a:xfrm>
            <a:prstGeom prst="rightBrace">
              <a:avLst>
                <a:gd name="adj1" fmla="val 48718"/>
                <a:gd name="adj2" fmla="val 50000"/>
              </a:avLst>
            </a:prstGeom>
            <a:ln w="38100">
              <a:solidFill>
                <a:schemeClr val="bg1"/>
              </a:solidFill>
            </a:ln>
            <a:effectLst>
              <a:glow rad="101600">
                <a:srgbClr val="281A4D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024224-AA1C-5F46-9BC1-C0F4FDF74402}"/>
                </a:ext>
              </a:extLst>
            </p:cNvPr>
            <p:cNvSpPr txBox="1"/>
            <p:nvPr/>
          </p:nvSpPr>
          <p:spPr>
            <a:xfrm>
              <a:off x="6172340" y="5751969"/>
              <a:ext cx="1995640" cy="523220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BR" sz="2800" dirty="0">
                  <a:solidFill>
                    <a:schemeClr val="bg1"/>
                  </a:solidFill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9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72CFBE-56E2-9C4A-80CE-23098EFC6A07}"/>
              </a:ext>
            </a:extLst>
          </p:cNvPr>
          <p:cNvSpPr txBox="1"/>
          <p:nvPr/>
        </p:nvSpPr>
        <p:spPr>
          <a:xfrm>
            <a:off x="607949" y="399671"/>
            <a:ext cx="5391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BR"/>
            </a:defPPr>
            <a:lvl1pPr>
              <a:defRPr sz="4000" b="1">
                <a:solidFill>
                  <a:srgbClr val="281A4D"/>
                </a:solidFill>
                <a:effectLst>
                  <a:glow rad="50800">
                    <a:srgbClr val="FF40FF">
                      <a:alpha val="50000"/>
                    </a:srgbClr>
                  </a:glow>
                </a:effectLst>
              </a:defRPr>
            </a:lvl1pPr>
          </a:lstStyle>
          <a:p>
            <a:r>
              <a:rPr lang="en-BR" dirty="0"/>
              <a:t>Accessing class variables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F89A6A-BBF2-2F4B-A29D-674618B88305}"/>
              </a:ext>
            </a:extLst>
          </p:cNvPr>
          <p:cNvGrpSpPr/>
          <p:nvPr/>
        </p:nvGrpSpPr>
        <p:grpSpPr>
          <a:xfrm>
            <a:off x="2715649" y="1228397"/>
            <a:ext cx="6760702" cy="4943527"/>
            <a:chOff x="2715649" y="1228397"/>
            <a:chExt cx="6760702" cy="49435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9AC586-1C2B-C747-85C0-7E75B57EE19D}"/>
                </a:ext>
              </a:extLst>
            </p:cNvPr>
            <p:cNvSpPr txBox="1"/>
            <p:nvPr/>
          </p:nvSpPr>
          <p:spPr>
            <a:xfrm>
              <a:off x="2715649" y="1228397"/>
              <a:ext cx="6760702" cy="3970318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r>
                <a:rPr lang="en-BR" sz="3600" dirty="0">
                  <a:solidFill>
                    <a:srgbClr val="FF40FF"/>
                  </a:solidFill>
                </a:rPr>
                <a:t>class</a:t>
              </a:r>
              <a:r>
                <a:rPr lang="en-BR" sz="3600" dirty="0">
                  <a:solidFill>
                    <a:schemeClr val="bg1"/>
                  </a:solidFill>
                </a:rPr>
                <a:t> </a:t>
              </a:r>
              <a:r>
                <a:rPr lang="en-BR" sz="3600" dirty="0">
                  <a:solidFill>
                    <a:srgbClr val="FFC000"/>
                  </a:solidFill>
                </a:rPr>
                <a:t>Virtual_Pet</a:t>
              </a:r>
              <a:r>
                <a:rPr lang="en-BR" sz="3600" dirty="0">
                  <a:solidFill>
                    <a:schemeClr val="bg1"/>
                  </a:solidFill>
                </a:rPr>
                <a:t>:</a:t>
              </a:r>
            </a:p>
            <a:p>
              <a:r>
                <a:rPr lang="en-BR" sz="3600" dirty="0">
                  <a:solidFill>
                    <a:schemeClr val="bg1"/>
                  </a:solidFill>
                </a:rPr>
                <a:t>  wagging_tail = </a:t>
              </a:r>
              <a:r>
                <a:rPr lang="en-BR" sz="3600" dirty="0">
                  <a:solidFill>
                    <a:srgbClr val="73FDD6"/>
                  </a:solidFill>
                </a:rPr>
                <a:t>True</a:t>
              </a:r>
            </a:p>
            <a:p>
              <a:r>
                <a:rPr lang="en-BR" sz="3600" dirty="0">
                  <a:solidFill>
                    <a:schemeClr val="bg1"/>
                  </a:solidFill>
                </a:rPr>
                <a:t>  colour = </a:t>
              </a:r>
              <a:r>
                <a:rPr lang="en-BR" sz="3600" dirty="0">
                  <a:solidFill>
                    <a:srgbClr val="00FA00"/>
                  </a:solidFill>
                </a:rPr>
                <a:t>“brown”</a:t>
              </a:r>
            </a:p>
            <a:p>
              <a:endParaRPr lang="en-BR" sz="3600" dirty="0">
                <a:solidFill>
                  <a:schemeClr val="bg1"/>
                </a:solidFill>
              </a:endParaRPr>
            </a:p>
            <a:p>
              <a:r>
                <a:rPr lang="en-GB" sz="3600" dirty="0">
                  <a:solidFill>
                    <a:schemeClr val="bg1"/>
                  </a:solidFill>
                </a:rPr>
                <a:t>skippy</a:t>
              </a:r>
              <a:r>
                <a:rPr lang="en-BR" sz="3600" dirty="0">
                  <a:solidFill>
                    <a:schemeClr val="bg1"/>
                  </a:solidFill>
                </a:rPr>
                <a:t> = Virtual_Pet()</a:t>
              </a:r>
            </a:p>
            <a:p>
              <a:r>
                <a:rPr lang="en-BR" sz="3600" dirty="0">
                  <a:solidFill>
                    <a:schemeClr val="bg1"/>
                  </a:solidFill>
                </a:rPr>
                <a:t>print (skippy.wagging_tail)</a:t>
              </a:r>
            </a:p>
            <a:p>
              <a:r>
                <a:rPr lang="en-BR" sz="3600" dirty="0">
                  <a:solidFill>
                    <a:schemeClr val="bg1"/>
                  </a:solidFill>
                </a:rPr>
                <a:t>print (skippy.colour)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496EA4-F410-A94A-8DCF-AC84660D82B8}"/>
                </a:ext>
              </a:extLst>
            </p:cNvPr>
            <p:cNvSpPr txBox="1"/>
            <p:nvPr/>
          </p:nvSpPr>
          <p:spPr>
            <a:xfrm>
              <a:off x="3148735" y="5648704"/>
              <a:ext cx="5894530" cy="523220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i</a:t>
              </a:r>
              <a:r>
                <a:rPr lang="en-BR" sz="2800" dirty="0">
                  <a:solidFill>
                    <a:schemeClr val="bg1"/>
                  </a:solidFill>
                </a:rPr>
                <a:t>nstance name + . + variable name</a:t>
              </a: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8366F240-5A62-F345-932B-37033C10462F}"/>
                </a:ext>
              </a:extLst>
            </p:cNvPr>
            <p:cNvSpPr/>
            <p:nvPr/>
          </p:nvSpPr>
          <p:spPr>
            <a:xfrm rot="2274135" flipH="1" flipV="1">
              <a:off x="2716672" y="4975192"/>
              <a:ext cx="864124" cy="1109927"/>
            </a:xfrm>
            <a:prstGeom prst="arc">
              <a:avLst>
                <a:gd name="adj1" fmla="val 13771525"/>
                <a:gd name="adj2" fmla="val 20999808"/>
              </a:avLst>
            </a:prstGeom>
            <a:ln w="38100">
              <a:solidFill>
                <a:schemeClr val="bg1"/>
              </a:solidFill>
              <a:headEnd type="arrow" w="med" len="med"/>
              <a:tailEnd type="none" w="med" len="med"/>
            </a:ln>
            <a:effectLst>
              <a:glow rad="101600">
                <a:srgbClr val="281A4D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 sz="1600">
                <a:solidFill>
                  <a:srgbClr val="FF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90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72CFBE-56E2-9C4A-80CE-23098EFC6A07}"/>
              </a:ext>
            </a:extLst>
          </p:cNvPr>
          <p:cNvSpPr txBox="1"/>
          <p:nvPr/>
        </p:nvSpPr>
        <p:spPr>
          <a:xfrm>
            <a:off x="607949" y="399671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4000" b="1" dirty="0">
                <a:solidFill>
                  <a:srgbClr val="281A4D"/>
                </a:solidFill>
                <a:effectLst>
                  <a:glow rad="50800">
                    <a:srgbClr val="FF40FF">
                      <a:alpha val="50000"/>
                    </a:srgbClr>
                  </a:glow>
                </a:effectLst>
              </a:rPr>
              <a:t>Functions inside classes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4F8FA1-6401-DD4A-B17B-1EEF011C267F}"/>
              </a:ext>
            </a:extLst>
          </p:cNvPr>
          <p:cNvGrpSpPr/>
          <p:nvPr/>
        </p:nvGrpSpPr>
        <p:grpSpPr>
          <a:xfrm>
            <a:off x="1494917" y="1526603"/>
            <a:ext cx="9202167" cy="4524315"/>
            <a:chOff x="-1031789" y="1228397"/>
            <a:chExt cx="9202167" cy="4524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2913BD-6953-494B-963F-FF97064E3242}"/>
                </a:ext>
              </a:extLst>
            </p:cNvPr>
            <p:cNvSpPr txBox="1"/>
            <p:nvPr/>
          </p:nvSpPr>
          <p:spPr>
            <a:xfrm>
              <a:off x="2955489" y="1228397"/>
              <a:ext cx="5214889" cy="4524315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r>
                <a:rPr lang="en-BR" sz="3600" dirty="0">
                  <a:solidFill>
                    <a:srgbClr val="FF40FF"/>
                  </a:solidFill>
                </a:rPr>
                <a:t>class</a:t>
              </a:r>
              <a:r>
                <a:rPr lang="en-BR" sz="3600" dirty="0">
                  <a:solidFill>
                    <a:schemeClr val="bg1"/>
                  </a:solidFill>
                </a:rPr>
                <a:t> </a:t>
              </a:r>
              <a:r>
                <a:rPr lang="en-BR" sz="3600" dirty="0">
                  <a:solidFill>
                    <a:srgbClr val="FFC000"/>
                  </a:solidFill>
                </a:rPr>
                <a:t>Virtual_Pet</a:t>
              </a:r>
              <a:r>
                <a:rPr lang="en-BR" sz="3600" dirty="0">
                  <a:solidFill>
                    <a:schemeClr val="bg1"/>
                  </a:solidFill>
                </a:rPr>
                <a:t>:</a:t>
              </a:r>
            </a:p>
            <a:p>
              <a:r>
                <a:rPr lang="en-BR" sz="3600" dirty="0">
                  <a:solidFill>
                    <a:schemeClr val="bg1"/>
                  </a:solidFill>
                </a:rPr>
                <a:t>  colour = </a:t>
              </a:r>
              <a:r>
                <a:rPr lang="en-BR" sz="3600" dirty="0">
                  <a:solidFill>
                    <a:srgbClr val="00FA00"/>
                  </a:solidFill>
                </a:rPr>
                <a:t>“brown”</a:t>
              </a:r>
            </a:p>
            <a:p>
              <a:endParaRPr lang="en-BR" sz="3600" dirty="0">
                <a:solidFill>
                  <a:schemeClr val="bg1"/>
                </a:solidFill>
              </a:endParaRPr>
            </a:p>
            <a:p>
              <a:r>
                <a:rPr lang="en-BR" sz="3600" dirty="0">
                  <a:solidFill>
                    <a:schemeClr val="bg1"/>
                  </a:solidFill>
                </a:rPr>
                <a:t>  </a:t>
              </a:r>
              <a:r>
                <a:rPr lang="en-BR" sz="3600" dirty="0">
                  <a:solidFill>
                    <a:srgbClr val="FF40FF"/>
                  </a:solidFill>
                </a:rPr>
                <a:t>def</a:t>
              </a:r>
              <a:r>
                <a:rPr lang="en-BR" sz="3600" dirty="0">
                  <a:solidFill>
                    <a:schemeClr val="bg1"/>
                  </a:solidFill>
                </a:rPr>
                <a:t> </a:t>
              </a:r>
              <a:r>
                <a:rPr lang="en-BR" sz="3600" dirty="0">
                  <a:solidFill>
                    <a:srgbClr val="FFC000"/>
                  </a:solidFill>
                </a:rPr>
                <a:t>bark</a:t>
              </a:r>
              <a:r>
                <a:rPr lang="en-BR" sz="3600" dirty="0">
                  <a:solidFill>
                    <a:schemeClr val="accent2">
                      <a:lumMod val="75000"/>
                    </a:schemeClr>
                  </a:solidFill>
                </a:rPr>
                <a:t>(self)</a:t>
              </a:r>
              <a:r>
                <a:rPr lang="en-BR" sz="3600" dirty="0">
                  <a:solidFill>
                    <a:schemeClr val="bg1"/>
                  </a:solidFill>
                </a:rPr>
                <a:t>:</a:t>
              </a:r>
            </a:p>
            <a:p>
              <a:r>
                <a:rPr lang="en-BR" sz="3600" dirty="0">
                  <a:solidFill>
                    <a:schemeClr val="bg1"/>
                  </a:solidFill>
                </a:rPr>
                <a:t>    print(</a:t>
              </a:r>
              <a:r>
                <a:rPr lang="en-BR" sz="3600" dirty="0">
                  <a:solidFill>
                    <a:srgbClr val="00FA00"/>
                  </a:solidFill>
                </a:rPr>
                <a:t>“Bark”</a:t>
              </a:r>
              <a:r>
                <a:rPr lang="en-BR" sz="3600" dirty="0">
                  <a:solidFill>
                    <a:schemeClr val="bg1"/>
                  </a:solidFill>
                </a:rPr>
                <a:t>)</a:t>
              </a:r>
            </a:p>
            <a:p>
              <a:endParaRPr lang="en-BR" sz="3600" dirty="0">
                <a:solidFill>
                  <a:schemeClr val="bg1"/>
                </a:solidFill>
              </a:endParaRPr>
            </a:p>
            <a:p>
              <a:r>
                <a:rPr lang="en-GB" sz="3600" dirty="0">
                  <a:solidFill>
                    <a:schemeClr val="bg1"/>
                  </a:solidFill>
                </a:rPr>
                <a:t>skippy</a:t>
              </a:r>
              <a:r>
                <a:rPr lang="en-BR" sz="3600" dirty="0">
                  <a:solidFill>
                    <a:schemeClr val="bg1"/>
                  </a:solidFill>
                </a:rPr>
                <a:t> = Virtual_Pet()</a:t>
              </a:r>
            </a:p>
            <a:p>
              <a:r>
                <a:rPr lang="en-GB" sz="3600" dirty="0">
                  <a:solidFill>
                    <a:schemeClr val="bg1"/>
                  </a:solidFill>
                </a:rPr>
                <a:t>s</a:t>
              </a:r>
              <a:r>
                <a:rPr lang="en-BR" sz="3600" dirty="0">
                  <a:solidFill>
                    <a:schemeClr val="bg1"/>
                  </a:solidFill>
                </a:rPr>
                <a:t>kippy.bark()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71617D-CFD3-0248-9AB4-01C221C14F82}"/>
                </a:ext>
              </a:extLst>
            </p:cNvPr>
            <p:cNvSpPr txBox="1"/>
            <p:nvPr/>
          </p:nvSpPr>
          <p:spPr>
            <a:xfrm>
              <a:off x="-1031789" y="2798057"/>
              <a:ext cx="3473486" cy="1384995"/>
            </a:xfrm>
            <a:prstGeom prst="rect">
              <a:avLst/>
            </a:prstGeom>
            <a:solidFill>
              <a:srgbClr val="281A4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</a:t>
              </a:r>
              <a:r>
                <a:rPr lang="en-BR" sz="2800" dirty="0">
                  <a:solidFill>
                    <a:schemeClr val="bg1"/>
                  </a:solidFill>
                </a:rPr>
                <a:t>unctions inside classes are known as </a:t>
              </a:r>
              <a:r>
                <a:rPr lang="en-BR" sz="2800" b="1" dirty="0">
                  <a:solidFill>
                    <a:schemeClr val="bg1"/>
                  </a:solidFill>
                </a:rPr>
                <a:t>methods</a:t>
              </a:r>
              <a:r>
                <a:rPr lang="en-BR" sz="2800" dirty="0">
                  <a:solidFill>
                    <a:schemeClr val="bg1"/>
                  </a:solidFill>
                </a:rPr>
                <a:t>: bark()</a:t>
              </a:r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90585C06-FE9D-7C44-8EE2-CF0754F254EB}"/>
                </a:ext>
              </a:extLst>
            </p:cNvPr>
            <p:cNvSpPr/>
            <p:nvPr/>
          </p:nvSpPr>
          <p:spPr>
            <a:xfrm flipH="1" flipV="1">
              <a:off x="2520393" y="3016534"/>
              <a:ext cx="356400" cy="1008000"/>
            </a:xfrm>
            <a:prstGeom prst="rightBrace">
              <a:avLst>
                <a:gd name="adj1" fmla="val 48718"/>
                <a:gd name="adj2" fmla="val 50000"/>
              </a:avLst>
            </a:prstGeom>
            <a:ln w="38100">
              <a:solidFill>
                <a:schemeClr val="bg1"/>
              </a:solidFill>
            </a:ln>
            <a:effectLst>
              <a:glow rad="101600">
                <a:srgbClr val="281A4D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R" sz="1600"/>
            </a:p>
          </p:txBody>
        </p:sp>
      </p:grpSp>
    </p:spTree>
    <p:extLst>
      <p:ext uri="{BB962C8B-B14F-4D97-AF65-F5344CB8AC3E}">
        <p14:creationId xmlns:p14="http://schemas.microsoft.com/office/powerpoint/2010/main" val="281441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176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Victoria Trois Galante Corrêa</dc:creator>
  <cp:keywords/>
  <dc:description/>
  <cp:lastModifiedBy>Victoria Trois Galante Corrêa</cp:lastModifiedBy>
  <cp:revision>4</cp:revision>
  <dcterms:created xsi:type="dcterms:W3CDTF">2021-12-28T22:39:47Z</dcterms:created>
  <dcterms:modified xsi:type="dcterms:W3CDTF">2022-02-17T23:11:42Z</dcterms:modified>
  <cp:category/>
</cp:coreProperties>
</file>