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40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1387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Backend</a:t>
            </a:r>
            <a:r>
              <a:rPr lang="en-US" baseline="0" dirty="0" smtClean="0"/>
              <a:t> language processes login info</a:t>
            </a:r>
          </a:p>
          <a:p>
            <a:r>
              <a:rPr lang="en-US" baseline="0" dirty="0" smtClean="0"/>
              <a:t>Today HTML, CSS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Clear</a:t>
            </a:r>
            <a:r>
              <a:rPr lang="en-US" baseline="0" dirty="0" smtClean="0"/>
              <a:t> the space on either side</a:t>
            </a:r>
            <a:endParaRPr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w3schools.com/html/default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w3schools.com/html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code.tutsplus.com/tutorials/the-30-css-selectors-you-must-memorize--net-16048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html-color-codes.info/%23HTML_Color_Picker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christine-hong.com/personalwebsite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floatyale.com/lectures" TargetMode="External"/><Relationship Id="rId4" Type="http://schemas.openxmlformats.org/officeDocument/2006/relationships/hyperlink" Target="http://learn.shayhowe.com/" TargetMode="External"/><Relationship Id="rId5" Type="http://schemas.openxmlformats.org/officeDocument/2006/relationships/hyperlink" Target="http://www.thebestdesign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docs.google.com/forms/d/1yovjpgr2XbNQkavfXM0ppd4Nka9DXVmyXljnHvJyC2k/viewfor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Float Lecture Series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Intro to Web Design and Development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If you have any questions/trouble, just raise your hand and a TA will come help you out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Don’t bother taking notes!  Lecture slides are available at floatyale.com/lectures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What is Float?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We think that Yale should have more girls interested in tech and business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What we do: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free workshops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big sib program for anyone interested in coding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forum for any questions about CS classes and looking for a job at a tech startup/company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send members to conferences/hackathons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Speaking of Speakers...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4073400" cy="371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Make sure to go see Lyndsey Scott!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Victoria’s Secret model and avid programmer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4:30 pm today in Phelps 407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03850" y="1247899"/>
            <a:ext cx="3606924" cy="35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530600" y="4775275"/>
            <a:ext cx="4613399" cy="8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000">
                <a:latin typeface="Architects Daughter"/>
                <a:ea typeface="Architects Daughter"/>
                <a:cs typeface="Architects Daughter"/>
                <a:sym typeface="Architects Daughter"/>
              </a:rPr>
              <a:t>Src: http://www.businessinsider.com/lyndsey-scott-model-and-coder-2014-1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Future Classes Offered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02850" y="1277825"/>
            <a:ext cx="8758199" cy="3647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Making Websites Part 2 (learning Javascript)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Creating scripts (learn Python!)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Building iPhone apps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Acing the Coding Interview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536200" y="2017050"/>
            <a:ext cx="6035099" cy="125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Get a Good Text Editor and Web Browser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5875" y="24739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Download These Now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69850" y="1580100"/>
            <a:ext cx="7028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Sublime Text </a:t>
            </a:r>
          </a:p>
          <a:p>
            <a:pPr lvl="0" indent="45720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(sublimetext.com)</a:t>
            </a: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indent="45720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Google Chrome</a:t>
            </a:r>
          </a:p>
          <a:p>
            <a:pPr lvl="0" indent="45720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(google.com/chrome)</a:t>
            </a: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83250" y="1685150"/>
            <a:ext cx="933050" cy="933050"/>
          </a:xfrm>
          <a:prstGeom prst="rect">
            <a:avLst/>
          </a:prstGeom>
        </p:spPr>
      </p:pic>
      <p:pic>
        <p:nvPicPr>
          <p:cNvPr id="111" name="Shape 11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83250" y="3263800"/>
            <a:ext cx="933050" cy="9306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17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HTML/CSS Overview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08450" y="925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Understanding the Internet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846075"/>
            <a:ext cx="8229600" cy="408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Client-server model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latin typeface="Architects Daughter"/>
                <a:ea typeface="Architects Daughter"/>
                <a:cs typeface="Architects Daughter"/>
                <a:sym typeface="Architects Daughter"/>
              </a:rPr>
              <a:t>client</a:t>
            </a: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 is you and your browser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latin typeface="Architects Daughter"/>
                <a:ea typeface="Architects Daughter"/>
                <a:cs typeface="Architects Daughter"/>
                <a:sym typeface="Architects Daughter"/>
              </a:rPr>
              <a:t>server</a:t>
            </a: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 is the machine sending you the data and files which you request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Request-Response Cycle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Client makes a request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Server issues a response of requested content or error (404 not found)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request and response are both textual messages defined by HTTP (hyptertext transfer protocol)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70700" y="1747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What is a Website Exactly?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9499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A website is really a bunch of folders with files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These files are written in HTML, CSS, Javascript, or a backend </a:t>
            </a:r>
            <a:r>
              <a:rPr lang="en" dirty="0" smtClean="0">
                <a:latin typeface="Architects Daughter"/>
                <a:ea typeface="Architects Daughter"/>
                <a:cs typeface="Architects Daughter"/>
                <a:sym typeface="Architects Daughter"/>
              </a:rPr>
              <a:t>language </a:t>
            </a: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(like PHP, Ruby, Python, etc.)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We are going to concentrate on the look of a website (front-end development)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Front-end Development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Front-end is how to display content from server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Interaction between three languages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HTML (hypertext markup language)</a:t>
            </a:r>
          </a:p>
          <a:p>
            <a:pPr marL="1371600" lvl="2" indent="-342900" rtl="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the actual content of web page (“bones”)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CSS (cascading style sheets)</a:t>
            </a:r>
          </a:p>
          <a:p>
            <a:pPr marL="1371600" lvl="2" indent="-342900" rtl="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style of web page (“skin”)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Javascript (a programming language, NOT Java)</a:t>
            </a:r>
          </a:p>
          <a:p>
            <a:pPr marL="1371600" lvl="2" indent="-342900" rtl="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any animations, moving things (“muscles”)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To be a true front-end web developer, you’ll need to know all 3, but we’re concentrating on HTML/CSS because of time constraints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Day 1: The Basics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Introductions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Get a Good Text Editor and Web Browser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HTML/CSS Overview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Make your own basic site from scratch!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736700" y="1575000"/>
            <a:ext cx="5670600" cy="199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Let’s see an example of a basic website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52950" y="530425"/>
            <a:ext cx="8192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457200" algn="l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Torie’s first basic website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2312" y="1835876"/>
            <a:ext cx="5439374" cy="23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9448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 &lt;link rel="stylesheet" href="./style.css"&gt;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&lt;h1&gt;My First Website!&lt;/h1&gt;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&lt;p class = "red"&gt;This is my first paragraph, made in New Haven, CT on March 28, 2014. &lt;/br&gt;</a:t>
            </a:r>
          </a:p>
          <a:p>
            <a:pPr lvl="0" rtl="0"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	This text is all written inside the body tag.&lt;/p&gt;</a:t>
            </a:r>
          </a:p>
          <a:p>
            <a:pPr lvl="0" rtl="0"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&lt;p class = "blue"&gt; This second paragraph is written in blue! How cool. &lt;/p&gt;</a:t>
            </a:r>
          </a:p>
          <a:p>
            <a:pPr lvl="0" rtl="0"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endParaRPr lang="en"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108900" y="392025"/>
            <a:ext cx="5490599" cy="65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600">
                <a:latin typeface="Architects Daughter"/>
                <a:ea typeface="Architects Daughter"/>
                <a:cs typeface="Architects Daughter"/>
                <a:sym typeface="Architects Daughter"/>
              </a:rPr>
              <a:t>Torie’s index.html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914400" lvl="0" indent="457200" rtl="0">
              <a:buNone/>
            </a:pPr>
            <a:r>
              <a:rPr lang="en" sz="3000">
                <a:latin typeface="Architects Daughter"/>
                <a:ea typeface="Architects Daughter"/>
                <a:cs typeface="Architects Daughter"/>
                <a:sym typeface="Architects Daughter"/>
              </a:rPr>
              <a:t>Torie’s style.css file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p{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font-size: 18px;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font-style: normal;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.red{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font-size: 14px;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.blue{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font-size: 20px;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color: blue;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17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Part 1: HTML</a:t>
            </a:r>
          </a:p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(the basic website content)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The Workflow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Create a folder called “float” on your Desktop (or anywhere, doesn’t matter)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Open Sublime Text and open that folder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Create index.html file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Type whatever you want, you can copy Torie’s example code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Locate index.html file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right click -&gt; Open With -&gt; Google Chrome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Structure of HTML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462025" y="1063375"/>
            <a:ext cx="7682099" cy="38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Basic Doc (Source: </a:t>
            </a:r>
            <a:r>
              <a:rPr lang="en" sz="1800" u="sng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w3schools.com/html/default.asp</a:t>
            </a: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):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&lt;head&gt;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  &lt;title&gt;My First Document&lt;/title&gt;</a:t>
            </a:r>
          </a:p>
          <a:p>
            <a:pPr marL="9144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marL="9144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marL="13716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&lt;h1&gt;My First Heading&lt;/h1&gt;</a:t>
            </a:r>
          </a:p>
          <a:p>
            <a:pPr marL="13716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&lt;p&gt;My first paragraph.&lt;/p&gt;</a:t>
            </a:r>
          </a:p>
          <a:p>
            <a:pPr marL="9144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endParaRPr lang="en" sz="14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4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What are tags?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65225" y="1063375"/>
            <a:ext cx="7766100" cy="367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HTML element that describes the content written between them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gives content certain properties based on tagname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Generally an opening and closing tag surround some code in the program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&lt;tagname&gt; content &lt;/tagname&gt;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Think of tags like quotation marks, they come in pairs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All HTML elements are surrounded by tags</a:t>
            </a:r>
          </a:p>
          <a:p>
            <a:endParaRPr lang="en"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7628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Understanding the Doc</a:t>
            </a: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need this for browser to recognize file as HTML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content in this bracket is html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content for head and body of doc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through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header 1, makes words big (h1 to h6 are decreasing in size)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914400"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paragraph, puts words in section and new line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Let’s see that doc again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462025" y="1063375"/>
            <a:ext cx="7682099" cy="38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Basic Doc (Source: </a:t>
            </a:r>
            <a:r>
              <a:rPr lang="en" sz="1800" u="sng" dirty="0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w3schools.com/html/default.asp</a:t>
            </a:r>
            <a:r>
              <a:rPr lang="en" sz="18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)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    &lt;head&gt;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	     &lt;title&gt;My First Document&lt;/title&gt;</a:t>
            </a:r>
          </a:p>
          <a:p>
            <a:pPr marL="9144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marL="9144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marL="13716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&lt;h1&gt;My First Heading&lt;/h1&gt;</a:t>
            </a:r>
          </a:p>
          <a:p>
            <a:pPr marL="13716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&lt;p&gt;My first paragraph.&lt;/p&gt;</a:t>
            </a:r>
          </a:p>
          <a:p>
            <a:pPr marL="9144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marL="457200" lvl="0" indent="-228600" rtl="0">
              <a:buFont typeface="Architects Daughter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endParaRPr lang="en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17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Introductions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More Popular Tags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61500" y="939625"/>
            <a:ext cx="8782500" cy="40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(“division”) empty shell for content blocks of HTML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What’s the point then? Assign them class/id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&lt;div class=”style1”&gt; content &lt;/div&gt;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You can use CSS to make any div with class “style1” be however you want it (e.g. red background, size 14 font) 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(“list”) list elements with bullets or numbers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inside &lt;ul&gt;(“unordered list”) or &lt;ol&gt;(“ordered list”)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(“anchor”) links to other web pages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&lt;a href=”floatyale.com/about”&gt;About Float&lt;/a&gt;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(“image”) shows image of link provided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&lt;img src=”floatyale.com/logo.png”/&gt;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No words inside image, so just 1 tag instead of 2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&lt;/br&gt;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(“break”) empty new line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Also just 1 tag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Comments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282800" y="968000"/>
            <a:ext cx="8564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Good practice because you WILL forget what the code you wrote represents sometimes (also allows others to read your code more easily)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put anywhere in html file: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Hi, I’m a comment that won’t show up in the browser at all because I’m awesome.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--&gt;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55200" y="2143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5 minutes: play with tags in your index.html and see what happens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55200" y="2143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Part 2: CSS</a:t>
            </a:r>
          </a:p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(making your site pretty)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638075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How to link CSS to HTML?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336550" y="708900"/>
            <a:ext cx="74559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write all CSS in a separate file, the “stylesheet”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make one a blank one now, call it “style.css”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Link to it within the head of your index.html: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&lt;link rel=“stylesheet” href=“./style.css”&gt;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&lt;title&gt;My First Document&lt;/title&gt;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Since we said style.css is in the same working directory as index.html, make sure to save the two files in the same folder!</a:t>
            </a:r>
          </a:p>
          <a:p>
            <a:endParaRPr lang="en"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221" name="Shape 221"/>
          <p:cNvCxnSpPr/>
          <p:nvPr/>
        </p:nvCxnSpPr>
        <p:spPr>
          <a:xfrm flipH="1">
            <a:off x="6113149" y="2199650"/>
            <a:ext cx="455400" cy="44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2" name="Shape 222"/>
          <p:cNvSpPr txBox="1"/>
          <p:nvPr/>
        </p:nvSpPr>
        <p:spPr>
          <a:xfrm>
            <a:off x="6568550" y="1905650"/>
            <a:ext cx="2115600" cy="7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“./” means current working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CSS Syntax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417800"/>
            <a:ext cx="4819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
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font-size: 14px;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9" name="Shape 229"/>
          <p:cNvCxnSpPr/>
          <p:nvPr/>
        </p:nvCxnSpPr>
        <p:spPr>
          <a:xfrm flipH="1">
            <a:off x="1199799" y="1665450"/>
            <a:ext cx="289500" cy="397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0" name="Shape 230"/>
          <p:cNvCxnSpPr/>
          <p:nvPr/>
        </p:nvCxnSpPr>
        <p:spPr>
          <a:xfrm flipH="1">
            <a:off x="2560950" y="2155150"/>
            <a:ext cx="571799" cy="38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1" name="Shape 231"/>
          <p:cNvCxnSpPr/>
          <p:nvPr/>
        </p:nvCxnSpPr>
        <p:spPr>
          <a:xfrm flipH="1">
            <a:off x="4737525" y="2188475"/>
            <a:ext cx="305999" cy="44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1411550" y="1188675"/>
            <a:ext cx="1788599" cy="47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2735575" y="1625400"/>
            <a:ext cx="1788599" cy="47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737525" y="1777525"/>
            <a:ext cx="1788599" cy="47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</p:txBody>
      </p:sp>
      <p:cxnSp>
        <p:nvCxnSpPr>
          <p:cNvPr id="235" name="Shape 235"/>
          <p:cNvCxnSpPr/>
          <p:nvPr/>
        </p:nvCxnSpPr>
        <p:spPr>
          <a:xfrm rot="10800000">
            <a:off x="1297100" y="3939300"/>
            <a:ext cx="1345199" cy="40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6" name="Shape 236"/>
          <p:cNvSpPr txBox="1"/>
          <p:nvPr/>
        </p:nvSpPr>
        <p:spPr>
          <a:xfrm>
            <a:off x="2735575" y="4075075"/>
            <a:ext cx="2720100" cy="6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Definition Block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162775" y="1520575"/>
            <a:ext cx="2897399" cy="316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This means every time you use the &lt;p&gt; tag in your HTML, content will be font-size 14px and color red.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534975" y="3693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What are CSS Selectors?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82550" y="1123775"/>
            <a:ext cx="8778900" cy="166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CSS links with HTML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Tags in HTML correspond to certain CSS selectors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The style you write for a CSS selector will affect what’s inside the tags in HTML</a:t>
            </a:r>
          </a:p>
          <a:p>
            <a:endParaRPr lang="en"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2"/>
          </p:nvPr>
        </p:nvSpPr>
        <p:spPr>
          <a:xfrm>
            <a:off x="2162250" y="2471075"/>
            <a:ext cx="4819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
p{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font-size: 14px;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80400" y="1747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Ways to Select HTML Elements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82550" y="1123775"/>
            <a:ext cx="87789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By tag name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just use p, img, div, or whatever element name is in tag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usually used for global feel of site (ex. make all images have a border, make all text of site a certain font size)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By class or id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classes are custom attributes given to one or more HTML elements, rather than </a:t>
            </a:r>
            <a:r>
              <a:rPr lang="en" sz="2000" i="1">
                <a:latin typeface="Architects Daughter"/>
                <a:ea typeface="Architects Daughter"/>
                <a:cs typeface="Architects Daughter"/>
                <a:sym typeface="Architects Daughter"/>
              </a:rPr>
              <a:t>every</a:t>
            </a: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 paragraph or </a:t>
            </a:r>
            <a:r>
              <a:rPr lang="en" sz="2000" i="1">
                <a:latin typeface="Architects Daughter"/>
                <a:ea typeface="Architects Daughter"/>
                <a:cs typeface="Architects Daughter"/>
                <a:sym typeface="Architects Daughter"/>
              </a:rPr>
              <a:t>every</a:t>
            </a: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 image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id is an attribute given to only one element</a:t>
            </a:r>
          </a:p>
          <a:p>
            <a:endParaRPr lang="en"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The CSS style you apply will affect all elements chosen by these selectors.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Architects Daughter"/>
                <a:ea typeface="Architects Daughter"/>
                <a:cs typeface="Architects Daughter"/>
                <a:sym typeface="Architects Daughter"/>
              </a:rPr>
              <a:t>	</a:t>
            </a:r>
          </a:p>
          <a:p>
            <a:endParaRPr lang="en"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Classes and ID Selectors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76950" y="963700"/>
            <a:ext cx="8390100" cy="408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Classes are for reusable info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You can use the same class on multiple elements and multiple classes on the same element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name begins with “.” in CSS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IDs are for unique info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Each element can have only one ID and each page can have only one element with that ID.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name begins with “#” in CSS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Elements can have both an id and classes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Classes and IDs basically have the same functionality</a:t>
            </a:r>
          </a:p>
          <a:p>
            <a:endParaRPr lang="en"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	</a:t>
            </a:r>
          </a:p>
          <a:p>
            <a:endParaRPr lang="en"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-77146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Let’s See it in Action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369800" y="630750"/>
            <a:ext cx="599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buSzPct val="100000"/>
              <a:buFont typeface="Courier New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HTML: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&lt;p&gt; Hi &lt;/p&gt;</a:t>
            </a:r>
          </a:p>
          <a:p>
            <a:pPr marL="457200" lvl="0" indent="0" rtl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&lt;div class=”blue big”&gt; from Float&lt;/div&gt;</a:t>
            </a:r>
          </a:p>
          <a:p>
            <a:pPr marL="457200" lvl="0" indent="0" rtl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&lt;div id=”style1”&gt;&lt;/div&gt;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CSS: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.blue{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.big{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font-size: 250%;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#style1{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background-color: #000000;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3" name="Shape 263"/>
          <p:cNvCxnSpPr/>
          <p:nvPr/>
        </p:nvCxnSpPr>
        <p:spPr>
          <a:xfrm flipH="1">
            <a:off x="4410824" y="1177425"/>
            <a:ext cx="478800" cy="27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4" name="Shape 264"/>
          <p:cNvSpPr txBox="1"/>
          <p:nvPr/>
        </p:nvSpPr>
        <p:spPr>
          <a:xfrm>
            <a:off x="4889625" y="630750"/>
            <a:ext cx="3261899" cy="61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Multiple classes, </a:t>
            </a:r>
          </a:p>
          <a:p>
            <a:pPr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just separate with spaces!</a:t>
            </a:r>
          </a:p>
        </p:txBody>
      </p:sp>
      <p:sp>
        <p:nvSpPr>
          <p:cNvPr id="265" name="Shape 265"/>
          <p:cNvSpPr/>
          <p:nvPr/>
        </p:nvSpPr>
        <p:spPr>
          <a:xfrm>
            <a:off x="1222425" y="2523725"/>
            <a:ext cx="478800" cy="23648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0" y="2931575"/>
            <a:ext cx="1498500" cy="154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Remember:</a:t>
            </a:r>
          </a:p>
          <a:p>
            <a:endParaRPr lang="en"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rtl="0"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ID = “#”</a:t>
            </a:r>
          </a:p>
          <a:p>
            <a:endParaRPr lang="en"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Class = “.”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Meet the Instructors!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02850" y="1262575"/>
            <a:ext cx="5723699" cy="36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Christine Hong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Junior, Trumbull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CS/Econ major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SDE at LinkedIn this summer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Loves going to the zoo (the rea1 one, not AKW)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12474" y="1262575"/>
            <a:ext cx="2816975" cy="34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CSS Selector Recap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491650" y="1177425"/>
            <a:ext cx="7020900" cy="374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Tag name (p, div, img etc)</a:t>
            </a:r>
          </a:p>
          <a:p>
            <a:pPr marL="914400" lvl="1" indent="-3556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use to define global styles </a:t>
            </a:r>
          </a:p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Class (“.”)</a:t>
            </a:r>
          </a:p>
          <a:p>
            <a:pPr marL="914400" lvl="1" indent="-3556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can use on multiple elements</a:t>
            </a:r>
          </a:p>
          <a:p>
            <a:pPr marL="914400" lvl="1" indent="-3556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most commonly used</a:t>
            </a:r>
          </a:p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ID (“#”)</a:t>
            </a:r>
          </a:p>
          <a:p>
            <a:pPr marL="914400" lvl="1" indent="-3556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unique</a:t>
            </a:r>
          </a:p>
          <a:p>
            <a:pPr marL="914400" lvl="1" indent="-3556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many people discourage using this</a:t>
            </a:r>
          </a:p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Top 20 selectors you should know: </a:t>
            </a:r>
            <a:r>
              <a:rPr lang="en" sz="2000" u="sng" dirty="0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http://code.tutsplus.com/tutorials/the-30-css-selectors-you-must-memorize--net-16048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More Complex CSS Selectors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275100" y="871200"/>
            <a:ext cx="85937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Multiple Selector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.style1,.style2 {} = all elements with class style1 and/or class style2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Contextual Selector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style1 .style2{} = all elements with class style2 INSIDE element with id style1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Parent-child Selector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 &gt; a{} = all links that are direct children of divs (not grandchildren)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Attribute Selector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div[class=”style1”]{} = all divs with class style1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Need more? =&gt; Google what selector you want!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Common CSS Styles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3315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color, background-color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use name (ex. red.) or hex value (ex. #FFFFFF)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width, height, font-size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use percentage (50%) or pixel value (20px)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percentage is compared to current font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border (size, style, color)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ex. border: 1px double red;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Google is your friend to find the CSS style you want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655750" y="1093775"/>
            <a:ext cx="7559399" cy="3498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10 min: play with CSS code in your style.css and see what happens</a:t>
            </a:r>
          </a:p>
          <a:p>
            <a:endParaRPr lang="en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algn="ctr" rtl="0">
              <a:buNone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To find hex color codes:</a:t>
            </a:r>
          </a:p>
          <a:p>
            <a:pPr lvl="0" algn="ctr" rtl="0">
              <a:buNone/>
            </a:pPr>
            <a:r>
              <a:rPr lang="en" u="sng" dirty="0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http://html-color-codes.info/#HTML_Color_Picker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228200" y="1464100"/>
            <a:ext cx="6687599" cy="1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Part 3: The Box Model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What is the Box Model?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1185100" y="1306275"/>
            <a:ext cx="6442500" cy="374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Each HTML element is a nested box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CSS box model allows us to place a border around elements in relation to other elements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67750" y="482100"/>
            <a:ext cx="5323574" cy="41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2900" y="1431675"/>
            <a:ext cx="4658274" cy="2556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857425" y="241400"/>
            <a:ext cx="4451999" cy="45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>
                <a:latin typeface="Architects Daughter"/>
                <a:ea typeface="Architects Daughter"/>
                <a:cs typeface="Architects Daughter"/>
                <a:sym typeface="Architects Daughter"/>
              </a:rPr>
              <a:t>Margin</a:t>
            </a: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: </a:t>
            </a:r>
          </a:p>
          <a:p>
            <a:pPr lvl="0" indent="457200" rtl="0"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no background color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>
                <a:latin typeface="Architects Daughter"/>
                <a:ea typeface="Architects Daughter"/>
                <a:cs typeface="Architects Daughter"/>
                <a:sym typeface="Architects Daughter"/>
              </a:rPr>
              <a:t>Border:</a:t>
            </a: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</a:p>
          <a:p>
            <a:pPr marL="457200" lvl="0" indent="0" rtl="0"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inherited from color property of box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>
                <a:latin typeface="Architects Daughter"/>
                <a:ea typeface="Architects Daughter"/>
                <a:cs typeface="Architects Daughter"/>
                <a:sym typeface="Architects Daughter"/>
              </a:rPr>
              <a:t>Padding:</a:t>
            </a: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</a:p>
          <a:p>
            <a:pPr marL="457200" lvl="0" indent="0" rtl="0"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affected by background color of box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>
                <a:latin typeface="Architects Daughter"/>
                <a:ea typeface="Architects Daughter"/>
                <a:cs typeface="Architects Daughter"/>
                <a:sym typeface="Architects Daughter"/>
              </a:rPr>
              <a:t>Content: </a:t>
            </a:r>
          </a:p>
          <a:p>
            <a:pPr marL="457200" lvl="0" indent="0" rtl="0"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text and images here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8150" y="4239025"/>
            <a:ext cx="4151700" cy="41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source: http://www.w3schools.com/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What’s the point?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314550" y="1200150"/>
            <a:ext cx="63848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Understanding the box model is the only way to set the width/height and position of elements in a browser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It’s how we do things like create multiple columns, a floating navigation bar, etc.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Shape 3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2900" y="1431675"/>
            <a:ext cx="4658274" cy="2556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791175" y="223200"/>
            <a:ext cx="4492799" cy="45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buNone/>
            </a:pPr>
            <a:r>
              <a:rPr lang="en" sz="2400" b="1">
                <a:latin typeface="Architects Daughter"/>
                <a:ea typeface="Architects Daughter"/>
                <a:cs typeface="Architects Daughter"/>
                <a:sym typeface="Architects Daughter"/>
              </a:rPr>
              <a:t>Example CSS:</a:t>
            </a:r>
          </a:p>
          <a:p>
            <a:pPr marL="45720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height: 40px;</a:t>
            </a:r>
          </a:p>
          <a:p>
            <a:pPr marL="45720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width: 250px;</a:t>
            </a:r>
          </a:p>
          <a:p>
            <a:pPr marL="45720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padding: 10px;</a:t>
            </a:r>
          </a:p>
          <a:p>
            <a:pPr marL="45720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border: 5px solid gray;</a:t>
            </a:r>
          </a:p>
          <a:p>
            <a:pPr marL="45720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margin: 10px;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height and width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ONLY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describe Content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total width of element is 300px</a:t>
            </a:r>
          </a:p>
          <a:p>
            <a:pPr marL="457200" lvl="0" indent="0" rt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Remember!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Padding, border, and margin have two sides: </a:t>
            </a:r>
          </a:p>
          <a:p>
            <a:pPr marL="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300 = (250)+(10*2)+(5*2)+(10*2)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536075" y="4324050"/>
            <a:ext cx="3563699" cy="29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source: http://www.w3schools.com/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Torie Nielsen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Sophomore, Branford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CS major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Loves California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Hates broken bones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41625" y="257775"/>
            <a:ext cx="3420449" cy="45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05475" y="75044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How to manipulate boxes?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435225" y="1672950"/>
            <a:ext cx="6170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Display, Position and Float!!</a:t>
            </a: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Display: type of box used for HTML element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Position: position of HTML element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Float: whether HTML element can “float” (be wrapped around)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39800" y="247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What is parent/sibling/child?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0" y="977050"/>
            <a:ext cx="4572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>
                <a:latin typeface="Architects Daughter"/>
                <a:ea typeface="Architects Daughter"/>
                <a:cs typeface="Architects Daughter"/>
                <a:sym typeface="Architects Daughter"/>
              </a:rPr>
              <a:t>The </a:t>
            </a:r>
            <a:r>
              <a:rPr lang="en" sz="2800" b="1">
                <a:latin typeface="Architects Daughter"/>
                <a:ea typeface="Architects Daughter"/>
                <a:cs typeface="Architects Daughter"/>
                <a:sym typeface="Architects Daughter"/>
              </a:rPr>
              <a:t>child</a:t>
            </a:r>
            <a:r>
              <a:rPr lang="en" sz="2800">
                <a:latin typeface="Architects Daughter"/>
                <a:ea typeface="Architects Daughter"/>
                <a:cs typeface="Architects Daughter"/>
                <a:sym typeface="Architects Daughter"/>
              </a:rPr>
              <a:t> of an element is one bracket within its tags (tabbed in)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>
                <a:latin typeface="Architects Daughter"/>
                <a:ea typeface="Architects Daughter"/>
                <a:cs typeface="Architects Daughter"/>
                <a:sym typeface="Architects Daughter"/>
              </a:rPr>
              <a:t>The outer element is the </a:t>
            </a:r>
            <a:r>
              <a:rPr lang="en" sz="2800" b="1">
                <a:latin typeface="Architects Daughter"/>
                <a:ea typeface="Architects Daughter"/>
                <a:cs typeface="Architects Daughter"/>
                <a:sym typeface="Architects Daughter"/>
              </a:rPr>
              <a:t>parent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>
                <a:latin typeface="Architects Daughter"/>
                <a:ea typeface="Architects Daughter"/>
                <a:cs typeface="Architects Daughter"/>
                <a:sym typeface="Architects Daughter"/>
              </a:rPr>
              <a:t>A sibling is an element at the same level, within the tags of the same parent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790700" y="2187750"/>
            <a:ext cx="4189499" cy="280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&lt;h1&gt;My First Heading&lt;/h1&gt;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&lt;p&gt;My first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graph.</a:t>
            </a:r>
          </a:p>
          <a:p>
            <a:pPr lvl="0" rtl="0"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p&gt;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</p:txBody>
      </p:sp>
      <p:cxnSp>
        <p:nvCxnSpPr>
          <p:cNvPr id="339" name="Shape 339"/>
          <p:cNvCxnSpPr/>
          <p:nvPr/>
        </p:nvCxnSpPr>
        <p:spPr>
          <a:xfrm flipH="1">
            <a:off x="5242049" y="1853225"/>
            <a:ext cx="478800" cy="27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0" name="Shape 340"/>
          <p:cNvCxnSpPr/>
          <p:nvPr/>
        </p:nvCxnSpPr>
        <p:spPr>
          <a:xfrm flipH="1">
            <a:off x="6167249" y="2467650"/>
            <a:ext cx="478800" cy="27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6035229" y="3526851"/>
            <a:ext cx="478800" cy="27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2" name="Shape 342"/>
          <p:cNvSpPr txBox="1"/>
          <p:nvPr/>
        </p:nvSpPr>
        <p:spPr>
          <a:xfrm>
            <a:off x="5389050" y="1333400"/>
            <a:ext cx="1278600" cy="4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Parent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646050" y="1700825"/>
            <a:ext cx="2498100" cy="8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Child of &lt;body&gt;</a:t>
            </a:r>
          </a:p>
          <a:p>
            <a:pPr lvl="0" rtl="0"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Sibling of &lt;p&gt;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570000" y="3845349"/>
            <a:ext cx="24101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Child of &lt;body&gt;</a:t>
            </a:r>
          </a:p>
          <a:p>
            <a:pPr lvl="0" rtl="0">
              <a:buNone/>
            </a:pPr>
            <a:r>
              <a:rPr lang="en" sz="24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Sibling of &lt;h1&gt;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435225" y="1672950"/>
            <a:ext cx="6170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>
                <a:latin typeface="Architects Daughter"/>
                <a:ea typeface="Architects Daughter"/>
                <a:cs typeface="Architects Daughter"/>
                <a:sym typeface="Architects Daughter"/>
              </a:rPr>
              <a:t>Display:</a:t>
            </a:r>
          </a:p>
          <a:p>
            <a:pPr lvl="0" algn="ctr" rtl="0"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type of box used for HTML element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22250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Display Types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1393250" y="1001425"/>
            <a:ext cx="6290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block: 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element takes up full width of doc 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on new line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inline: 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element takes up only width of its content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no new line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inline-block: 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like inline, but can set properties like width, height, and padding/margin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none: 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element is removed from doc completely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47875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Display examples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5283600" y="678125"/>
            <a:ext cx="3860400" cy="46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&lt;ul id=”my-boxes”&gt;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&lt;li&gt;First box&lt;/li&gt;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&lt;li&gt;Second box&lt;/li&gt;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&lt;li&gt;Third box&lt;/li&gt;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#my-boxes li{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display: </a:t>
            </a: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??????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width: 175px;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height: 75px;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background: gray;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border: 1px solid black; 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1362" y="3896575"/>
            <a:ext cx="2589975" cy="3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02862" y="2681000"/>
            <a:ext cx="2667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99173" y="1277386"/>
            <a:ext cx="971924" cy="12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2989875" y="1277375"/>
            <a:ext cx="2438099" cy="368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 line for each block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 new line, 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 definable width and height (so they get ignored)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like inline, but definable width and height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36075" y="4324050"/>
            <a:ext cx="3563699" cy="29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source: HackYale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03375" y="24739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Display Defaults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426650" y="1031700"/>
            <a:ext cx="6290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No need to declare for some things, because block/inline are already built in to the following: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block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Architects Daughter"/>
                <a:ea typeface="Architects Daughter"/>
                <a:cs typeface="Architects Daughter"/>
                <a:sym typeface="Architects Daughter"/>
              </a:rPr>
              <a:t>div, p, ul, etc.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inline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Architects Daughter"/>
                <a:ea typeface="Architects Daughter"/>
                <a:cs typeface="Architects Daughter"/>
                <a:sym typeface="Architects Daughter"/>
              </a:rPr>
              <a:t>a, em, img, most text modifiers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435225" y="1672950"/>
            <a:ext cx="6170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>
                <a:latin typeface="Architects Daughter"/>
                <a:ea typeface="Architects Daughter"/>
                <a:cs typeface="Architects Daughter"/>
                <a:sym typeface="Architects Daughter"/>
              </a:rPr>
              <a:t>Position: </a:t>
            </a:r>
          </a:p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position of HTML element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288150" y="-136484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Position Types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1515525" y="430900"/>
            <a:ext cx="7002300" cy="414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static (the default):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render element relative to neighbors with no offset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fixed: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set element at a fixed location in </a:t>
            </a:r>
            <a:r>
              <a:rPr lang="en" sz="1800" u="sng">
                <a:latin typeface="Architects Daughter"/>
                <a:ea typeface="Architects Daughter"/>
                <a:cs typeface="Architects Daughter"/>
                <a:sym typeface="Architects Daughter"/>
              </a:rPr>
              <a:t>browser window</a:t>
            </a: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 (regardless of page scrolling)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use top, left, bottom, right from browser window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absolute: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set element at specific location in </a:t>
            </a:r>
            <a:r>
              <a:rPr lang="en" sz="1800" u="sng">
                <a:latin typeface="Architects Daughter"/>
                <a:ea typeface="Architects Daughter"/>
                <a:cs typeface="Architects Daughter"/>
                <a:sym typeface="Architects Daughter"/>
              </a:rPr>
              <a:t>parent element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use top, left, bottom, right from first parent element whose position is NOT static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relative: 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sets element position relative to </a:t>
            </a:r>
            <a:r>
              <a:rPr lang="en" sz="1800" u="sng">
                <a:latin typeface="Architects Daughter"/>
                <a:ea typeface="Architects Daughter"/>
                <a:cs typeface="Architects Daughter"/>
                <a:sym typeface="Architects Daughter"/>
              </a:rPr>
              <a:t>sibling elements</a:t>
            </a: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 (neighboring elements with same parent)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use top, left, bottom right to position element relative to where it would normally be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278075" y="-26021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Position examples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5944200" y="857400"/>
            <a:ext cx="2729399" cy="18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#font_palette{</a:t>
            </a:r>
          </a:p>
          <a:p>
            <a:pPr lvl="0" indent="45720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top: 30px;</a:t>
            </a:r>
          </a:p>
          <a:p>
            <a:pPr lvl="0" indent="45720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left: 10px;	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3173812" y="1277375"/>
            <a:ext cx="2438099" cy="368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
position: fixed;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browser window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position: absolute;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parent element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position: relative;</a:t>
            </a:r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sibling element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1" name="Shape 3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850" y="1262647"/>
            <a:ext cx="2270800" cy="170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944198" y="2718898"/>
            <a:ext cx="2600425" cy="2075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Shape 393"/>
          <p:cNvCxnSpPr>
            <a:endCxn id="391" idx="3"/>
          </p:cNvCxnSpPr>
          <p:nvPr/>
        </p:nvCxnSpPr>
        <p:spPr>
          <a:xfrm flipH="1">
            <a:off x="2473650" y="1812623"/>
            <a:ext cx="614099" cy="30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4" name="Shape 394"/>
          <p:cNvCxnSpPr/>
          <p:nvPr/>
        </p:nvCxnSpPr>
        <p:spPr>
          <a:xfrm>
            <a:off x="5390875" y="2848975"/>
            <a:ext cx="511499" cy="35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95" name="Shape 39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02843" y="3097175"/>
            <a:ext cx="2326881" cy="1861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Shape 396"/>
          <p:cNvCxnSpPr>
            <a:endCxn id="395" idx="3"/>
          </p:cNvCxnSpPr>
          <p:nvPr/>
        </p:nvCxnSpPr>
        <p:spPr>
          <a:xfrm flipH="1">
            <a:off x="2529724" y="3997324"/>
            <a:ext cx="631200" cy="3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7" name="Shape 397"/>
          <p:cNvSpPr txBox="1"/>
          <p:nvPr/>
        </p:nvSpPr>
        <p:spPr>
          <a:xfrm>
            <a:off x="6435725" y="4794150"/>
            <a:ext cx="3563699" cy="29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source: HackYale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1435225" y="1672950"/>
            <a:ext cx="6170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>
                <a:latin typeface="Architects Daughter"/>
                <a:ea typeface="Architects Daughter"/>
                <a:cs typeface="Architects Daughter"/>
                <a:sym typeface="Architects Daughter"/>
              </a:rPr>
              <a:t>Float: </a:t>
            </a:r>
          </a:p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whether HTML element can “float” (be wrapped around)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02850" y="1262575"/>
            <a:ext cx="4589100" cy="3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Brianna Loo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Sophomore, Morse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EECS major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Photo editor at the YDN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Loves to sleep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45350" y="1456575"/>
            <a:ext cx="4046650" cy="30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37700" y="247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Float and Clear types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41650" y="1001400"/>
            <a:ext cx="7155299" cy="414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Float: left, right, none, inherit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floating element moves as far left/right as it can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elements </a:t>
            </a:r>
            <a:r>
              <a:rPr lang="en" b="1">
                <a:latin typeface="Architects Daughter"/>
                <a:ea typeface="Architects Daughter"/>
                <a:cs typeface="Architects Daughter"/>
                <a:sym typeface="Architects Daughter"/>
              </a:rPr>
              <a:t>after</a:t>
            </a: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 floating element wrap around it (does not affect elements </a:t>
            </a:r>
            <a:r>
              <a:rPr lang="en" b="1">
                <a:latin typeface="Architects Daughter"/>
                <a:ea typeface="Architects Daughter"/>
                <a:cs typeface="Architects Daughter"/>
                <a:sym typeface="Architects Daughter"/>
              </a:rPr>
              <a:t>before</a:t>
            </a: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)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Clear: left, right, both, none, inherit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decides which sides of an element other floating elements are not allowed to float around</a:t>
            </a: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54275" y="739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Float/Clear Examples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3438300" y="1059650"/>
            <a:ext cx="3838199" cy="38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&lt;h3&gt;Image Gallery&lt;/h3&gt;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&lt;p&gt;Try resizing the window to see what happens when the images does not have enough room.&lt;/p&gt;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src="klematis_small.jpg" 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&lt;img src="klematis2_small.jpg"&gt;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&lt;img src="klematis3_small.jpg" 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&lt;img src="klematis4_small.jpg" 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&lt;h3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class="text_line"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&gt;Second row&lt;/h3&gt;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&lt;img src="klematis_small.jpg"&gt;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&lt;img src="klematis2_small.jpg"&gt;</a:t>
            </a:r>
          </a:p>
          <a:p>
            <a:endParaRPr lang="en" sz="14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4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5" name="Shape 4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8075" y="1518950"/>
            <a:ext cx="3043525" cy="31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7154275" y="1733025"/>
            <a:ext cx="2099699" cy="261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{</a:t>
            </a:r>
          </a:p>
          <a:p>
            <a:pPr marL="457200" lvl="0" indent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float:left;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.text_line{</a:t>
            </a:r>
          </a:p>
          <a:p>
            <a:pPr lvl="0" indent="45720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clear:both;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7" name="Shape 417"/>
          <p:cNvCxnSpPr/>
          <p:nvPr/>
        </p:nvCxnSpPr>
        <p:spPr>
          <a:xfrm>
            <a:off x="7109825" y="1132200"/>
            <a:ext cx="0" cy="3421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8" name="Shape 418"/>
          <p:cNvSpPr txBox="1"/>
          <p:nvPr/>
        </p:nvSpPr>
        <p:spPr>
          <a:xfrm>
            <a:off x="278075" y="4666400"/>
            <a:ext cx="3563699" cy="29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source: http://www.w3schools.com/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228200" y="1620850"/>
            <a:ext cx="6687599" cy="1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Make Your Own “About Me” Site from Scratch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388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Making Linked Pages:</a:t>
            </a:r>
          </a:p>
          <a:p>
            <a:pPr lvl="0" algn="ctr" rtl="0">
              <a:buNone/>
            </a:pPr>
            <a:r>
              <a:rPr lang="en" sz="2400">
                <a:latin typeface="Architects Daughter"/>
                <a:ea typeface="Architects Daughter"/>
                <a:cs typeface="Architects Daughter"/>
                <a:sym typeface="Architects Daughter"/>
              </a:rPr>
              <a:t>Updating Torie’s Site</a:t>
            </a:r>
          </a:p>
        </p:txBody>
      </p:sp>
      <p:pic>
        <p:nvPicPr>
          <p:cNvPr id="429" name="Shape 4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7125" y="1484803"/>
            <a:ext cx="6160250" cy="29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Making Linked Pages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6062" y="1715475"/>
            <a:ext cx="6291875" cy="21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How to do this: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0135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Create a new html file and save it in the same folder as index.html and style.css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Link this new html file to style.css as we did before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Write whatever you’d like in the body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add  </a:t>
            </a:r>
            <a:r>
              <a:rPr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href="./clickme.html"&gt;Click Me!&lt;/a&gt;</a:t>
            </a: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to your index.html file in the location that you want your link to appear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			Torie’s updated index.html file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166700" y="814725"/>
            <a:ext cx="87908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&lt;link rel="stylesheet" href="./style.css"&gt;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&lt;h1&gt;My First Website!&lt;/h1&gt;</a:t>
            </a:r>
          </a:p>
          <a:p>
            <a:pPr marL="457200" lvl="0" indent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&lt;p class = "red"&gt;This is my first paragraph, made in New Haven, CT on March 28, 2014. &lt;/br&gt; This text is all written inside the body tag.&lt;/p&gt;</a:t>
            </a:r>
          </a:p>
          <a:p>
            <a:pPr lvl="0" rt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&lt;p class = "blue"&gt; This second paragraph is written in blue! How cool. &lt;/p&gt;</a:t>
            </a:r>
          </a:p>
          <a:p>
            <a:pPr lvl="0" rt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 &lt;a href="./clickme.html"&gt;Click Me!&lt;/a&gt; &lt;/p&gt;</a:t>
            </a:r>
          </a:p>
          <a:p>
            <a:pPr lvl="0" rt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endParaRPr lang="en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			Torie’s clickme.html file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199500" y="1063375"/>
            <a:ext cx="8944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 &lt;link rel="stylesheet" href="./style.css"&gt;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&lt;h1&gt;Thanks for clicking!&lt;/h1&gt;</a:t>
            </a:r>
          </a:p>
          <a:p>
            <a:pPr marL="45720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&lt;p class = "blue"&gt; Now you know how to make a clickable link! &lt;/p&gt;</a:t>
            </a:r>
          </a:p>
          <a:p>
            <a:pPr marL="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marL="0" lvl="0" indent="0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Example Time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727675" y="1213350"/>
            <a:ext cx="7221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Check out the original personal site I made for HackYale at </a:t>
            </a:r>
            <a:r>
              <a:rPr lang="en" sz="2400" u="sng" dirty="0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http://christine-hong.com/personalwebsite/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Made that in around 2 hours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latin typeface="Architects Daughter"/>
                <a:ea typeface="Architects Daughter"/>
                <a:cs typeface="Architects Daughter"/>
                <a:sym typeface="Architects Daughter"/>
              </a:rPr>
              <a:t>Right click-&gt;”View Page Source” to view the code of each page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Time to Make Your Own!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47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make a simple profile website with linked pages</a:t>
            </a: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All instructors are here until 4pm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floatyale.com/lectures</a:t>
            </a: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 as reference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Still struggling on HTML/CSS?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Try </a:t>
            </a:r>
            <a:r>
              <a:rPr lang="en" u="sng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4"/>
              </a:rPr>
              <a:t>http://learn.shayhowe.com/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Design inspiration: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Try </a:t>
            </a:r>
            <a:r>
              <a:rPr lang="en" u="sng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5"/>
              </a:rPr>
              <a:t>http://www.thebestdesigns.com/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02850" y="1262575"/>
            <a:ext cx="4589100" cy="3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Annie Cook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Sophomore, Morse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CS major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84498" y="378600"/>
            <a:ext cx="3230249" cy="43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Survey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1449900" y="1063375"/>
            <a:ext cx="6244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Be awesome and fill out this survey of what you think of the class so far!</a:t>
            </a: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https://docs.google.com/forms/d/1yovjpgr2XbNQkavfXM0ppd4Nka9DXVmyXljnHvJyC2k/viewform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21225" y="888950"/>
            <a:ext cx="3902999" cy="392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Moriah Rahamim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Junior, Silliman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NELC major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Knows how to ride a motorcycle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Patronus takes the form of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a narwhal</a:t>
            </a:r>
          </a:p>
          <a:p>
            <a:endParaRPr lang="en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10675" y="96112"/>
            <a:ext cx="3831800" cy="48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85600" y="3954575"/>
            <a:ext cx="1088025" cy="9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Sophia Normark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Sophomore, Calhoun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E&amp;EB major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Birdwatches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Misses her chum </a:t>
            </a:r>
          </a:p>
          <a:p>
            <a:pPr lvl="0" indent="457200" rtl="0"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Paddington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35773" y="315300"/>
            <a:ext cx="2951024" cy="442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2436</Words>
  <Application>Microsoft Macintosh PowerPoint</Application>
  <PresentationFormat>On-screen Show (16:9)</PresentationFormat>
  <Paragraphs>506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simple-light</vt:lpstr>
      <vt:lpstr>Float Lecture Series</vt:lpstr>
      <vt:lpstr>Day 1: The Basics</vt:lpstr>
      <vt:lpstr>Introductions</vt:lpstr>
      <vt:lpstr>Meet the Instructors!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Float?</vt:lpstr>
      <vt:lpstr>Speaking of Speakers...</vt:lpstr>
      <vt:lpstr>Future Classes Offered</vt:lpstr>
      <vt:lpstr>Get a Good Text Editor and Web Browser</vt:lpstr>
      <vt:lpstr>Download These Now</vt:lpstr>
      <vt:lpstr>HTML/CSS Overview</vt:lpstr>
      <vt:lpstr>Understanding the Internet</vt:lpstr>
      <vt:lpstr>What is a Website Exactly?</vt:lpstr>
      <vt:lpstr>Front-end Development</vt:lpstr>
      <vt:lpstr>Let’s see an example of a basic website</vt:lpstr>
      <vt:lpstr>Torie’s first basic website</vt:lpstr>
      <vt:lpstr>PowerPoint Presentation</vt:lpstr>
      <vt:lpstr>Torie’s style.css file</vt:lpstr>
      <vt:lpstr>Part 1: HTML (the basic website content)</vt:lpstr>
      <vt:lpstr>The Workflow</vt:lpstr>
      <vt:lpstr>Structure of HTML</vt:lpstr>
      <vt:lpstr>What are tags?</vt:lpstr>
      <vt:lpstr>Understanding the Doc </vt:lpstr>
      <vt:lpstr>Let’s see that doc again</vt:lpstr>
      <vt:lpstr>More Popular Tags</vt:lpstr>
      <vt:lpstr>Comments</vt:lpstr>
      <vt:lpstr>5 minutes: play with tags in your index.html and see what happens </vt:lpstr>
      <vt:lpstr>Part 2: CSS (making your site pretty)</vt:lpstr>
      <vt:lpstr>How to link CSS to HTML?</vt:lpstr>
      <vt:lpstr>CSS Syntax</vt:lpstr>
      <vt:lpstr>What are CSS Selectors?</vt:lpstr>
      <vt:lpstr>Ways to Select HTML Elements</vt:lpstr>
      <vt:lpstr>Classes and ID Selectors</vt:lpstr>
      <vt:lpstr>Let’s See it in Action</vt:lpstr>
      <vt:lpstr>CSS Selector Recap</vt:lpstr>
      <vt:lpstr>More Complex CSS Selectors</vt:lpstr>
      <vt:lpstr>Common CSS Styles</vt:lpstr>
      <vt:lpstr>10 min: play with CSS code in your style.css and see what happens  To find hex color codes: http://html-color-codes.info/#HTML_Color_Picker</vt:lpstr>
      <vt:lpstr>Part 3: The Box Model</vt:lpstr>
      <vt:lpstr>What is the Box Model?</vt:lpstr>
      <vt:lpstr>PowerPoint Presentation</vt:lpstr>
      <vt:lpstr>PowerPoint Presentation</vt:lpstr>
      <vt:lpstr>What’s the point?</vt:lpstr>
      <vt:lpstr>PowerPoint Presentation</vt:lpstr>
      <vt:lpstr>How to manipulate boxes?</vt:lpstr>
      <vt:lpstr>What is parent/sibling/child?</vt:lpstr>
      <vt:lpstr>PowerPoint Presentation</vt:lpstr>
      <vt:lpstr>Display Types</vt:lpstr>
      <vt:lpstr>Display examples</vt:lpstr>
      <vt:lpstr>Display Defaults</vt:lpstr>
      <vt:lpstr>PowerPoint Presentation</vt:lpstr>
      <vt:lpstr>Position Types</vt:lpstr>
      <vt:lpstr>Position examples</vt:lpstr>
      <vt:lpstr>PowerPoint Presentation</vt:lpstr>
      <vt:lpstr>Float and Clear types</vt:lpstr>
      <vt:lpstr>Float/Clear Examples</vt:lpstr>
      <vt:lpstr>Make Your Own “About Me” Site from Scratch</vt:lpstr>
      <vt:lpstr>Making Linked Pages: Updating Torie’s Site</vt:lpstr>
      <vt:lpstr>Making Linked Pages</vt:lpstr>
      <vt:lpstr>How to do this:</vt:lpstr>
      <vt:lpstr>   Torie’s updated index.html file</vt:lpstr>
      <vt:lpstr>   Torie’s clickme.html file</vt:lpstr>
      <vt:lpstr>Example Time</vt:lpstr>
      <vt:lpstr>Time to Make Your Own!</vt:lpstr>
      <vt:lpstr>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 Lecture Series</dc:title>
  <cp:lastModifiedBy>Vicky Tu</cp:lastModifiedBy>
  <cp:revision>3</cp:revision>
  <dcterms:modified xsi:type="dcterms:W3CDTF">2014-03-29T20:50:43Z</dcterms:modified>
</cp:coreProperties>
</file>