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761ffd5d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761ffd5d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761ffd5d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761ffd5d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761ffd5d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761ffd5d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761ffd5d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761ffd5d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74c0e38d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74c0e38d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754d94a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754d94a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754d94a8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754d94a8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754d94a8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754d94a8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761ffd5d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761ffd5d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754d94a8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754d94a8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75d04b3a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75d04b3a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75d04b3a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75d04b3a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75d04b3a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75d04b3a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36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 subspace clustering networks</a:t>
            </a:r>
            <a:endParaRPr/>
          </a:p>
        </p:txBody>
      </p:sp>
      <p:sp>
        <p:nvSpPr>
          <p:cNvPr id="87" name="Google Shape;87;p13"/>
          <p:cNvSpPr txBox="1"/>
          <p:nvPr>
            <p:ph idx="1" type="subTitle"/>
          </p:nvPr>
        </p:nvSpPr>
        <p:spPr>
          <a:xfrm>
            <a:off x="729625" y="3419825"/>
            <a:ext cx="7688100" cy="9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Pradeepti Garg                                                                                                                    Rahul Kumar</a:t>
            </a:r>
            <a:endParaRPr/>
          </a:p>
          <a:p>
            <a:pPr indent="0" lvl="0" marL="0" rtl="0" algn="l">
              <a:spcBef>
                <a:spcPts val="0"/>
              </a:spcBef>
              <a:spcAft>
                <a:spcPts val="0"/>
              </a:spcAft>
              <a:buNone/>
            </a:pPr>
            <a:r>
              <a:rPr lang="en"/>
              <a:t>2016A3PS0205P                                                                                                               2016A3PS0223P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idx="1" type="subTitle"/>
          </p:nvPr>
        </p:nvSpPr>
        <p:spPr>
          <a:xfrm>
            <a:off x="729625" y="1396100"/>
            <a:ext cx="7688100" cy="23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ORL DATA SET</a:t>
            </a:r>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conv1 = Conv2D</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10</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5</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5</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activation=</a:t>
            </a:r>
            <a:r>
              <a:rPr lang="en" sz="1050">
                <a:solidFill>
                  <a:srgbClr val="CE9178"/>
                </a:solidFill>
                <a:highlight>
                  <a:srgbClr val="1E1E1E"/>
                </a:highlight>
                <a:latin typeface="Courier New"/>
                <a:ea typeface="Courier New"/>
                <a:cs typeface="Courier New"/>
                <a:sym typeface="Courier New"/>
              </a:rPr>
              <a:t>'relu'</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padding=</a:t>
            </a:r>
            <a:r>
              <a:rPr lang="en" sz="1050">
                <a:solidFill>
                  <a:srgbClr val="CE9178"/>
                </a:solidFill>
                <a:highlight>
                  <a:srgbClr val="1E1E1E"/>
                </a:highlight>
                <a:latin typeface="Courier New"/>
                <a:ea typeface="Courier New"/>
                <a:cs typeface="Courier New"/>
                <a:sym typeface="Courier New"/>
              </a:rPr>
              <a:t>'same'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input_img</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6AA94F"/>
                </a:solidFill>
                <a:highlight>
                  <a:srgbClr val="1E1E1E"/>
                </a:highlight>
                <a:latin typeface="Courier New"/>
                <a:ea typeface="Courier New"/>
                <a:cs typeface="Courier New"/>
                <a:sym typeface="Courier New"/>
              </a:rPr>
              <a:t>#32 x 32 x 10</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pool1 = MaxPooling2D</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pool_size=</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2</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2</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conv1</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6AA94F"/>
                </a:solidFill>
                <a:highlight>
                  <a:srgbClr val="1E1E1E"/>
                </a:highlight>
                <a:latin typeface="Courier New"/>
                <a:ea typeface="Courier New"/>
                <a:cs typeface="Courier New"/>
                <a:sym typeface="Courier New"/>
              </a:rPr>
              <a:t>#16 x 16 x 10</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conv2 = Conv2D</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20</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3</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3</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activation=</a:t>
            </a:r>
            <a:r>
              <a:rPr lang="en" sz="1050">
                <a:solidFill>
                  <a:srgbClr val="CE9178"/>
                </a:solidFill>
                <a:highlight>
                  <a:srgbClr val="1E1E1E"/>
                </a:highlight>
                <a:latin typeface="Courier New"/>
                <a:ea typeface="Courier New"/>
                <a:cs typeface="Courier New"/>
                <a:sym typeface="Courier New"/>
              </a:rPr>
              <a:t>'relu'</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padding=</a:t>
            </a:r>
            <a:r>
              <a:rPr lang="en" sz="1050">
                <a:solidFill>
                  <a:srgbClr val="CE9178"/>
                </a:solidFill>
                <a:highlight>
                  <a:srgbClr val="1E1E1E"/>
                </a:highlight>
                <a:latin typeface="Courier New"/>
                <a:ea typeface="Courier New"/>
                <a:cs typeface="Courier New"/>
                <a:sym typeface="Courier New"/>
              </a:rPr>
              <a:t>'same'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pool1</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6AA94F"/>
                </a:solidFill>
                <a:highlight>
                  <a:srgbClr val="1E1E1E"/>
                </a:highlight>
                <a:latin typeface="Courier New"/>
                <a:ea typeface="Courier New"/>
                <a:cs typeface="Courier New"/>
                <a:sym typeface="Courier New"/>
              </a:rPr>
              <a:t>#16 x 16 x 20</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pool2 = MaxPooling2D</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pool_size=</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2</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2</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conv2</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6AA94F"/>
                </a:solidFill>
                <a:highlight>
                  <a:srgbClr val="1E1E1E"/>
                </a:highlight>
                <a:latin typeface="Courier New"/>
                <a:ea typeface="Courier New"/>
                <a:cs typeface="Courier New"/>
                <a:sym typeface="Courier New"/>
              </a:rPr>
              <a:t>#8 x 8 x 20</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conv3 = Conv2D</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30</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3</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3</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activation=</a:t>
            </a:r>
            <a:r>
              <a:rPr lang="en" sz="1050">
                <a:solidFill>
                  <a:srgbClr val="CE9178"/>
                </a:solidFill>
                <a:highlight>
                  <a:srgbClr val="1E1E1E"/>
                </a:highlight>
                <a:latin typeface="Courier New"/>
                <a:ea typeface="Courier New"/>
                <a:cs typeface="Courier New"/>
                <a:sym typeface="Courier New"/>
              </a:rPr>
              <a:t>'relu'</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padding=</a:t>
            </a:r>
            <a:r>
              <a:rPr lang="en" sz="1050">
                <a:solidFill>
                  <a:srgbClr val="CE9178"/>
                </a:solidFill>
                <a:highlight>
                  <a:srgbClr val="1E1E1E"/>
                </a:highlight>
                <a:latin typeface="Courier New"/>
                <a:ea typeface="Courier New"/>
                <a:cs typeface="Courier New"/>
                <a:sym typeface="Courier New"/>
              </a:rPr>
              <a:t>'same'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pool2</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6AA94F"/>
                </a:solidFill>
                <a:highlight>
                  <a:srgbClr val="1E1E1E"/>
                </a:highlight>
                <a:latin typeface="Courier New"/>
                <a:ea typeface="Courier New"/>
                <a:cs typeface="Courier New"/>
                <a:sym typeface="Courier New"/>
              </a:rPr>
              <a:t>#8 x 8 x 30 (small and thick)</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6AA94F"/>
                </a:solidFill>
                <a:highlight>
                  <a:srgbClr val="1E1E1E"/>
                </a:highlight>
                <a:latin typeface="Courier New"/>
                <a:ea typeface="Courier New"/>
                <a:cs typeface="Courier New"/>
                <a:sym typeface="Courier New"/>
              </a:rPr>
              <a:t>#decoder</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conv4 = Conv2D</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30</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3</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3</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activation=</a:t>
            </a:r>
            <a:r>
              <a:rPr lang="en" sz="1050">
                <a:solidFill>
                  <a:srgbClr val="CE9178"/>
                </a:solidFill>
                <a:highlight>
                  <a:srgbClr val="1E1E1E"/>
                </a:highlight>
                <a:latin typeface="Courier New"/>
                <a:ea typeface="Courier New"/>
                <a:cs typeface="Courier New"/>
                <a:sym typeface="Courier New"/>
              </a:rPr>
              <a:t>'relu'</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padding=</a:t>
            </a:r>
            <a:r>
              <a:rPr lang="en" sz="1050">
                <a:solidFill>
                  <a:srgbClr val="CE9178"/>
                </a:solidFill>
                <a:highlight>
                  <a:srgbClr val="1E1E1E"/>
                </a:highlight>
                <a:latin typeface="Courier New"/>
                <a:ea typeface="Courier New"/>
                <a:cs typeface="Courier New"/>
                <a:sym typeface="Courier New"/>
              </a:rPr>
              <a:t>'same'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conv3</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6AA94F"/>
                </a:solidFill>
                <a:highlight>
                  <a:srgbClr val="1E1E1E"/>
                </a:highlight>
                <a:latin typeface="Courier New"/>
                <a:ea typeface="Courier New"/>
                <a:cs typeface="Courier New"/>
                <a:sym typeface="Courier New"/>
              </a:rPr>
              <a:t>#8 x 8 x 30</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up1 = UpSampling2D</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2</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2</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conv4</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6AA94F"/>
                </a:solidFill>
                <a:highlight>
                  <a:srgbClr val="1E1E1E"/>
                </a:highlight>
                <a:latin typeface="Courier New"/>
                <a:ea typeface="Courier New"/>
                <a:cs typeface="Courier New"/>
                <a:sym typeface="Courier New"/>
              </a:rPr>
              <a:t># 16 x 16 x 30</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conv5 = Conv2D</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20</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3</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3</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activation=</a:t>
            </a:r>
            <a:r>
              <a:rPr lang="en" sz="1050">
                <a:solidFill>
                  <a:srgbClr val="CE9178"/>
                </a:solidFill>
                <a:highlight>
                  <a:srgbClr val="1E1E1E"/>
                </a:highlight>
                <a:latin typeface="Courier New"/>
                <a:ea typeface="Courier New"/>
                <a:cs typeface="Courier New"/>
                <a:sym typeface="Courier New"/>
              </a:rPr>
              <a:t>'relu'</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padding=</a:t>
            </a:r>
            <a:r>
              <a:rPr lang="en" sz="1050">
                <a:solidFill>
                  <a:srgbClr val="CE9178"/>
                </a:solidFill>
                <a:highlight>
                  <a:srgbClr val="1E1E1E"/>
                </a:highlight>
                <a:latin typeface="Courier New"/>
                <a:ea typeface="Courier New"/>
                <a:cs typeface="Courier New"/>
                <a:sym typeface="Courier New"/>
              </a:rPr>
              <a:t>'same'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up1</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6AA94F"/>
                </a:solidFill>
                <a:highlight>
                  <a:srgbClr val="1E1E1E"/>
                </a:highlight>
                <a:latin typeface="Courier New"/>
                <a:ea typeface="Courier New"/>
                <a:cs typeface="Courier New"/>
                <a:sym typeface="Courier New"/>
              </a:rPr>
              <a:t># 16 x 16 x 20</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up2 = UpSampling2D</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2</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2</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conv5</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6AA94F"/>
                </a:solidFill>
                <a:highlight>
                  <a:srgbClr val="1E1E1E"/>
                </a:highlight>
                <a:latin typeface="Courier New"/>
                <a:ea typeface="Courier New"/>
                <a:cs typeface="Courier New"/>
                <a:sym typeface="Courier New"/>
              </a:rPr>
              <a:t># 32 x 32 x 30</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decoded = Conv2D</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10</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5</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5</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activation=</a:t>
            </a:r>
            <a:r>
              <a:rPr lang="en" sz="1050">
                <a:solidFill>
                  <a:srgbClr val="CE9178"/>
                </a:solidFill>
                <a:highlight>
                  <a:srgbClr val="1E1E1E"/>
                </a:highlight>
                <a:latin typeface="Courier New"/>
                <a:ea typeface="Courier New"/>
                <a:cs typeface="Courier New"/>
                <a:sym typeface="Courier New"/>
              </a:rPr>
              <a:t>'relu'</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padding=</a:t>
            </a:r>
            <a:r>
              <a:rPr lang="en" sz="1050">
                <a:solidFill>
                  <a:srgbClr val="CE9178"/>
                </a:solidFill>
                <a:highlight>
                  <a:srgbClr val="1E1E1E"/>
                </a:highlight>
                <a:latin typeface="Courier New"/>
                <a:ea typeface="Courier New"/>
                <a:cs typeface="Courier New"/>
                <a:sym typeface="Courier New"/>
              </a:rPr>
              <a:t>'same'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up2</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6AA94F"/>
                </a:solidFill>
                <a:highlight>
                  <a:srgbClr val="1E1E1E"/>
                </a:highlight>
                <a:latin typeface="Courier New"/>
                <a:ea typeface="Courier New"/>
                <a:cs typeface="Courier New"/>
                <a:sym typeface="Courier New"/>
              </a:rPr>
              <a:t># 32 x 32 x 10</a:t>
            </a:r>
            <a:endParaRPr sz="1050">
              <a:solidFill>
                <a:srgbClr val="6AA94F"/>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idx="1" type="subTitle"/>
          </p:nvPr>
        </p:nvSpPr>
        <p:spPr>
          <a:xfrm>
            <a:off x="729625" y="1405275"/>
            <a:ext cx="7688100" cy="230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COIL 20</a:t>
            </a:r>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6AA94F"/>
                </a:solidFill>
                <a:highlight>
                  <a:srgbClr val="1E1E1E"/>
                </a:highlight>
                <a:latin typeface="Courier New"/>
                <a:ea typeface="Courier New"/>
                <a:cs typeface="Courier New"/>
                <a:sym typeface="Courier New"/>
              </a:rPr>
              <a:t>#input = 32 x 32 x 1 (wide and thin)</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conv1 = Conv2D</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15</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3</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3</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activation=</a:t>
            </a:r>
            <a:r>
              <a:rPr lang="en" sz="1050">
                <a:solidFill>
                  <a:srgbClr val="CE9178"/>
                </a:solidFill>
                <a:highlight>
                  <a:srgbClr val="1E1E1E"/>
                </a:highlight>
                <a:latin typeface="Courier New"/>
                <a:ea typeface="Courier New"/>
                <a:cs typeface="Courier New"/>
                <a:sym typeface="Courier New"/>
              </a:rPr>
              <a:t>'relu'</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padding=</a:t>
            </a:r>
            <a:r>
              <a:rPr lang="en" sz="1050">
                <a:solidFill>
                  <a:srgbClr val="CE9178"/>
                </a:solidFill>
                <a:highlight>
                  <a:srgbClr val="1E1E1E"/>
                </a:highlight>
                <a:latin typeface="Courier New"/>
                <a:ea typeface="Courier New"/>
                <a:cs typeface="Courier New"/>
                <a:sym typeface="Courier New"/>
              </a:rPr>
              <a:t>'same'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input_img</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6AA94F"/>
                </a:solidFill>
                <a:highlight>
                  <a:srgbClr val="1E1E1E"/>
                </a:highlight>
                <a:latin typeface="Courier New"/>
                <a:ea typeface="Courier New"/>
                <a:cs typeface="Courier New"/>
                <a:sym typeface="Courier New"/>
              </a:rPr>
              <a:t>#32 x 32 x 15</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6AA94F"/>
                </a:solidFill>
                <a:highlight>
                  <a:srgbClr val="1E1E1E"/>
                </a:highlight>
                <a:latin typeface="Courier New"/>
                <a:ea typeface="Courier New"/>
                <a:cs typeface="Courier New"/>
                <a:sym typeface="Courier New"/>
              </a:rPr>
              <a:t>#decoder</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decoded = Conv2D</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15</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3</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3</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activation=</a:t>
            </a:r>
            <a:r>
              <a:rPr lang="en" sz="1050">
                <a:solidFill>
                  <a:srgbClr val="CE9178"/>
                </a:solidFill>
                <a:highlight>
                  <a:srgbClr val="1E1E1E"/>
                </a:highlight>
                <a:latin typeface="Courier New"/>
                <a:ea typeface="Courier New"/>
                <a:cs typeface="Courier New"/>
                <a:sym typeface="Courier New"/>
              </a:rPr>
              <a:t>'sigmoid'</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padding=</a:t>
            </a:r>
            <a:r>
              <a:rPr lang="en" sz="1050">
                <a:solidFill>
                  <a:srgbClr val="CE9178"/>
                </a:solidFill>
                <a:highlight>
                  <a:srgbClr val="1E1E1E"/>
                </a:highlight>
                <a:latin typeface="Courier New"/>
                <a:ea typeface="Courier New"/>
                <a:cs typeface="Courier New"/>
                <a:sym typeface="Courier New"/>
              </a:rPr>
              <a:t>'same'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conv1</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6AA94F"/>
                </a:solidFill>
                <a:highlight>
                  <a:srgbClr val="1E1E1E"/>
                </a:highlight>
                <a:latin typeface="Courier New"/>
                <a:ea typeface="Courier New"/>
                <a:cs typeface="Courier New"/>
                <a:sym typeface="Courier New"/>
              </a:rPr>
              <a:t># 32 x 32 x 15</a:t>
            </a:r>
            <a:endParaRPr sz="1050">
              <a:solidFill>
                <a:srgbClr val="6AA94F"/>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4"/>
          <p:cNvSpPr txBox="1"/>
          <p:nvPr>
            <p:ph idx="1" type="subTitle"/>
          </p:nvPr>
        </p:nvSpPr>
        <p:spPr>
          <a:xfrm>
            <a:off x="729625" y="1478750"/>
            <a:ext cx="7688100" cy="223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COIL 100 </a:t>
            </a:r>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conv1 = Conv2D</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50</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5</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5</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activation=</a:t>
            </a:r>
            <a:r>
              <a:rPr lang="en" sz="1050">
                <a:solidFill>
                  <a:srgbClr val="CE9178"/>
                </a:solidFill>
                <a:highlight>
                  <a:srgbClr val="1E1E1E"/>
                </a:highlight>
                <a:latin typeface="Courier New"/>
                <a:ea typeface="Courier New"/>
                <a:cs typeface="Courier New"/>
                <a:sym typeface="Courier New"/>
              </a:rPr>
              <a:t>'relu'</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padding=</a:t>
            </a:r>
            <a:r>
              <a:rPr lang="en" sz="1050">
                <a:solidFill>
                  <a:srgbClr val="CE9178"/>
                </a:solidFill>
                <a:highlight>
                  <a:srgbClr val="1E1E1E"/>
                </a:highlight>
                <a:latin typeface="Courier New"/>
                <a:ea typeface="Courier New"/>
                <a:cs typeface="Courier New"/>
                <a:sym typeface="Courier New"/>
              </a:rPr>
              <a:t>'same'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input_img</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6AA94F"/>
                </a:solidFill>
                <a:highlight>
                  <a:srgbClr val="1E1E1E"/>
                </a:highlight>
                <a:latin typeface="Courier New"/>
                <a:ea typeface="Courier New"/>
                <a:cs typeface="Courier New"/>
                <a:sym typeface="Courier New"/>
              </a:rPr>
              <a:t>#32 x 32 x 50</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6AA94F"/>
                </a:solidFill>
                <a:highlight>
                  <a:srgbClr val="1E1E1E"/>
                </a:highlight>
                <a:latin typeface="Courier New"/>
                <a:ea typeface="Courier New"/>
                <a:cs typeface="Courier New"/>
                <a:sym typeface="Courier New"/>
              </a:rPr>
              <a:t>#decoder</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decoded = Conv2D</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50</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5</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5</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activation=</a:t>
            </a:r>
            <a:r>
              <a:rPr lang="en" sz="1050">
                <a:solidFill>
                  <a:srgbClr val="CE9178"/>
                </a:solidFill>
                <a:highlight>
                  <a:srgbClr val="1E1E1E"/>
                </a:highlight>
                <a:latin typeface="Courier New"/>
                <a:ea typeface="Courier New"/>
                <a:cs typeface="Courier New"/>
                <a:sym typeface="Courier New"/>
              </a:rPr>
              <a:t>'sigmoid'</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padding=</a:t>
            </a:r>
            <a:r>
              <a:rPr lang="en" sz="1050">
                <a:solidFill>
                  <a:srgbClr val="CE9178"/>
                </a:solidFill>
                <a:highlight>
                  <a:srgbClr val="1E1E1E"/>
                </a:highlight>
                <a:latin typeface="Courier New"/>
                <a:ea typeface="Courier New"/>
                <a:cs typeface="Courier New"/>
                <a:sym typeface="Courier New"/>
              </a:rPr>
              <a:t>'same'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conv1</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6AA94F"/>
                </a:solidFill>
                <a:highlight>
                  <a:srgbClr val="1E1E1E"/>
                </a:highlight>
                <a:latin typeface="Courier New"/>
                <a:ea typeface="Courier New"/>
                <a:cs typeface="Courier New"/>
                <a:sym typeface="Courier New"/>
              </a:rPr>
              <a:t># 32 x 32 x 50</a:t>
            </a:r>
            <a:endParaRPr sz="1050">
              <a:solidFill>
                <a:srgbClr val="6AA94F"/>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5"/>
          <p:cNvSpPr txBox="1"/>
          <p:nvPr>
            <p:ph idx="1" type="subTitle"/>
          </p:nvPr>
        </p:nvSpPr>
        <p:spPr>
          <a:xfrm>
            <a:off x="727950" y="513450"/>
            <a:ext cx="7688100" cy="53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Outcome </a:t>
            </a:r>
            <a:endParaRPr/>
          </a:p>
        </p:txBody>
      </p:sp>
      <p:pic>
        <p:nvPicPr>
          <p:cNvPr id="158" name="Google Shape;158;p25"/>
          <p:cNvPicPr preferRelativeResize="0"/>
          <p:nvPr/>
        </p:nvPicPr>
        <p:blipFill>
          <a:blip r:embed="rId3">
            <a:alphaModFix/>
          </a:blip>
          <a:stretch>
            <a:fillRect/>
          </a:stretch>
        </p:blipFill>
        <p:spPr>
          <a:xfrm>
            <a:off x="727950" y="1099038"/>
            <a:ext cx="8153400" cy="4962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BIBLIOGRAPHY</a:t>
            </a:r>
            <a:endParaRPr/>
          </a:p>
        </p:txBody>
      </p:sp>
      <p:sp>
        <p:nvSpPr>
          <p:cNvPr id="164" name="Google Shape;164;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Pan Ji and Tong Zhang, Deep Subspace Clustering Networks</a:t>
            </a:r>
            <a:endParaRPr/>
          </a:p>
          <a:p>
            <a:pPr indent="-311150" lvl="0" marL="457200" rtl="0" algn="l">
              <a:spcBef>
                <a:spcPts val="0"/>
              </a:spcBef>
              <a:spcAft>
                <a:spcPts val="0"/>
              </a:spcAft>
              <a:buSzPts val="1300"/>
              <a:buAutoNum type="arabicPeriod"/>
            </a:pPr>
            <a:r>
              <a:rPr lang="en"/>
              <a:t>Ehsan Elhamifar, Rene Vidal  Sparse Subspace Clustering : Algorithm, Theory, and Applications</a:t>
            </a:r>
            <a:endParaRPr/>
          </a:p>
          <a:p>
            <a:pPr indent="-311150" lvl="0" marL="457200" rtl="0" algn="l">
              <a:spcBef>
                <a:spcPts val="0"/>
              </a:spcBef>
              <a:spcAft>
                <a:spcPts val="0"/>
              </a:spcAft>
              <a:buSzPts val="1300"/>
              <a:buAutoNum type="arabicPeriod"/>
            </a:pPr>
            <a:r>
              <a:rPr lang="en"/>
              <a:t>Francois Chollet , Deep Learning with Python</a:t>
            </a:r>
            <a:endParaRPr/>
          </a:p>
          <a:p>
            <a:pPr indent="-311150" lvl="0" marL="457200" rtl="0" algn="l">
              <a:spcBef>
                <a:spcPts val="0"/>
              </a:spcBef>
              <a:spcAft>
                <a:spcPts val="0"/>
              </a:spcAft>
              <a:buSzPts val="1300"/>
              <a:buAutoNum type="arabicPeriod"/>
            </a:pPr>
            <a:r>
              <a:rPr lang="en"/>
              <a:t>Rowel Atienza, Advanced Deep Learning with Keras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ctrTitle"/>
          </p:nvPr>
        </p:nvSpPr>
        <p:spPr>
          <a:xfrm>
            <a:off x="729450" y="1322450"/>
            <a:ext cx="7688100" cy="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Introduction</a:t>
            </a:r>
            <a:endParaRPr sz="3600"/>
          </a:p>
        </p:txBody>
      </p:sp>
      <p:sp>
        <p:nvSpPr>
          <p:cNvPr id="93" name="Google Shape;93;p14"/>
          <p:cNvSpPr txBox="1"/>
          <p:nvPr>
            <p:ph idx="1" type="subTitle"/>
          </p:nvPr>
        </p:nvSpPr>
        <p:spPr>
          <a:xfrm>
            <a:off x="729625" y="2273775"/>
            <a:ext cx="7688100" cy="2493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The paper presents a deep neural network architecture for unsupervised subspace clustering. This architecture is built upon deep auto-encoders, which non-linearly</a:t>
            </a:r>
            <a:endParaRPr/>
          </a:p>
          <a:p>
            <a:pPr indent="0" lvl="0" marL="0" rtl="0" algn="just">
              <a:spcBef>
                <a:spcPts val="0"/>
              </a:spcBef>
              <a:spcAft>
                <a:spcPts val="0"/>
              </a:spcAft>
              <a:buNone/>
            </a:pPr>
            <a:r>
              <a:rPr lang="en"/>
              <a:t>map the input data into a latent space. The  key idea is to introduce a novel self-</a:t>
            </a:r>
            <a:endParaRPr/>
          </a:p>
          <a:p>
            <a:pPr indent="0" lvl="0" marL="0" rtl="0" algn="l">
              <a:spcBef>
                <a:spcPts val="0"/>
              </a:spcBef>
              <a:spcAft>
                <a:spcPts val="0"/>
              </a:spcAft>
              <a:buNone/>
            </a:pPr>
            <a:r>
              <a:rPr lang="en"/>
              <a:t>expressive layer between the encoder and the decoder to mimic the “self expressiveness” property that has proven effective in traditional subspace clustering. </a:t>
            </a:r>
            <a:endParaRPr/>
          </a:p>
          <a:p>
            <a:pPr indent="0" lvl="0" marL="0" rtl="0" algn="l">
              <a:spcBef>
                <a:spcPts val="0"/>
              </a:spcBef>
              <a:spcAft>
                <a:spcPts val="0"/>
              </a:spcAft>
              <a:buNone/>
            </a:pPr>
            <a:r>
              <a:rPr lang="en"/>
              <a:t>We used keras to implement the autoencoder layers and and ran the training of google colaboratory. </a:t>
            </a:r>
            <a:endParaRPr/>
          </a:p>
          <a:p>
            <a:pPr indent="0" lvl="0" marL="0" rtl="0" algn="just">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ctrTitle"/>
          </p:nvPr>
        </p:nvSpPr>
        <p:spPr>
          <a:xfrm>
            <a:off x="727950" y="1313250"/>
            <a:ext cx="7688100" cy="49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Self Expressiveness</a:t>
            </a:r>
            <a:endParaRPr sz="2400"/>
          </a:p>
        </p:txBody>
      </p:sp>
      <p:sp>
        <p:nvSpPr>
          <p:cNvPr id="99" name="Google Shape;99;p15"/>
          <p:cNvSpPr txBox="1"/>
          <p:nvPr>
            <p:ph idx="1" type="subTitle"/>
          </p:nvPr>
        </p:nvSpPr>
        <p:spPr>
          <a:xfrm>
            <a:off x="729625" y="2167625"/>
            <a:ext cx="7688100" cy="265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Expressing a point in a subspace as a linear combination of other points in the same subspace.  If we stack all the points X[i] into columns of data matrix X, we can represent the self expressive property by 1 single equation i.e.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X= XC</a:t>
            </a:r>
            <a:endParaRPr/>
          </a:p>
          <a:p>
            <a:pPr indent="0" lvl="0" marL="0" rtl="0" algn="l">
              <a:spcBef>
                <a:spcPts val="0"/>
              </a:spcBef>
              <a:spcAft>
                <a:spcPts val="0"/>
              </a:spcAft>
              <a:buNone/>
            </a:pPr>
            <a:r>
              <a:rPr lang="en"/>
              <a:t>w</a:t>
            </a:r>
            <a:r>
              <a:rPr lang="en"/>
              <a:t>here  C is a self representation coefficient matrix.</a:t>
            </a:r>
            <a:endParaRPr/>
          </a:p>
          <a:p>
            <a:pPr indent="0" lvl="0" marL="0" rtl="0" algn="l">
              <a:spcBef>
                <a:spcPts val="0"/>
              </a:spcBef>
              <a:spcAft>
                <a:spcPts val="0"/>
              </a:spcAft>
              <a:buNone/>
            </a:pPr>
            <a:r>
              <a:rPr lang="en"/>
              <a:t>We can later formalize this idea as a mathematical problem</a:t>
            </a:r>
            <a:endParaRPr/>
          </a:p>
          <a:p>
            <a:pPr indent="0" lvl="0" marL="0" rtl="0" algn="l">
              <a:spcBef>
                <a:spcPts val="0"/>
              </a:spcBef>
              <a:spcAft>
                <a:spcPts val="0"/>
              </a:spcAft>
              <a:buNone/>
            </a:pPr>
            <a:r>
              <a:rPr lang="en"/>
              <a:t>min||C||ₚ, such that X=XC, (diag(C)==0),</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ctrTitle"/>
          </p:nvPr>
        </p:nvSpPr>
        <p:spPr>
          <a:xfrm>
            <a:off x="729450" y="132245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Self Expressive layer in deep autoencoders</a:t>
            </a:r>
            <a:endParaRPr sz="2000"/>
          </a:p>
        </p:txBody>
      </p:sp>
      <p:sp>
        <p:nvSpPr>
          <p:cNvPr id="105" name="Google Shape;105;p16"/>
          <p:cNvSpPr txBox="1"/>
          <p:nvPr>
            <p:ph idx="1" type="subTitle"/>
          </p:nvPr>
        </p:nvSpPr>
        <p:spPr>
          <a:xfrm>
            <a:off x="729625" y="2026225"/>
            <a:ext cx="7688100" cy="168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06" name="Google Shape;106;p16"/>
          <p:cNvPicPr preferRelativeResize="0"/>
          <p:nvPr/>
        </p:nvPicPr>
        <p:blipFill>
          <a:blip r:embed="rId3">
            <a:alphaModFix/>
          </a:blip>
          <a:stretch>
            <a:fillRect/>
          </a:stretch>
        </p:blipFill>
        <p:spPr>
          <a:xfrm>
            <a:off x="626275" y="2026213"/>
            <a:ext cx="7791450" cy="2124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idx="1" type="subTitle"/>
          </p:nvPr>
        </p:nvSpPr>
        <p:spPr>
          <a:xfrm>
            <a:off x="729625" y="1503625"/>
            <a:ext cx="7688100" cy="221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goal is to train a deep auto-encoder, such as the one depicted by Figure , such that its latent representation is well-suited to subspace clustering. To this end, we introduce a new layer that encodes the notion of self-expressiveness. Specifically, let  denote the auto-encoder parameters, which can be decomposed into encoder parameters e and decoder parameters 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12" name="Google Shape;112;p17"/>
          <p:cNvPicPr preferRelativeResize="0"/>
          <p:nvPr/>
        </p:nvPicPr>
        <p:blipFill>
          <a:blip r:embed="rId3">
            <a:alphaModFix/>
          </a:blip>
          <a:stretch>
            <a:fillRect/>
          </a:stretch>
        </p:blipFill>
        <p:spPr>
          <a:xfrm>
            <a:off x="826300" y="3975625"/>
            <a:ext cx="7591425" cy="495300"/>
          </a:xfrm>
          <a:prstGeom prst="rect">
            <a:avLst/>
          </a:prstGeom>
          <a:noFill/>
          <a:ln>
            <a:noFill/>
          </a:ln>
        </p:spPr>
      </p:pic>
      <p:pic>
        <p:nvPicPr>
          <p:cNvPr id="113" name="Google Shape;113;p17"/>
          <p:cNvPicPr preferRelativeResize="0"/>
          <p:nvPr/>
        </p:nvPicPr>
        <p:blipFill>
          <a:blip r:embed="rId4">
            <a:alphaModFix/>
          </a:blip>
          <a:stretch>
            <a:fillRect/>
          </a:stretch>
        </p:blipFill>
        <p:spPr>
          <a:xfrm>
            <a:off x="885875" y="2829600"/>
            <a:ext cx="7696200" cy="952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ctrTitle"/>
          </p:nvPr>
        </p:nvSpPr>
        <p:spPr>
          <a:xfrm>
            <a:off x="729450" y="1322450"/>
            <a:ext cx="7688100" cy="8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Autoencoders</a:t>
            </a:r>
            <a:endParaRPr sz="3000"/>
          </a:p>
        </p:txBody>
      </p:sp>
      <p:sp>
        <p:nvSpPr>
          <p:cNvPr id="119" name="Google Shape;119;p18"/>
          <p:cNvSpPr txBox="1"/>
          <p:nvPr>
            <p:ph idx="1" type="subTitle"/>
          </p:nvPr>
        </p:nvSpPr>
        <p:spPr>
          <a:xfrm>
            <a:off x="729625" y="2204350"/>
            <a:ext cx="7688100" cy="17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Autoencoders  = encoder+ decoder</a:t>
            </a:r>
            <a:endParaRPr/>
          </a:p>
          <a:p>
            <a:pPr indent="0" lvl="0" marL="0" rtl="0" algn="l">
              <a:spcBef>
                <a:spcPts val="0"/>
              </a:spcBef>
              <a:spcAft>
                <a:spcPts val="0"/>
              </a:spcAft>
              <a:buNone/>
            </a:pPr>
            <a:r>
              <a:rPr lang="en"/>
              <a:t>Autoencoders can non linearly transform data in latent space. If the dimension of latent space is lower than we can think of it as like non linear PCA.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used autoencoders with different layers and channel size for different data sets. For ex </a:t>
            </a:r>
            <a:r>
              <a:rPr lang="en"/>
              <a:t>Extended Yale B, ORL , COIL20 and COIL100.</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ctrTitle"/>
          </p:nvPr>
        </p:nvSpPr>
        <p:spPr>
          <a:xfrm>
            <a:off x="729450" y="1322450"/>
            <a:ext cx="7688100" cy="65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Network Architecture</a:t>
            </a:r>
            <a:endParaRPr sz="2400"/>
          </a:p>
        </p:txBody>
      </p:sp>
      <p:sp>
        <p:nvSpPr>
          <p:cNvPr id="125" name="Google Shape;125;p19"/>
          <p:cNvSpPr txBox="1"/>
          <p:nvPr>
            <p:ph idx="1" type="subTitle"/>
          </p:nvPr>
        </p:nvSpPr>
        <p:spPr>
          <a:xfrm>
            <a:off x="729625" y="1974650"/>
            <a:ext cx="7688100" cy="173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network consists of three parts. A stacked encoder, a self expressive layer and a stacked decoder.  We are focusing on image clustering problem and hence we have used convolutional autoencoders as they have lower parameters to train. </a:t>
            </a:r>
            <a:endParaRPr/>
          </a:p>
          <a:p>
            <a:pPr indent="0" lvl="0" marL="0" rtl="0" algn="l">
              <a:spcBef>
                <a:spcPts val="0"/>
              </a:spcBef>
              <a:spcAft>
                <a:spcPts val="0"/>
              </a:spcAft>
              <a:buNone/>
            </a:pPr>
            <a:r>
              <a:rPr lang="en"/>
              <a:t>We used kernels with stride 2 in both horiontal and vertical direction ,and the Relu function.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ctrTitle"/>
          </p:nvPr>
        </p:nvSpPr>
        <p:spPr>
          <a:xfrm>
            <a:off x="729450" y="132245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Training Strategy</a:t>
            </a:r>
            <a:endParaRPr sz="2600"/>
          </a:p>
        </p:txBody>
      </p:sp>
      <p:sp>
        <p:nvSpPr>
          <p:cNvPr id="131" name="Google Shape;131;p20"/>
          <p:cNvSpPr txBox="1"/>
          <p:nvPr>
            <p:ph idx="1" type="subTitle"/>
          </p:nvPr>
        </p:nvSpPr>
        <p:spPr>
          <a:xfrm>
            <a:off x="729625" y="2026225"/>
            <a:ext cx="7688100" cy="275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very difficult to train a network with a million of parameters from scratch.</a:t>
            </a:r>
            <a:endParaRPr/>
          </a:p>
          <a:p>
            <a:pPr indent="0" lvl="0" marL="0" rtl="0" algn="l">
              <a:spcBef>
                <a:spcPts val="0"/>
              </a:spcBef>
              <a:spcAft>
                <a:spcPts val="0"/>
              </a:spcAft>
              <a:buNone/>
            </a:pPr>
            <a:r>
              <a:rPr lang="en"/>
              <a:t>To address we use the pretraining and fine tuning strategies described below.</a:t>
            </a:r>
            <a:endParaRPr/>
          </a:p>
          <a:p>
            <a:pPr indent="0" lvl="0" marL="0" rtl="0" algn="l">
              <a:spcBef>
                <a:spcPts val="0"/>
              </a:spcBef>
              <a:spcAft>
                <a:spcPts val="0"/>
              </a:spcAft>
              <a:buNone/>
            </a:pPr>
            <a:r>
              <a:rPr lang="en"/>
              <a:t> </a:t>
            </a:r>
            <a:r>
              <a:rPr b="1" lang="en"/>
              <a:t>Pretraining</a:t>
            </a:r>
            <a:endParaRPr b="1"/>
          </a:p>
          <a:p>
            <a:pPr indent="0" lvl="0" marL="0" rtl="0" algn="l">
              <a:spcBef>
                <a:spcPts val="0"/>
              </a:spcBef>
              <a:spcAft>
                <a:spcPts val="0"/>
              </a:spcAft>
              <a:buNone/>
            </a:pPr>
            <a:r>
              <a:rPr lang="en"/>
              <a:t>We first pre train the deep autoencoder without self expressive layer on the all the data we have.  We then use the trained parameters to initialize the encoder and decoder layers of our network.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ctrTitle"/>
          </p:nvPr>
        </p:nvSpPr>
        <p:spPr>
          <a:xfrm>
            <a:off x="729450" y="132245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Experiment</a:t>
            </a:r>
            <a:endParaRPr sz="2400"/>
          </a:p>
        </p:txBody>
      </p:sp>
      <p:sp>
        <p:nvSpPr>
          <p:cNvPr id="137" name="Google Shape;137;p21"/>
          <p:cNvSpPr txBox="1"/>
          <p:nvPr>
            <p:ph idx="1" type="subTitle"/>
          </p:nvPr>
        </p:nvSpPr>
        <p:spPr>
          <a:xfrm>
            <a:off x="729625" y="1863650"/>
            <a:ext cx="7688100" cy="18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implemented our method in python using keras 2.0. </a:t>
            </a:r>
            <a:endParaRPr/>
          </a:p>
          <a:p>
            <a:pPr indent="0" lvl="0" marL="0" rtl="0" algn="l">
              <a:spcBef>
                <a:spcPts val="0"/>
              </a:spcBef>
              <a:spcAft>
                <a:spcPts val="0"/>
              </a:spcAft>
              <a:buNone/>
            </a:pPr>
            <a:r>
              <a:rPr b="1" lang="en"/>
              <a:t>Extended Yale B Dataset</a:t>
            </a:r>
            <a:endParaRPr b="1"/>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conv1 = Conv2D</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10</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5</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5</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activation=</a:t>
            </a:r>
            <a:r>
              <a:rPr lang="en" sz="1050">
                <a:solidFill>
                  <a:srgbClr val="CE9178"/>
                </a:solidFill>
                <a:highlight>
                  <a:srgbClr val="1E1E1E"/>
                </a:highlight>
                <a:latin typeface="Courier New"/>
                <a:ea typeface="Courier New"/>
                <a:cs typeface="Courier New"/>
                <a:sym typeface="Courier New"/>
              </a:rPr>
              <a:t>'relu'</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padding=</a:t>
            </a:r>
            <a:r>
              <a:rPr lang="en" sz="1050">
                <a:solidFill>
                  <a:srgbClr val="CE9178"/>
                </a:solidFill>
                <a:highlight>
                  <a:srgbClr val="1E1E1E"/>
                </a:highlight>
                <a:latin typeface="Courier New"/>
                <a:ea typeface="Courier New"/>
                <a:cs typeface="Courier New"/>
                <a:sym typeface="Courier New"/>
              </a:rPr>
              <a:t>'same'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input_img</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6AA94F"/>
                </a:solidFill>
                <a:highlight>
                  <a:srgbClr val="1E1E1E"/>
                </a:highlight>
                <a:latin typeface="Courier New"/>
                <a:ea typeface="Courier New"/>
                <a:cs typeface="Courier New"/>
                <a:sym typeface="Courier New"/>
              </a:rPr>
              <a:t>#42 x 42 x 10</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pool1 = MaxPooling2D</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pool_size=</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2</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2</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conv1</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6AA94F"/>
                </a:solidFill>
                <a:highlight>
                  <a:srgbClr val="1E1E1E"/>
                </a:highlight>
                <a:latin typeface="Courier New"/>
                <a:ea typeface="Courier New"/>
                <a:cs typeface="Courier New"/>
                <a:sym typeface="Courier New"/>
              </a:rPr>
              <a:t>#21 x 21 x 10</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conv2 = Conv2D</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20</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3</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3</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activation=</a:t>
            </a:r>
            <a:r>
              <a:rPr lang="en" sz="1050">
                <a:solidFill>
                  <a:srgbClr val="CE9178"/>
                </a:solidFill>
                <a:highlight>
                  <a:srgbClr val="1E1E1E"/>
                </a:highlight>
                <a:latin typeface="Courier New"/>
                <a:ea typeface="Courier New"/>
                <a:cs typeface="Courier New"/>
                <a:sym typeface="Courier New"/>
              </a:rPr>
              <a:t>'relu'</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padding=</a:t>
            </a:r>
            <a:r>
              <a:rPr lang="en" sz="1050">
                <a:solidFill>
                  <a:srgbClr val="CE9178"/>
                </a:solidFill>
                <a:highlight>
                  <a:srgbClr val="1E1E1E"/>
                </a:highlight>
                <a:latin typeface="Courier New"/>
                <a:ea typeface="Courier New"/>
                <a:cs typeface="Courier New"/>
                <a:sym typeface="Courier New"/>
              </a:rPr>
              <a:t>'same'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pool1</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6AA94F"/>
                </a:solidFill>
                <a:highlight>
                  <a:srgbClr val="1E1E1E"/>
                </a:highlight>
                <a:latin typeface="Courier New"/>
                <a:ea typeface="Courier New"/>
                <a:cs typeface="Courier New"/>
                <a:sym typeface="Courier New"/>
              </a:rPr>
              <a:t>#21 x 21 x 20</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pool2 = MaxPooling2D</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pool_size=</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2</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2</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conv2</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6AA94F"/>
                </a:solidFill>
                <a:highlight>
                  <a:srgbClr val="1E1E1E"/>
                </a:highlight>
                <a:latin typeface="Courier New"/>
                <a:ea typeface="Courier New"/>
                <a:cs typeface="Courier New"/>
                <a:sym typeface="Courier New"/>
              </a:rPr>
              <a:t>#10 x 10 x 20</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conv3 = Conv2D</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30</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3</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3</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activation=</a:t>
            </a:r>
            <a:r>
              <a:rPr lang="en" sz="1050">
                <a:solidFill>
                  <a:srgbClr val="CE9178"/>
                </a:solidFill>
                <a:highlight>
                  <a:srgbClr val="1E1E1E"/>
                </a:highlight>
                <a:latin typeface="Courier New"/>
                <a:ea typeface="Courier New"/>
                <a:cs typeface="Courier New"/>
                <a:sym typeface="Courier New"/>
              </a:rPr>
              <a:t>'relu'</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padding=</a:t>
            </a:r>
            <a:r>
              <a:rPr lang="en" sz="1050">
                <a:solidFill>
                  <a:srgbClr val="CE9178"/>
                </a:solidFill>
                <a:highlight>
                  <a:srgbClr val="1E1E1E"/>
                </a:highlight>
                <a:latin typeface="Courier New"/>
                <a:ea typeface="Courier New"/>
                <a:cs typeface="Courier New"/>
                <a:sym typeface="Courier New"/>
              </a:rPr>
              <a:t>'same'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pool2</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6AA94F"/>
                </a:solidFill>
                <a:highlight>
                  <a:srgbClr val="1E1E1E"/>
                </a:highlight>
                <a:latin typeface="Courier New"/>
                <a:ea typeface="Courier New"/>
                <a:cs typeface="Courier New"/>
                <a:sym typeface="Courier New"/>
              </a:rPr>
              <a:t>#7 x 7 x 30 (small and thick)</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6AA94F"/>
                </a:solidFill>
                <a:highlight>
                  <a:srgbClr val="1E1E1E"/>
                </a:highlight>
                <a:latin typeface="Courier New"/>
                <a:ea typeface="Courier New"/>
                <a:cs typeface="Courier New"/>
                <a:sym typeface="Courier New"/>
              </a:rPr>
              <a:t>#decoder</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conv4 = Conv2D</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30</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3</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3</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activation=</a:t>
            </a:r>
            <a:r>
              <a:rPr lang="en" sz="1050">
                <a:solidFill>
                  <a:srgbClr val="CE9178"/>
                </a:solidFill>
                <a:highlight>
                  <a:srgbClr val="1E1E1E"/>
                </a:highlight>
                <a:latin typeface="Courier New"/>
                <a:ea typeface="Courier New"/>
                <a:cs typeface="Courier New"/>
                <a:sym typeface="Courier New"/>
              </a:rPr>
              <a:t>'relu'</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padding=</a:t>
            </a:r>
            <a:r>
              <a:rPr lang="en" sz="1050">
                <a:solidFill>
                  <a:srgbClr val="CE9178"/>
                </a:solidFill>
                <a:highlight>
                  <a:srgbClr val="1E1E1E"/>
                </a:highlight>
                <a:latin typeface="Courier New"/>
                <a:ea typeface="Courier New"/>
                <a:cs typeface="Courier New"/>
                <a:sym typeface="Courier New"/>
              </a:rPr>
              <a:t>'same'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conv3</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6AA94F"/>
                </a:solidFill>
                <a:highlight>
                  <a:srgbClr val="1E1E1E"/>
                </a:highlight>
                <a:latin typeface="Courier New"/>
                <a:ea typeface="Courier New"/>
                <a:cs typeface="Courier New"/>
                <a:sym typeface="Courier New"/>
              </a:rPr>
              <a:t>#10 x 10 x 30</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up1 = UpSampling2D</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2</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2</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conv4</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6AA94F"/>
                </a:solidFill>
                <a:highlight>
                  <a:srgbClr val="1E1E1E"/>
                </a:highlight>
                <a:latin typeface="Courier New"/>
                <a:ea typeface="Courier New"/>
                <a:cs typeface="Courier New"/>
                <a:sym typeface="Courier New"/>
              </a:rPr>
              <a:t># 20 x 20 x 30</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conv5 = Conv2D</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20</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3</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3</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activation=</a:t>
            </a:r>
            <a:r>
              <a:rPr lang="en" sz="1050">
                <a:solidFill>
                  <a:srgbClr val="CE9178"/>
                </a:solidFill>
                <a:highlight>
                  <a:srgbClr val="1E1E1E"/>
                </a:highlight>
                <a:latin typeface="Courier New"/>
                <a:ea typeface="Courier New"/>
                <a:cs typeface="Courier New"/>
                <a:sym typeface="Courier New"/>
              </a:rPr>
              <a:t>'relu'</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padding=</a:t>
            </a:r>
            <a:r>
              <a:rPr lang="en" sz="1050">
                <a:solidFill>
                  <a:srgbClr val="CE9178"/>
                </a:solidFill>
                <a:highlight>
                  <a:srgbClr val="1E1E1E"/>
                </a:highlight>
                <a:latin typeface="Courier New"/>
                <a:ea typeface="Courier New"/>
                <a:cs typeface="Courier New"/>
                <a:sym typeface="Courier New"/>
              </a:rPr>
              <a:t>'same'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up1</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6AA94F"/>
                </a:solidFill>
                <a:highlight>
                  <a:srgbClr val="1E1E1E"/>
                </a:highlight>
                <a:latin typeface="Courier New"/>
                <a:ea typeface="Courier New"/>
                <a:cs typeface="Courier New"/>
                <a:sym typeface="Courier New"/>
              </a:rPr>
              <a:t># 20 x 20 x 20</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up2 = UpSampling2D</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2</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2</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conv5</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6AA94F"/>
                </a:solidFill>
                <a:highlight>
                  <a:srgbClr val="1E1E1E"/>
                </a:highlight>
                <a:latin typeface="Courier New"/>
                <a:ea typeface="Courier New"/>
                <a:cs typeface="Courier New"/>
                <a:sym typeface="Courier New"/>
              </a:rPr>
              <a:t># 40 x 40 x 20</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decoded = Conv2D</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10</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5</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5</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activation=</a:t>
            </a:r>
            <a:r>
              <a:rPr lang="en" sz="1050">
                <a:solidFill>
                  <a:srgbClr val="CE9178"/>
                </a:solidFill>
                <a:highlight>
                  <a:srgbClr val="1E1E1E"/>
                </a:highlight>
                <a:latin typeface="Courier New"/>
                <a:ea typeface="Courier New"/>
                <a:cs typeface="Courier New"/>
                <a:sym typeface="Courier New"/>
              </a:rPr>
              <a:t>'relu'</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padding=</a:t>
            </a:r>
            <a:r>
              <a:rPr lang="en" sz="1050">
                <a:solidFill>
                  <a:srgbClr val="CE9178"/>
                </a:solidFill>
                <a:highlight>
                  <a:srgbClr val="1E1E1E"/>
                </a:highlight>
                <a:latin typeface="Courier New"/>
                <a:ea typeface="Courier New"/>
                <a:cs typeface="Courier New"/>
                <a:sym typeface="Courier New"/>
              </a:rPr>
              <a:t>'same'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up2</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6AA94F"/>
                </a:solidFill>
                <a:highlight>
                  <a:srgbClr val="1E1E1E"/>
                </a:highlight>
                <a:latin typeface="Courier New"/>
                <a:ea typeface="Courier New"/>
                <a:cs typeface="Courier New"/>
                <a:sym typeface="Courier New"/>
              </a:rPr>
              <a:t># 40 x 40 x 10</a:t>
            </a:r>
            <a:endParaRPr sz="1050">
              <a:solidFill>
                <a:srgbClr val="6AA94F"/>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