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
  </p:notesMasterIdLst>
  <p:sldIdLst>
    <p:sldId id="257" r:id="rId2"/>
  </p:sldIdLst>
  <p:sldSz cx="42062400" cy="34747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944">
          <p15:clr>
            <a:srgbClr val="A4A3A4"/>
          </p15:clr>
        </p15:guide>
        <p15:guide id="2" pos="13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118" autoAdjust="0"/>
    <p:restoredTop sz="95161" autoAdjust="0"/>
  </p:normalViewPr>
  <p:slideViewPr>
    <p:cSldViewPr>
      <p:cViewPr>
        <p:scale>
          <a:sx n="20" d="100"/>
          <a:sy n="20" d="100"/>
        </p:scale>
        <p:origin x="-1832" y="-88"/>
      </p:cViewPr>
      <p:guideLst>
        <p:guide orient="horz" pos="10944"/>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image" Target="../media/image2.png"/><Relationship Id="rId2"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D2B0B-F5F8-4D19-8C97-ECC07456AA39}" type="datetimeFigureOut">
              <a:rPr lang="en-US" smtClean="0"/>
              <a:t>2/21/17</a:t>
            </a:fld>
            <a:endParaRPr lang="en-US"/>
          </a:p>
        </p:txBody>
      </p:sp>
      <p:sp>
        <p:nvSpPr>
          <p:cNvPr id="4" name="Slide Image Placeholder 3"/>
          <p:cNvSpPr>
            <a:spLocks noGrp="1" noRot="1" noChangeAspect="1"/>
          </p:cNvSpPr>
          <p:nvPr>
            <p:ph type="sldImg" idx="2"/>
          </p:nvPr>
        </p:nvSpPr>
        <p:spPr>
          <a:xfrm>
            <a:off x="1560513" y="1143000"/>
            <a:ext cx="3736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91A5B-2818-4249-AA28-5ED451232223}" type="slidenum">
              <a:rPr lang="en-US" smtClean="0"/>
              <a:t>‹#›</a:t>
            </a:fld>
            <a:endParaRPr lang="en-US"/>
          </a:p>
        </p:txBody>
      </p:sp>
    </p:spTree>
    <p:extLst>
      <p:ext uri="{BB962C8B-B14F-4D97-AF65-F5344CB8AC3E}">
        <p14:creationId xmlns:p14="http://schemas.microsoft.com/office/powerpoint/2010/main" val="54444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D91A5B-2818-4249-AA28-5ED451232223}" type="slidenum">
              <a:rPr lang="en-US" smtClean="0"/>
              <a:t>1</a:t>
            </a:fld>
            <a:endParaRPr lang="en-US"/>
          </a:p>
        </p:txBody>
      </p:sp>
    </p:spTree>
    <p:extLst>
      <p:ext uri="{BB962C8B-B14F-4D97-AF65-F5344CB8AC3E}">
        <p14:creationId xmlns:p14="http://schemas.microsoft.com/office/powerpoint/2010/main" val="5686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2453640" y="6949440"/>
            <a:ext cx="36117581" cy="9265920"/>
          </a:xfrm>
          <a:ln>
            <a:noFill/>
          </a:ln>
        </p:spPr>
        <p:txBody>
          <a:bodyPr vert="horz" tIns="0" rIns="87782"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269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2453640" y="16357916"/>
            <a:ext cx="36131602" cy="8879840"/>
          </a:xfrm>
        </p:spPr>
        <p:txBody>
          <a:bodyPr lIns="0" rIns="87782"/>
          <a:lstStyle>
            <a:lvl1pPr marL="0" marR="219456" indent="0" algn="r">
              <a:buNone/>
              <a:defRPr>
                <a:solidFill>
                  <a:schemeClr val="tx1"/>
                </a:solidFill>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D620F24-4F55-4664-AE30-3EE12206B42D}" type="datetimeFigureOut">
              <a:rPr lang="en-US" smtClean="0"/>
              <a:pPr/>
              <a:t>2/21/17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3940488-FCB0-48E0-8B1F-11A128D678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620F24-4F55-4664-AE30-3EE12206B42D}" type="datetimeFigureOut">
              <a:rPr lang="en-US" smtClean="0"/>
              <a:pPr/>
              <a:t>2/21/17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40488-FCB0-48E0-8B1F-11A128D678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4632968"/>
            <a:ext cx="9464040" cy="2640626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103120" y="4632968"/>
            <a:ext cx="27691080" cy="264062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620F24-4F55-4664-AE30-3EE12206B42D}" type="datetimeFigureOut">
              <a:rPr lang="en-US" smtClean="0"/>
              <a:pPr/>
              <a:t>2/21/17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40488-FCB0-48E0-8B1F-11A128D678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620F24-4F55-4664-AE30-3EE12206B42D}" type="datetimeFigureOut">
              <a:rPr lang="en-US" smtClean="0"/>
              <a:pPr/>
              <a:t>2/21/17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40488-FCB0-48E0-8B1F-11A128D678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39619" y="6671463"/>
            <a:ext cx="35753040" cy="6903110"/>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269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439619" y="13703631"/>
            <a:ext cx="35753040" cy="7649207"/>
          </a:xfrm>
        </p:spPr>
        <p:txBody>
          <a:bodyPr lIns="219456" rIns="219456" anchor="t"/>
          <a:lstStyle>
            <a:lvl1pPr marL="0" indent="0">
              <a:buNone/>
              <a:defRPr sz="10600">
                <a:solidFill>
                  <a:schemeClr val="tx1"/>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620F24-4F55-4664-AE30-3EE12206B42D}" type="datetimeFigureOut">
              <a:rPr lang="en-US" smtClean="0"/>
              <a:pPr/>
              <a:t>2/21/17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40488-FCB0-48E0-8B1F-11A128D678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3567379"/>
            <a:ext cx="37856160" cy="57912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2103120" y="9728431"/>
            <a:ext cx="18577560" cy="22469856"/>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21381720" y="9728431"/>
            <a:ext cx="18577560" cy="22469856"/>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620F24-4F55-4664-AE30-3EE12206B42D}" type="datetimeFigureOut">
              <a:rPr lang="en-US" smtClean="0"/>
              <a:pPr/>
              <a:t>2/21/17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40488-FCB0-48E0-8B1F-11A128D678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3567379"/>
            <a:ext cx="37856160" cy="5791200"/>
          </a:xfrm>
        </p:spPr>
        <p:txBody>
          <a:bodyPr tIns="219456"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03120" y="9399923"/>
            <a:ext cx="18584865" cy="3340717"/>
          </a:xfrm>
        </p:spPr>
        <p:txBody>
          <a:bodyPr lIns="219456" tIns="0" rIns="219456" bIns="0" anchor="ctr">
            <a:noAutofit/>
          </a:bodyPr>
          <a:lstStyle>
            <a:lvl1pPr marL="0" indent="0">
              <a:buNone/>
              <a:defRPr sz="11500" b="1" cap="none" baseline="0">
                <a:solidFill>
                  <a:schemeClr val="tx2"/>
                </a:solidFill>
                <a:effectLst/>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1367117" y="9422771"/>
            <a:ext cx="18592165" cy="3317871"/>
          </a:xfrm>
        </p:spPr>
        <p:txBody>
          <a:bodyPr lIns="219456" tIns="0" rIns="219456" bIns="0" anchor="ctr"/>
          <a:lstStyle>
            <a:lvl1pPr marL="0" indent="0">
              <a:buNone/>
              <a:defRPr sz="11500" b="1" cap="none" baseline="0">
                <a:solidFill>
                  <a:schemeClr val="tx2"/>
                </a:solidFill>
                <a:effectLst/>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103120" y="12740640"/>
            <a:ext cx="18584865" cy="19484981"/>
          </a:xfrm>
        </p:spPr>
        <p:txBody>
          <a:bodyPr tIns="0"/>
          <a:lstStyle>
            <a:lvl1pPr>
              <a:defRPr sz="10600"/>
            </a:lvl1pPr>
            <a:lvl2pPr>
              <a:defRPr sz="9600"/>
            </a:lvl2pPr>
            <a:lvl3pPr>
              <a:defRPr sz="86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1367117" y="12740640"/>
            <a:ext cx="18592165" cy="19484981"/>
          </a:xfrm>
        </p:spPr>
        <p:txBody>
          <a:bodyPr tIns="0"/>
          <a:lstStyle>
            <a:lvl1pPr>
              <a:defRPr sz="10600"/>
            </a:lvl1pPr>
            <a:lvl2pPr>
              <a:defRPr sz="9600"/>
            </a:lvl2pPr>
            <a:lvl3pPr>
              <a:defRPr sz="86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D620F24-4F55-4664-AE30-3EE12206B42D}" type="datetimeFigureOut">
              <a:rPr lang="en-US" smtClean="0"/>
              <a:pPr/>
              <a:t>2/21/17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40488-FCB0-48E0-8B1F-11A128D678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3567379"/>
            <a:ext cx="38206680" cy="5791200"/>
          </a:xfrm>
        </p:spPr>
        <p:txBody>
          <a:bodyPr vert="horz" tIns="21945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4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620F24-4F55-4664-AE30-3EE12206B42D}" type="datetimeFigureOut">
              <a:rPr lang="en-US" smtClean="0"/>
              <a:pPr/>
              <a:t>2/21/17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40488-FCB0-48E0-8B1F-11A128D678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20F24-4F55-4664-AE30-3EE12206B42D}" type="datetimeFigureOut">
              <a:rPr lang="en-US" smtClean="0"/>
              <a:pPr/>
              <a:t>2/21/17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40488-FCB0-48E0-8B1F-11A128D678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54680" y="2606050"/>
            <a:ext cx="12618720" cy="5887720"/>
          </a:xfrm>
        </p:spPr>
        <p:txBody>
          <a:bodyPr lIns="0" anchor="b">
            <a:noAutofit/>
          </a:bodyPr>
          <a:lstStyle>
            <a:lvl1pPr algn="l" rtl="0">
              <a:spcBef>
                <a:spcPct val="0"/>
              </a:spcBef>
              <a:buNone/>
              <a:defRPr sz="125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154680" y="8493760"/>
            <a:ext cx="12618720" cy="23164800"/>
          </a:xfrm>
        </p:spPr>
        <p:txBody>
          <a:bodyPr lIns="87782" rIns="87782"/>
          <a:lstStyle>
            <a:lvl1pPr marL="0" indent="0" algn="l">
              <a:buNone/>
              <a:defRPr sz="6700"/>
            </a:lvl1pPr>
            <a:lvl2pPr indent="0" algn="l">
              <a:buNone/>
              <a:defRPr sz="5800"/>
            </a:lvl2pPr>
            <a:lvl3pPr indent="0" algn="l">
              <a:buNone/>
              <a:defRPr sz="4800"/>
            </a:lvl3pPr>
            <a:lvl4pPr indent="0" algn="l">
              <a:buNone/>
              <a:defRPr sz="4300"/>
            </a:lvl4pPr>
            <a:lvl5pPr indent="0" algn="l">
              <a:buNone/>
              <a:defRPr sz="4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6445230" y="8493760"/>
            <a:ext cx="23514050" cy="23164800"/>
          </a:xfrm>
        </p:spPr>
        <p:txBody>
          <a:bodyPr tIns="0"/>
          <a:lstStyle>
            <a:lvl1pPr>
              <a:defRPr sz="13400"/>
            </a:lvl1pPr>
            <a:lvl2pPr>
              <a:defRPr sz="12500"/>
            </a:lvl2pPr>
            <a:lvl3pPr>
              <a:defRPr sz="11500"/>
            </a:lvl3pPr>
            <a:lvl4pPr>
              <a:defRPr sz="9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620F24-4F55-4664-AE30-3EE12206B42D}" type="datetimeFigureOut">
              <a:rPr lang="en-US" smtClean="0"/>
              <a:pPr/>
              <a:t>2/21/17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40488-FCB0-48E0-8B1F-11A128D678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14562464" y="5614257"/>
            <a:ext cx="24185880" cy="2084832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p:nvSpPr>
          <p:cNvPr id="12" name="Right Triangle 11"/>
          <p:cNvSpPr/>
          <p:nvPr/>
        </p:nvSpPr>
        <p:spPr>
          <a:xfrm rot="420000" flipV="1">
            <a:off x="36819016" y="27156163"/>
            <a:ext cx="715061" cy="787603"/>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p:nvSpPr>
          <p:cNvPr id="2" name="Title 1"/>
          <p:cNvSpPr>
            <a:spLocks noGrp="1"/>
          </p:cNvSpPr>
          <p:nvPr>
            <p:ph type="title"/>
          </p:nvPr>
        </p:nvSpPr>
        <p:spPr>
          <a:xfrm>
            <a:off x="2804160" y="5963449"/>
            <a:ext cx="10179101" cy="8018613"/>
          </a:xfrm>
        </p:spPr>
        <p:txBody>
          <a:bodyPr vert="horz" lIns="219456" tIns="219456" rIns="219456" bIns="219456" anchor="b"/>
          <a:lstStyle>
            <a:lvl1pPr algn="l">
              <a:buNone/>
              <a:defRPr sz="96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2804160" y="14332511"/>
            <a:ext cx="10165080" cy="11041888"/>
          </a:xfrm>
        </p:spPr>
        <p:txBody>
          <a:bodyPr lIns="307238" rIns="219456" bIns="219456" anchor="t"/>
          <a:lstStyle>
            <a:lvl1pPr marL="0" indent="0" algn="l">
              <a:spcBef>
                <a:spcPts val="1200"/>
              </a:spcBef>
              <a:buFontTx/>
              <a:buNone/>
              <a:defRPr sz="6200"/>
            </a:lvl1pPr>
            <a:lvl2pPr>
              <a:defRPr sz="5800"/>
            </a:lvl2pPr>
            <a:lvl3pPr>
              <a:defRPr sz="4800"/>
            </a:lvl3pPr>
            <a:lvl4pPr>
              <a:defRPr sz="4300"/>
            </a:lvl4pPr>
            <a:lvl5pPr>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620F24-4F55-4664-AE30-3EE12206B42D}" type="datetimeFigureOut">
              <a:rPr lang="en-US" smtClean="0"/>
              <a:pPr/>
              <a:t>2/21/17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7155120" y="32205509"/>
            <a:ext cx="2804160" cy="1849967"/>
          </a:xfrm>
        </p:spPr>
        <p:txBody>
          <a:bodyPr/>
          <a:lstStyle/>
          <a:p>
            <a:fld id="{53940488-FCB0-48E0-8B1F-11A128D6789D}" type="slidenum">
              <a:rPr lang="en-US" smtClean="0"/>
              <a:pPr/>
              <a:t>‹#›</a:t>
            </a:fld>
            <a:endParaRPr lang="en-US"/>
          </a:p>
        </p:txBody>
      </p:sp>
      <p:sp>
        <p:nvSpPr>
          <p:cNvPr id="3" name="Picture Placeholder 2"/>
          <p:cNvSpPr>
            <a:spLocks noGrp="1"/>
          </p:cNvSpPr>
          <p:nvPr>
            <p:ph type="pic" idx="1"/>
          </p:nvPr>
        </p:nvSpPr>
        <p:spPr>
          <a:xfrm rot="420000">
            <a:off x="16034648" y="6077553"/>
            <a:ext cx="21241512" cy="19921728"/>
          </a:xfrm>
          <a:prstGeom prst="rect">
            <a:avLst/>
          </a:prstGeom>
          <a:solidFill>
            <a:schemeClr val="bg2"/>
          </a:solidFill>
          <a:ln w="3000" cap="rnd">
            <a:solidFill>
              <a:srgbClr val="C0C0C0"/>
            </a:solidFill>
            <a:round/>
          </a:ln>
          <a:effectLst/>
        </p:spPr>
        <p:txBody>
          <a:bodyPr/>
          <a:lstStyle>
            <a:lvl1pPr marL="0" indent="0">
              <a:buNone/>
              <a:defRPr sz="15400"/>
            </a:lvl1pPr>
          </a:lstStyle>
          <a:p>
            <a:r>
              <a:rPr kumimoji="0" lang="en-US" smtClean="0"/>
              <a:t>Click icon to add picture</a:t>
            </a:r>
            <a:endParaRPr kumimoji="0" lang="en-US" dirty="0"/>
          </a:p>
        </p:txBody>
      </p:sp>
      <p:sp>
        <p:nvSpPr>
          <p:cNvPr id="10" name="Freeform 9"/>
          <p:cNvSpPr>
            <a:spLocks/>
          </p:cNvSpPr>
          <p:nvPr/>
        </p:nvSpPr>
        <p:spPr bwMode="auto">
          <a:xfrm flipV="1">
            <a:off x="-43815" y="29470773"/>
            <a:ext cx="42150030" cy="527642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20154900" y="31513783"/>
            <a:ext cx="21907500" cy="323342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11000">
              <a:srgbClr val="85C2FF"/>
            </a:gs>
            <a:gs pos="31000">
              <a:srgbClr val="C4D6EB"/>
            </a:gs>
            <a:gs pos="74000">
              <a:srgbClr val="FFEBFA"/>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43815" y="-36196"/>
            <a:ext cx="42150030" cy="527642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20154900" y="-36194"/>
            <a:ext cx="21907500" cy="323342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2103120" y="3567379"/>
            <a:ext cx="37856160" cy="5791200"/>
          </a:xfrm>
          <a:prstGeom prst="rect">
            <a:avLst/>
          </a:prstGeom>
        </p:spPr>
        <p:txBody>
          <a:bodyPr vert="horz" lIns="0" tIns="219456"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2103120" y="9806432"/>
            <a:ext cx="37856160" cy="22238208"/>
          </a:xfrm>
          <a:prstGeom prst="rect">
            <a:avLst/>
          </a:prstGeom>
        </p:spPr>
        <p:txBody>
          <a:bodyPr vert="horz" lIns="438912" tIns="219456" rIns="438912" bIns="219456">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2103120" y="32205509"/>
            <a:ext cx="9814560" cy="1849967"/>
          </a:xfrm>
          <a:prstGeom prst="rect">
            <a:avLst/>
          </a:prstGeom>
        </p:spPr>
        <p:txBody>
          <a:bodyPr vert="horz" lIns="0" tIns="0" rIns="0" bIns="0" anchor="b"/>
          <a:lstStyle>
            <a:lvl1pPr algn="l" eaLnBrk="1" latinLnBrk="0" hangingPunct="1">
              <a:defRPr kumimoji="0" sz="5800">
                <a:solidFill>
                  <a:schemeClr val="tx2">
                    <a:shade val="90000"/>
                  </a:schemeClr>
                </a:solidFill>
              </a:defRPr>
            </a:lvl1pPr>
          </a:lstStyle>
          <a:p>
            <a:fld id="{CD620F24-4F55-4664-AE30-3EE12206B42D}" type="datetimeFigureOut">
              <a:rPr lang="en-US" smtClean="0"/>
              <a:pPr/>
              <a:t>2/21/17</a:t>
            </a:fld>
            <a:endParaRPr lang="en-US"/>
          </a:p>
        </p:txBody>
      </p:sp>
      <p:sp>
        <p:nvSpPr>
          <p:cNvPr id="22" name="Footer Placeholder 21"/>
          <p:cNvSpPr>
            <a:spLocks noGrp="1"/>
          </p:cNvSpPr>
          <p:nvPr>
            <p:ph type="ftr" sz="quarter" idx="3"/>
          </p:nvPr>
        </p:nvSpPr>
        <p:spPr>
          <a:xfrm>
            <a:off x="12268200" y="32205509"/>
            <a:ext cx="15422880" cy="1849967"/>
          </a:xfrm>
          <a:prstGeom prst="rect">
            <a:avLst/>
          </a:prstGeom>
        </p:spPr>
        <p:txBody>
          <a:bodyPr vert="horz" lIns="0" tIns="0" rIns="0" bIns="0" anchor="b"/>
          <a:lstStyle>
            <a:lvl1pPr algn="l" eaLnBrk="1" latinLnBrk="0" hangingPunct="1">
              <a:defRPr kumimoji="0" sz="58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36454080" y="32205509"/>
            <a:ext cx="3505200" cy="1849967"/>
          </a:xfrm>
          <a:prstGeom prst="rect">
            <a:avLst/>
          </a:prstGeom>
        </p:spPr>
        <p:txBody>
          <a:bodyPr vert="horz" lIns="0" tIns="0" rIns="0" bIns="0" anchor="b"/>
          <a:lstStyle>
            <a:lvl1pPr algn="r" eaLnBrk="1" latinLnBrk="0" hangingPunct="1">
              <a:defRPr kumimoji="0" sz="5800">
                <a:solidFill>
                  <a:schemeClr val="tx2">
                    <a:shade val="90000"/>
                  </a:schemeClr>
                </a:solidFill>
              </a:defRPr>
            </a:lvl1pPr>
          </a:lstStyle>
          <a:p>
            <a:fld id="{53940488-FCB0-48E0-8B1F-11A128D6789D}" type="slidenum">
              <a:rPr lang="en-US" smtClean="0"/>
              <a:pPr/>
              <a:t>‹#›</a:t>
            </a:fld>
            <a:endParaRPr lang="en-US"/>
          </a:p>
        </p:txBody>
      </p:sp>
      <p:grpSp>
        <p:nvGrpSpPr>
          <p:cNvPr id="2" name="Group 1"/>
          <p:cNvGrpSpPr/>
          <p:nvPr/>
        </p:nvGrpSpPr>
        <p:grpSpPr>
          <a:xfrm>
            <a:off x="-87478" y="1025534"/>
            <a:ext cx="42230521" cy="3289402"/>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24000" b="0" kern="1200">
          <a:ln>
            <a:noFill/>
          </a:ln>
          <a:solidFill>
            <a:schemeClr val="tx2"/>
          </a:solidFill>
          <a:effectLst/>
          <a:latin typeface="+mj-lt"/>
          <a:ea typeface="+mj-ea"/>
          <a:cs typeface="+mj-cs"/>
        </a:defRPr>
      </a:lvl1pPr>
    </p:titleStyle>
    <p:bodyStyle>
      <a:lvl1pPr marL="1316736" indent="-1316736" algn="l" rtl="0" eaLnBrk="1" latinLnBrk="0" hangingPunct="1">
        <a:spcBef>
          <a:spcPct val="20000"/>
        </a:spcBef>
        <a:buClr>
          <a:schemeClr val="accent3"/>
        </a:buClr>
        <a:buSzPct val="95000"/>
        <a:buFont typeface="Wingdings 2"/>
        <a:buChar char=""/>
        <a:defRPr kumimoji="0" sz="12500" kern="1200">
          <a:solidFill>
            <a:schemeClr val="tx1"/>
          </a:solidFill>
          <a:latin typeface="+mn-lt"/>
          <a:ea typeface="+mn-ea"/>
          <a:cs typeface="+mn-cs"/>
        </a:defRPr>
      </a:lvl1pPr>
      <a:lvl2pPr marL="3072384" indent="-1185062" algn="l" rtl="0" eaLnBrk="1" latinLnBrk="0" hangingPunct="1">
        <a:spcBef>
          <a:spcPct val="20000"/>
        </a:spcBef>
        <a:buClr>
          <a:schemeClr val="accent1"/>
        </a:buClr>
        <a:buSzPct val="85000"/>
        <a:buFont typeface="Wingdings 2"/>
        <a:buChar char=""/>
        <a:defRPr kumimoji="0" sz="11500" kern="1200">
          <a:solidFill>
            <a:schemeClr val="tx1"/>
          </a:solidFill>
          <a:latin typeface="+mn-lt"/>
          <a:ea typeface="+mn-ea"/>
          <a:cs typeface="+mn-cs"/>
        </a:defRPr>
      </a:lvl2pPr>
      <a:lvl3pPr marL="4389120" indent="-1185062" algn="l" rtl="0" eaLnBrk="1" latinLnBrk="0" hangingPunct="1">
        <a:spcBef>
          <a:spcPct val="20000"/>
        </a:spcBef>
        <a:buClr>
          <a:schemeClr val="accent2"/>
        </a:buClr>
        <a:buSzPct val="70000"/>
        <a:buFont typeface="Wingdings 2"/>
        <a:buChar char=""/>
        <a:defRPr kumimoji="0" sz="10100" kern="1200">
          <a:solidFill>
            <a:schemeClr val="tx1"/>
          </a:solidFill>
          <a:latin typeface="+mn-lt"/>
          <a:ea typeface="+mn-ea"/>
          <a:cs typeface="+mn-cs"/>
        </a:defRPr>
      </a:lvl3pPr>
      <a:lvl4pPr marL="5705856" indent="-1009498" algn="l" rtl="0" eaLnBrk="1" latinLnBrk="0" hangingPunct="1">
        <a:spcBef>
          <a:spcPct val="20000"/>
        </a:spcBef>
        <a:buClr>
          <a:schemeClr val="accent3"/>
        </a:buClr>
        <a:buSzPct val="65000"/>
        <a:buFont typeface="Wingdings 2"/>
        <a:buChar char=""/>
        <a:defRPr kumimoji="0" sz="9600" kern="1200">
          <a:solidFill>
            <a:schemeClr val="tx1"/>
          </a:solidFill>
          <a:latin typeface="+mn-lt"/>
          <a:ea typeface="+mn-ea"/>
          <a:cs typeface="+mn-cs"/>
        </a:defRPr>
      </a:lvl4pPr>
      <a:lvl5pPr marL="7022592" indent="-1009498" algn="l" rtl="0" eaLnBrk="1" latinLnBrk="0" hangingPunct="1">
        <a:spcBef>
          <a:spcPct val="20000"/>
        </a:spcBef>
        <a:buClr>
          <a:schemeClr val="accent4"/>
        </a:buClr>
        <a:buSzPct val="65000"/>
        <a:buFont typeface="Wingdings 2"/>
        <a:buChar char=""/>
        <a:defRPr kumimoji="0" sz="9600" kern="1200">
          <a:solidFill>
            <a:schemeClr val="tx1"/>
          </a:solidFill>
          <a:latin typeface="+mn-lt"/>
          <a:ea typeface="+mn-ea"/>
          <a:cs typeface="+mn-cs"/>
        </a:defRPr>
      </a:lvl5pPr>
      <a:lvl6pPr marL="8339328" indent="-1009498" algn="l" rtl="0" eaLnBrk="1" latinLnBrk="0" hangingPunct="1">
        <a:spcBef>
          <a:spcPct val="20000"/>
        </a:spcBef>
        <a:buClr>
          <a:schemeClr val="accent5"/>
        </a:buClr>
        <a:buSzPct val="80000"/>
        <a:buFont typeface="Wingdings 2"/>
        <a:buChar char=""/>
        <a:defRPr kumimoji="0" sz="8600" kern="1200">
          <a:solidFill>
            <a:schemeClr val="tx1"/>
          </a:solidFill>
          <a:latin typeface="+mn-lt"/>
          <a:ea typeface="+mn-ea"/>
          <a:cs typeface="+mn-cs"/>
        </a:defRPr>
      </a:lvl6pPr>
      <a:lvl7pPr marL="9217152" indent="-877824" algn="l" rtl="0" eaLnBrk="1" latinLnBrk="0" hangingPunct="1">
        <a:spcBef>
          <a:spcPct val="20000"/>
        </a:spcBef>
        <a:buClr>
          <a:schemeClr val="accent6"/>
        </a:buClr>
        <a:buSzPct val="80000"/>
        <a:buFont typeface="Wingdings 2"/>
        <a:buChar char=""/>
        <a:defRPr kumimoji="0" sz="7700" kern="1200" baseline="0">
          <a:solidFill>
            <a:schemeClr val="tx1"/>
          </a:solidFill>
          <a:latin typeface="+mn-lt"/>
          <a:ea typeface="+mn-ea"/>
          <a:cs typeface="+mn-cs"/>
        </a:defRPr>
      </a:lvl7pPr>
      <a:lvl8pPr marL="10533888" indent="-877824" algn="l" rtl="0" eaLnBrk="1" latinLnBrk="0" hangingPunct="1">
        <a:spcBef>
          <a:spcPct val="20000"/>
        </a:spcBef>
        <a:buClr>
          <a:schemeClr val="tx2"/>
        </a:buClr>
        <a:buChar char="•"/>
        <a:defRPr kumimoji="0" sz="7700" kern="1200">
          <a:solidFill>
            <a:schemeClr val="tx1"/>
          </a:solidFill>
          <a:latin typeface="+mn-lt"/>
          <a:ea typeface="+mn-ea"/>
          <a:cs typeface="+mn-cs"/>
        </a:defRPr>
      </a:lvl8pPr>
      <a:lvl9pPr marL="11850624" indent="-877824" algn="l" rtl="0" eaLnBrk="1" latinLnBrk="0" hangingPunct="1">
        <a:spcBef>
          <a:spcPct val="20000"/>
        </a:spcBef>
        <a:buClr>
          <a:schemeClr val="tx2"/>
        </a:buClr>
        <a:buFontTx/>
        <a:buChar char="•"/>
        <a:defRPr kumimoji="0" sz="6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oleObject3.bin"/><Relationship Id="rId12" Type="http://schemas.openxmlformats.org/officeDocument/2006/relationships/image" Target="../media/image4.wmf"/><Relationship Id="rId13" Type="http://schemas.openxmlformats.org/officeDocument/2006/relationships/oleObject" Target="../embeddings/oleObject4.bin"/><Relationship Id="rId14" Type="http://schemas.openxmlformats.org/officeDocument/2006/relationships/image" Target="../media/image5.wmf"/><Relationship Id="rId15" Type="http://schemas.openxmlformats.org/officeDocument/2006/relationships/image" Target="../media/image9.png"/><Relationship Id="rId16" Type="http://schemas.openxmlformats.org/officeDocument/2006/relationships/image" Target="../media/image10.png"/><Relationship Id="rId17" Type="http://schemas.openxmlformats.org/officeDocument/2006/relationships/image" Target="../media/image11.jpeg"/><Relationship Id="rId18" Type="http://schemas.openxmlformats.org/officeDocument/2006/relationships/image" Target="../media/image12.jp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oleObject" Target="../embeddings/oleObject1.bin"/><Relationship Id="rId8" Type="http://schemas.openxmlformats.org/officeDocument/2006/relationships/image" Target="../media/image2.png"/><Relationship Id="rId9" Type="http://schemas.openxmlformats.org/officeDocument/2006/relationships/oleObject" Target="../embeddings/oleObject2.bin"/><Relationship Id="rId10"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638" y="5866610"/>
            <a:ext cx="12573000" cy="8463855"/>
          </a:xfrm>
          <a:prstGeom prst="rect">
            <a:avLst/>
          </a:prstGeom>
        </p:spPr>
        <p:txBody>
          <a:bodyPr wrap="square">
            <a:spAutoFit/>
          </a:bodyPr>
          <a:lstStyle/>
          <a:p>
            <a:r>
              <a:rPr lang="en-US" sz="3200" dirty="0">
                <a:solidFill>
                  <a:schemeClr val="bg1"/>
                </a:solidFill>
              </a:rPr>
              <a:t>In this project we apply the collapsed Gibbs sampling method for the widely used latent </a:t>
            </a:r>
            <a:r>
              <a:rPr lang="en-US" sz="3200" dirty="0" err="1">
                <a:solidFill>
                  <a:schemeClr val="bg1"/>
                </a:solidFill>
              </a:rPr>
              <a:t>Dirichlet</a:t>
            </a:r>
            <a:r>
              <a:rPr lang="en-US" sz="3200" dirty="0">
                <a:solidFill>
                  <a:schemeClr val="bg1"/>
                </a:solidFill>
              </a:rPr>
              <a:t> allocation (LDA) model, which is a generative probabilistic model that was first proposed</a:t>
            </a:r>
          </a:p>
          <a:p>
            <a:r>
              <a:rPr lang="en-US" sz="3200" dirty="0">
                <a:solidFill>
                  <a:schemeClr val="bg1"/>
                </a:solidFill>
              </a:rPr>
              <a:t>by </a:t>
            </a:r>
            <a:r>
              <a:rPr lang="en-US" sz="3200" dirty="0" err="1">
                <a:solidFill>
                  <a:schemeClr val="bg1"/>
                </a:solidFill>
              </a:rPr>
              <a:t>Blei</a:t>
            </a:r>
            <a:r>
              <a:rPr lang="en-US" sz="3200" dirty="0">
                <a:solidFill>
                  <a:schemeClr val="bg1"/>
                </a:solidFill>
              </a:rPr>
              <a:t> et al. (2003) to discover topics in text </a:t>
            </a:r>
            <a:r>
              <a:rPr lang="en-US" sz="3200" dirty="0" smtClean="0">
                <a:solidFill>
                  <a:schemeClr val="bg1"/>
                </a:solidFill>
              </a:rPr>
              <a:t>documents. LDA </a:t>
            </a:r>
            <a:r>
              <a:rPr lang="en-US" sz="3200" dirty="0">
                <a:solidFill>
                  <a:schemeClr val="bg1"/>
                </a:solidFill>
              </a:rPr>
              <a:t>is a three-level hierarchical Bayesian model, in which each</a:t>
            </a:r>
          </a:p>
          <a:p>
            <a:r>
              <a:rPr lang="en-US" sz="3200" dirty="0">
                <a:solidFill>
                  <a:schemeClr val="bg1"/>
                </a:solidFill>
              </a:rPr>
              <a:t>item of a collection is modeled as a finite mixture over an underlying set of topics. Each topic is, in turn, modeled as an infinite mixture over an underlying set of topic probabilities. In the context of text modeling, the topic probabilities provide an explicit representation of a document. In year 2003, </a:t>
            </a:r>
            <a:r>
              <a:rPr lang="en-US" sz="3200" dirty="0" err="1">
                <a:solidFill>
                  <a:schemeClr val="bg1"/>
                </a:solidFill>
              </a:rPr>
              <a:t>Blei</a:t>
            </a:r>
            <a:r>
              <a:rPr lang="en-US" sz="3200" dirty="0">
                <a:solidFill>
                  <a:schemeClr val="bg1"/>
                </a:solidFill>
              </a:rPr>
              <a:t>, Ng, and Jordan employed an EM algorithm to maximize the likelihood numerically . In this project, we </a:t>
            </a:r>
            <a:r>
              <a:rPr lang="en-US" sz="3200" dirty="0" smtClean="0">
                <a:solidFill>
                  <a:schemeClr val="bg1"/>
                </a:solidFill>
              </a:rPr>
              <a:t>build </a:t>
            </a:r>
            <a:r>
              <a:rPr lang="en-US" sz="3200" dirty="0">
                <a:solidFill>
                  <a:schemeClr val="bg1"/>
                </a:solidFill>
              </a:rPr>
              <a:t>a </a:t>
            </a:r>
            <a:r>
              <a:rPr lang="en-US" sz="3200" dirty="0" smtClean="0">
                <a:solidFill>
                  <a:schemeClr val="bg1"/>
                </a:solidFill>
              </a:rPr>
              <a:t>LDA model based on 1000 </a:t>
            </a:r>
            <a:r>
              <a:rPr lang="en-US" sz="3200" dirty="0">
                <a:solidFill>
                  <a:schemeClr val="bg1"/>
                </a:solidFill>
              </a:rPr>
              <a:t>tweets made by </a:t>
            </a:r>
            <a:r>
              <a:rPr lang="en-US" sz="3200" dirty="0" smtClean="0">
                <a:solidFill>
                  <a:schemeClr val="bg1"/>
                </a:solidFill>
              </a:rPr>
              <a:t>president Obama and fit this model via </a:t>
            </a:r>
            <a:r>
              <a:rPr lang="en-US" sz="3200" dirty="0">
                <a:solidFill>
                  <a:schemeClr val="bg1"/>
                </a:solidFill>
              </a:rPr>
              <a:t>another method called Gibbs sampling </a:t>
            </a:r>
            <a:r>
              <a:rPr lang="en-US" sz="3200" dirty="0" smtClean="0">
                <a:solidFill>
                  <a:schemeClr val="bg1"/>
                </a:solidFill>
              </a:rPr>
              <a:t> or Collapse </a:t>
            </a:r>
            <a:r>
              <a:rPr lang="en-US" sz="3200" dirty="0">
                <a:solidFill>
                  <a:schemeClr val="bg1"/>
                </a:solidFill>
              </a:rPr>
              <a:t>Gibbs </a:t>
            </a:r>
            <a:r>
              <a:rPr lang="en-US" sz="3200" dirty="0" smtClean="0">
                <a:solidFill>
                  <a:schemeClr val="bg1"/>
                </a:solidFill>
              </a:rPr>
              <a:t>sampling. Further diagnostics of </a:t>
            </a:r>
            <a:r>
              <a:rPr lang="en-US" sz="3200" dirty="0">
                <a:solidFill>
                  <a:schemeClr val="bg1"/>
                </a:solidFill>
              </a:rPr>
              <a:t>the Gibbs sampling </a:t>
            </a:r>
            <a:r>
              <a:rPr lang="en-US" sz="3200" dirty="0" smtClean="0">
                <a:solidFill>
                  <a:schemeClr val="bg1"/>
                </a:solidFill>
              </a:rPr>
              <a:t>are conducted. We report results of the topics discovered and compare them with a user self-provided benchmark.</a:t>
            </a:r>
            <a:r>
              <a:rPr lang="en-US" sz="3200" dirty="0">
                <a:solidFill>
                  <a:schemeClr val="bg1"/>
                </a:solidFill>
              </a:rPr>
              <a:t/>
            </a:r>
            <a:br>
              <a:rPr lang="en-US" sz="3200" dirty="0">
                <a:solidFill>
                  <a:schemeClr val="bg1"/>
                </a:solidFill>
              </a:rPr>
            </a:br>
            <a:endParaRPr lang="en-US" sz="3200" dirty="0">
              <a:solidFill>
                <a:schemeClr val="bg1"/>
              </a:solidFill>
            </a:endParaRPr>
          </a:p>
        </p:txBody>
      </p:sp>
      <p:sp>
        <p:nvSpPr>
          <p:cNvPr id="5" name="TextBox 4"/>
          <p:cNvSpPr txBox="1"/>
          <p:nvPr/>
        </p:nvSpPr>
        <p:spPr>
          <a:xfrm>
            <a:off x="625642" y="4726873"/>
            <a:ext cx="3886200" cy="923330"/>
          </a:xfrm>
          <a:prstGeom prst="rect">
            <a:avLst/>
          </a:prstGeom>
          <a:noFill/>
        </p:spPr>
        <p:txBody>
          <a:bodyPr wrap="square" rtlCol="0">
            <a:spAutoFit/>
          </a:bodyPr>
          <a:lstStyle/>
          <a:p>
            <a:r>
              <a:rPr lang="en-US" sz="5400" b="1" dirty="0" smtClean="0">
                <a:solidFill>
                  <a:schemeClr val="bg1"/>
                </a:solidFill>
              </a:rPr>
              <a:t>Abstract</a:t>
            </a:r>
            <a:endParaRPr lang="en-US" sz="5400" b="1" dirty="0">
              <a:solidFill>
                <a:schemeClr val="bg1"/>
              </a:solidFill>
            </a:endParaRPr>
          </a:p>
        </p:txBody>
      </p:sp>
      <p:sp>
        <p:nvSpPr>
          <p:cNvPr id="37889" name="Rectangle 1"/>
          <p:cNvSpPr>
            <a:spLocks noChangeArrowheads="1"/>
          </p:cNvSpPr>
          <p:nvPr/>
        </p:nvSpPr>
        <p:spPr bwMode="auto">
          <a:xfrm>
            <a:off x="13143979" y="856330"/>
            <a:ext cx="14631441"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sz="8000" dirty="0" smtClean="0">
                <a:solidFill>
                  <a:schemeClr val="bg1"/>
                </a:solidFill>
                <a:cs typeface="Arial" pitchFamily="34" charset="0"/>
              </a:rPr>
              <a:t>Probabilistic Modeling of Tweets</a:t>
            </a:r>
            <a:endParaRPr kumimoji="0" lang="en-US" sz="8000" b="0" i="0" u="none" strike="noStrike" cap="none" normalizeH="0" baseline="0" dirty="0" smtClean="0">
              <a:ln>
                <a:noFill/>
              </a:ln>
              <a:solidFill>
                <a:schemeClr val="bg1"/>
              </a:solidFill>
              <a:effectLst/>
              <a:cs typeface="Arial" pitchFamily="34" charset="0"/>
            </a:endParaRPr>
          </a:p>
        </p:txBody>
      </p:sp>
      <p:sp>
        <p:nvSpPr>
          <p:cNvPr id="7" name="TextBox 6"/>
          <p:cNvSpPr txBox="1"/>
          <p:nvPr/>
        </p:nvSpPr>
        <p:spPr>
          <a:xfrm>
            <a:off x="9982200" y="2209800"/>
            <a:ext cx="20955000" cy="1754326"/>
          </a:xfrm>
          <a:prstGeom prst="rect">
            <a:avLst/>
          </a:prstGeom>
          <a:noFill/>
        </p:spPr>
        <p:txBody>
          <a:bodyPr wrap="square" rtlCol="0">
            <a:spAutoFit/>
          </a:bodyPr>
          <a:lstStyle/>
          <a:p>
            <a:pPr algn="ctr"/>
            <a:r>
              <a:rPr lang="en-US" sz="5400" dirty="0" smtClean="0">
                <a:solidFill>
                  <a:schemeClr val="bg1"/>
                </a:solidFill>
              </a:rPr>
              <a:t>Chong </a:t>
            </a:r>
            <a:r>
              <a:rPr lang="en-US" sz="5400" dirty="0" smtClean="0">
                <a:solidFill>
                  <a:schemeClr val="bg1"/>
                </a:solidFill>
              </a:rPr>
              <a:t>Wang</a:t>
            </a:r>
          </a:p>
          <a:p>
            <a:pPr algn="ctr"/>
            <a:r>
              <a:rPr lang="en-US" sz="5400" dirty="0" smtClean="0">
                <a:solidFill>
                  <a:schemeClr val="bg1"/>
                </a:solidFill>
              </a:rPr>
              <a:t>North Carolina State University, Department of Statistics</a:t>
            </a:r>
            <a:endParaRPr lang="en-US" sz="5400" dirty="0">
              <a:solidFill>
                <a:schemeClr val="bg1"/>
              </a:solidFill>
            </a:endParaRPr>
          </a:p>
        </p:txBody>
      </p:sp>
      <p:cxnSp>
        <p:nvCxnSpPr>
          <p:cNvPr id="18" name="Straight Connector 17"/>
          <p:cNvCxnSpPr/>
          <p:nvPr/>
        </p:nvCxnSpPr>
        <p:spPr>
          <a:xfrm rot="16200000" flipV="1">
            <a:off x="14249400" y="19735800"/>
            <a:ext cx="2971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V="1">
            <a:off x="-1181100" y="19697700"/>
            <a:ext cx="29718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337000" y="4419600"/>
            <a:ext cx="12725400" cy="923330"/>
          </a:xfrm>
          <a:prstGeom prst="rect">
            <a:avLst/>
          </a:prstGeom>
          <a:noFill/>
        </p:spPr>
        <p:txBody>
          <a:bodyPr wrap="square" rtlCol="0">
            <a:spAutoFit/>
          </a:bodyPr>
          <a:lstStyle/>
          <a:p>
            <a:r>
              <a:rPr lang="en-US" sz="5400" b="1" dirty="0" smtClean="0">
                <a:solidFill>
                  <a:schemeClr val="bg1"/>
                </a:solidFill>
              </a:rPr>
              <a:t>Results</a:t>
            </a:r>
            <a:endParaRPr lang="en-US" sz="5400" b="1" dirty="0">
              <a:solidFill>
                <a:schemeClr val="bg1"/>
              </a:solidFill>
            </a:endParaRPr>
          </a:p>
        </p:txBody>
      </p:sp>
      <p:sp>
        <p:nvSpPr>
          <p:cNvPr id="30" name="TextBox 29"/>
          <p:cNvSpPr txBox="1"/>
          <p:nvPr/>
        </p:nvSpPr>
        <p:spPr>
          <a:xfrm>
            <a:off x="14238372" y="18605079"/>
            <a:ext cx="10515600" cy="923330"/>
          </a:xfrm>
          <a:prstGeom prst="rect">
            <a:avLst/>
          </a:prstGeom>
          <a:noFill/>
        </p:spPr>
        <p:txBody>
          <a:bodyPr wrap="square" rtlCol="0">
            <a:spAutoFit/>
          </a:bodyPr>
          <a:lstStyle/>
          <a:p>
            <a:r>
              <a:rPr lang="en-US" sz="5400" b="1" dirty="0" smtClean="0">
                <a:solidFill>
                  <a:schemeClr val="bg1"/>
                </a:solidFill>
              </a:rPr>
              <a:t>Methods</a:t>
            </a:r>
            <a:endParaRPr lang="en-US" sz="5400" b="1" dirty="0">
              <a:solidFill>
                <a:schemeClr val="bg1"/>
              </a:solidFill>
            </a:endParaRPr>
          </a:p>
        </p:txBody>
      </p:sp>
      <p:sp>
        <p:nvSpPr>
          <p:cNvPr id="47" name="TextBox 46"/>
          <p:cNvSpPr txBox="1"/>
          <p:nvPr/>
        </p:nvSpPr>
        <p:spPr>
          <a:xfrm>
            <a:off x="14238372" y="12187134"/>
            <a:ext cx="6553200" cy="769441"/>
          </a:xfrm>
          <a:prstGeom prst="rect">
            <a:avLst/>
          </a:prstGeom>
          <a:noFill/>
        </p:spPr>
        <p:txBody>
          <a:bodyPr wrap="square" rtlCol="0">
            <a:spAutoFit/>
          </a:bodyPr>
          <a:lstStyle/>
          <a:p>
            <a:r>
              <a:rPr lang="en-US" sz="4400" dirty="0">
                <a:solidFill>
                  <a:schemeClr val="bg1"/>
                </a:solidFill>
              </a:rPr>
              <a:t>The LDA equations</a:t>
            </a:r>
          </a:p>
        </p:txBody>
      </p:sp>
      <p:sp>
        <p:nvSpPr>
          <p:cNvPr id="50" name="TextBox 49"/>
          <p:cNvSpPr txBox="1"/>
          <p:nvPr/>
        </p:nvSpPr>
        <p:spPr>
          <a:xfrm>
            <a:off x="721895" y="14505373"/>
            <a:ext cx="7620000" cy="923330"/>
          </a:xfrm>
          <a:prstGeom prst="rect">
            <a:avLst/>
          </a:prstGeom>
          <a:noFill/>
        </p:spPr>
        <p:txBody>
          <a:bodyPr wrap="square" rtlCol="0">
            <a:spAutoFit/>
          </a:bodyPr>
          <a:lstStyle/>
          <a:p>
            <a:r>
              <a:rPr lang="en-US" sz="5400" b="1" dirty="0" smtClean="0">
                <a:solidFill>
                  <a:schemeClr val="bg1"/>
                </a:solidFill>
              </a:rPr>
              <a:t>Motivation</a:t>
            </a:r>
            <a:endParaRPr lang="en-US" sz="5400" b="1" dirty="0">
              <a:solidFill>
                <a:schemeClr val="bg1"/>
              </a:solidFill>
            </a:endParaRPr>
          </a:p>
        </p:txBody>
      </p:sp>
      <p:sp>
        <p:nvSpPr>
          <p:cNvPr id="40" name="TextBox 39"/>
          <p:cNvSpPr txBox="1"/>
          <p:nvPr/>
        </p:nvSpPr>
        <p:spPr>
          <a:xfrm>
            <a:off x="625642" y="26281762"/>
            <a:ext cx="9982605" cy="769441"/>
          </a:xfrm>
          <a:prstGeom prst="rect">
            <a:avLst/>
          </a:prstGeom>
          <a:noFill/>
        </p:spPr>
        <p:txBody>
          <a:bodyPr wrap="none" rtlCol="0">
            <a:spAutoFit/>
          </a:bodyPr>
          <a:lstStyle/>
          <a:p>
            <a:r>
              <a:rPr lang="en-US" sz="4400" dirty="0">
                <a:solidFill>
                  <a:schemeClr val="bg1"/>
                </a:solidFill>
              </a:rPr>
              <a:t>LDA – </a:t>
            </a:r>
            <a:r>
              <a:rPr lang="en-US" sz="4400" dirty="0" smtClean="0">
                <a:solidFill>
                  <a:schemeClr val="bg1"/>
                </a:solidFill>
              </a:rPr>
              <a:t>Generative Process of Documents</a:t>
            </a:r>
            <a:endParaRPr lang="en-US" sz="4400" dirty="0">
              <a:solidFill>
                <a:schemeClr val="bg1"/>
              </a:solidFill>
            </a:endParaRPr>
          </a:p>
        </p:txBody>
      </p:sp>
      <mc:AlternateContent xmlns:mc="http://schemas.openxmlformats.org/markup-compatibility/2006" xmlns:a14="http://schemas.microsoft.com/office/drawing/2010/main">
        <mc:Choice Requires="a14">
          <p:sp>
            <p:nvSpPr>
              <p:cNvPr id="55" name="TextBox 54"/>
              <p:cNvSpPr txBox="1"/>
              <p:nvPr/>
            </p:nvSpPr>
            <p:spPr>
              <a:xfrm>
                <a:off x="14238372" y="20354336"/>
                <a:ext cx="9314446" cy="8956298"/>
              </a:xfrm>
              <a:prstGeom prst="rect">
                <a:avLst/>
              </a:prstGeom>
              <a:noFill/>
            </p:spPr>
            <p:txBody>
              <a:bodyPr wrap="square" rtlCol="0">
                <a:spAutoFit/>
              </a:bodyPr>
              <a:lstStyle/>
              <a:p>
                <a:pPr marL="514350" indent="-514350">
                  <a:buAutoNum type="arabicParenBoth"/>
                </a:pPr>
                <a:r>
                  <a:rPr lang="en-US" sz="3200" dirty="0" smtClean="0">
                    <a:solidFill>
                      <a:schemeClr val="bg1"/>
                    </a:solidFill>
                  </a:rPr>
                  <a:t>Initialization</a:t>
                </a:r>
              </a:p>
              <a:p>
                <a:r>
                  <a:rPr lang="en-US" sz="3200" dirty="0" smtClean="0">
                    <a:solidFill>
                      <a:schemeClr val="bg1"/>
                    </a:solidFill>
                  </a:rPr>
                  <a:t>     ▪ Randomly </a:t>
                </a:r>
                <a:r>
                  <a:rPr lang="en-US" sz="3200" dirty="0">
                    <a:solidFill>
                      <a:schemeClr val="bg1"/>
                    </a:solidFill>
                  </a:rPr>
                  <a:t>assign each </a:t>
                </a:r>
                <a:r>
                  <a:rPr lang="en-US" sz="3200" dirty="0" smtClean="0">
                    <a:solidFill>
                      <a:schemeClr val="bg1"/>
                    </a:solidFill>
                  </a:rPr>
                  <a:t>word to a topic</a:t>
                </a:r>
              </a:p>
              <a:p>
                <a:r>
                  <a:rPr lang="en-US" sz="3200" dirty="0">
                    <a:solidFill>
                      <a:schemeClr val="bg1"/>
                    </a:solidFill>
                  </a:rPr>
                  <a:t> </a:t>
                </a:r>
                <a:r>
                  <a:rPr lang="en-US" sz="3200" dirty="0" smtClean="0">
                    <a:solidFill>
                      <a:schemeClr val="bg1"/>
                    </a:solidFill>
                  </a:rPr>
                  <a:t>    </a:t>
                </a:r>
                <a:r>
                  <a:rPr lang="en-US" sz="3200" dirty="0">
                    <a:solidFill>
                      <a:schemeClr val="bg1"/>
                    </a:solidFill>
                  </a:rPr>
                  <a:t>▪ </a:t>
                </a:r>
                <a:r>
                  <a:rPr lang="en-US" sz="3200" dirty="0" smtClean="0">
                    <a:solidFill>
                      <a:schemeClr val="bg1"/>
                    </a:solidFill>
                  </a:rPr>
                  <a:t>Count the word frequency in each topic</a:t>
                </a:r>
              </a:p>
              <a:p>
                <a:r>
                  <a:rPr lang="en-US" sz="3200" dirty="0" smtClean="0">
                    <a:solidFill>
                      <a:schemeClr val="bg1"/>
                    </a:solidFill>
                  </a:rPr>
                  <a:t>     </a:t>
                </a:r>
                <a:r>
                  <a:rPr lang="en-US" sz="3200" dirty="0">
                    <a:solidFill>
                      <a:schemeClr val="bg1"/>
                    </a:solidFill>
                  </a:rPr>
                  <a:t>▪ </a:t>
                </a:r>
                <a:r>
                  <a:rPr lang="en-US" sz="3200" dirty="0" smtClean="0">
                    <a:solidFill>
                      <a:schemeClr val="bg1"/>
                    </a:solidFill>
                  </a:rPr>
                  <a:t>Initialize </a:t>
                </a:r>
                <a14:m>
                  <m:oMath xmlns:m="http://schemas.openxmlformats.org/officeDocument/2006/math" xmlns="">
                    <m:r>
                      <a:rPr lang="en-US" sz="3200" i="1">
                        <a:solidFill>
                          <a:schemeClr val="bg1"/>
                        </a:solidFill>
                        <a:latin typeface="Cambria Math" panose="02040503050406030204" pitchFamily="18" charset="0"/>
                        <a:ea typeface="Cambria Math" panose="02040503050406030204" pitchFamily="18" charset="0"/>
                      </a:rPr>
                      <m:t>𝛽</m:t>
                    </m:r>
                  </m:oMath>
                </a14:m>
                <a:endParaRPr lang="en-US" sz="3200" dirty="0">
                  <a:solidFill>
                    <a:schemeClr val="bg1"/>
                  </a:solidFill>
                </a:endParaRPr>
              </a:p>
              <a:p>
                <a:r>
                  <a:rPr lang="en-US" sz="3200" dirty="0" smtClean="0">
                    <a:solidFill>
                      <a:schemeClr val="bg1"/>
                    </a:solidFill>
                  </a:rPr>
                  <a:t>(2) Improving</a:t>
                </a:r>
              </a:p>
              <a:p>
                <a:r>
                  <a:rPr lang="en-US" sz="3200" dirty="0" smtClean="0">
                    <a:solidFill>
                      <a:schemeClr val="bg1"/>
                    </a:solidFill>
                  </a:rPr>
                  <a:t>      ▪ </a:t>
                </a:r>
                <a:r>
                  <a:rPr lang="en-US" sz="3200" dirty="0">
                    <a:solidFill>
                      <a:schemeClr val="bg1"/>
                    </a:solidFill>
                  </a:rPr>
                  <a:t>Estimate </a:t>
                </a:r>
                <a:r>
                  <a:rPr lang="en-US" sz="3200" dirty="0" err="1" smtClean="0">
                    <a:solidFill>
                      <a:schemeClr val="bg1"/>
                    </a:solidFill>
                  </a:rPr>
                  <a:t>Pr</a:t>
                </a:r>
                <a:r>
                  <a:rPr lang="en-US" sz="3200" dirty="0" smtClean="0">
                    <a:solidFill>
                      <a:schemeClr val="bg1"/>
                    </a:solidFill>
                  </a:rPr>
                  <a:t>(topic </a:t>
                </a:r>
                <a14:m>
                  <m:oMath xmlns:m="http://schemas.openxmlformats.org/officeDocument/2006/math" xmlns="">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𝑧</m:t>
                        </m:r>
                      </m:e>
                      <m:sub>
                        <m:r>
                          <a:rPr lang="en-US" sz="3200" i="1">
                            <a:solidFill>
                              <a:schemeClr val="bg1"/>
                            </a:solidFill>
                            <a:latin typeface="Cambria Math" panose="02040503050406030204" pitchFamily="18" charset="0"/>
                          </a:rPr>
                          <m:t>𝑛</m:t>
                        </m:r>
                      </m:sub>
                    </m:sSub>
                  </m:oMath>
                </a14:m>
                <a:r>
                  <a:rPr lang="en-US" sz="3200" dirty="0">
                    <a:solidFill>
                      <a:schemeClr val="bg1"/>
                    </a:solidFill>
                  </a:rPr>
                  <a:t>| document m) </a:t>
                </a:r>
              </a:p>
              <a:p>
                <a:r>
                  <a:rPr lang="en-US" sz="3200" dirty="0">
                    <a:solidFill>
                      <a:schemeClr val="bg1"/>
                    </a:solidFill>
                  </a:rPr>
                  <a:t> </a:t>
                </a:r>
                <a:r>
                  <a:rPr lang="en-US" sz="3200" dirty="0" smtClean="0">
                    <a:solidFill>
                      <a:schemeClr val="bg1"/>
                    </a:solidFill>
                  </a:rPr>
                  <a:t>     ▪ Determine </a:t>
                </a:r>
                <a:r>
                  <a:rPr lang="en-US" sz="3200" dirty="0" err="1" smtClean="0">
                    <a:solidFill>
                      <a:schemeClr val="bg1"/>
                    </a:solidFill>
                  </a:rPr>
                  <a:t>Pr</a:t>
                </a:r>
                <a:r>
                  <a:rPr lang="en-US" sz="3200" dirty="0" smtClean="0">
                    <a:solidFill>
                      <a:schemeClr val="bg1"/>
                    </a:solidFill>
                  </a:rPr>
                  <a:t>(word </a:t>
                </a:r>
                <a:r>
                  <a:rPr lang="en-US" sz="3200" dirty="0">
                    <a:solidFill>
                      <a:schemeClr val="bg1"/>
                    </a:solidFill>
                  </a:rPr>
                  <a:t>w | topic </a:t>
                </a:r>
                <a14:m>
                  <m:oMath xmlns:m="http://schemas.openxmlformats.org/officeDocument/2006/math" xmlns="">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𝑧</m:t>
                        </m:r>
                      </m:e>
                      <m:sub>
                        <m:r>
                          <a:rPr lang="en-US" sz="3200" i="1">
                            <a:solidFill>
                              <a:schemeClr val="bg1"/>
                            </a:solidFill>
                            <a:latin typeface="Cambria Math" panose="02040503050406030204" pitchFamily="18" charset="0"/>
                          </a:rPr>
                          <m:t>𝑛</m:t>
                        </m:r>
                      </m:sub>
                    </m:sSub>
                  </m:oMath>
                </a14:m>
                <a:r>
                  <a:rPr lang="en-US" sz="3200" dirty="0">
                    <a:solidFill>
                      <a:schemeClr val="bg1"/>
                    </a:solidFill>
                  </a:rPr>
                  <a:t>)</a:t>
                </a:r>
                <a:endParaRPr lang="en-US" sz="3200" dirty="0" smtClean="0">
                  <a:solidFill>
                    <a:schemeClr val="bg1"/>
                  </a:solidFill>
                </a:endParaRPr>
              </a:p>
              <a:p>
                <a:r>
                  <a:rPr lang="en-US" sz="3200" dirty="0">
                    <a:solidFill>
                      <a:schemeClr val="bg1"/>
                    </a:solidFill>
                  </a:rPr>
                  <a:t>      ▪ Pick </a:t>
                </a:r>
                <a14:m>
                  <m:oMath xmlns:m="http://schemas.openxmlformats.org/officeDocument/2006/math" xmlns="">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𝑧</m:t>
                        </m:r>
                      </m:e>
                      <m:sub>
                        <m:r>
                          <a:rPr lang="en-US" sz="3200" i="1">
                            <a:solidFill>
                              <a:schemeClr val="bg1"/>
                            </a:solidFill>
                            <a:latin typeface="Cambria Math" panose="02040503050406030204" pitchFamily="18" charset="0"/>
                          </a:rPr>
                          <m:t>𝑛</m:t>
                        </m:r>
                      </m:sub>
                    </m:sSub>
                  </m:oMath>
                </a14:m>
                <a:r>
                  <a:rPr lang="en-US" sz="3200" dirty="0">
                    <a:solidFill>
                      <a:schemeClr val="bg1"/>
                    </a:solidFill>
                  </a:rPr>
                  <a:t>to maximize </a:t>
                </a:r>
                <a:r>
                  <a:rPr lang="en-US" sz="3200" dirty="0" err="1" smtClean="0">
                    <a:solidFill>
                      <a:schemeClr val="bg1"/>
                    </a:solidFill>
                  </a:rPr>
                  <a:t>Pr</a:t>
                </a:r>
                <a:r>
                  <a:rPr lang="en-US" sz="3200" dirty="0" smtClean="0">
                    <a:solidFill>
                      <a:schemeClr val="bg1"/>
                    </a:solidFill>
                  </a:rPr>
                  <a:t>(topic </a:t>
                </a:r>
                <a14:m>
                  <m:oMath xmlns:m="http://schemas.openxmlformats.org/officeDocument/2006/math" xmlns="">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𝑧</m:t>
                        </m:r>
                      </m:e>
                      <m:sub>
                        <m:r>
                          <a:rPr lang="en-US" sz="3200" i="1">
                            <a:solidFill>
                              <a:schemeClr val="bg1"/>
                            </a:solidFill>
                            <a:latin typeface="Cambria Math" panose="02040503050406030204" pitchFamily="18" charset="0"/>
                          </a:rPr>
                          <m:t>𝑛</m:t>
                        </m:r>
                      </m:sub>
                    </m:sSub>
                  </m:oMath>
                </a14:m>
                <a:r>
                  <a:rPr lang="en-US" sz="3200" dirty="0">
                    <a:solidFill>
                      <a:schemeClr val="bg1"/>
                    </a:solidFill>
                  </a:rPr>
                  <a:t>| document m</a:t>
                </a:r>
                <a:r>
                  <a:rPr lang="en-US" sz="3200" dirty="0" smtClean="0">
                    <a:solidFill>
                      <a:schemeClr val="bg1"/>
                    </a:solidFill>
                  </a:rPr>
                  <a:t>)</a:t>
                </a:r>
              </a:p>
              <a:p>
                <a:r>
                  <a:rPr lang="en-US" sz="3200" dirty="0">
                    <a:solidFill>
                      <a:schemeClr val="bg1"/>
                    </a:solidFill>
                  </a:rPr>
                  <a:t> </a:t>
                </a:r>
                <a:r>
                  <a:rPr lang="en-US" sz="3200" dirty="0" smtClean="0">
                    <a:solidFill>
                      <a:schemeClr val="bg1"/>
                    </a:solidFill>
                  </a:rPr>
                  <a:t>        </a:t>
                </a:r>
                <a:r>
                  <a:rPr lang="en-US" sz="3200" dirty="0">
                    <a:solidFill>
                      <a:schemeClr val="bg1"/>
                    </a:solidFill>
                  </a:rPr>
                  <a:t>× </a:t>
                </a:r>
                <a:r>
                  <a:rPr lang="en-US" sz="3200" dirty="0" err="1">
                    <a:solidFill>
                      <a:schemeClr val="bg1"/>
                    </a:solidFill>
                  </a:rPr>
                  <a:t>Pr</a:t>
                </a:r>
                <a:r>
                  <a:rPr lang="en-US" sz="3200" dirty="0">
                    <a:solidFill>
                      <a:schemeClr val="bg1"/>
                    </a:solidFill>
                  </a:rPr>
                  <a:t>(word w | topic </a:t>
                </a:r>
                <a14:m>
                  <m:oMath xmlns:m="http://schemas.openxmlformats.org/officeDocument/2006/math" xmlns="">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𝑧</m:t>
                        </m:r>
                      </m:e>
                      <m:sub>
                        <m:r>
                          <a:rPr lang="en-US" sz="3200" i="1">
                            <a:solidFill>
                              <a:schemeClr val="bg1"/>
                            </a:solidFill>
                            <a:latin typeface="Cambria Math" panose="02040503050406030204" pitchFamily="18" charset="0"/>
                          </a:rPr>
                          <m:t>𝑛</m:t>
                        </m:r>
                      </m:sub>
                    </m:sSub>
                  </m:oMath>
                </a14:m>
                <a:r>
                  <a:rPr lang="en-US" sz="3200" dirty="0">
                    <a:solidFill>
                      <a:schemeClr val="bg1"/>
                    </a:solidFill>
                  </a:rPr>
                  <a:t>)</a:t>
                </a:r>
                <a:r>
                  <a:rPr lang="en-US" sz="3200" dirty="0" smtClean="0">
                    <a:solidFill>
                      <a:schemeClr val="bg1"/>
                    </a:solidFill>
                  </a:rPr>
                  <a:t> </a:t>
                </a:r>
              </a:p>
              <a:p>
                <a:r>
                  <a:rPr lang="en-US" sz="3200" dirty="0">
                    <a:solidFill>
                      <a:schemeClr val="bg1"/>
                    </a:solidFill>
                  </a:rPr>
                  <a:t> </a:t>
                </a:r>
                <a:r>
                  <a:rPr lang="en-US" sz="3200" dirty="0" smtClean="0">
                    <a:solidFill>
                      <a:schemeClr val="bg1"/>
                    </a:solidFill>
                  </a:rPr>
                  <a:t>     ▪ Reassign </a:t>
                </a:r>
                <a:r>
                  <a:rPr lang="en-US" sz="3200" dirty="0">
                    <a:solidFill>
                      <a:schemeClr val="bg1"/>
                    </a:solidFill>
                  </a:rPr>
                  <a:t>a new topic </a:t>
                </a:r>
                <a:r>
                  <a:rPr lang="en-US" sz="3200" dirty="0" smtClean="0">
                    <a:solidFill>
                      <a:schemeClr val="bg1"/>
                    </a:solidFill>
                  </a:rPr>
                  <a:t>to a word</a:t>
                </a:r>
              </a:p>
              <a:p>
                <a:r>
                  <a:rPr lang="en-US" sz="3200" dirty="0" smtClean="0">
                    <a:solidFill>
                      <a:schemeClr val="bg1"/>
                    </a:solidFill>
                  </a:rPr>
                  <a:t>      </a:t>
                </a:r>
                <a:r>
                  <a:rPr lang="en-US" sz="3200" dirty="0">
                    <a:solidFill>
                      <a:schemeClr val="bg1"/>
                    </a:solidFill>
                  </a:rPr>
                  <a:t>▪ </a:t>
                </a:r>
                <a:r>
                  <a:rPr lang="en-US" sz="3200" dirty="0" smtClean="0">
                    <a:solidFill>
                      <a:schemeClr val="bg1"/>
                    </a:solidFill>
                  </a:rPr>
                  <a:t>Update </a:t>
                </a:r>
                <a14:m>
                  <m:oMath xmlns:m="http://schemas.openxmlformats.org/officeDocument/2006/math" xmlns="">
                    <m:r>
                      <a:rPr lang="en-US" sz="3200" i="1">
                        <a:solidFill>
                          <a:schemeClr val="bg1"/>
                        </a:solidFill>
                        <a:latin typeface="Cambria Math" panose="02040503050406030204" pitchFamily="18" charset="0"/>
                        <a:ea typeface="Cambria Math" panose="02040503050406030204" pitchFamily="18" charset="0"/>
                      </a:rPr>
                      <m:t>𝛽</m:t>
                    </m:r>
                  </m:oMath>
                </a14:m>
                <a:r>
                  <a:rPr lang="en-US" sz="3200" dirty="0" smtClean="0">
                    <a:solidFill>
                      <a:schemeClr val="bg1"/>
                    </a:solidFill>
                  </a:rPr>
                  <a:t> and </a:t>
                </a:r>
                <a:r>
                  <a:rPr lang="en-US" sz="3200" dirty="0">
                    <a:solidFill>
                      <a:schemeClr val="bg1"/>
                    </a:solidFill>
                  </a:rPr>
                  <a:t>Pr(topic </a:t>
                </a:r>
                <a14:m>
                  <m:oMath xmlns:m="http://schemas.openxmlformats.org/officeDocument/2006/math" xmlns="">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𝑧</m:t>
                        </m:r>
                      </m:e>
                      <m:sub>
                        <m:r>
                          <a:rPr lang="en-US" sz="3200" i="1">
                            <a:solidFill>
                              <a:schemeClr val="bg1"/>
                            </a:solidFill>
                            <a:latin typeface="Cambria Math" panose="02040503050406030204" pitchFamily="18" charset="0"/>
                          </a:rPr>
                          <m:t>𝑛</m:t>
                        </m:r>
                      </m:sub>
                    </m:sSub>
                  </m:oMath>
                </a14:m>
                <a:r>
                  <a:rPr lang="en-US" sz="3200" dirty="0">
                    <a:solidFill>
                      <a:schemeClr val="bg1"/>
                    </a:solidFill>
                  </a:rPr>
                  <a:t>| document m) </a:t>
                </a:r>
                <a:endParaRPr lang="en-US" sz="3200" dirty="0" smtClean="0">
                  <a:solidFill>
                    <a:schemeClr val="bg1"/>
                  </a:solidFill>
                </a:endParaRPr>
              </a:p>
              <a:p>
                <a:r>
                  <a:rPr lang="en-US" sz="3200" dirty="0" smtClean="0">
                    <a:solidFill>
                      <a:schemeClr val="bg1"/>
                    </a:solidFill>
                  </a:rPr>
                  <a:t>(3) Iteration</a:t>
                </a:r>
              </a:p>
              <a:p>
                <a:r>
                  <a:rPr lang="en-US" sz="3200" dirty="0">
                    <a:solidFill>
                      <a:schemeClr val="bg1"/>
                    </a:solidFill>
                  </a:rPr>
                  <a:t> </a:t>
                </a:r>
                <a:r>
                  <a:rPr lang="en-US" sz="3200" dirty="0" smtClean="0">
                    <a:solidFill>
                      <a:schemeClr val="bg1"/>
                    </a:solidFill>
                  </a:rPr>
                  <a:t>     ▪ Repeat step two for certain number of times</a:t>
                </a:r>
              </a:p>
              <a:p>
                <a:r>
                  <a:rPr lang="en-US" sz="3200" dirty="0">
                    <a:solidFill>
                      <a:schemeClr val="bg1"/>
                    </a:solidFill>
                  </a:rPr>
                  <a:t> </a:t>
                </a:r>
                <a:r>
                  <a:rPr lang="en-US" sz="3200" dirty="0" smtClean="0">
                    <a:solidFill>
                      <a:schemeClr val="bg1"/>
                    </a:solidFill>
                  </a:rPr>
                  <a:t>     ▪ Reach a steady state of log-likelihood</a:t>
                </a:r>
              </a:p>
              <a:p>
                <a:r>
                  <a:rPr lang="en-US" sz="3200" dirty="0" smtClean="0">
                    <a:solidFill>
                      <a:schemeClr val="bg1"/>
                    </a:solidFill>
                  </a:rPr>
                  <a:t>(4) Estimation</a:t>
                </a:r>
              </a:p>
              <a:p>
                <a:r>
                  <a:rPr lang="en-US" sz="3200" dirty="0">
                    <a:solidFill>
                      <a:schemeClr val="bg1"/>
                    </a:solidFill>
                  </a:rPr>
                  <a:t> </a:t>
                </a:r>
                <a:r>
                  <a:rPr lang="en-US" sz="3200" dirty="0" smtClean="0">
                    <a:solidFill>
                      <a:schemeClr val="bg1"/>
                    </a:solidFill>
                  </a:rPr>
                  <a:t>     ▪ Use </a:t>
                </a:r>
                <a:r>
                  <a:rPr lang="en-US" sz="3200" dirty="0">
                    <a:solidFill>
                      <a:schemeClr val="bg1"/>
                    </a:solidFill>
                  </a:rPr>
                  <a:t>the assignments to estimate the </a:t>
                </a:r>
                <a:r>
                  <a:rPr lang="en-US" sz="3200" dirty="0" smtClean="0">
                    <a:solidFill>
                      <a:schemeClr val="bg1"/>
                    </a:solidFill>
                  </a:rPr>
                  <a:t>topic</a:t>
                </a:r>
              </a:p>
              <a:p>
                <a:r>
                  <a:rPr lang="en-US" sz="3200" dirty="0">
                    <a:solidFill>
                      <a:schemeClr val="bg1"/>
                    </a:solidFill>
                  </a:rPr>
                  <a:t>      mixtures of each document and the </a:t>
                </a:r>
                <a:r>
                  <a:rPr lang="en-US" sz="3200" dirty="0" smtClean="0">
                    <a:solidFill>
                      <a:schemeClr val="bg1"/>
                    </a:solidFill>
                  </a:rPr>
                  <a:t>words</a:t>
                </a:r>
                <a:endParaRPr lang="en-US" sz="3200" dirty="0">
                  <a:solidFill>
                    <a:schemeClr val="bg1"/>
                  </a:solidFill>
                </a:endParaRPr>
              </a:p>
              <a:p>
                <a:r>
                  <a:rPr lang="en-US" sz="3200" dirty="0">
                    <a:solidFill>
                      <a:schemeClr val="bg1"/>
                    </a:solidFill>
                  </a:rPr>
                  <a:t> </a:t>
                </a:r>
                <a:r>
                  <a:rPr lang="en-US" sz="3200" dirty="0" smtClean="0">
                    <a:solidFill>
                      <a:schemeClr val="bg1"/>
                    </a:solidFill>
                  </a:rPr>
                  <a:t>     associated </a:t>
                </a:r>
                <a:r>
                  <a:rPr lang="en-US" sz="3200" dirty="0">
                    <a:solidFill>
                      <a:schemeClr val="bg1"/>
                    </a:solidFill>
                  </a:rPr>
                  <a:t>to each topic</a:t>
                </a:r>
                <a:endParaRPr lang="en-US" sz="3200" dirty="0" smtClean="0">
                  <a:solidFill>
                    <a:schemeClr val="bg1"/>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14238372" y="20354336"/>
                <a:ext cx="9314446" cy="8956298"/>
              </a:xfrm>
              <a:prstGeom prst="rect">
                <a:avLst/>
              </a:prstGeom>
              <a:blipFill rotWithShape="1">
                <a:blip r:embed="rId4"/>
                <a:stretch>
                  <a:fillRect l="-1767" t="-1021" b="-1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591314" y="22859773"/>
                <a:ext cx="12352953" cy="3046988"/>
              </a:xfrm>
              <a:prstGeom prst="rect">
                <a:avLst/>
              </a:prstGeom>
              <a:noFill/>
            </p:spPr>
            <p:txBody>
              <a:bodyPr wrap="square" rtlCol="0">
                <a:spAutoFit/>
              </a:bodyPr>
              <a:lstStyle/>
              <a:p>
                <a:pPr>
                  <a:buFont typeface="Arial" pitchFamily="34" charset="0"/>
                  <a:buChar char="•"/>
                </a:pPr>
                <a:r>
                  <a:rPr lang="en-US" sz="3200" dirty="0">
                    <a:solidFill>
                      <a:schemeClr val="bg1"/>
                    </a:solidFill>
                  </a:rPr>
                  <a:t> LDA is a three-level hierarchical Bayesian </a:t>
                </a:r>
                <a:r>
                  <a:rPr lang="en-US" sz="3200" dirty="0" smtClean="0">
                    <a:solidFill>
                      <a:schemeClr val="bg1"/>
                    </a:solidFill>
                  </a:rPr>
                  <a:t>model </a:t>
                </a:r>
              </a:p>
              <a:p>
                <a:pPr>
                  <a:buFont typeface="Arial" pitchFamily="34" charset="0"/>
                  <a:buChar char="•"/>
                </a:pPr>
                <a:r>
                  <a:rPr lang="en-US" sz="3200" dirty="0" smtClean="0">
                    <a:solidFill>
                      <a:schemeClr val="bg1"/>
                    </a:solidFill>
                  </a:rPr>
                  <a:t> A document is a sequence of N words (</a:t>
                </a:r>
                <a14:m>
                  <m:oMath xmlns:m="http://schemas.openxmlformats.org/officeDocument/2006/math" xmlns="">
                    <m:r>
                      <a:rPr lang="en-US" sz="3200" b="1" i="1" smtClean="0">
                        <a:solidFill>
                          <a:schemeClr val="bg1"/>
                        </a:solidFill>
                        <a:latin typeface="Cambria Math" panose="02040503050406030204" pitchFamily="18" charset="0"/>
                      </a:rPr>
                      <m:t>𝒘</m:t>
                    </m:r>
                    <m:r>
                      <a:rPr lang="en-US" sz="3200" b="0" i="1" smtClean="0">
                        <a:solidFill>
                          <a:schemeClr val="bg1"/>
                        </a:solidFill>
                        <a:latin typeface="Cambria Math" panose="02040503050406030204" pitchFamily="18" charset="0"/>
                      </a:rPr>
                      <m:t>=(</m:t>
                    </m:r>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𝑤</m:t>
                        </m:r>
                      </m:e>
                      <m:sub>
                        <m:r>
                          <a:rPr lang="en-US" sz="3200" b="0" i="1" smtClean="0">
                            <a:solidFill>
                              <a:schemeClr val="bg1"/>
                            </a:solidFill>
                            <a:latin typeface="Cambria Math" panose="02040503050406030204" pitchFamily="18" charset="0"/>
                          </a:rPr>
                          <m:t>1</m:t>
                        </m:r>
                      </m:sub>
                    </m:sSub>
                    <m:r>
                      <a:rPr lang="en-US" sz="3200" b="0" i="1" smtClean="0">
                        <a:solidFill>
                          <a:schemeClr val="bg1"/>
                        </a:solidFill>
                        <a:latin typeface="Cambria Math" panose="02040503050406030204" pitchFamily="18" charset="0"/>
                      </a:rPr>
                      <m:t>, </m:t>
                    </m:r>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𝑤</m:t>
                        </m:r>
                      </m:e>
                      <m:sub>
                        <m:r>
                          <a:rPr lang="en-US" sz="3200" b="0" i="1" smtClean="0">
                            <a:solidFill>
                              <a:schemeClr val="bg1"/>
                            </a:solidFill>
                            <a:latin typeface="Cambria Math" panose="02040503050406030204" pitchFamily="18" charset="0"/>
                          </a:rPr>
                          <m:t>2</m:t>
                        </m:r>
                      </m:sub>
                    </m:sSub>
                    <m:r>
                      <a:rPr lang="en-US" sz="3200" b="0" i="1" smtClean="0">
                        <a:solidFill>
                          <a:schemeClr val="bg1"/>
                        </a:solidFill>
                        <a:latin typeface="Cambria Math" panose="02040503050406030204" pitchFamily="18" charset="0"/>
                      </a:rPr>
                      <m:t>,…, </m:t>
                    </m:r>
                    <m:sSub>
                      <m:sSubPr>
                        <m:ctrlPr>
                          <a:rPr lang="en-US" sz="3200" b="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𝑤</m:t>
                        </m:r>
                      </m:e>
                      <m:sub>
                        <m:r>
                          <a:rPr lang="en-US" sz="3200" b="0" i="1" smtClean="0">
                            <a:solidFill>
                              <a:schemeClr val="bg1"/>
                            </a:solidFill>
                            <a:latin typeface="Cambria Math" panose="02040503050406030204" pitchFamily="18" charset="0"/>
                          </a:rPr>
                          <m:t>𝑁</m:t>
                        </m:r>
                      </m:sub>
                    </m:sSub>
                    <m:r>
                      <a:rPr lang="en-US" sz="3200" b="0" i="1" smtClean="0">
                        <a:solidFill>
                          <a:schemeClr val="bg1"/>
                        </a:solidFill>
                        <a:latin typeface="Cambria Math" panose="02040503050406030204" pitchFamily="18" charset="0"/>
                      </a:rPr>
                      <m:t>)</m:t>
                    </m:r>
                  </m:oMath>
                </a14:m>
                <a:r>
                  <a:rPr lang="en-US" sz="3200" dirty="0" smtClean="0">
                    <a:solidFill>
                      <a:schemeClr val="bg1"/>
                    </a:solidFill>
                  </a:rPr>
                  <a:t>)</a:t>
                </a:r>
              </a:p>
              <a:p>
                <a:pPr>
                  <a:buFont typeface="Arial" pitchFamily="34" charset="0"/>
                  <a:buChar char="•"/>
                </a:pPr>
                <a:r>
                  <a:rPr lang="en-US" sz="3200" dirty="0">
                    <a:solidFill>
                      <a:schemeClr val="bg1"/>
                    </a:solidFill>
                  </a:rPr>
                  <a:t> </a:t>
                </a:r>
                <a:r>
                  <a:rPr lang="en-US" sz="3200" dirty="0" smtClean="0">
                    <a:solidFill>
                      <a:schemeClr val="bg1"/>
                    </a:solidFill>
                  </a:rPr>
                  <a:t>Word order is ignored (exchangeability)</a:t>
                </a:r>
              </a:p>
              <a:p>
                <a:pPr>
                  <a:buFont typeface="Arial" pitchFamily="34" charset="0"/>
                  <a:buChar char="•"/>
                </a:pPr>
                <a:r>
                  <a:rPr lang="en-US" sz="3200" dirty="0" smtClean="0">
                    <a:solidFill>
                      <a:schemeClr val="bg1"/>
                    </a:solidFill>
                  </a:rPr>
                  <a:t> A corpus is a collection of M documents (</a:t>
                </a:r>
                <a14:m>
                  <m:oMath xmlns:m="http://schemas.openxmlformats.org/officeDocument/2006/math" xmlns="">
                    <m:r>
                      <a:rPr lang="en-US" sz="3200" b="0" i="1" smtClean="0">
                        <a:solidFill>
                          <a:schemeClr val="bg1"/>
                        </a:solidFill>
                        <a:latin typeface="Cambria Math" panose="02040503050406030204" pitchFamily="18" charset="0"/>
                      </a:rPr>
                      <m:t>𝐷</m:t>
                    </m:r>
                    <m:r>
                      <a:rPr lang="en-US" sz="3200" b="0" i="1" smtClean="0">
                        <a:solidFill>
                          <a:schemeClr val="bg1"/>
                        </a:solidFill>
                        <a:latin typeface="Cambria Math" panose="02040503050406030204" pitchFamily="18" charset="0"/>
                      </a:rPr>
                      <m:t>={</m:t>
                    </m:r>
                    <m:sSub>
                      <m:sSubPr>
                        <m:ctrlPr>
                          <a:rPr lang="en-US" sz="3200" i="1">
                            <a:solidFill>
                              <a:schemeClr val="bg1"/>
                            </a:solidFill>
                            <a:latin typeface="Cambria Math" panose="02040503050406030204" pitchFamily="18" charset="0"/>
                          </a:rPr>
                        </m:ctrlPr>
                      </m:sSubPr>
                      <m:e>
                        <m:r>
                          <a:rPr lang="en-US" sz="3200" b="1" i="1">
                            <a:solidFill>
                              <a:schemeClr val="bg1"/>
                            </a:solidFill>
                            <a:latin typeface="Cambria Math" panose="02040503050406030204" pitchFamily="18" charset="0"/>
                          </a:rPr>
                          <m:t>𝒘</m:t>
                        </m:r>
                      </m:e>
                      <m:sub>
                        <m:r>
                          <a:rPr lang="en-US" sz="3200" b="0" i="1" smtClean="0">
                            <a:solidFill>
                              <a:schemeClr val="bg1"/>
                            </a:solidFill>
                            <a:latin typeface="Cambria Math" panose="02040503050406030204" pitchFamily="18" charset="0"/>
                          </a:rPr>
                          <m:t>1</m:t>
                        </m:r>
                      </m:sub>
                    </m:sSub>
                    <m:r>
                      <a:rPr lang="en-US" sz="3200" b="0" i="1" smtClean="0">
                        <a:solidFill>
                          <a:schemeClr val="bg1"/>
                        </a:solidFill>
                        <a:latin typeface="Cambria Math" panose="02040503050406030204" pitchFamily="18" charset="0"/>
                      </a:rPr>
                      <m:t>,</m:t>
                    </m:r>
                    <m:sSub>
                      <m:sSubPr>
                        <m:ctrlPr>
                          <a:rPr lang="en-US" sz="3200" i="1">
                            <a:solidFill>
                              <a:schemeClr val="bg1"/>
                            </a:solidFill>
                            <a:latin typeface="Cambria Math" panose="02040503050406030204" pitchFamily="18" charset="0"/>
                          </a:rPr>
                        </m:ctrlPr>
                      </m:sSubPr>
                      <m:e>
                        <m:r>
                          <a:rPr lang="en-US" sz="3200" b="1" i="1">
                            <a:solidFill>
                              <a:schemeClr val="bg1"/>
                            </a:solidFill>
                            <a:latin typeface="Cambria Math" panose="02040503050406030204" pitchFamily="18" charset="0"/>
                          </a:rPr>
                          <m:t>𝒘</m:t>
                        </m:r>
                      </m:e>
                      <m:sub>
                        <m:r>
                          <a:rPr lang="en-US" sz="3200" b="0" i="1" smtClean="0">
                            <a:solidFill>
                              <a:schemeClr val="bg1"/>
                            </a:solidFill>
                            <a:latin typeface="Cambria Math" panose="02040503050406030204" pitchFamily="18" charset="0"/>
                          </a:rPr>
                          <m:t>2</m:t>
                        </m:r>
                      </m:sub>
                    </m:sSub>
                    <m:r>
                      <a:rPr lang="en-US" sz="3200" b="0" i="1" smtClean="0">
                        <a:solidFill>
                          <a:schemeClr val="bg1"/>
                        </a:solidFill>
                        <a:latin typeface="Cambria Math" panose="02040503050406030204" pitchFamily="18" charset="0"/>
                      </a:rPr>
                      <m:t>, …,</m:t>
                    </m:r>
                    <m:sSub>
                      <m:sSubPr>
                        <m:ctrlPr>
                          <a:rPr lang="en-US" sz="3200" i="1">
                            <a:solidFill>
                              <a:schemeClr val="bg1"/>
                            </a:solidFill>
                            <a:latin typeface="Cambria Math" panose="02040503050406030204" pitchFamily="18" charset="0"/>
                          </a:rPr>
                        </m:ctrlPr>
                      </m:sSubPr>
                      <m:e>
                        <m:r>
                          <a:rPr lang="en-US" sz="3200" b="1" i="1">
                            <a:solidFill>
                              <a:schemeClr val="bg1"/>
                            </a:solidFill>
                            <a:latin typeface="Cambria Math" panose="02040503050406030204" pitchFamily="18" charset="0"/>
                          </a:rPr>
                          <m:t>𝒘</m:t>
                        </m:r>
                      </m:e>
                      <m:sub>
                        <m:r>
                          <a:rPr lang="en-US" sz="3200" b="0" i="1" smtClean="0">
                            <a:solidFill>
                              <a:schemeClr val="bg1"/>
                            </a:solidFill>
                            <a:latin typeface="Cambria Math" panose="02040503050406030204" pitchFamily="18" charset="0"/>
                          </a:rPr>
                          <m:t>𝑀</m:t>
                        </m:r>
                      </m:sub>
                    </m:sSub>
                    <m:r>
                      <a:rPr lang="en-US" sz="3200" b="0" i="1" smtClean="0">
                        <a:solidFill>
                          <a:schemeClr val="bg1"/>
                        </a:solidFill>
                        <a:latin typeface="Cambria Math" panose="02040503050406030204" pitchFamily="18" charset="0"/>
                      </a:rPr>
                      <m:t>}</m:t>
                    </m:r>
                  </m:oMath>
                </a14:m>
                <a:r>
                  <a:rPr lang="en-US" sz="3200" dirty="0" smtClean="0">
                    <a:solidFill>
                      <a:schemeClr val="bg1"/>
                    </a:solidFill>
                  </a:rPr>
                  <a:t>)</a:t>
                </a:r>
              </a:p>
              <a:p>
                <a:pPr>
                  <a:buFont typeface="Arial" pitchFamily="34" charset="0"/>
                  <a:buChar char="•"/>
                </a:pPr>
                <a:r>
                  <a:rPr lang="en-US" sz="3200" dirty="0" smtClean="0">
                    <a:solidFill>
                      <a:schemeClr val="bg1"/>
                    </a:solidFill>
                  </a:rPr>
                  <a:t> Documents </a:t>
                </a:r>
                <a:r>
                  <a:rPr lang="en-US" sz="3200" dirty="0">
                    <a:solidFill>
                      <a:schemeClr val="bg1"/>
                    </a:solidFill>
                  </a:rPr>
                  <a:t>are represented as random mixtures over latent </a:t>
                </a:r>
                <a:r>
                  <a:rPr lang="en-US" sz="3200" dirty="0" smtClean="0">
                    <a:solidFill>
                      <a:schemeClr val="bg1"/>
                    </a:solidFill>
                  </a:rPr>
                  <a:t>k topics </a:t>
                </a:r>
              </a:p>
              <a:p>
                <a:pPr>
                  <a:buFont typeface="Arial" pitchFamily="34" charset="0"/>
                  <a:buChar char="•"/>
                </a:pPr>
                <a:r>
                  <a:rPr lang="en-US" sz="3200" dirty="0">
                    <a:solidFill>
                      <a:schemeClr val="bg1"/>
                    </a:solidFill>
                  </a:rPr>
                  <a:t> </a:t>
                </a:r>
                <a:r>
                  <a:rPr lang="en-US" sz="3200" dirty="0" smtClean="0">
                    <a:solidFill>
                      <a:schemeClr val="bg1"/>
                    </a:solidFill>
                  </a:rPr>
                  <a:t>A topic </a:t>
                </a:r>
                <a:r>
                  <a:rPr lang="en-US" sz="3200" dirty="0">
                    <a:solidFill>
                      <a:schemeClr val="bg1"/>
                    </a:solidFill>
                  </a:rPr>
                  <a:t>is characterized by a distribution over words.</a:t>
                </a:r>
              </a:p>
            </p:txBody>
          </p:sp>
        </mc:Choice>
        <mc:Fallback xmlns="">
          <p:sp>
            <p:nvSpPr>
              <p:cNvPr id="69" name="TextBox 68"/>
              <p:cNvSpPr txBox="1">
                <a:spLocks noRot="1" noChangeAspect="1" noMove="1" noResize="1" noEditPoints="1" noAdjustHandles="1" noChangeArrowheads="1" noChangeShapeType="1" noTextEdit="1"/>
              </p:cNvSpPr>
              <p:nvPr/>
            </p:nvSpPr>
            <p:spPr>
              <a:xfrm>
                <a:off x="591314" y="22859773"/>
                <a:ext cx="12352953" cy="3046988"/>
              </a:xfrm>
              <a:prstGeom prst="rect">
                <a:avLst/>
              </a:prstGeom>
              <a:blipFill rotWithShape="0">
                <a:blip r:embed="rId5"/>
                <a:stretch>
                  <a:fillRect l="-1135" t="-2600" r="-839" b="-5600"/>
                </a:stretch>
              </a:blipFill>
            </p:spPr>
            <p:txBody>
              <a:bodyPr/>
              <a:lstStyle/>
              <a:p>
                <a:r>
                  <a:rPr lang="en-US">
                    <a:noFill/>
                  </a:rPr>
                  <a:t> </a:t>
                </a:r>
              </a:p>
            </p:txBody>
          </p:sp>
        </mc:Fallback>
      </mc:AlternateContent>
      <p:sp>
        <p:nvSpPr>
          <p:cNvPr id="71" name="TextBox 70"/>
          <p:cNvSpPr txBox="1"/>
          <p:nvPr/>
        </p:nvSpPr>
        <p:spPr>
          <a:xfrm>
            <a:off x="586638" y="15433235"/>
            <a:ext cx="11033720" cy="2062103"/>
          </a:xfrm>
          <a:prstGeom prst="rect">
            <a:avLst/>
          </a:prstGeom>
          <a:noFill/>
        </p:spPr>
        <p:txBody>
          <a:bodyPr wrap="square" rtlCol="0">
            <a:spAutoFit/>
          </a:bodyPr>
          <a:lstStyle/>
          <a:p>
            <a:pPr>
              <a:buFont typeface="Arial" pitchFamily="34" charset="0"/>
              <a:buChar char="•"/>
            </a:pPr>
            <a:r>
              <a:rPr lang="en-US" sz="3200" dirty="0">
                <a:solidFill>
                  <a:schemeClr val="bg1"/>
                </a:solidFill>
              </a:rPr>
              <a:t> </a:t>
            </a:r>
            <a:r>
              <a:rPr lang="en-US" sz="3200" dirty="0" smtClean="0">
                <a:solidFill>
                  <a:schemeClr val="bg1"/>
                </a:solidFill>
              </a:rPr>
              <a:t>Classification and novelty detection with </a:t>
            </a:r>
            <a:r>
              <a:rPr lang="en-US" sz="3200" dirty="0">
                <a:solidFill>
                  <a:schemeClr val="bg1"/>
                </a:solidFill>
              </a:rPr>
              <a:t>text corpora</a:t>
            </a:r>
            <a:endParaRPr lang="en-US" sz="3200" dirty="0" smtClean="0">
              <a:solidFill>
                <a:schemeClr val="bg1"/>
              </a:solidFill>
            </a:endParaRPr>
          </a:p>
          <a:p>
            <a:pPr>
              <a:buFont typeface="Arial" pitchFamily="34" charset="0"/>
              <a:buChar char="•"/>
            </a:pPr>
            <a:r>
              <a:rPr lang="en-US" sz="3200" dirty="0" smtClean="0">
                <a:solidFill>
                  <a:schemeClr val="bg1"/>
                </a:solidFill>
              </a:rPr>
              <a:t> Description </a:t>
            </a:r>
            <a:r>
              <a:rPr lang="en-US" sz="3200" dirty="0">
                <a:solidFill>
                  <a:schemeClr val="bg1"/>
                </a:solidFill>
              </a:rPr>
              <a:t>of the data in a text corpora </a:t>
            </a:r>
            <a:endParaRPr lang="en-US" sz="3200" dirty="0" smtClean="0">
              <a:solidFill>
                <a:schemeClr val="bg1"/>
              </a:solidFill>
            </a:endParaRPr>
          </a:p>
          <a:p>
            <a:endParaRPr lang="en-US" sz="3200" dirty="0" smtClean="0">
              <a:solidFill>
                <a:schemeClr val="bg1"/>
              </a:solidFill>
            </a:endParaRPr>
          </a:p>
          <a:p>
            <a:pPr>
              <a:buFont typeface="Arial" pitchFamily="34" charset="0"/>
              <a:buChar char="•"/>
            </a:pPr>
            <a:endParaRPr lang="en-US" sz="3200" dirty="0">
              <a:solidFill>
                <a:schemeClr val="bg1"/>
              </a:solidFill>
            </a:endParaRPr>
          </a:p>
        </p:txBody>
      </p:sp>
      <mc:AlternateContent xmlns:mc="http://schemas.openxmlformats.org/markup-compatibility/2006" xmlns:a14="http://schemas.microsoft.com/office/drawing/2010/main">
        <mc:Choice Requires="a14">
          <p:sp>
            <p:nvSpPr>
              <p:cNvPr id="6" name="Rectangle 5"/>
              <p:cNvSpPr/>
              <p:nvPr/>
            </p:nvSpPr>
            <p:spPr>
              <a:xfrm>
                <a:off x="625642" y="27050573"/>
                <a:ext cx="12862415" cy="3539430"/>
              </a:xfrm>
              <a:prstGeom prst="rect">
                <a:avLst/>
              </a:prstGeom>
            </p:spPr>
            <p:txBody>
              <a:bodyPr wrap="square">
                <a:spAutoFit/>
              </a:bodyPr>
              <a:lstStyle/>
              <a:p>
                <a:pPr marL="609600" indent="-609600">
                  <a:buFont typeface="Wingdings" panose="05000000000000000000" pitchFamily="2" charset="2"/>
                  <a:buAutoNum type="arabicPeriod"/>
                </a:pPr>
                <a:r>
                  <a:rPr lang="en-US" sz="3200" dirty="0" smtClean="0">
                    <a:solidFill>
                      <a:schemeClr val="bg1"/>
                    </a:solidFill>
                  </a:rPr>
                  <a:t>Choose </a:t>
                </a:r>
                <a14:m>
                  <m:oMath xmlns:m="http://schemas.openxmlformats.org/officeDocument/2006/math" xmlns="">
                    <m:r>
                      <a:rPr lang="en-US" sz="3200" b="0" i="1" smtClean="0">
                        <a:solidFill>
                          <a:schemeClr val="bg1"/>
                        </a:solidFill>
                        <a:latin typeface="Cambria Math" panose="02040503050406030204" pitchFamily="18" charset="0"/>
                      </a:rPr>
                      <m:t>𝑁</m:t>
                    </m:r>
                    <m:r>
                      <a:rPr lang="en-US" sz="3200" b="0" i="1" smtClean="0">
                        <a:solidFill>
                          <a:schemeClr val="bg1"/>
                        </a:solidFill>
                        <a:latin typeface="Cambria Math" panose="02040503050406030204" pitchFamily="18" charset="0"/>
                      </a:rPr>
                      <m:t> ~ </m:t>
                    </m:r>
                    <m:r>
                      <a:rPr lang="en-US" sz="3200" b="0" i="1" smtClean="0">
                        <a:solidFill>
                          <a:schemeClr val="bg1"/>
                        </a:solidFill>
                        <a:latin typeface="Cambria Math" panose="02040503050406030204" pitchFamily="18" charset="0"/>
                      </a:rPr>
                      <m:t>𝑃𝑜𝑖𝑠𝑠𝑜𝑛</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ea typeface="Cambria Math" panose="02040503050406030204" pitchFamily="18" charset="0"/>
                      </a:rPr>
                      <m:t>𝜉</m:t>
                    </m:r>
                    <m:r>
                      <a:rPr lang="en-US" sz="3200" b="0" i="1" smtClean="0">
                        <a:solidFill>
                          <a:schemeClr val="bg1"/>
                        </a:solidFill>
                        <a:latin typeface="Cambria Math" panose="02040503050406030204" pitchFamily="18" charset="0"/>
                      </a:rPr>
                      <m:t>)</m:t>
                    </m:r>
                  </m:oMath>
                </a14:m>
                <a:endParaRPr lang="en-US" sz="3200" dirty="0">
                  <a:solidFill>
                    <a:schemeClr val="bg1"/>
                  </a:solidFill>
                </a:endParaRPr>
              </a:p>
              <a:p>
                <a:pPr marL="609600" indent="-609600">
                  <a:buFont typeface="Wingdings" panose="05000000000000000000" pitchFamily="2" charset="2"/>
                  <a:buAutoNum type="arabicPeriod"/>
                </a:pPr>
                <a:r>
                  <a:rPr lang="en-US" sz="3200" dirty="0" smtClean="0">
                    <a:solidFill>
                      <a:schemeClr val="bg1"/>
                    </a:solidFill>
                  </a:rPr>
                  <a:t>Choose </a:t>
                </a:r>
                <a14:m>
                  <m:oMath xmlns:m="http://schemas.openxmlformats.org/officeDocument/2006/math" xmlns="">
                    <m:r>
                      <a:rPr lang="en-US" sz="3200" i="1" smtClean="0">
                        <a:solidFill>
                          <a:schemeClr val="bg1"/>
                        </a:solidFill>
                        <a:latin typeface="Cambria Math" panose="02040503050406030204" pitchFamily="18" charset="0"/>
                        <a:ea typeface="Cambria Math" panose="02040503050406030204" pitchFamily="18" charset="0"/>
                      </a:rPr>
                      <m:t>𝜃</m:t>
                    </m:r>
                    <m:r>
                      <a:rPr lang="en-US" sz="3200" b="0" i="1" smtClean="0">
                        <a:solidFill>
                          <a:schemeClr val="bg1"/>
                        </a:solidFill>
                        <a:latin typeface="Cambria Math" panose="02040503050406030204" pitchFamily="18" charset="0"/>
                        <a:ea typeface="Cambria Math" panose="02040503050406030204" pitchFamily="18" charset="0"/>
                      </a:rPr>
                      <m:t> ~ </m:t>
                    </m:r>
                    <m:r>
                      <a:rPr lang="en-US" sz="3200" b="0" i="1" smtClean="0">
                        <a:solidFill>
                          <a:schemeClr val="bg1"/>
                        </a:solidFill>
                        <a:latin typeface="Cambria Math" panose="02040503050406030204" pitchFamily="18" charset="0"/>
                        <a:ea typeface="Cambria Math" panose="02040503050406030204" pitchFamily="18" charset="0"/>
                      </a:rPr>
                      <m:t>𝐷𝑖𝑟</m:t>
                    </m:r>
                    <m:r>
                      <a:rPr lang="en-US" sz="3200" b="0" i="1" smtClean="0">
                        <a:solidFill>
                          <a:schemeClr val="bg1"/>
                        </a:solidFill>
                        <a:latin typeface="Cambria Math" panose="02040503050406030204" pitchFamily="18" charset="0"/>
                        <a:ea typeface="Cambria Math" panose="02040503050406030204" pitchFamily="18" charset="0"/>
                      </a:rPr>
                      <m:t>(</m:t>
                    </m:r>
                    <m:r>
                      <a:rPr lang="en-US" sz="3200" b="0" i="1" smtClean="0">
                        <a:solidFill>
                          <a:schemeClr val="bg1"/>
                        </a:solidFill>
                        <a:latin typeface="Cambria Math" panose="02040503050406030204" pitchFamily="18" charset="0"/>
                        <a:ea typeface="Cambria Math" panose="02040503050406030204" pitchFamily="18" charset="0"/>
                      </a:rPr>
                      <m:t>𝛼</m:t>
                    </m:r>
                    <m:r>
                      <a:rPr lang="en-US" sz="3200" b="0" i="1" smtClean="0">
                        <a:solidFill>
                          <a:schemeClr val="bg1"/>
                        </a:solidFill>
                        <a:latin typeface="Cambria Math" panose="02040503050406030204" pitchFamily="18" charset="0"/>
                        <a:ea typeface="Cambria Math" panose="02040503050406030204" pitchFamily="18" charset="0"/>
                      </a:rPr>
                      <m:t>)</m:t>
                    </m:r>
                  </m:oMath>
                </a14:m>
                <a:endParaRPr lang="en-US" sz="3200" dirty="0">
                  <a:solidFill>
                    <a:schemeClr val="bg1"/>
                  </a:solidFill>
                </a:endParaRPr>
              </a:p>
              <a:p>
                <a:pPr marL="609600" indent="-609600">
                  <a:buFont typeface="Wingdings" panose="05000000000000000000" pitchFamily="2" charset="2"/>
                  <a:buAutoNum type="arabicPeriod"/>
                </a:pPr>
                <a:r>
                  <a:rPr lang="en-US" sz="3200" dirty="0">
                    <a:solidFill>
                      <a:schemeClr val="bg1"/>
                    </a:solidFill>
                  </a:rPr>
                  <a:t>For each of the N words  </a:t>
                </a:r>
                <a14:m>
                  <m:oMath xmlns:m="http://schemas.openxmlformats.org/officeDocument/2006/math" xmlns="">
                    <m:sSub>
                      <m:sSubPr>
                        <m:ctrlPr>
                          <a:rPr lang="en-US" sz="320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𝑤</m:t>
                        </m:r>
                      </m:e>
                      <m:sub>
                        <m:r>
                          <a:rPr lang="en-US" sz="3200" b="0" i="1" smtClean="0">
                            <a:solidFill>
                              <a:schemeClr val="bg1"/>
                            </a:solidFill>
                            <a:latin typeface="Cambria Math" panose="02040503050406030204" pitchFamily="18" charset="0"/>
                          </a:rPr>
                          <m:t>𝑛</m:t>
                        </m:r>
                      </m:sub>
                    </m:sSub>
                  </m:oMath>
                </a14:m>
                <a:r>
                  <a:rPr lang="en-US" sz="3200" dirty="0" smtClean="0">
                    <a:solidFill>
                      <a:schemeClr val="bg1"/>
                    </a:solidFill>
                  </a:rPr>
                  <a:t>    :  </a:t>
                </a:r>
                <a:endParaRPr lang="en-US" sz="3200" dirty="0">
                  <a:solidFill>
                    <a:schemeClr val="bg1"/>
                  </a:solidFill>
                </a:endParaRPr>
              </a:p>
              <a:p>
                <a:pPr marL="990600" lvl="1" indent="-533400">
                  <a:buFont typeface="Wingdings" panose="05000000000000000000" pitchFamily="2" charset="2"/>
                  <a:buAutoNum type="alphaLcParenBoth"/>
                </a:pPr>
                <a:r>
                  <a:rPr lang="en-US" sz="3200" dirty="0">
                    <a:solidFill>
                      <a:schemeClr val="bg1"/>
                    </a:solidFill>
                  </a:rPr>
                  <a:t>Choose a </a:t>
                </a:r>
                <a:r>
                  <a:rPr lang="en-US" sz="3200" dirty="0" smtClean="0">
                    <a:solidFill>
                      <a:schemeClr val="bg1"/>
                    </a:solidFill>
                  </a:rPr>
                  <a:t>topic </a:t>
                </a:r>
                <a14:m>
                  <m:oMath xmlns:m="http://schemas.openxmlformats.org/officeDocument/2006/math" xmlns="">
                    <m:sSub>
                      <m:sSubPr>
                        <m:ctrlPr>
                          <a:rPr lang="en-US" sz="3200" i="1" smtClean="0">
                            <a:solidFill>
                              <a:schemeClr val="bg1"/>
                            </a:solidFill>
                            <a:latin typeface="Cambria Math" panose="02040503050406030204" pitchFamily="18" charset="0"/>
                          </a:rPr>
                        </m:ctrlPr>
                      </m:sSubPr>
                      <m:e>
                        <m:r>
                          <a:rPr lang="en-US" sz="3200" b="0" i="1" smtClean="0">
                            <a:solidFill>
                              <a:schemeClr val="bg1"/>
                            </a:solidFill>
                            <a:latin typeface="Cambria Math" panose="02040503050406030204" pitchFamily="18" charset="0"/>
                          </a:rPr>
                          <m:t>𝑧</m:t>
                        </m:r>
                      </m:e>
                      <m:sub>
                        <m:r>
                          <a:rPr lang="en-US" sz="3200" b="0" i="1" smtClean="0">
                            <a:solidFill>
                              <a:schemeClr val="bg1"/>
                            </a:solidFill>
                            <a:latin typeface="Cambria Math" panose="02040503050406030204" pitchFamily="18" charset="0"/>
                          </a:rPr>
                          <m:t>𝑛</m:t>
                        </m:r>
                      </m:sub>
                    </m:sSub>
                    <m:r>
                      <a:rPr lang="en-US" sz="3200" b="0" i="1" smtClean="0">
                        <a:solidFill>
                          <a:schemeClr val="bg1"/>
                        </a:solidFill>
                        <a:latin typeface="Cambria Math" panose="02040503050406030204" pitchFamily="18" charset="0"/>
                      </a:rPr>
                      <m:t> ~ </m:t>
                    </m:r>
                    <m:r>
                      <a:rPr lang="en-US" sz="3200" b="0" i="1" smtClean="0">
                        <a:solidFill>
                          <a:schemeClr val="bg1"/>
                        </a:solidFill>
                        <a:latin typeface="Cambria Math" panose="02040503050406030204" pitchFamily="18" charset="0"/>
                      </a:rPr>
                      <m:t>𝑀𝑢𝑙𝑡𝑖𝑛𝑜𝑚𝑖𝑎𝑙</m:t>
                    </m:r>
                    <m:r>
                      <a:rPr lang="en-US" sz="3200" b="0" i="1" smtClean="0">
                        <a:solidFill>
                          <a:schemeClr val="bg1"/>
                        </a:solidFill>
                        <a:latin typeface="Cambria Math" panose="02040503050406030204" pitchFamily="18" charset="0"/>
                      </a:rPr>
                      <m:t>(</m:t>
                    </m:r>
                    <m:r>
                      <a:rPr lang="en-US" sz="3200" b="0" i="1" smtClean="0">
                        <a:solidFill>
                          <a:schemeClr val="bg1"/>
                        </a:solidFill>
                        <a:latin typeface="Cambria Math" panose="02040503050406030204" pitchFamily="18" charset="0"/>
                        <a:ea typeface="Cambria Math" panose="02040503050406030204" pitchFamily="18" charset="0"/>
                      </a:rPr>
                      <m:t>𝜃</m:t>
                    </m:r>
                    <m:r>
                      <a:rPr lang="en-US" sz="3200" b="0" i="1" smtClean="0">
                        <a:solidFill>
                          <a:schemeClr val="bg1"/>
                        </a:solidFill>
                        <a:latin typeface="Cambria Math" panose="02040503050406030204" pitchFamily="18" charset="0"/>
                      </a:rPr>
                      <m:t>)</m:t>
                    </m:r>
                  </m:oMath>
                </a14:m>
                <a:endParaRPr lang="en-US" sz="3200" dirty="0">
                  <a:solidFill>
                    <a:schemeClr val="bg1"/>
                  </a:solidFill>
                </a:endParaRPr>
              </a:p>
              <a:p>
                <a:pPr marL="990600" lvl="1" indent="-533400">
                  <a:buFont typeface="Wingdings" panose="05000000000000000000" pitchFamily="2" charset="2"/>
                  <a:buAutoNum type="alphaLcParenBoth"/>
                </a:pPr>
                <a:r>
                  <a:rPr lang="en-US" sz="3200" dirty="0">
                    <a:solidFill>
                      <a:schemeClr val="bg1"/>
                    </a:solidFill>
                  </a:rPr>
                  <a:t>Choose a </a:t>
                </a:r>
                <a:r>
                  <a:rPr lang="en-US" sz="3200" dirty="0" smtClean="0">
                    <a:solidFill>
                      <a:schemeClr val="bg1"/>
                    </a:solidFill>
                  </a:rPr>
                  <a:t>word </a:t>
                </a:r>
                <a14:m>
                  <m:oMath xmlns:m="http://schemas.openxmlformats.org/officeDocument/2006/math" xmlns="">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𝑤</m:t>
                        </m:r>
                      </m:e>
                      <m:sub>
                        <m:r>
                          <a:rPr lang="en-US" sz="3200" i="1">
                            <a:solidFill>
                              <a:schemeClr val="bg1"/>
                            </a:solidFill>
                            <a:latin typeface="Cambria Math" panose="02040503050406030204" pitchFamily="18" charset="0"/>
                          </a:rPr>
                          <m:t>𝑛</m:t>
                        </m:r>
                      </m:sub>
                    </m:sSub>
                    <m:r>
                      <a:rPr lang="en-US" sz="3200" b="0" i="0" smtClean="0">
                        <a:solidFill>
                          <a:schemeClr val="bg1"/>
                        </a:solidFill>
                        <a:latin typeface="Cambria Math" panose="02040503050406030204" pitchFamily="18" charset="0"/>
                      </a:rPr>
                      <m:t> </m:t>
                    </m:r>
                  </m:oMath>
                </a14:m>
                <a:r>
                  <a:rPr lang="en-US" sz="3200" dirty="0" smtClean="0">
                    <a:solidFill>
                      <a:schemeClr val="bg1"/>
                    </a:solidFill>
                  </a:rPr>
                  <a:t>from  </a:t>
                </a:r>
                <a14:m>
                  <m:oMath xmlns:m="http://schemas.openxmlformats.org/officeDocument/2006/math" xmlns="">
                    <m:r>
                      <a:rPr lang="en-US" sz="3200" b="0" i="1" smtClean="0">
                        <a:solidFill>
                          <a:schemeClr val="bg1"/>
                        </a:solidFill>
                        <a:latin typeface="Cambria Math" panose="02040503050406030204" pitchFamily="18" charset="0"/>
                      </a:rPr>
                      <m:t>𝑝</m:t>
                    </m:r>
                    <m:d>
                      <m:dPr>
                        <m:ctrlPr>
                          <a:rPr lang="en-US" sz="3200" b="0" i="1" smtClean="0">
                            <a:solidFill>
                              <a:schemeClr val="bg1"/>
                            </a:solidFill>
                            <a:latin typeface="Cambria Math" panose="02040503050406030204" pitchFamily="18" charset="0"/>
                          </a:rPr>
                        </m:ctrlPr>
                      </m:dPr>
                      <m:e>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𝑤</m:t>
                            </m:r>
                          </m:e>
                          <m:sub>
                            <m:r>
                              <a:rPr lang="en-US" sz="3200" i="1">
                                <a:solidFill>
                                  <a:schemeClr val="bg1"/>
                                </a:solidFill>
                                <a:latin typeface="Cambria Math" panose="02040503050406030204" pitchFamily="18" charset="0"/>
                              </a:rPr>
                              <m:t>𝑛</m:t>
                            </m:r>
                          </m:sub>
                        </m:sSub>
                      </m:e>
                      <m:e>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𝑧</m:t>
                            </m:r>
                          </m:e>
                          <m:sub>
                            <m:r>
                              <a:rPr lang="en-US" sz="3200" i="1">
                                <a:solidFill>
                                  <a:schemeClr val="bg1"/>
                                </a:solidFill>
                                <a:latin typeface="Cambria Math" panose="02040503050406030204" pitchFamily="18" charset="0"/>
                              </a:rPr>
                              <m:t>𝑛</m:t>
                            </m:r>
                          </m:sub>
                        </m:sSub>
                        <m:r>
                          <a:rPr lang="en-US" sz="3200" b="0" i="1" smtClean="0">
                            <a:solidFill>
                              <a:schemeClr val="bg1"/>
                            </a:solidFill>
                            <a:latin typeface="Cambria Math" panose="02040503050406030204" pitchFamily="18" charset="0"/>
                          </a:rPr>
                          <m:t>, </m:t>
                        </m:r>
                        <m:r>
                          <a:rPr lang="en-US" sz="3200" b="0" i="1" smtClean="0">
                            <a:solidFill>
                              <a:schemeClr val="bg1"/>
                            </a:solidFill>
                            <a:latin typeface="Cambria Math" panose="02040503050406030204" pitchFamily="18" charset="0"/>
                            <a:ea typeface="Cambria Math" panose="02040503050406030204" pitchFamily="18" charset="0"/>
                          </a:rPr>
                          <m:t>𝛽</m:t>
                        </m:r>
                      </m:e>
                    </m:d>
                  </m:oMath>
                </a14:m>
                <a:r>
                  <a:rPr lang="en-US" sz="3200" dirty="0" smtClean="0">
                    <a:solidFill>
                      <a:schemeClr val="bg1"/>
                    </a:solidFill>
                  </a:rPr>
                  <a:t>, </a:t>
                </a:r>
                <a:r>
                  <a:rPr lang="en-US" sz="3200" dirty="0">
                    <a:solidFill>
                      <a:schemeClr val="bg1"/>
                    </a:solidFill>
                  </a:rPr>
                  <a:t>a multinomial probability conditioned on the </a:t>
                </a:r>
                <a:r>
                  <a:rPr lang="en-US" sz="3200" dirty="0" smtClean="0">
                    <a:solidFill>
                      <a:schemeClr val="bg1"/>
                    </a:solidFill>
                  </a:rPr>
                  <a:t>topic </a:t>
                </a:r>
                <a14:m>
                  <m:oMath xmlns:m="http://schemas.openxmlformats.org/officeDocument/2006/math" xmlns="">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𝑧</m:t>
                        </m:r>
                      </m:e>
                      <m:sub>
                        <m:r>
                          <a:rPr lang="en-US" sz="3200" i="1">
                            <a:solidFill>
                              <a:schemeClr val="bg1"/>
                            </a:solidFill>
                            <a:latin typeface="Cambria Math" panose="02040503050406030204" pitchFamily="18" charset="0"/>
                          </a:rPr>
                          <m:t>𝑛</m:t>
                        </m:r>
                      </m:sub>
                    </m:sSub>
                  </m:oMath>
                </a14:m>
                <a:r>
                  <a:rPr lang="en-US" sz="3200" dirty="0" smtClean="0">
                    <a:solidFill>
                      <a:schemeClr val="bg1"/>
                    </a:solidFill>
                  </a:rPr>
                  <a:t> </a:t>
                </a:r>
                <a:endParaRPr lang="en-US" sz="3200" dirty="0">
                  <a:solidFill>
                    <a:schemeClr val="bg1"/>
                  </a:solidFill>
                </a:endParaRPr>
              </a:p>
              <a:p>
                <a:pPr marL="990600" lvl="1" indent="-533400">
                  <a:buFont typeface="Wingdings" panose="05000000000000000000" pitchFamily="2" charset="2"/>
                  <a:buAutoNum type="alphaLcParenBoth"/>
                </a:pPr>
                <a:r>
                  <a:rPr lang="en-US" sz="3200" dirty="0" smtClean="0">
                    <a:solidFill>
                      <a:schemeClr val="bg1"/>
                    </a:solidFill>
                  </a:rPr>
                  <a:t>                                   with </a:t>
                </a:r>
                <a:r>
                  <a:rPr lang="en-US" sz="3200" dirty="0" err="1" smtClean="0">
                    <a:solidFill>
                      <a:schemeClr val="bg1"/>
                    </a:solidFill>
                  </a:rPr>
                  <a:t>i</a:t>
                </a:r>
                <a:r>
                  <a:rPr lang="en-US" sz="3200" dirty="0" smtClean="0">
                    <a:solidFill>
                      <a:schemeClr val="bg1"/>
                    </a:solidFill>
                  </a:rPr>
                  <a:t>=1,…,k and j=1,…V.</a:t>
                </a:r>
                <a:endParaRPr lang="en-US" sz="3200" dirty="0">
                  <a:solidFill>
                    <a:schemeClr val="bg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25642" y="27050573"/>
                <a:ext cx="12862415" cy="3539430"/>
              </a:xfrm>
              <a:prstGeom prst="rect">
                <a:avLst/>
              </a:prstGeom>
              <a:blipFill rotWithShape="0">
                <a:blip r:embed="rId6"/>
                <a:stretch>
                  <a:fillRect l="-1280" t="-2410" b="-4819"/>
                </a:stretch>
              </a:blipFill>
            </p:spPr>
            <p:txBody>
              <a:bodyPr/>
              <a:lstStyle/>
              <a:p>
                <a:r>
                  <a:rPr lang="en-US">
                    <a:noFill/>
                  </a:rPr>
                  <a:t> </a:t>
                </a:r>
              </a:p>
            </p:txBody>
          </p:sp>
        </mc:Fallback>
      </mc:AlternateContent>
      <p:sp>
        <p:nvSpPr>
          <p:cNvPr id="61" name="TextBox 60"/>
          <p:cNvSpPr txBox="1"/>
          <p:nvPr/>
        </p:nvSpPr>
        <p:spPr>
          <a:xfrm>
            <a:off x="730823" y="16921351"/>
            <a:ext cx="7620000" cy="923330"/>
          </a:xfrm>
          <a:prstGeom prst="rect">
            <a:avLst/>
          </a:prstGeom>
          <a:noFill/>
        </p:spPr>
        <p:txBody>
          <a:bodyPr wrap="square" rtlCol="0">
            <a:spAutoFit/>
          </a:bodyPr>
          <a:lstStyle/>
          <a:p>
            <a:r>
              <a:rPr lang="en-US" sz="5400" b="1" dirty="0" smtClean="0">
                <a:solidFill>
                  <a:schemeClr val="bg1"/>
                </a:solidFill>
              </a:rPr>
              <a:t>Introduction</a:t>
            </a:r>
            <a:endParaRPr lang="en-US" sz="4800" b="1" dirty="0">
              <a:solidFill>
                <a:schemeClr val="bg1"/>
              </a:solidFill>
            </a:endParaRPr>
          </a:p>
        </p:txBody>
      </p:sp>
      <p:graphicFrame>
        <p:nvGraphicFramePr>
          <p:cNvPr id="65" name="Object 4"/>
          <p:cNvGraphicFramePr>
            <a:graphicFrameLocks noChangeAspect="1"/>
          </p:cNvGraphicFramePr>
          <p:nvPr>
            <p:extLst>
              <p:ext uri="{D42A27DB-BD31-4B8C-83A1-F6EECF244321}">
                <p14:modId xmlns:p14="http://schemas.microsoft.com/office/powerpoint/2010/main" val="3962510975"/>
              </p:ext>
            </p:extLst>
          </p:nvPr>
        </p:nvGraphicFramePr>
        <p:xfrm>
          <a:off x="14151143" y="6445123"/>
          <a:ext cx="8071062" cy="3596578"/>
        </p:xfrm>
        <a:graphic>
          <a:graphicData uri="http://schemas.openxmlformats.org/presentationml/2006/ole">
            <mc:AlternateContent xmlns:mc="http://schemas.openxmlformats.org/markup-compatibility/2006">
              <mc:Choice xmlns:v="urn:schemas-microsoft-com:vml" Requires="v">
                <p:oleObj spid="_x0000_s2145" name="Bitmap Image" r:id="rId7" imgW="4638095" imgH="2066667" progId="Paint.Picture">
                  <p:embed/>
                </p:oleObj>
              </mc:Choice>
              <mc:Fallback>
                <p:oleObj name="Bitmap Image" r:id="rId7" imgW="4638095" imgH="2066667"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51143" y="6445123"/>
                        <a:ext cx="8071062" cy="3596578"/>
                      </a:xfrm>
                      <a:prstGeom prst="rect">
                        <a:avLst/>
                      </a:prstGeom>
                      <a:noFill/>
                      <a:ln>
                        <a:noFill/>
                      </a:ln>
                      <a:effectLst/>
                    </p:spPr>
                  </p:pic>
                </p:oleObj>
              </mc:Fallback>
            </mc:AlternateContent>
          </a:graphicData>
        </a:graphic>
      </p:graphicFrame>
      <p:graphicFrame>
        <p:nvGraphicFramePr>
          <p:cNvPr id="66" name="Object 4"/>
          <p:cNvGraphicFramePr>
            <a:graphicFrameLocks noChangeAspect="1"/>
          </p:cNvGraphicFramePr>
          <p:nvPr>
            <p:extLst>
              <p:ext uri="{D42A27DB-BD31-4B8C-83A1-F6EECF244321}">
                <p14:modId xmlns:p14="http://schemas.microsoft.com/office/powerpoint/2010/main" val="4171502171"/>
              </p:ext>
            </p:extLst>
          </p:nvPr>
        </p:nvGraphicFramePr>
        <p:xfrm>
          <a:off x="14155154" y="14350136"/>
          <a:ext cx="9746934" cy="3799586"/>
        </p:xfrm>
        <a:graphic>
          <a:graphicData uri="http://schemas.openxmlformats.org/presentationml/2006/ole">
            <mc:AlternateContent xmlns:mc="http://schemas.openxmlformats.org/markup-compatibility/2006">
              <mc:Choice xmlns:v="urn:schemas-microsoft-com:vml" Requires="v">
                <p:oleObj spid="_x0000_s2146" name="Equation" r:id="rId9" imgW="3746160" imgH="1460160" progId="Equation.DSMT4">
                  <p:embed/>
                </p:oleObj>
              </mc:Choice>
              <mc:Fallback>
                <p:oleObj name="Equation" r:id="rId9" imgW="3746160" imgH="14601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55154" y="14350136"/>
                        <a:ext cx="9746934" cy="3799586"/>
                      </a:xfrm>
                      <a:prstGeom prst="rect">
                        <a:avLst/>
                      </a:prstGeom>
                      <a:noFill/>
                      <a:ln>
                        <a:noFill/>
                      </a:ln>
                      <a:effectLst/>
                    </p:spPr>
                  </p:pic>
                </p:oleObj>
              </mc:Fallback>
            </mc:AlternateContent>
          </a:graphicData>
        </a:graphic>
      </p:graphicFrame>
      <p:sp>
        <p:nvSpPr>
          <p:cNvPr id="72" name="TextBox 71"/>
          <p:cNvSpPr txBox="1"/>
          <p:nvPr/>
        </p:nvSpPr>
        <p:spPr>
          <a:xfrm>
            <a:off x="14115048" y="5487144"/>
            <a:ext cx="5318315" cy="769441"/>
          </a:xfrm>
          <a:prstGeom prst="rect">
            <a:avLst/>
          </a:prstGeom>
          <a:noFill/>
        </p:spPr>
        <p:txBody>
          <a:bodyPr wrap="none" rtlCol="0">
            <a:spAutoFit/>
          </a:bodyPr>
          <a:lstStyle/>
          <a:p>
            <a:r>
              <a:rPr lang="en-US" sz="4400" dirty="0">
                <a:solidFill>
                  <a:schemeClr val="bg1"/>
                </a:solidFill>
              </a:rPr>
              <a:t>The </a:t>
            </a:r>
            <a:r>
              <a:rPr lang="en-US" sz="4400" dirty="0" smtClean="0">
                <a:solidFill>
                  <a:schemeClr val="bg1"/>
                </a:solidFill>
              </a:rPr>
              <a:t>Graphical </a:t>
            </a:r>
            <a:r>
              <a:rPr lang="en-US" sz="4400" dirty="0">
                <a:solidFill>
                  <a:schemeClr val="bg1"/>
                </a:solidFill>
              </a:rPr>
              <a:t>M</a:t>
            </a:r>
            <a:r>
              <a:rPr lang="en-US" sz="4400" dirty="0" smtClean="0">
                <a:solidFill>
                  <a:schemeClr val="bg1"/>
                </a:solidFill>
              </a:rPr>
              <a:t>odel</a:t>
            </a:r>
            <a:endParaRPr lang="en-US" sz="4400" dirty="0">
              <a:solidFill>
                <a:schemeClr val="bg1"/>
              </a:solidFill>
            </a:endParaRPr>
          </a:p>
        </p:txBody>
      </p:sp>
      <p:sp>
        <p:nvSpPr>
          <p:cNvPr id="73" name="TextBox 72"/>
          <p:cNvSpPr txBox="1"/>
          <p:nvPr/>
        </p:nvSpPr>
        <p:spPr>
          <a:xfrm>
            <a:off x="14238372" y="19584895"/>
            <a:ext cx="9906000" cy="769441"/>
          </a:xfrm>
          <a:prstGeom prst="rect">
            <a:avLst/>
          </a:prstGeom>
          <a:noFill/>
        </p:spPr>
        <p:txBody>
          <a:bodyPr wrap="square" rtlCol="0">
            <a:spAutoFit/>
          </a:bodyPr>
          <a:lstStyle/>
          <a:p>
            <a:r>
              <a:rPr lang="en-US" sz="4400" dirty="0">
                <a:solidFill>
                  <a:schemeClr val="bg1"/>
                </a:solidFill>
              </a:rPr>
              <a:t>Collapse Gibbs S</a:t>
            </a:r>
            <a:r>
              <a:rPr lang="en-US" sz="4400" dirty="0" smtClean="0">
                <a:solidFill>
                  <a:schemeClr val="bg1"/>
                </a:solidFill>
              </a:rPr>
              <a:t>ampling</a:t>
            </a:r>
            <a:endParaRPr lang="en-US" sz="4400" dirty="0">
              <a:solidFill>
                <a:schemeClr val="bg1"/>
              </a:solidFill>
            </a:endParaRPr>
          </a:p>
        </p:txBody>
      </p:sp>
      <p:graphicFrame>
        <p:nvGraphicFramePr>
          <p:cNvPr id="75" name="Object 4"/>
          <p:cNvGraphicFramePr>
            <a:graphicFrameLocks noChangeAspect="1"/>
          </p:cNvGraphicFramePr>
          <p:nvPr>
            <p:extLst>
              <p:ext uri="{D42A27DB-BD31-4B8C-83A1-F6EECF244321}">
                <p14:modId xmlns:p14="http://schemas.microsoft.com/office/powerpoint/2010/main" val="1533481790"/>
              </p:ext>
            </p:extLst>
          </p:nvPr>
        </p:nvGraphicFramePr>
        <p:xfrm>
          <a:off x="14155154" y="12956575"/>
          <a:ext cx="6553200" cy="1333500"/>
        </p:xfrm>
        <a:graphic>
          <a:graphicData uri="http://schemas.openxmlformats.org/presentationml/2006/ole">
            <mc:AlternateContent xmlns:mc="http://schemas.openxmlformats.org/markup-compatibility/2006">
              <mc:Choice xmlns:v="urn:schemas-microsoft-com:vml" Requires="v">
                <p:oleObj spid="_x0000_s2147" name="Equation" r:id="rId11" imgW="2184400" imgH="444500" progId="Equation.3">
                  <p:embed/>
                </p:oleObj>
              </mc:Choice>
              <mc:Fallback>
                <p:oleObj name="Equation" r:id="rId11" imgW="2184400" imgH="444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55154" y="12956575"/>
                        <a:ext cx="65532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TextBox 76"/>
          <p:cNvSpPr txBox="1"/>
          <p:nvPr/>
        </p:nvSpPr>
        <p:spPr>
          <a:xfrm>
            <a:off x="29749556" y="28581591"/>
            <a:ext cx="8382000" cy="923330"/>
          </a:xfrm>
          <a:prstGeom prst="rect">
            <a:avLst/>
          </a:prstGeom>
          <a:noFill/>
        </p:spPr>
        <p:txBody>
          <a:bodyPr wrap="square" rtlCol="0">
            <a:spAutoFit/>
          </a:bodyPr>
          <a:lstStyle/>
          <a:p>
            <a:r>
              <a:rPr lang="en-US" sz="5400" b="1" dirty="0" smtClean="0">
                <a:solidFill>
                  <a:schemeClr val="bg1"/>
                </a:solidFill>
              </a:rPr>
              <a:t>Conclusions</a:t>
            </a:r>
            <a:endParaRPr lang="en-US" sz="4000" b="1" dirty="0">
              <a:solidFill>
                <a:schemeClr val="bg1"/>
              </a:solidFill>
            </a:endParaRPr>
          </a:p>
        </p:txBody>
      </p:sp>
      <p:sp>
        <p:nvSpPr>
          <p:cNvPr id="32" name="Rectangle 31"/>
          <p:cNvSpPr/>
          <p:nvPr/>
        </p:nvSpPr>
        <p:spPr>
          <a:xfrm>
            <a:off x="14141118" y="9754075"/>
            <a:ext cx="12573000" cy="2062103"/>
          </a:xfrm>
          <a:prstGeom prst="rect">
            <a:avLst/>
          </a:prstGeom>
        </p:spPr>
        <p:txBody>
          <a:bodyPr wrap="square">
            <a:spAutoFit/>
          </a:bodyPr>
          <a:lstStyle/>
          <a:p>
            <a:endParaRPr lang="en-US" sz="3200" dirty="0">
              <a:solidFill>
                <a:schemeClr val="bg1"/>
              </a:solidFill>
            </a:endParaRPr>
          </a:p>
          <a:p>
            <a:pPr indent="-457200">
              <a:buFont typeface="Arial" pitchFamily="34" charset="0"/>
              <a:buChar char="•"/>
            </a:pPr>
            <a:r>
              <a:rPr lang="en-US" sz="3200" dirty="0">
                <a:solidFill>
                  <a:schemeClr val="bg1"/>
                </a:solidFill>
              </a:rPr>
              <a:t>The boxes are “plates” representing </a:t>
            </a:r>
            <a:r>
              <a:rPr lang="en-US" sz="3200" dirty="0" smtClean="0">
                <a:solidFill>
                  <a:schemeClr val="bg1"/>
                </a:solidFill>
              </a:rPr>
              <a:t>replicates</a:t>
            </a:r>
            <a:endParaRPr lang="en-US" sz="3200" dirty="0">
              <a:solidFill>
                <a:schemeClr val="bg1"/>
              </a:solidFill>
            </a:endParaRPr>
          </a:p>
          <a:p>
            <a:pPr indent="-457200">
              <a:buFont typeface="Arial" pitchFamily="34" charset="0"/>
              <a:buChar char="•"/>
            </a:pPr>
            <a:r>
              <a:rPr lang="en-US" sz="3200" dirty="0">
                <a:solidFill>
                  <a:schemeClr val="bg1"/>
                </a:solidFill>
              </a:rPr>
              <a:t>The outer plate represents </a:t>
            </a:r>
            <a:r>
              <a:rPr lang="en-US" sz="3200" dirty="0" smtClean="0">
                <a:solidFill>
                  <a:schemeClr val="bg1"/>
                </a:solidFill>
              </a:rPr>
              <a:t>documents</a:t>
            </a:r>
          </a:p>
          <a:p>
            <a:pPr indent="-457200">
              <a:buFont typeface="Arial" pitchFamily="34" charset="0"/>
              <a:buChar char="•"/>
            </a:pPr>
            <a:r>
              <a:rPr lang="en-US" sz="3200" dirty="0">
                <a:solidFill>
                  <a:schemeClr val="bg1"/>
                </a:solidFill>
              </a:rPr>
              <a:t>T</a:t>
            </a:r>
            <a:r>
              <a:rPr lang="en-US" sz="3200" dirty="0" smtClean="0">
                <a:solidFill>
                  <a:schemeClr val="bg1"/>
                </a:solidFill>
              </a:rPr>
              <a:t>he </a:t>
            </a:r>
            <a:r>
              <a:rPr lang="en-US" sz="3200" dirty="0">
                <a:solidFill>
                  <a:schemeClr val="bg1"/>
                </a:solidFill>
              </a:rPr>
              <a:t>inner plate represents the repeated </a:t>
            </a:r>
            <a:r>
              <a:rPr lang="en-US" sz="3200" dirty="0" smtClean="0">
                <a:solidFill>
                  <a:schemeClr val="bg1"/>
                </a:solidFill>
              </a:rPr>
              <a:t>choice of </a:t>
            </a:r>
            <a:r>
              <a:rPr lang="en-US" sz="3200" dirty="0">
                <a:solidFill>
                  <a:schemeClr val="bg1"/>
                </a:solidFill>
              </a:rPr>
              <a:t>topics and </a:t>
            </a:r>
            <a:r>
              <a:rPr lang="en-US" sz="3200" dirty="0" smtClean="0">
                <a:solidFill>
                  <a:schemeClr val="bg1"/>
                </a:solidFill>
              </a:rPr>
              <a:t>words</a:t>
            </a:r>
            <a:endParaRPr lang="en-US" sz="3200" dirty="0">
              <a:solidFill>
                <a:schemeClr val="bg1"/>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62245048"/>
              </p:ext>
            </p:extLst>
          </p:nvPr>
        </p:nvGraphicFramePr>
        <p:xfrm>
          <a:off x="1721450" y="29926915"/>
          <a:ext cx="3492500" cy="754062"/>
        </p:xfrm>
        <a:graphic>
          <a:graphicData uri="http://schemas.openxmlformats.org/presentationml/2006/ole">
            <mc:AlternateContent xmlns:mc="http://schemas.openxmlformats.org/markup-compatibility/2006">
              <mc:Choice xmlns:v="urn:schemas-microsoft-com:vml" Requires="v">
                <p:oleObj spid="_x0000_s2148" name="Equation" r:id="rId13" imgW="1295280" imgH="279360" progId="Equation.DSMT4">
                  <p:embed/>
                </p:oleObj>
              </mc:Choice>
              <mc:Fallback>
                <p:oleObj name="Equation" r:id="rId13" imgW="1295280" imgH="279360" progId="Equation.DSMT4">
                  <p:embed/>
                  <p:pic>
                    <p:nvPicPr>
                      <p:cNvPr id="0" name="Object 15"/>
                      <p:cNvPicPr>
                        <a:picLocks noChangeAspect="1" noChangeArrowheads="1"/>
                      </p:cNvPicPr>
                      <p:nvPr/>
                    </p:nvPicPr>
                    <p:blipFill>
                      <a:blip r:embed="rId14"/>
                      <a:srcRect/>
                      <a:stretch>
                        <a:fillRect/>
                      </a:stretch>
                    </p:blipFill>
                    <p:spPr bwMode="auto">
                      <a:xfrm>
                        <a:off x="1721450" y="29926915"/>
                        <a:ext cx="3492500"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Box 34"/>
          <p:cNvSpPr txBox="1"/>
          <p:nvPr/>
        </p:nvSpPr>
        <p:spPr>
          <a:xfrm>
            <a:off x="721895" y="31046689"/>
            <a:ext cx="3365024" cy="769441"/>
          </a:xfrm>
          <a:prstGeom prst="rect">
            <a:avLst/>
          </a:prstGeom>
          <a:noFill/>
        </p:spPr>
        <p:txBody>
          <a:bodyPr wrap="none" rtlCol="0">
            <a:spAutoFit/>
          </a:bodyPr>
          <a:lstStyle/>
          <a:p>
            <a:r>
              <a:rPr lang="en-US" sz="4400" dirty="0" smtClean="0">
                <a:solidFill>
                  <a:schemeClr val="bg1"/>
                </a:solidFill>
              </a:rPr>
              <a:t>Assumptions</a:t>
            </a:r>
            <a:endParaRPr lang="en-US" sz="4400" dirty="0">
              <a:solidFill>
                <a:schemeClr val="bg1"/>
              </a:solidFill>
            </a:endParaRPr>
          </a:p>
        </p:txBody>
      </p:sp>
      <p:sp>
        <p:nvSpPr>
          <p:cNvPr id="37" name="TextBox 36"/>
          <p:cNvSpPr txBox="1"/>
          <p:nvPr/>
        </p:nvSpPr>
        <p:spPr>
          <a:xfrm>
            <a:off x="14325601" y="29842281"/>
            <a:ext cx="10515600" cy="923330"/>
          </a:xfrm>
          <a:prstGeom prst="rect">
            <a:avLst/>
          </a:prstGeom>
          <a:noFill/>
        </p:spPr>
        <p:txBody>
          <a:bodyPr wrap="square" rtlCol="0">
            <a:spAutoFit/>
          </a:bodyPr>
          <a:lstStyle/>
          <a:p>
            <a:r>
              <a:rPr lang="en-US" sz="5400" b="1" dirty="0">
                <a:solidFill>
                  <a:schemeClr val="bg1"/>
                </a:solidFill>
              </a:rPr>
              <a:t>Real-World </a:t>
            </a:r>
            <a:r>
              <a:rPr lang="en-US" sz="5400" b="1" dirty="0" smtClean="0">
                <a:solidFill>
                  <a:schemeClr val="bg1"/>
                </a:solidFill>
              </a:rPr>
              <a:t>Data</a:t>
            </a:r>
            <a:endParaRPr lang="en-US" sz="5400" b="1" dirty="0">
              <a:solidFill>
                <a:schemeClr val="bg1"/>
              </a:solidFill>
            </a:endParaRPr>
          </a:p>
        </p:txBody>
      </p:sp>
      <p:sp>
        <p:nvSpPr>
          <p:cNvPr id="38" name="Rectangle 37"/>
          <p:cNvSpPr/>
          <p:nvPr/>
        </p:nvSpPr>
        <p:spPr>
          <a:xfrm>
            <a:off x="29771327" y="29648392"/>
            <a:ext cx="10134600" cy="4524315"/>
          </a:xfrm>
          <a:prstGeom prst="rect">
            <a:avLst/>
          </a:prstGeom>
        </p:spPr>
        <p:txBody>
          <a:bodyPr wrap="square">
            <a:spAutoFit/>
          </a:bodyPr>
          <a:lstStyle/>
          <a:p>
            <a:pPr marL="609600" indent="-609600">
              <a:buFont typeface="Wingdings" panose="05000000000000000000" pitchFamily="2" charset="2"/>
              <a:buAutoNum type="arabicPeriod"/>
            </a:pPr>
            <a:r>
              <a:rPr lang="en-US" sz="3200" dirty="0">
                <a:solidFill>
                  <a:schemeClr val="bg1"/>
                </a:solidFill>
              </a:rPr>
              <a:t>We can uncover almost all the topics including health care, immigration reform, climate change, </a:t>
            </a:r>
            <a:r>
              <a:rPr lang="en-US" sz="3200" dirty="0" smtClean="0">
                <a:solidFill>
                  <a:schemeClr val="bg1"/>
                </a:solidFill>
              </a:rPr>
              <a:t>and middle </a:t>
            </a:r>
            <a:r>
              <a:rPr lang="en-US" sz="3200" dirty="0">
                <a:solidFill>
                  <a:schemeClr val="bg1"/>
                </a:solidFill>
              </a:rPr>
              <a:t>class in America except the education. </a:t>
            </a:r>
            <a:endParaRPr lang="en-US" sz="3200" dirty="0" smtClean="0">
              <a:solidFill>
                <a:schemeClr val="bg1"/>
              </a:solidFill>
            </a:endParaRPr>
          </a:p>
          <a:p>
            <a:pPr marL="609600" indent="-609600">
              <a:buFont typeface="Wingdings" panose="05000000000000000000" pitchFamily="2" charset="2"/>
              <a:buAutoNum type="arabicPeriod"/>
            </a:pPr>
            <a:r>
              <a:rPr lang="en-US" sz="3200" dirty="0" smtClean="0">
                <a:solidFill>
                  <a:schemeClr val="bg1"/>
                </a:solidFill>
              </a:rPr>
              <a:t>The iteration needed in the twitter dataset is much higher than </a:t>
            </a:r>
            <a:r>
              <a:rPr lang="en-US" sz="3200" dirty="0">
                <a:solidFill>
                  <a:schemeClr val="bg1"/>
                </a:solidFill>
              </a:rPr>
              <a:t>the typical text data analyzed by LDA</a:t>
            </a:r>
            <a:r>
              <a:rPr lang="en-US" sz="3200" dirty="0" smtClean="0">
                <a:solidFill>
                  <a:schemeClr val="bg1"/>
                </a:solidFill>
              </a:rPr>
              <a:t>.</a:t>
            </a:r>
          </a:p>
          <a:p>
            <a:pPr marL="609600" indent="-609600">
              <a:buFont typeface="Wingdings" panose="05000000000000000000" pitchFamily="2" charset="2"/>
              <a:buAutoNum type="arabicPeriod"/>
            </a:pPr>
            <a:r>
              <a:rPr lang="en-US" sz="3200" dirty="0" smtClean="0">
                <a:solidFill>
                  <a:schemeClr val="bg1"/>
                </a:solidFill>
              </a:rPr>
              <a:t>A more efficient method for analyzing Tweets’ topics could utilize their special structure </a:t>
            </a:r>
            <a:r>
              <a:rPr lang="en-US" sz="3200" dirty="0">
                <a:solidFill>
                  <a:schemeClr val="bg1"/>
                </a:solidFill>
              </a:rPr>
              <a:t>(being brief). A good start would be </a:t>
            </a:r>
            <a:r>
              <a:rPr lang="en-US" sz="3200" dirty="0" smtClean="0">
                <a:solidFill>
                  <a:schemeClr val="bg1"/>
                </a:solidFill>
              </a:rPr>
              <a:t>the hash-tag </a:t>
            </a:r>
            <a:r>
              <a:rPr lang="en-US" sz="3200" dirty="0">
                <a:solidFill>
                  <a:schemeClr val="bg1"/>
                </a:solidFill>
              </a:rPr>
              <a:t>keywords.</a:t>
            </a:r>
          </a:p>
          <a:p>
            <a:endParaRPr lang="en-US" sz="3200" dirty="0">
              <a:solidFill>
                <a:schemeClr val="bg1"/>
              </a:solidFill>
            </a:endParaRPr>
          </a:p>
        </p:txBody>
      </p:sp>
      <mc:AlternateContent xmlns:mc="http://schemas.openxmlformats.org/markup-compatibility/2006" xmlns:a14="http://schemas.microsoft.com/office/drawing/2010/main">
        <mc:Choice Requires="a14">
          <p:sp>
            <p:nvSpPr>
              <p:cNvPr id="39" name="Rectangle 38"/>
              <p:cNvSpPr/>
              <p:nvPr/>
            </p:nvSpPr>
            <p:spPr>
              <a:xfrm>
                <a:off x="727780" y="31816130"/>
                <a:ext cx="12862415" cy="2062103"/>
              </a:xfrm>
              <a:prstGeom prst="rect">
                <a:avLst/>
              </a:prstGeom>
            </p:spPr>
            <p:txBody>
              <a:bodyPr wrap="square">
                <a:spAutoFit/>
              </a:bodyPr>
              <a:lstStyle/>
              <a:p>
                <a:pPr marL="609600" indent="-609600">
                  <a:buFont typeface="Wingdings" panose="05000000000000000000" pitchFamily="2" charset="2"/>
                  <a:buAutoNum type="arabicPeriod"/>
                </a:pPr>
                <a:r>
                  <a:rPr lang="en-US" sz="3200" dirty="0" smtClean="0">
                    <a:solidFill>
                      <a:schemeClr val="bg1"/>
                    </a:solidFill>
                  </a:rPr>
                  <a:t>The dimensionality k of the </a:t>
                </a:r>
                <a:r>
                  <a:rPr lang="en-US" sz="3200" dirty="0" err="1" smtClean="0">
                    <a:solidFill>
                      <a:schemeClr val="bg1"/>
                    </a:solidFill>
                  </a:rPr>
                  <a:t>Dirichlet</a:t>
                </a:r>
                <a:r>
                  <a:rPr lang="en-US" sz="3200" dirty="0" smtClean="0">
                    <a:solidFill>
                      <a:schemeClr val="bg1"/>
                    </a:solidFill>
                  </a:rPr>
                  <a:t> distribution is fixed</a:t>
                </a:r>
              </a:p>
              <a:p>
                <a:pPr marL="609600" indent="-609600">
                  <a:buFont typeface="Wingdings" panose="05000000000000000000" pitchFamily="2" charset="2"/>
                  <a:buAutoNum type="arabicPeriod"/>
                </a:pPr>
                <a:r>
                  <a:rPr lang="en-US" sz="3200" dirty="0">
                    <a:solidFill>
                      <a:schemeClr val="bg1"/>
                    </a:solidFill>
                  </a:rPr>
                  <a:t> </a:t>
                </a:r>
                <a14:m>
                  <m:oMath xmlns:m="http://schemas.openxmlformats.org/officeDocument/2006/math" xmlns="">
                    <m:r>
                      <a:rPr lang="en-US" sz="3200" i="1">
                        <a:solidFill>
                          <a:schemeClr val="bg1"/>
                        </a:solidFill>
                        <a:latin typeface="Cambria Math" panose="02040503050406030204" pitchFamily="18" charset="0"/>
                        <a:ea typeface="Cambria Math" panose="02040503050406030204" pitchFamily="18" charset="0"/>
                      </a:rPr>
                      <m:t>𝛽</m:t>
                    </m:r>
                  </m:oMath>
                </a14:m>
                <a:r>
                  <a:rPr lang="en-US" sz="3200" dirty="0">
                    <a:solidFill>
                      <a:schemeClr val="bg1"/>
                    </a:solidFill>
                  </a:rPr>
                  <a:t> is fixed and estimable</a:t>
                </a:r>
              </a:p>
              <a:p>
                <a:pPr marL="609600" indent="-609600">
                  <a:buFont typeface="Wingdings" panose="05000000000000000000" pitchFamily="2" charset="2"/>
                  <a:buAutoNum type="arabicPeriod"/>
                </a:pPr>
                <a:r>
                  <a:rPr lang="en-US" sz="3200" dirty="0" smtClean="0">
                    <a:solidFill>
                      <a:schemeClr val="bg1"/>
                    </a:solidFill>
                  </a:rPr>
                  <a:t>N is independent of </a:t>
                </a:r>
                <a14:m>
                  <m:oMath xmlns:m="http://schemas.openxmlformats.org/officeDocument/2006/math" xmlns="">
                    <m:r>
                      <a:rPr lang="en-US" sz="3200" i="1">
                        <a:solidFill>
                          <a:schemeClr val="bg1"/>
                        </a:solidFill>
                        <a:latin typeface="Cambria Math" panose="02040503050406030204" pitchFamily="18" charset="0"/>
                        <a:ea typeface="Cambria Math" panose="02040503050406030204" pitchFamily="18" charset="0"/>
                      </a:rPr>
                      <m:t>𝜃</m:t>
                    </m:r>
                  </m:oMath>
                </a14:m>
                <a:r>
                  <a:rPr lang="en-US" sz="3200" dirty="0" smtClean="0">
                    <a:solidFill>
                      <a:schemeClr val="bg1"/>
                    </a:solidFill>
                  </a:rPr>
                  <a:t> and z</a:t>
                </a:r>
                <a:endParaRPr lang="en-US" sz="3200" dirty="0">
                  <a:solidFill>
                    <a:schemeClr val="bg1"/>
                  </a:solidFill>
                </a:endParaRPr>
              </a:p>
              <a:p>
                <a:pPr marL="609600" indent="-609600">
                  <a:buFont typeface="Wingdings" panose="05000000000000000000" pitchFamily="2" charset="2"/>
                  <a:buAutoNum type="arabicPeriod"/>
                </a:pPr>
                <a:r>
                  <a:rPr lang="en-US" sz="3200" dirty="0" smtClean="0">
                    <a:solidFill>
                      <a:schemeClr val="bg1"/>
                    </a:solidFill>
                  </a:rPr>
                  <a:t>The number of words in each document is known and fixed</a:t>
                </a:r>
              </a:p>
            </p:txBody>
          </p:sp>
        </mc:Choice>
        <mc:Fallback xmlns="">
          <p:sp>
            <p:nvSpPr>
              <p:cNvPr id="39" name="Rectangle 38"/>
              <p:cNvSpPr>
                <a:spLocks noRot="1" noChangeAspect="1" noMove="1" noResize="1" noEditPoints="1" noAdjustHandles="1" noChangeArrowheads="1" noChangeShapeType="1" noTextEdit="1"/>
              </p:cNvSpPr>
              <p:nvPr/>
            </p:nvSpPr>
            <p:spPr>
              <a:xfrm>
                <a:off x="727780" y="31816130"/>
                <a:ext cx="12862415" cy="2062103"/>
              </a:xfrm>
              <a:prstGeom prst="rect">
                <a:avLst/>
              </a:prstGeom>
              <a:blipFill rotWithShape="0">
                <a:blip r:embed="rId15"/>
                <a:stretch>
                  <a:fillRect l="-1232" t="-4438" b="-9172"/>
                </a:stretch>
              </a:blipFill>
            </p:spPr>
            <p:txBody>
              <a:bodyPr/>
              <a:lstStyle/>
              <a:p>
                <a:r>
                  <a:rPr lang="en-US">
                    <a:noFill/>
                  </a:rPr>
                  <a:t> </a:t>
                </a:r>
              </a:p>
            </p:txBody>
          </p:sp>
        </mc:Fallback>
      </mc:AlternateContent>
      <p:sp>
        <p:nvSpPr>
          <p:cNvPr id="11" name="Rounded Rectangle 10"/>
          <p:cNvSpPr/>
          <p:nvPr/>
        </p:nvSpPr>
        <p:spPr>
          <a:xfrm>
            <a:off x="14633475" y="32088902"/>
            <a:ext cx="13471358" cy="20838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2"/>
              </a:solidFill>
            </a:endParaRPr>
          </a:p>
        </p:txBody>
      </p:sp>
      <p:sp>
        <p:nvSpPr>
          <p:cNvPr id="45" name="TextBox 44"/>
          <p:cNvSpPr txBox="1"/>
          <p:nvPr/>
        </p:nvSpPr>
        <p:spPr>
          <a:xfrm>
            <a:off x="16699251" y="32187001"/>
            <a:ext cx="12272514" cy="3046988"/>
          </a:xfrm>
          <a:prstGeom prst="rect">
            <a:avLst/>
          </a:prstGeom>
          <a:noFill/>
        </p:spPr>
        <p:txBody>
          <a:bodyPr wrap="square" rtlCol="0">
            <a:spAutoFit/>
          </a:bodyPr>
          <a:lstStyle/>
          <a:p>
            <a:r>
              <a:rPr lang="en-US" sz="3200" b="1" dirty="0">
                <a:solidFill>
                  <a:schemeClr val="bg1"/>
                </a:solidFill>
              </a:rPr>
              <a:t>Barack Obama </a:t>
            </a:r>
            <a:r>
              <a:rPr lang="en-US" sz="3200" dirty="0">
                <a:solidFill>
                  <a:schemeClr val="bg1"/>
                </a:solidFill>
              </a:rPr>
              <a:t>‏@</a:t>
            </a:r>
            <a:r>
              <a:rPr lang="en-US" sz="3200" dirty="0" err="1">
                <a:solidFill>
                  <a:schemeClr val="bg1"/>
                </a:solidFill>
              </a:rPr>
              <a:t>BarackObama</a:t>
            </a:r>
            <a:r>
              <a:rPr lang="en-US" sz="3200" dirty="0">
                <a:solidFill>
                  <a:schemeClr val="bg1"/>
                </a:solidFill>
              </a:rPr>
              <a:t>  </a:t>
            </a:r>
            <a:r>
              <a:rPr lang="en-US" sz="3200" dirty="0" smtClean="0">
                <a:solidFill>
                  <a:schemeClr val="bg1"/>
                </a:solidFill>
              </a:rPr>
              <a:t>                                     28 </a:t>
            </a:r>
            <a:r>
              <a:rPr lang="en-US" sz="3200" dirty="0">
                <a:solidFill>
                  <a:schemeClr val="bg1"/>
                </a:solidFill>
              </a:rPr>
              <a:t>Nov  </a:t>
            </a:r>
          </a:p>
          <a:p>
            <a:r>
              <a:rPr lang="en-US" sz="3200" dirty="0">
                <a:solidFill>
                  <a:schemeClr val="bg1"/>
                </a:solidFill>
              </a:rPr>
              <a:t>"On behalf of the Obama family, I want to wish everybody a very happy Thanksgiving." —President </a:t>
            </a:r>
            <a:r>
              <a:rPr lang="en-US" sz="3200" dirty="0" smtClean="0">
                <a:solidFill>
                  <a:schemeClr val="bg1"/>
                </a:solidFill>
              </a:rPr>
              <a:t>Obama</a:t>
            </a:r>
          </a:p>
          <a:p>
            <a:endParaRPr lang="en-US" sz="3200" dirty="0" smtClean="0">
              <a:solidFill>
                <a:schemeClr val="bg1"/>
              </a:solidFill>
            </a:endParaRPr>
          </a:p>
          <a:p>
            <a:endParaRPr lang="en-US" sz="3200" dirty="0">
              <a:solidFill>
                <a:schemeClr val="bg1"/>
              </a:solidFill>
            </a:endParaRPr>
          </a:p>
          <a:p>
            <a:pPr>
              <a:buFont typeface="Arial" pitchFamily="34" charset="0"/>
              <a:buChar char="•"/>
            </a:pPr>
            <a:endParaRPr lang="en-US" sz="3200" dirty="0">
              <a:solidFill>
                <a:schemeClr val="bg1"/>
              </a:solidFill>
            </a:endParaRPr>
          </a:p>
        </p:txBody>
      </p:sp>
      <p:pic>
        <p:nvPicPr>
          <p:cNvPr id="2094" name="Picture 46" descr="https://pbs.twimg.com/profile_images/378800000607588261/dad9f009a228a78a14f1f4bed0c54f76.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82993" y="32291285"/>
            <a:ext cx="1679037" cy="167903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4351877" y="30920020"/>
            <a:ext cx="11700088" cy="1569660"/>
          </a:xfrm>
          <a:prstGeom prst="rect">
            <a:avLst/>
          </a:prstGeom>
          <a:noFill/>
        </p:spPr>
        <p:txBody>
          <a:bodyPr wrap="square" rtlCol="0">
            <a:spAutoFit/>
          </a:bodyPr>
          <a:lstStyle/>
          <a:p>
            <a:r>
              <a:rPr lang="en-US" sz="3200" dirty="0" smtClean="0">
                <a:solidFill>
                  <a:schemeClr val="bg1"/>
                </a:solidFill>
              </a:rPr>
              <a:t>1000 most recent tweets made by President Obama on twitter</a:t>
            </a:r>
          </a:p>
          <a:p>
            <a:endParaRPr lang="en-US" sz="3200" dirty="0" smtClean="0">
              <a:solidFill>
                <a:schemeClr val="bg1"/>
              </a:solidFill>
            </a:endParaRPr>
          </a:p>
          <a:p>
            <a:pPr>
              <a:buFont typeface="Arial" pitchFamily="34" charset="0"/>
              <a:buChar char="•"/>
            </a:pPr>
            <a:endParaRPr lang="en-US" sz="3200" dirty="0">
              <a:solidFill>
                <a:schemeClr val="bg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389998878"/>
              </p:ext>
            </p:extLst>
          </p:nvPr>
        </p:nvGraphicFramePr>
        <p:xfrm>
          <a:off x="29328979" y="6381820"/>
          <a:ext cx="12095632" cy="4567245"/>
        </p:xfrm>
        <a:graphic>
          <a:graphicData uri="http://schemas.openxmlformats.org/drawingml/2006/table">
            <a:tbl>
              <a:tblPr firstRow="1" bandRow="1">
                <a:tableStyleId>{9D7B26C5-4107-4FEC-AEDC-1716B250A1EF}</a:tableStyleId>
              </a:tblPr>
              <a:tblGrid>
                <a:gridCol w="3081058"/>
                <a:gridCol w="2329142"/>
                <a:gridCol w="4267200"/>
                <a:gridCol w="2418232"/>
              </a:tblGrid>
              <a:tr h="833445">
                <a:tc>
                  <a:txBody>
                    <a:bodyPr/>
                    <a:lstStyle/>
                    <a:p>
                      <a:pPr algn="ctr"/>
                      <a:r>
                        <a:rPr lang="en-US" sz="3200" kern="1200" dirty="0" smtClean="0">
                          <a:solidFill>
                            <a:schemeClr val="bg1"/>
                          </a:solidFill>
                          <a:latin typeface="+mn-lt"/>
                          <a:ea typeface="+mn-ea"/>
                          <a:cs typeface="+mn-cs"/>
                        </a:rPr>
                        <a:t># Tag keyword</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Count</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 Tag keyword</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Count</a:t>
                      </a:r>
                      <a:endParaRPr lang="en-US" sz="3200" kern="1200" dirty="0">
                        <a:solidFill>
                          <a:schemeClr val="bg1"/>
                        </a:solidFill>
                        <a:latin typeface="+mn-lt"/>
                        <a:ea typeface="+mn-ea"/>
                        <a:cs typeface="+mn-cs"/>
                      </a:endParaRPr>
                    </a:p>
                  </a:txBody>
                  <a:tcPr/>
                </a:tc>
              </a:tr>
              <a:tr h="762000">
                <a:tc>
                  <a:txBody>
                    <a:bodyPr/>
                    <a:lstStyle/>
                    <a:p>
                      <a:pPr algn="ctr"/>
                      <a:r>
                        <a:rPr lang="en-US" sz="3200" kern="1200" dirty="0" err="1" smtClean="0">
                          <a:solidFill>
                            <a:schemeClr val="bg1"/>
                          </a:solidFill>
                          <a:latin typeface="+mn-lt"/>
                          <a:ea typeface="+mn-ea"/>
                          <a:cs typeface="+mn-cs"/>
                        </a:rPr>
                        <a:t>Obamacare</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70</a:t>
                      </a:r>
                      <a:endParaRPr lang="en-US" sz="3200" kern="1200" dirty="0">
                        <a:solidFill>
                          <a:schemeClr val="bg1"/>
                        </a:solidFill>
                        <a:latin typeface="+mn-lt"/>
                        <a:ea typeface="+mn-ea"/>
                        <a:cs typeface="+mn-cs"/>
                      </a:endParaRPr>
                    </a:p>
                  </a:txBody>
                  <a:tcPr/>
                </a:tc>
                <a:tc>
                  <a:txBody>
                    <a:bodyPr/>
                    <a:lstStyle/>
                    <a:p>
                      <a:pPr algn="ctr"/>
                      <a:r>
                        <a:rPr lang="en-US" sz="3200" kern="1200" dirty="0" err="1" smtClean="0">
                          <a:solidFill>
                            <a:schemeClr val="bg1"/>
                          </a:solidFill>
                          <a:latin typeface="+mn-lt"/>
                          <a:ea typeface="+mn-ea"/>
                          <a:cs typeface="+mn-cs"/>
                        </a:rPr>
                        <a:t>MakeCollegeAordable</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22</a:t>
                      </a:r>
                      <a:endParaRPr lang="en-US" sz="3200" kern="1200" dirty="0">
                        <a:solidFill>
                          <a:schemeClr val="bg1"/>
                        </a:solidFill>
                        <a:latin typeface="+mn-lt"/>
                        <a:ea typeface="+mn-ea"/>
                        <a:cs typeface="+mn-cs"/>
                      </a:endParaRPr>
                    </a:p>
                  </a:txBody>
                  <a:tcPr/>
                </a:tc>
              </a:tr>
              <a:tr h="762000">
                <a:tc>
                  <a:txBody>
                    <a:bodyPr/>
                    <a:lstStyle/>
                    <a:p>
                      <a:pPr algn="ctr"/>
                      <a:r>
                        <a:rPr lang="en-US" sz="3200" kern="1200" dirty="0" err="1" smtClean="0">
                          <a:solidFill>
                            <a:schemeClr val="bg1"/>
                          </a:solidFill>
                          <a:latin typeface="+mn-lt"/>
                          <a:ea typeface="+mn-ea"/>
                          <a:cs typeface="+mn-cs"/>
                        </a:rPr>
                        <a:t>EnoughAlready</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46</a:t>
                      </a:r>
                      <a:endParaRPr lang="en-US" sz="3200" kern="1200" dirty="0">
                        <a:solidFill>
                          <a:schemeClr val="bg1"/>
                        </a:solidFill>
                        <a:latin typeface="+mn-lt"/>
                        <a:ea typeface="+mn-ea"/>
                        <a:cs typeface="+mn-cs"/>
                      </a:endParaRPr>
                    </a:p>
                  </a:txBody>
                  <a:tcPr/>
                </a:tc>
                <a:tc>
                  <a:txBody>
                    <a:bodyPr/>
                    <a:lstStyle/>
                    <a:p>
                      <a:pPr algn="ctr"/>
                      <a:r>
                        <a:rPr lang="en-US" sz="3200" kern="1200" dirty="0" err="1" smtClean="0">
                          <a:solidFill>
                            <a:schemeClr val="bg1"/>
                          </a:solidFill>
                          <a:latin typeface="+mn-lt"/>
                          <a:ea typeface="+mn-ea"/>
                          <a:cs typeface="+mn-cs"/>
                        </a:rPr>
                        <a:t>EndThisNow</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19</a:t>
                      </a:r>
                      <a:endParaRPr lang="en-US" sz="3200" kern="1200" dirty="0">
                        <a:solidFill>
                          <a:schemeClr val="bg1"/>
                        </a:solidFill>
                        <a:latin typeface="+mn-lt"/>
                        <a:ea typeface="+mn-ea"/>
                        <a:cs typeface="+mn-cs"/>
                      </a:endParaRPr>
                    </a:p>
                  </a:txBody>
                  <a:tcPr/>
                </a:tc>
              </a:tr>
              <a:tr h="762000">
                <a:tc>
                  <a:txBody>
                    <a:bodyPr/>
                    <a:lstStyle/>
                    <a:p>
                      <a:pPr algn="ctr"/>
                      <a:r>
                        <a:rPr lang="en-US" sz="3200" kern="1200" dirty="0" smtClean="0">
                          <a:solidFill>
                            <a:schemeClr val="bg1"/>
                          </a:solidFill>
                          <a:latin typeface="+mn-lt"/>
                          <a:ea typeface="+mn-ea"/>
                          <a:cs typeface="+mn-cs"/>
                        </a:rPr>
                        <a:t>immigration</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43</a:t>
                      </a:r>
                      <a:endParaRPr lang="en-US" sz="3200" kern="1200" dirty="0">
                        <a:solidFill>
                          <a:schemeClr val="bg1"/>
                        </a:solidFill>
                        <a:latin typeface="+mn-lt"/>
                        <a:ea typeface="+mn-ea"/>
                        <a:cs typeface="+mn-cs"/>
                      </a:endParaRPr>
                    </a:p>
                  </a:txBody>
                  <a:tcPr/>
                </a:tc>
                <a:tc>
                  <a:txBody>
                    <a:bodyPr/>
                    <a:lstStyle/>
                    <a:p>
                      <a:pPr algn="ctr"/>
                      <a:r>
                        <a:rPr lang="en-US" sz="3200" kern="1200" dirty="0" err="1" smtClean="0">
                          <a:solidFill>
                            <a:schemeClr val="bg1"/>
                          </a:solidFill>
                          <a:latin typeface="+mn-lt"/>
                          <a:ea typeface="+mn-ea"/>
                          <a:cs typeface="+mn-cs"/>
                        </a:rPr>
                        <a:t>GetTalking</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18</a:t>
                      </a:r>
                      <a:endParaRPr lang="en-US" sz="3200" kern="1200" dirty="0">
                        <a:solidFill>
                          <a:schemeClr val="bg1"/>
                        </a:solidFill>
                        <a:latin typeface="+mn-lt"/>
                        <a:ea typeface="+mn-ea"/>
                        <a:cs typeface="+mn-cs"/>
                      </a:endParaRPr>
                    </a:p>
                  </a:txBody>
                  <a:tcPr/>
                </a:tc>
              </a:tr>
              <a:tr h="762000">
                <a:tc>
                  <a:txBody>
                    <a:bodyPr/>
                    <a:lstStyle/>
                    <a:p>
                      <a:pPr algn="ctr"/>
                      <a:r>
                        <a:rPr lang="en-US" sz="3200" kern="1200" dirty="0" err="1" smtClean="0">
                          <a:solidFill>
                            <a:schemeClr val="bg1"/>
                          </a:solidFill>
                          <a:latin typeface="+mn-lt"/>
                          <a:ea typeface="+mn-ea"/>
                          <a:cs typeface="+mn-cs"/>
                        </a:rPr>
                        <a:t>ActOnReform</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31</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climate</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16</a:t>
                      </a:r>
                      <a:endParaRPr lang="en-US" sz="3200" kern="1200" dirty="0">
                        <a:solidFill>
                          <a:schemeClr val="bg1"/>
                        </a:solidFill>
                        <a:latin typeface="+mn-lt"/>
                        <a:ea typeface="+mn-ea"/>
                        <a:cs typeface="+mn-cs"/>
                      </a:endParaRPr>
                    </a:p>
                  </a:txBody>
                  <a:tcPr/>
                </a:tc>
              </a:tr>
              <a:tr h="685800">
                <a:tc>
                  <a:txBody>
                    <a:bodyPr/>
                    <a:lstStyle/>
                    <a:p>
                      <a:pPr algn="ctr"/>
                      <a:r>
                        <a:rPr lang="en-US" sz="3200" kern="1200" dirty="0" err="1" smtClean="0">
                          <a:solidFill>
                            <a:schemeClr val="bg1"/>
                          </a:solidFill>
                          <a:latin typeface="+mn-lt"/>
                          <a:ea typeface="+mn-ea"/>
                          <a:cs typeface="+mn-cs"/>
                        </a:rPr>
                        <a:t>ABetterBargain</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28</a:t>
                      </a:r>
                      <a:endParaRPr lang="en-US" sz="3200" kern="1200" dirty="0">
                        <a:solidFill>
                          <a:schemeClr val="bg1"/>
                        </a:solidFill>
                        <a:latin typeface="+mn-lt"/>
                        <a:ea typeface="+mn-ea"/>
                        <a:cs typeface="+mn-cs"/>
                      </a:endParaRPr>
                    </a:p>
                  </a:txBody>
                  <a:tcPr/>
                </a:tc>
                <a:tc>
                  <a:txBody>
                    <a:bodyPr/>
                    <a:lstStyle/>
                    <a:p>
                      <a:pPr algn="ctr"/>
                      <a:r>
                        <a:rPr lang="en-US" sz="3200" kern="1200" dirty="0" err="1" smtClean="0">
                          <a:solidFill>
                            <a:schemeClr val="bg1"/>
                          </a:solidFill>
                          <a:latin typeface="+mn-lt"/>
                          <a:ea typeface="+mn-ea"/>
                          <a:cs typeface="+mn-cs"/>
                        </a:rPr>
                        <a:t>ActOnClimate</a:t>
                      </a:r>
                      <a:endParaRPr lang="en-US" sz="3200" kern="1200" dirty="0">
                        <a:solidFill>
                          <a:schemeClr val="bg1"/>
                        </a:solidFill>
                        <a:latin typeface="+mn-lt"/>
                        <a:ea typeface="+mn-ea"/>
                        <a:cs typeface="+mn-cs"/>
                      </a:endParaRPr>
                    </a:p>
                  </a:txBody>
                  <a:tcPr/>
                </a:tc>
                <a:tc>
                  <a:txBody>
                    <a:bodyPr/>
                    <a:lstStyle/>
                    <a:p>
                      <a:pPr algn="ctr"/>
                      <a:r>
                        <a:rPr lang="en-US" sz="3200" kern="1200" dirty="0" smtClean="0">
                          <a:solidFill>
                            <a:schemeClr val="bg1"/>
                          </a:solidFill>
                          <a:latin typeface="+mn-lt"/>
                          <a:ea typeface="+mn-ea"/>
                          <a:cs typeface="+mn-cs"/>
                        </a:rPr>
                        <a:t>15</a:t>
                      </a:r>
                      <a:endParaRPr lang="en-US" sz="3200" kern="1200" dirty="0">
                        <a:solidFill>
                          <a:schemeClr val="bg1"/>
                        </a:solidFill>
                        <a:latin typeface="+mn-lt"/>
                        <a:ea typeface="+mn-ea"/>
                        <a:cs typeface="+mn-cs"/>
                      </a:endParaRPr>
                    </a:p>
                  </a:txBody>
                  <a:tcPr/>
                </a:tc>
              </a:tr>
            </a:tbl>
          </a:graphicData>
        </a:graphic>
      </p:graphicFrame>
      <p:sp>
        <p:nvSpPr>
          <p:cNvPr id="51" name="Rectangle 50"/>
          <p:cNvSpPr/>
          <p:nvPr/>
        </p:nvSpPr>
        <p:spPr>
          <a:xfrm>
            <a:off x="30708600" y="5726270"/>
            <a:ext cx="9525000" cy="584775"/>
          </a:xfrm>
          <a:prstGeom prst="rect">
            <a:avLst/>
          </a:prstGeom>
        </p:spPr>
        <p:txBody>
          <a:bodyPr wrap="square">
            <a:spAutoFit/>
          </a:bodyPr>
          <a:lstStyle/>
          <a:p>
            <a:r>
              <a:rPr lang="en-US" sz="3200" dirty="0">
                <a:solidFill>
                  <a:schemeClr val="bg1"/>
                </a:solidFill>
              </a:rPr>
              <a:t>Table 1: T</a:t>
            </a:r>
            <a:r>
              <a:rPr lang="en-US" sz="3200" dirty="0" smtClean="0">
                <a:solidFill>
                  <a:schemeClr val="bg1"/>
                </a:solidFill>
              </a:rPr>
              <a:t>he </a:t>
            </a:r>
            <a:r>
              <a:rPr lang="en-US" sz="3200" dirty="0">
                <a:solidFill>
                  <a:schemeClr val="bg1"/>
                </a:solidFill>
              </a:rPr>
              <a:t>top 10 most frequent hash-tag keywords</a:t>
            </a:r>
          </a:p>
        </p:txBody>
      </p:sp>
      <p:graphicFrame>
        <p:nvGraphicFramePr>
          <p:cNvPr id="16" name="Table 15"/>
          <p:cNvGraphicFramePr>
            <a:graphicFrameLocks noGrp="1"/>
          </p:cNvGraphicFramePr>
          <p:nvPr>
            <p:extLst>
              <p:ext uri="{D42A27DB-BD31-4B8C-83A1-F6EECF244321}">
                <p14:modId xmlns:p14="http://schemas.microsoft.com/office/powerpoint/2010/main" val="151129101"/>
              </p:ext>
            </p:extLst>
          </p:nvPr>
        </p:nvGraphicFramePr>
        <p:xfrm>
          <a:off x="29341011" y="12415042"/>
          <a:ext cx="12496800" cy="7323898"/>
        </p:xfrm>
        <a:graphic>
          <a:graphicData uri="http://schemas.openxmlformats.org/drawingml/2006/table">
            <a:tbl>
              <a:tblPr firstRow="1" bandRow="1">
                <a:tableStyleId>{9D7B26C5-4107-4FEC-AEDC-1716B250A1EF}</a:tableStyleId>
              </a:tblPr>
              <a:tblGrid>
                <a:gridCol w="1748589"/>
                <a:gridCol w="2133600"/>
                <a:gridCol w="2366211"/>
                <a:gridCol w="2358189"/>
                <a:gridCol w="1807411"/>
                <a:gridCol w="2082800"/>
              </a:tblGrid>
              <a:tr h="758371">
                <a:tc>
                  <a:txBody>
                    <a:bodyPr/>
                    <a:lstStyle/>
                    <a:p>
                      <a:pPr marL="0" algn="ctr" rtl="0" eaLnBrk="1" latinLnBrk="0" hangingPunct="1"/>
                      <a:r>
                        <a:rPr kumimoji="0" lang="en-US" sz="3200" b="0" kern="1200" dirty="0" smtClean="0">
                          <a:solidFill>
                            <a:schemeClr val="bg1"/>
                          </a:solidFill>
                          <a:latin typeface="+mn-lt"/>
                          <a:ea typeface="+mn-ea"/>
                          <a:cs typeface="+mn-cs"/>
                        </a:rPr>
                        <a:t>Topic 1</a:t>
                      </a:r>
                      <a:endParaRPr kumimoji="0" lang="en-US" sz="3200" b="0" kern="1200" dirty="0">
                        <a:solidFill>
                          <a:schemeClr val="bg1"/>
                        </a:solidFill>
                        <a:latin typeface="+mn-lt"/>
                        <a:ea typeface="+mn-ea"/>
                        <a:cs typeface="+mn-cs"/>
                      </a:endParaRPr>
                    </a:p>
                  </a:txBody>
                  <a:tcPr/>
                </a:tc>
                <a:tc>
                  <a:txBody>
                    <a:bodyPr/>
                    <a:lstStyle/>
                    <a:p>
                      <a:pPr marL="0" algn="ctr" rtl="0" eaLnBrk="1" latinLnBrk="0" hangingPunct="1"/>
                      <a:r>
                        <a:rPr kumimoji="0" lang="en-US" sz="3200" b="0" kern="1200" dirty="0" smtClean="0">
                          <a:solidFill>
                            <a:schemeClr val="bg1"/>
                          </a:solidFill>
                          <a:latin typeface="+mn-lt"/>
                          <a:ea typeface="+mn-ea"/>
                          <a:cs typeface="+mn-cs"/>
                        </a:rPr>
                        <a:t>president</a:t>
                      </a:r>
                      <a:endParaRPr kumimoji="0" lang="en-US" sz="3200" b="0" kern="1200" dirty="0">
                        <a:solidFill>
                          <a:schemeClr val="bg1"/>
                        </a:solidFill>
                        <a:latin typeface="+mn-lt"/>
                        <a:ea typeface="+mn-ea"/>
                        <a:cs typeface="+mn-cs"/>
                      </a:endParaRPr>
                    </a:p>
                  </a:txBody>
                  <a:tcPr/>
                </a:tc>
                <a:tc>
                  <a:txBody>
                    <a:bodyPr/>
                    <a:lstStyle/>
                    <a:p>
                      <a:pPr marL="0" algn="ctr" rtl="0" eaLnBrk="1" latinLnBrk="0" hangingPunct="1"/>
                      <a:r>
                        <a:rPr kumimoji="0" lang="en-US" sz="3200" b="0" kern="1200" dirty="0" err="1" smtClean="0">
                          <a:solidFill>
                            <a:schemeClr val="bg1"/>
                          </a:solidFill>
                          <a:latin typeface="+mn-lt"/>
                          <a:ea typeface="+mn-ea"/>
                          <a:cs typeface="+mn-cs"/>
                        </a:rPr>
                        <a:t>obama</a:t>
                      </a:r>
                      <a:endParaRPr kumimoji="0" lang="en-US" sz="3200" b="0" kern="1200" dirty="0">
                        <a:solidFill>
                          <a:schemeClr val="bg1"/>
                        </a:solidFill>
                        <a:latin typeface="+mn-lt"/>
                        <a:ea typeface="+mn-ea"/>
                        <a:cs typeface="+mn-cs"/>
                      </a:endParaRPr>
                    </a:p>
                  </a:txBody>
                  <a:tcPr/>
                </a:tc>
                <a:tc>
                  <a:txBody>
                    <a:bodyPr/>
                    <a:lstStyle/>
                    <a:p>
                      <a:pPr marL="0" algn="ctr" rtl="0" eaLnBrk="1" latinLnBrk="0" hangingPunct="1"/>
                      <a:r>
                        <a:rPr kumimoji="0" lang="en-US" sz="3200" b="0" kern="1200" dirty="0" smtClean="0">
                          <a:solidFill>
                            <a:schemeClr val="bg1"/>
                          </a:solidFill>
                          <a:latin typeface="+mn-lt"/>
                          <a:ea typeface="+mn-ea"/>
                          <a:cs typeface="+mn-cs"/>
                        </a:rPr>
                        <a:t>health</a:t>
                      </a:r>
                      <a:endParaRPr kumimoji="0" lang="en-US" sz="3200" b="0" kern="1200" dirty="0">
                        <a:solidFill>
                          <a:schemeClr val="bg1"/>
                        </a:solidFill>
                        <a:latin typeface="+mn-lt"/>
                        <a:ea typeface="+mn-ea"/>
                        <a:cs typeface="+mn-cs"/>
                      </a:endParaRPr>
                    </a:p>
                  </a:txBody>
                  <a:tcPr/>
                </a:tc>
                <a:tc>
                  <a:txBody>
                    <a:bodyPr/>
                    <a:lstStyle/>
                    <a:p>
                      <a:pPr marL="0" algn="ctr" rtl="0" eaLnBrk="1" latinLnBrk="0" hangingPunct="1"/>
                      <a:r>
                        <a:rPr kumimoji="0" lang="en-US" sz="3200" b="0" kern="1200" dirty="0" smtClean="0">
                          <a:solidFill>
                            <a:schemeClr val="bg1"/>
                          </a:solidFill>
                          <a:latin typeface="+mn-lt"/>
                          <a:ea typeface="+mn-ea"/>
                          <a:cs typeface="+mn-cs"/>
                        </a:rPr>
                        <a:t>care</a:t>
                      </a:r>
                      <a:endParaRPr kumimoji="0" lang="en-US" sz="3200" b="0" kern="1200" dirty="0">
                        <a:solidFill>
                          <a:schemeClr val="bg1"/>
                        </a:solidFill>
                        <a:latin typeface="+mn-lt"/>
                        <a:ea typeface="+mn-ea"/>
                        <a:cs typeface="+mn-cs"/>
                      </a:endParaRPr>
                    </a:p>
                  </a:txBody>
                  <a:tcPr/>
                </a:tc>
                <a:tc>
                  <a:txBody>
                    <a:bodyPr/>
                    <a:lstStyle/>
                    <a:p>
                      <a:pPr marL="0" algn="ctr" rtl="0" eaLnBrk="1" latinLnBrk="0" hangingPunct="1"/>
                      <a:r>
                        <a:rPr kumimoji="0" lang="en-US" sz="3200" b="0" kern="1200" dirty="0" smtClean="0">
                          <a:solidFill>
                            <a:schemeClr val="bg1"/>
                          </a:solidFill>
                          <a:latin typeface="+mn-lt"/>
                          <a:ea typeface="+mn-ea"/>
                          <a:cs typeface="+mn-cs"/>
                        </a:rPr>
                        <a:t>people</a:t>
                      </a:r>
                      <a:endParaRPr kumimoji="0" lang="en-US" sz="3200" b="0" kern="1200" dirty="0">
                        <a:solidFill>
                          <a:schemeClr val="bg1"/>
                        </a:solidFill>
                        <a:latin typeface="+mn-lt"/>
                        <a:ea typeface="+mn-ea"/>
                        <a:cs typeface="+mn-cs"/>
                      </a:endParaRPr>
                    </a:p>
                  </a:txBody>
                  <a:tcPr/>
                </a:tc>
              </a:tr>
              <a:tr h="777868">
                <a:tc>
                  <a:txBody>
                    <a:bodyPr/>
                    <a:lstStyle/>
                    <a:p>
                      <a:pPr marL="0" algn="ctr" rtl="0" eaLnBrk="1" latinLnBrk="0" hangingPunct="1"/>
                      <a:r>
                        <a:rPr kumimoji="0" lang="en-US" sz="3200" kern="1200" dirty="0" smtClean="0">
                          <a:solidFill>
                            <a:schemeClr val="bg1"/>
                          </a:solidFill>
                          <a:latin typeface="+mn-lt"/>
                          <a:ea typeface="+mn-ea"/>
                          <a:cs typeface="+mn-cs"/>
                        </a:rPr>
                        <a:t>Topic 2</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health</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insurance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care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new</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affordable</a:t>
                      </a:r>
                      <a:endParaRPr kumimoji="0" lang="en-US" sz="3200" kern="1200" dirty="0">
                        <a:solidFill>
                          <a:schemeClr val="bg1"/>
                        </a:solidFill>
                        <a:latin typeface="+mn-lt"/>
                        <a:ea typeface="+mn-ea"/>
                        <a:cs typeface="+mn-cs"/>
                      </a:endParaRPr>
                    </a:p>
                  </a:txBody>
                  <a:tcPr/>
                </a:tc>
              </a:tr>
              <a:tr h="831519">
                <a:tc>
                  <a:txBody>
                    <a:bodyPr/>
                    <a:lstStyle/>
                    <a:p>
                      <a:pPr marL="0" algn="ctr" rtl="0" eaLnBrk="1" latinLnBrk="0" hangingPunct="1"/>
                      <a:r>
                        <a:rPr kumimoji="0" lang="en-US" sz="3200" kern="1200" dirty="0" smtClean="0">
                          <a:solidFill>
                            <a:schemeClr val="bg1"/>
                          </a:solidFill>
                          <a:latin typeface="+mn-lt"/>
                          <a:ea typeface="+mn-ea"/>
                          <a:cs typeface="+mn-cs"/>
                        </a:rPr>
                        <a:t>Topic 3</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shutdown</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government</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republicans</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tell</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congress</a:t>
                      </a:r>
                      <a:endParaRPr kumimoji="0" lang="en-US" sz="3200" kern="1200" dirty="0">
                        <a:solidFill>
                          <a:schemeClr val="bg1"/>
                        </a:solidFill>
                        <a:latin typeface="+mn-lt"/>
                        <a:ea typeface="+mn-ea"/>
                        <a:cs typeface="+mn-cs"/>
                      </a:endParaRPr>
                    </a:p>
                  </a:txBody>
                  <a:tcPr/>
                </a:tc>
              </a:tr>
              <a:tr h="777868">
                <a:tc>
                  <a:txBody>
                    <a:bodyPr/>
                    <a:lstStyle/>
                    <a:p>
                      <a:pPr marL="0" algn="ctr" rtl="0" eaLnBrk="1" latinLnBrk="0" hangingPunct="1"/>
                      <a:r>
                        <a:rPr kumimoji="0" lang="en-US" sz="3200" kern="1200" dirty="0" smtClean="0">
                          <a:solidFill>
                            <a:schemeClr val="bg1"/>
                          </a:solidFill>
                          <a:latin typeface="+mn-lt"/>
                          <a:ea typeface="+mn-ea"/>
                          <a:cs typeface="+mn-cs"/>
                        </a:rPr>
                        <a:t>Topic 4</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watch</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err="1" smtClean="0">
                          <a:solidFill>
                            <a:schemeClr val="bg1"/>
                          </a:solidFill>
                          <a:latin typeface="+mn-lt"/>
                          <a:ea typeface="+mn-ea"/>
                          <a:cs typeface="+mn-cs"/>
                        </a:rPr>
                        <a:t>obama</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middle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class</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live</a:t>
                      </a:r>
                      <a:endParaRPr kumimoji="0" lang="en-US" sz="3200" kern="1200" dirty="0">
                        <a:solidFill>
                          <a:schemeClr val="bg1"/>
                        </a:solidFill>
                        <a:latin typeface="+mn-lt"/>
                        <a:ea typeface="+mn-ea"/>
                        <a:cs typeface="+mn-cs"/>
                      </a:endParaRPr>
                    </a:p>
                  </a:txBody>
                  <a:tcPr/>
                </a:tc>
              </a:tr>
              <a:tr h="777868">
                <a:tc>
                  <a:txBody>
                    <a:bodyPr/>
                    <a:lstStyle/>
                    <a:p>
                      <a:pPr marL="0" algn="ctr" rtl="0" eaLnBrk="1" latinLnBrk="0" hangingPunct="1"/>
                      <a:r>
                        <a:rPr kumimoji="0" lang="en-US" sz="3200" kern="1200" dirty="0" smtClean="0">
                          <a:solidFill>
                            <a:schemeClr val="bg1"/>
                          </a:solidFill>
                          <a:latin typeface="+mn-lt"/>
                          <a:ea typeface="+mn-ea"/>
                          <a:cs typeface="+mn-cs"/>
                        </a:rPr>
                        <a:t>Topic 5</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change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climate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congress</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heard</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today</a:t>
                      </a:r>
                      <a:endParaRPr kumimoji="0" lang="en-US" sz="3200" kern="1200" dirty="0">
                        <a:solidFill>
                          <a:schemeClr val="bg1"/>
                        </a:solidFill>
                        <a:latin typeface="+mn-lt"/>
                        <a:ea typeface="+mn-ea"/>
                        <a:cs typeface="+mn-cs"/>
                      </a:endParaRPr>
                    </a:p>
                  </a:txBody>
                  <a:tcPr/>
                </a:tc>
              </a:tr>
              <a:tr h="777868">
                <a:tc>
                  <a:txBody>
                    <a:bodyPr/>
                    <a:lstStyle/>
                    <a:p>
                      <a:pPr marL="0" algn="ctr" rtl="0" eaLnBrk="1" latinLnBrk="0" hangingPunct="1"/>
                      <a:r>
                        <a:rPr kumimoji="0" lang="en-US" sz="3200" kern="1200" dirty="0" smtClean="0">
                          <a:solidFill>
                            <a:schemeClr val="bg1"/>
                          </a:solidFill>
                          <a:latin typeface="+mn-lt"/>
                          <a:ea typeface="+mn-ea"/>
                          <a:cs typeface="+mn-cs"/>
                        </a:rPr>
                        <a:t>Topic 6</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president</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err="1" smtClean="0">
                          <a:solidFill>
                            <a:schemeClr val="bg1"/>
                          </a:solidFill>
                          <a:latin typeface="+mn-lt"/>
                          <a:ea typeface="+mn-ea"/>
                          <a:cs typeface="+mn-cs"/>
                        </a:rPr>
                        <a:t>obama</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err="1" smtClean="0">
                          <a:solidFill>
                            <a:schemeClr val="bg1"/>
                          </a:solidFill>
                          <a:latin typeface="+mn-lt"/>
                          <a:ea typeface="+mn-ea"/>
                          <a:cs typeface="+mn-cs"/>
                        </a:rPr>
                        <a:t>america</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jobs</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county</a:t>
                      </a:r>
                      <a:endParaRPr kumimoji="0" lang="en-US" sz="3200" kern="1200" dirty="0">
                        <a:solidFill>
                          <a:schemeClr val="bg1"/>
                        </a:solidFill>
                        <a:latin typeface="+mn-lt"/>
                        <a:ea typeface="+mn-ea"/>
                        <a:cs typeface="+mn-cs"/>
                      </a:endParaRPr>
                    </a:p>
                  </a:txBody>
                  <a:tcPr/>
                </a:tc>
              </a:tr>
              <a:tr h="777868">
                <a:tc>
                  <a:txBody>
                    <a:bodyPr/>
                    <a:lstStyle/>
                    <a:p>
                      <a:pPr marL="0" algn="ctr" rtl="0" eaLnBrk="1" latinLnBrk="0" hangingPunct="1"/>
                      <a:r>
                        <a:rPr kumimoji="0" lang="en-US" sz="3200" kern="1200" dirty="0" smtClean="0">
                          <a:solidFill>
                            <a:schemeClr val="bg1"/>
                          </a:solidFill>
                          <a:latin typeface="+mn-lt"/>
                          <a:ea typeface="+mn-ea"/>
                          <a:cs typeface="+mn-cs"/>
                        </a:rPr>
                        <a:t>Topic 7</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president</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err="1" smtClean="0">
                          <a:solidFill>
                            <a:schemeClr val="bg1"/>
                          </a:solidFill>
                          <a:latin typeface="+mn-lt"/>
                          <a:ea typeface="+mn-ea"/>
                          <a:cs typeface="+mn-cs"/>
                        </a:rPr>
                        <a:t>obama</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wage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work</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minimum</a:t>
                      </a:r>
                      <a:endParaRPr kumimoji="0" lang="en-US" sz="3200" kern="1200" dirty="0">
                        <a:solidFill>
                          <a:schemeClr val="bg1"/>
                        </a:solidFill>
                        <a:latin typeface="+mn-lt"/>
                        <a:ea typeface="+mn-ea"/>
                        <a:cs typeface="+mn-cs"/>
                      </a:endParaRPr>
                    </a:p>
                  </a:txBody>
                  <a:tcPr/>
                </a:tc>
              </a:tr>
              <a:tr h="1061719">
                <a:tc>
                  <a:txBody>
                    <a:bodyPr/>
                    <a:lstStyle/>
                    <a:p>
                      <a:pPr marL="0" algn="ctr" rtl="0" eaLnBrk="1" latinLnBrk="0" hangingPunct="1"/>
                      <a:r>
                        <a:rPr kumimoji="0" lang="en-US" sz="3200" kern="1200" dirty="0" smtClean="0">
                          <a:solidFill>
                            <a:schemeClr val="bg1"/>
                          </a:solidFill>
                          <a:latin typeface="+mn-lt"/>
                          <a:ea typeface="+mn-ea"/>
                          <a:cs typeface="+mn-cs"/>
                        </a:rPr>
                        <a:t>Topic 8</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house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time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congress</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immigration</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pass</a:t>
                      </a:r>
                      <a:endParaRPr kumimoji="0" lang="en-US" sz="3200" kern="1200" dirty="0">
                        <a:solidFill>
                          <a:schemeClr val="bg1"/>
                        </a:solidFill>
                        <a:latin typeface="+mn-lt"/>
                        <a:ea typeface="+mn-ea"/>
                        <a:cs typeface="+mn-cs"/>
                      </a:endParaRPr>
                    </a:p>
                  </a:txBody>
                  <a:tcPr/>
                </a:tc>
              </a:tr>
              <a:tr h="777868">
                <a:tc>
                  <a:txBody>
                    <a:bodyPr/>
                    <a:lstStyle/>
                    <a:p>
                      <a:pPr marL="0" algn="ctr" rtl="0" eaLnBrk="1" latinLnBrk="0" hangingPunct="1"/>
                      <a:r>
                        <a:rPr kumimoji="0" lang="en-US" sz="3200" kern="1200" dirty="0" smtClean="0">
                          <a:solidFill>
                            <a:schemeClr val="bg1"/>
                          </a:solidFill>
                          <a:latin typeface="+mn-lt"/>
                          <a:ea typeface="+mn-ea"/>
                          <a:cs typeface="+mn-cs"/>
                        </a:rPr>
                        <a:t>Topic 9</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err="1" smtClean="0">
                          <a:solidFill>
                            <a:schemeClr val="bg1"/>
                          </a:solidFill>
                          <a:latin typeface="+mn-lt"/>
                          <a:ea typeface="+mn-ea"/>
                          <a:cs typeface="+mn-cs"/>
                        </a:rPr>
                        <a:t>obama</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err="1" smtClean="0">
                          <a:solidFill>
                            <a:schemeClr val="bg1"/>
                          </a:solidFill>
                          <a:latin typeface="+mn-lt"/>
                          <a:ea typeface="+mn-ea"/>
                          <a:cs typeface="+mn-cs"/>
                        </a:rPr>
                        <a:t>predident</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day</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see</a:t>
                      </a:r>
                      <a:endParaRPr kumimoji="0" lang="en-US" sz="3200" kern="1200" dirty="0">
                        <a:solidFill>
                          <a:schemeClr val="bg1"/>
                        </a:solidFill>
                        <a:latin typeface="+mn-lt"/>
                        <a:ea typeface="+mn-ea"/>
                        <a:cs typeface="+mn-cs"/>
                      </a:endParaRPr>
                    </a:p>
                  </a:txBody>
                  <a:tcPr/>
                </a:tc>
                <a:tc>
                  <a:txBody>
                    <a:bodyPr/>
                    <a:lstStyle/>
                    <a:p>
                      <a:pPr marL="0" algn="ctr" rtl="0" eaLnBrk="1" latinLnBrk="0" hangingPunct="1"/>
                      <a:r>
                        <a:rPr kumimoji="0" lang="en-US" sz="3200" kern="1200" dirty="0" smtClean="0">
                          <a:solidFill>
                            <a:schemeClr val="bg1"/>
                          </a:solidFill>
                          <a:latin typeface="+mn-lt"/>
                          <a:ea typeface="+mn-ea"/>
                          <a:cs typeface="+mn-cs"/>
                        </a:rPr>
                        <a:t>happy</a:t>
                      </a:r>
                      <a:endParaRPr kumimoji="0" lang="en-US" sz="3200" kern="1200" dirty="0">
                        <a:solidFill>
                          <a:schemeClr val="bg1"/>
                        </a:solidFill>
                        <a:latin typeface="+mn-lt"/>
                        <a:ea typeface="+mn-ea"/>
                        <a:cs typeface="+mn-cs"/>
                      </a:endParaRPr>
                    </a:p>
                  </a:txBody>
                  <a:tcPr/>
                </a:tc>
              </a:tr>
            </a:tbl>
          </a:graphicData>
        </a:graphic>
      </p:graphicFrame>
      <p:sp>
        <p:nvSpPr>
          <p:cNvPr id="53" name="Rectangle 52"/>
          <p:cNvSpPr/>
          <p:nvPr/>
        </p:nvSpPr>
        <p:spPr>
          <a:xfrm>
            <a:off x="31843579" y="11603526"/>
            <a:ext cx="9525000" cy="584775"/>
          </a:xfrm>
          <a:prstGeom prst="rect">
            <a:avLst/>
          </a:prstGeom>
        </p:spPr>
        <p:txBody>
          <a:bodyPr wrap="square">
            <a:spAutoFit/>
          </a:bodyPr>
          <a:lstStyle/>
          <a:p>
            <a:r>
              <a:rPr lang="en-US" sz="3200" dirty="0">
                <a:solidFill>
                  <a:schemeClr val="bg1"/>
                </a:solidFill>
              </a:rPr>
              <a:t>Table 2: Top 5 keywords among 9 topics</a:t>
            </a:r>
          </a:p>
        </p:txBody>
      </p:sp>
      <p:pic>
        <p:nvPicPr>
          <p:cNvPr id="2111" name="Picture 63" descr="E:\ST740\project\package\package\graph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64834" y="20847667"/>
            <a:ext cx="7049789" cy="6935674"/>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nvSpPr>
        <p:spPr>
          <a:xfrm>
            <a:off x="32308800" y="20262892"/>
            <a:ext cx="9525000" cy="584775"/>
          </a:xfrm>
          <a:prstGeom prst="rect">
            <a:avLst/>
          </a:prstGeom>
        </p:spPr>
        <p:txBody>
          <a:bodyPr wrap="square">
            <a:spAutoFit/>
          </a:bodyPr>
          <a:lstStyle/>
          <a:p>
            <a:r>
              <a:rPr lang="en-US" sz="3200" dirty="0" smtClean="0">
                <a:solidFill>
                  <a:schemeClr val="bg1"/>
                </a:solidFill>
              </a:rPr>
              <a:t>Figure 1: </a:t>
            </a:r>
            <a:r>
              <a:rPr lang="en-US" sz="3200" dirty="0">
                <a:solidFill>
                  <a:schemeClr val="bg1"/>
                </a:solidFill>
              </a:rPr>
              <a:t>The log-likelihood trace plot</a:t>
            </a:r>
          </a:p>
        </p:txBody>
      </p:sp>
      <p:pic>
        <p:nvPicPr>
          <p:cNvPr id="3" name="Picture 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26484" y="17931793"/>
            <a:ext cx="8736178" cy="4845086"/>
          </a:xfrm>
          <a:prstGeom prst="rect">
            <a:avLst/>
          </a:prstGeom>
        </p:spPr>
      </p:pic>
    </p:spTree>
    <p:extLst>
      <p:ext uri="{BB962C8B-B14F-4D97-AF65-F5344CB8AC3E}">
        <p14:creationId xmlns:p14="http://schemas.microsoft.com/office/powerpoint/2010/main" val="388847238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4548</TotalTime>
  <Words>915</Words>
  <Application>Microsoft Macintosh PowerPoint</Application>
  <PresentationFormat>Custom</PresentationFormat>
  <Paragraphs>147</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Flow</vt:lpstr>
      <vt:lpstr>Bitmap Image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remarcea</dc:creator>
  <cp:lastModifiedBy>CHONG</cp:lastModifiedBy>
  <cp:revision>168</cp:revision>
  <dcterms:created xsi:type="dcterms:W3CDTF">2010-07-29T01:13:03Z</dcterms:created>
  <dcterms:modified xsi:type="dcterms:W3CDTF">2017-02-21T18:15:18Z</dcterms:modified>
</cp:coreProperties>
</file>