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2" r:id="rId7"/>
    <p:sldId id="314" r:id="rId8"/>
    <p:sldId id="315" r:id="rId9"/>
    <p:sldId id="316" r:id="rId10"/>
    <p:sldId id="317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5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enedekrozemberczki/awesome-gradient-boosting-papers" TargetMode="External"/><Relationship Id="rId3" Type="http://schemas.openxmlformats.org/officeDocument/2006/relationships/hyperlink" Target="https://github.com/micans/mcl?tab=readme-ov-file#rcl-fast-multi-resolution-consensus-clustering" TargetMode="External"/><Relationship Id="rId7" Type="http://schemas.openxmlformats.org/officeDocument/2006/relationships/hyperlink" Target="https://github.com/benedekrozemberczki/awesome-fraud-detection-pap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enedekrozemberczki/awesome-decision-tree-papers" TargetMode="External"/><Relationship Id="rId5" Type="http://schemas.openxmlformats.org/officeDocument/2006/relationships/hyperlink" Target="https://github.com/benedekrozemberczki/awesome-graph-classification" TargetMode="External"/><Relationship Id="rId4" Type="http://schemas.openxmlformats.org/officeDocument/2006/relationships/hyperlink" Target="https://www.semanticscholar.org/paper/GraphRAD-%3A-A-Graph-based-Risky-Account-Detection-Ma-Zhang/e1164f6d55d8d12a3cd7b16d202e40f7d7f5d2e8" TargetMode="External"/><Relationship Id="rId9" Type="http://schemas.openxmlformats.org/officeDocument/2006/relationships/hyperlink" Target="https://github.com/benedekrozemberczki/awesome-community-det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Graph-based Grouping</a:t>
            </a: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600" b="0" dirty="0">
                <a:effectLst/>
              </a:rPr>
              <a:t>Vicky Yuan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79" y="172917"/>
            <a:ext cx="6583680" cy="64309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9225"/>
            <a:ext cx="10126494" cy="5585857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Data collection: Provided ONE-WEEK background data.</a:t>
            </a:r>
          </a:p>
          <a:p>
            <a:pPr fontAlgn="base">
              <a:buFont typeface="+mj-lt"/>
              <a:buAutoNum type="arabicPeriod"/>
            </a:pPr>
            <a:r>
              <a:rPr lang="en-US" dirty="0"/>
              <a:t>Feature engineering: mainly focused on transaction amount</a:t>
            </a:r>
          </a:p>
          <a:p>
            <a:pPr fontAlgn="base"/>
            <a:r>
              <a:rPr lang="en-US" sz="2000" dirty="0"/>
              <a:t>possibly add wallet money amount filter(for example, get rid of data which holds money less than $1</a:t>
            </a:r>
          </a:p>
          <a:p>
            <a:pPr fontAlgn="base"/>
            <a:r>
              <a:rPr lang="en-US" dirty="0"/>
              <a:t>3. Model choose: 3 methods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4. </a:t>
            </a:r>
            <a:r>
              <a:rPr lang="en-US" dirty="0"/>
              <a:t>Analysis: depends on model choice and training test.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49031"/>
            <a:ext cx="7965461" cy="612841"/>
          </a:xfrm>
        </p:spPr>
        <p:txBody>
          <a:bodyPr/>
          <a:lstStyle/>
          <a:p>
            <a:r>
              <a:rPr lang="en-US" dirty="0"/>
              <a:t>Three models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5161" y="1526029"/>
            <a:ext cx="8066712" cy="3805941"/>
          </a:xfrm>
        </p:spPr>
        <p:txBody>
          <a:bodyPr>
            <a:noAutofit/>
          </a:bodyPr>
          <a:lstStyle/>
          <a:p>
            <a:pPr marL="109728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. Markov Cluster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MCL is a method for clustering weighted or simple networks.(This is what I’m currently working on)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https://github.com/micans/mcl?tab=readme-ov-file#rcl-fast-multi-resolution-consensus-clustering</a:t>
            </a:r>
            <a:endParaRPr lang="en-US" sz="1400" b="0" dirty="0">
              <a:effectLst/>
            </a:endParaRPr>
          </a:p>
          <a:p>
            <a:pPr marL="0" indent="0" rtl="0" fontAlgn="base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 simulates random walks on the graph, where nodes act as states and edges as transition probabilities.</a:t>
            </a:r>
          </a:p>
          <a:p>
            <a:pPr marL="0" indent="0" rtl="0" fontAlgn="base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algorithm alternates between two steps: expansion (inflation) and inflation (expansion)</a:t>
            </a:r>
            <a:endParaRPr lang="en-US" sz="1400" b="0" dirty="0">
              <a:effectLst/>
              <a:highlight>
                <a:srgbClr val="FFFFFF"/>
              </a:highlight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GraphRAD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 risky account detection system based on local graph clustering algorithms, is proposed, hypothesize that fraud accounts share dense connections within a "fraud community", but have less so with accounts outside of the community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https://www.semanticscholar.org/paper/GraphRAD-%3A-A-Graph-based-Risky-Account-Detection-Ma-Zhang/e1164f6d55d8d12a3cd7b16d202e40f7d7f5d2e8</a:t>
            </a:r>
            <a:endParaRPr lang="en-US" sz="1400" b="0" dirty="0">
              <a:effectLst/>
            </a:endParaRPr>
          </a:p>
          <a:p>
            <a:pPr marL="0" indent="0" rtl="0" fontAlgn="base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GraphRAD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a clustering algorithm based on the concept of</a:t>
            </a:r>
            <a:r>
              <a:rPr lang="en-US" sz="1400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radius </a:t>
            </a:r>
            <a:r>
              <a:rPr lang="en-US" sz="1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within a graph.</a:t>
            </a:r>
          </a:p>
          <a:p>
            <a:pPr marL="0" indent="0" rtl="0" fontAlgn="base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1400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 starts by selecting a random node and expanding a neighborhood around it until a certain radius is reached. All nodes within this radius are considered part of the same cluster.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collection of community detection research papers.</a:t>
            </a:r>
          </a:p>
          <a:p>
            <a:pPr marL="566928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collections about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graph classification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classification/regression tree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7"/>
              </a:rPr>
              <a:t>fraud detection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8"/>
              </a:rPr>
              <a:t>gradient boosting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papers with implementations.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https://github.com/benedekrozemberczki/awesome-community-detection</a:t>
            </a:r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30497" y="304665"/>
            <a:ext cx="2901754" cy="500603"/>
          </a:xfrm>
        </p:spPr>
        <p:txBody>
          <a:bodyPr/>
          <a:lstStyle/>
          <a:p>
            <a:r>
              <a:rPr lang="en-US" dirty="0"/>
              <a:t>Inflation rate =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6AE19-C307-9253-5D49-8CC670BA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01" y="151393"/>
            <a:ext cx="4058216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5B0271-54E3-E753-BFE6-A813D10B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874" y="3609272"/>
            <a:ext cx="4067743" cy="2791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62F4C-084C-1F91-07B5-33EABE0EBDAA}"/>
              </a:ext>
            </a:extLst>
          </p:cNvPr>
          <p:cNvSpPr txBox="1"/>
          <p:nvPr/>
        </p:nvSpPr>
        <p:spPr>
          <a:xfrm>
            <a:off x="8203643" y="3842585"/>
            <a:ext cx="6099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2400" dirty="0">
                <a:solidFill>
                  <a:schemeClr val="accent6"/>
                </a:solidFill>
              </a:rPr>
              <a:t>Inflation rate = 1.1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C69CD-D034-3D44-9808-2B61643DC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46037" y="3253902"/>
            <a:ext cx="3984664" cy="31487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C61CD-2058-581F-2231-5863A68D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41" y="280737"/>
            <a:ext cx="3635290" cy="277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69030-0CB1-62CD-C6C3-014AB32F6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8" y="3253902"/>
            <a:ext cx="3753873" cy="307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CD07E2-F757-DCDD-4674-837CFC088A58}"/>
              </a:ext>
            </a:extLst>
          </p:cNvPr>
          <p:cNvSpPr txBox="1"/>
          <p:nvPr/>
        </p:nvSpPr>
        <p:spPr>
          <a:xfrm>
            <a:off x="4339233" y="360083"/>
            <a:ext cx="2997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2400" dirty="0">
                <a:solidFill>
                  <a:schemeClr val="accent6"/>
                </a:solidFill>
              </a:rPr>
              <a:t>Steps to find the central node in each cluster</a:t>
            </a:r>
          </a:p>
          <a:p>
            <a:pPr defTabSz="914400"/>
            <a:r>
              <a:rPr lang="en-US" sz="2400" dirty="0">
                <a:solidFill>
                  <a:schemeClr val="accent6"/>
                </a:solidFill>
              </a:rPr>
              <a:t>based on </a:t>
            </a:r>
            <a:r>
              <a:rPr lang="en-US" sz="2400" b="1" dirty="0">
                <a:solidFill>
                  <a:schemeClr val="accent6"/>
                </a:solidFill>
              </a:rPr>
              <a:t>degree centrality</a:t>
            </a:r>
          </a:p>
          <a:p>
            <a:pPr defTabSz="914400"/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08FD239-E1E4-EE8A-7430-C7C2D2C8F71C}"/>
              </a:ext>
            </a:extLst>
          </p:cNvPr>
          <p:cNvSpPr/>
          <p:nvPr/>
        </p:nvSpPr>
        <p:spPr>
          <a:xfrm>
            <a:off x="1716931" y="2966936"/>
            <a:ext cx="204281" cy="462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7E9664-3886-AC24-D298-A15628D2A05C}"/>
              </a:ext>
            </a:extLst>
          </p:cNvPr>
          <p:cNvSpPr/>
          <p:nvPr/>
        </p:nvSpPr>
        <p:spPr>
          <a:xfrm>
            <a:off x="3856931" y="4591454"/>
            <a:ext cx="471705" cy="197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78" y="172917"/>
            <a:ext cx="9854119" cy="643099"/>
          </a:xfrm>
        </p:spPr>
        <p:txBody>
          <a:bodyPr/>
          <a:lstStyle/>
          <a:p>
            <a:r>
              <a:rPr lang="en-US" dirty="0"/>
              <a:t>Comments on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9225"/>
            <a:ext cx="10126494" cy="5585857"/>
          </a:xfrm>
        </p:spPr>
        <p:txBody>
          <a:bodyPr>
            <a:normAutofit/>
          </a:bodyPr>
          <a:lstStyle/>
          <a:p>
            <a:r>
              <a:rPr lang="en-US" dirty="0"/>
              <a:t>Code structure:</a:t>
            </a:r>
          </a:p>
          <a:p>
            <a:pPr marL="457200" indent="-457200">
              <a:buAutoNum type="arabicPeriod"/>
            </a:pPr>
            <a:r>
              <a:rPr lang="en-US" b="0" dirty="0">
                <a:effectLst/>
              </a:rPr>
              <a:t>Import part and re</a:t>
            </a:r>
            <a:r>
              <a:rPr lang="en-US" dirty="0"/>
              <a:t>ad from Json file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Markov Clustering Part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Degree Centrality Part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Save cluster information to a CSV file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Create a new graph to represent the overview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Draw the overview graph and save if as Jpg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8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78" y="172917"/>
            <a:ext cx="9854119" cy="643099"/>
          </a:xfrm>
        </p:spPr>
        <p:txBody>
          <a:bodyPr/>
          <a:lstStyle/>
          <a:p>
            <a:r>
              <a:rPr lang="en-US" dirty="0"/>
              <a:t>Comments on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99225"/>
            <a:ext cx="10126494" cy="5585857"/>
          </a:xfrm>
        </p:spPr>
        <p:txBody>
          <a:bodyPr>
            <a:normAutofit/>
          </a:bodyPr>
          <a:lstStyle/>
          <a:p>
            <a:r>
              <a:rPr lang="en-US" dirty="0"/>
              <a:t>Some issues might encounter:</a:t>
            </a:r>
          </a:p>
          <a:p>
            <a:r>
              <a:rPr lang="en-US" dirty="0"/>
              <a:t>1. If in-degree values(central) are 0 for a clusters, which suggests that there are no edges directed towards the nodes in the cluster.</a:t>
            </a:r>
          </a:p>
          <a:p>
            <a:r>
              <a:rPr lang="en-US" dirty="0"/>
              <a:t>2. If crashes due to running time or cache, run steps one by one, for example, run till [# Save cluster information to a CSV file] instead of generating the graph.</a:t>
            </a:r>
          </a:p>
          <a:p>
            <a:r>
              <a:rPr lang="en-US" dirty="0"/>
              <a:t>3. If nodes are gray, which means this node is too </a:t>
            </a:r>
          </a:p>
          <a:p>
            <a:r>
              <a:rPr lang="en-US" dirty="0"/>
              <a:t>separate to be counted as a cluster.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Vicky Yuan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{0FBE3FD0-47FD-4D75-9ADA-F4A25AABD52C}tf78438558_win32</Template>
  <TotalTime>29</TotalTime>
  <Words>458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Graph-based Grouping  Vicky Yuan </vt:lpstr>
      <vt:lpstr>outline</vt:lpstr>
      <vt:lpstr>Three models choice</vt:lpstr>
      <vt:lpstr>PowerPoint Presentation</vt:lpstr>
      <vt:lpstr>PowerPoint Presentation</vt:lpstr>
      <vt:lpstr>Comments on the code</vt:lpstr>
      <vt:lpstr>Comments on the code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Grouping  Vicky Yuan </dc:title>
  <dc:subject/>
  <dc:creator>Xiaowei Yuan</dc:creator>
  <cp:lastModifiedBy>Xiaowei Yuan</cp:lastModifiedBy>
  <cp:revision>6</cp:revision>
  <dcterms:created xsi:type="dcterms:W3CDTF">2024-05-15T20:26:43Z</dcterms:created>
  <dcterms:modified xsi:type="dcterms:W3CDTF">2024-05-16T17:44:50Z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