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5004" r:id="rId1"/>
  </p:sldMasterIdLst>
  <p:sldIdLst>
    <p:sldId id="256" r:id="rId2"/>
    <p:sldId id="257" r:id="rId3"/>
    <p:sldId id="258" r:id="rId4"/>
    <p:sldId id="259" r:id="rId5"/>
    <p:sldId id="260" r:id="rId6"/>
    <p:sldId id="279" r:id="rId7"/>
    <p:sldId id="261" r:id="rId8"/>
    <p:sldId id="262" r:id="rId9"/>
    <p:sldId id="263" r:id="rId10"/>
    <p:sldId id="264" r:id="rId11"/>
    <p:sldId id="271" r:id="rId12"/>
    <p:sldId id="267" r:id="rId13"/>
    <p:sldId id="266" r:id="rId14"/>
    <p:sldId id="265" r:id="rId15"/>
    <p:sldId id="268" r:id="rId16"/>
    <p:sldId id="269" r:id="rId17"/>
    <p:sldId id="270" r:id="rId18"/>
    <p:sldId id="280" r:id="rId19"/>
    <p:sldId id="281" r:id="rId20"/>
    <p:sldId id="276" r:id="rId21"/>
    <p:sldId id="275" r:id="rId22"/>
    <p:sldId id="27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7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E094-5CFC-4284-9E50-3FA0A42A439A}" type="datetimeFigureOut">
              <a:rPr lang="pt-BR" smtClean="0"/>
              <a:t>26/07/2025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17D0-1354-4A6A-B3E2-DF721DB526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5839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E094-5CFC-4284-9E50-3FA0A42A439A}" type="datetimeFigureOut">
              <a:rPr lang="pt-BR" smtClean="0"/>
              <a:t>26/07/2025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17D0-1354-4A6A-B3E2-DF721DB526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4378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A3C1E094-5CFC-4284-9E50-3FA0A42A439A}" type="datetimeFigureOut">
              <a:rPr lang="pt-BR" smtClean="0"/>
              <a:t>26/07/2025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F47817D0-1354-4A6A-B3E2-DF721DB526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997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E094-5CFC-4284-9E50-3FA0A42A439A}" type="datetimeFigureOut">
              <a:rPr lang="pt-BR" smtClean="0"/>
              <a:t>26/07/2025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17D0-1354-4A6A-B3E2-DF721DB526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492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C1E094-5CFC-4284-9E50-3FA0A42A439A}" type="datetimeFigureOut">
              <a:rPr lang="pt-BR" smtClean="0"/>
              <a:t>26/07/2025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7817D0-1354-4A6A-B3E2-DF721DB526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3223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E094-5CFC-4284-9E50-3FA0A42A439A}" type="datetimeFigureOut">
              <a:rPr lang="pt-BR" smtClean="0"/>
              <a:t>26/07/2025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17D0-1354-4A6A-B3E2-DF721DB526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9300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E094-5CFC-4284-9E50-3FA0A42A439A}" type="datetimeFigureOut">
              <a:rPr lang="pt-BR" smtClean="0"/>
              <a:t>26/07/2025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17D0-1354-4A6A-B3E2-DF721DB526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1255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E094-5CFC-4284-9E50-3FA0A42A439A}" type="datetimeFigureOut">
              <a:rPr lang="pt-BR" smtClean="0"/>
              <a:t>26/07/2025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17D0-1354-4A6A-B3E2-DF721DB526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2049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E094-5CFC-4284-9E50-3FA0A42A439A}" type="datetimeFigureOut">
              <a:rPr lang="pt-BR" smtClean="0"/>
              <a:t>26/07/2025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17D0-1354-4A6A-B3E2-DF721DB526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45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E094-5CFC-4284-9E50-3FA0A42A439A}" type="datetimeFigureOut">
              <a:rPr lang="pt-BR" smtClean="0"/>
              <a:t>26/07/2025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17D0-1354-4A6A-B3E2-DF721DB526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47821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1E094-5CFC-4284-9E50-3FA0A42A439A}" type="datetimeFigureOut">
              <a:rPr lang="pt-BR" smtClean="0"/>
              <a:t>26/07/2025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17D0-1354-4A6A-B3E2-DF721DB526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6677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A3C1E094-5CFC-4284-9E50-3FA0A42A439A}" type="datetimeFigureOut">
              <a:rPr lang="pt-BR" smtClean="0"/>
              <a:t>26/07/2025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F47817D0-1354-4A6A-B3E2-DF721DB5262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337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05" r:id="rId1"/>
    <p:sldLayoutId id="2147485006" r:id="rId2"/>
    <p:sldLayoutId id="2147485007" r:id="rId3"/>
    <p:sldLayoutId id="2147485008" r:id="rId4"/>
    <p:sldLayoutId id="2147485009" r:id="rId5"/>
    <p:sldLayoutId id="2147485010" r:id="rId6"/>
    <p:sldLayoutId id="2147485011" r:id="rId7"/>
    <p:sldLayoutId id="2147485012" r:id="rId8"/>
    <p:sldLayoutId id="2147485013" r:id="rId9"/>
    <p:sldLayoutId id="2147485014" r:id="rId10"/>
    <p:sldLayoutId id="214748501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885396-D5CF-49E1-8F82-1FE8FB9382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Análise de Vendas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243C064-4360-4A3C-929B-A8BF02B59E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Case de Dados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44C3CEB-8C50-42A6-83E5-511350AA01D5}"/>
              </a:ext>
            </a:extLst>
          </p:cNvPr>
          <p:cNvSpPr txBox="1"/>
          <p:nvPr/>
        </p:nvSpPr>
        <p:spPr>
          <a:xfrm>
            <a:off x="4797287" y="4678017"/>
            <a:ext cx="292873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Victoria de Brito Manso        </a:t>
            </a:r>
          </a:p>
          <a:p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05C5977-E5EA-4B88-9021-B9F0FE2ACCD0}"/>
              </a:ext>
            </a:extLst>
          </p:cNvPr>
          <p:cNvSpPr txBox="1"/>
          <p:nvPr/>
        </p:nvSpPr>
        <p:spPr>
          <a:xfrm>
            <a:off x="5316670" y="4985793"/>
            <a:ext cx="1558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15/05/2025</a:t>
            </a:r>
          </a:p>
        </p:txBody>
      </p:sp>
    </p:spTree>
    <p:extLst>
      <p:ext uri="{BB962C8B-B14F-4D97-AF65-F5344CB8AC3E}">
        <p14:creationId xmlns:p14="http://schemas.microsoft.com/office/powerpoint/2010/main" val="492962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273CF-3BB6-4E8A-AC5A-CA4D242BB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57672"/>
            <a:ext cx="9784080" cy="1508760"/>
          </a:xfrm>
        </p:spPr>
        <p:txBody>
          <a:bodyPr/>
          <a:lstStyle/>
          <a:p>
            <a:r>
              <a:rPr lang="pt-BR" dirty="0"/>
              <a:t>Por que março teve esse destaque?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B4CB4BB-8F9C-4090-A37A-39A60DBA0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16127"/>
            <a:ext cx="8560904" cy="5065064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7A22BC85-A784-47FB-9DD5-7A08A0CD3D65}"/>
              </a:ext>
            </a:extLst>
          </p:cNvPr>
          <p:cNvSpPr txBox="1"/>
          <p:nvPr/>
        </p:nvSpPr>
        <p:spPr>
          <a:xfrm>
            <a:off x="9276521" y="2840318"/>
            <a:ext cx="29243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tx2">
                    <a:lumMod val="50000"/>
                  </a:schemeClr>
                </a:solidFill>
              </a:rPr>
              <a:t>Quantidade de produtos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F355D03-40FD-4D83-B99D-B9F8A53893A2}"/>
              </a:ext>
            </a:extLst>
          </p:cNvPr>
          <p:cNvSpPr txBox="1"/>
          <p:nvPr/>
        </p:nvSpPr>
        <p:spPr>
          <a:xfrm>
            <a:off x="9322172" y="3642125"/>
            <a:ext cx="2464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tx2">
                    <a:lumMod val="50000"/>
                  </a:schemeClr>
                </a:solidFill>
              </a:rPr>
              <a:t>Número de vendas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D2B9FB5-56DB-4451-B2A4-2E05BAAC3DC5}"/>
              </a:ext>
            </a:extLst>
          </p:cNvPr>
          <p:cNvSpPr txBox="1"/>
          <p:nvPr/>
        </p:nvSpPr>
        <p:spPr>
          <a:xfrm>
            <a:off x="9223513" y="2162792"/>
            <a:ext cx="1590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tx2">
                    <a:lumMod val="50000"/>
                  </a:schemeClr>
                </a:solidFill>
              </a:rPr>
              <a:t>Faturamento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C92C4AE-26CA-431B-AED8-0D7FB102D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7979" y="2102899"/>
            <a:ext cx="478542" cy="47854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A74A288-426D-41FB-926D-F90EC9517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7979" y="2801478"/>
            <a:ext cx="524193" cy="524193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01641783-03BE-4BD8-B161-7164F047B3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97979" y="3604591"/>
            <a:ext cx="524193" cy="52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756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44A6CD2-157B-45A6-B379-A8D0889CF5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14" y="2057980"/>
            <a:ext cx="5745486" cy="4672059"/>
          </a:xfr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801A77A2-5303-4D49-838A-91E8ECCD8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8" y="284176"/>
            <a:ext cx="10318521" cy="1508760"/>
          </a:xfrm>
        </p:spPr>
        <p:txBody>
          <a:bodyPr/>
          <a:lstStyle/>
          <a:p>
            <a:r>
              <a:rPr lang="pt-BR" dirty="0"/>
              <a:t>O QUE CAUSOU ESSE FATURAMENTO?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1307624-7D6E-4D1C-8EC6-8D271C17E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349" y="2213114"/>
            <a:ext cx="477078" cy="47707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0512A55-8594-4359-A5E0-B3675FB9DB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2408" y="3141844"/>
            <a:ext cx="517988" cy="517988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BEA0994B-8F8F-42E8-8E66-37B05E705331}"/>
              </a:ext>
            </a:extLst>
          </p:cNvPr>
          <p:cNvSpPr txBox="1"/>
          <p:nvPr/>
        </p:nvSpPr>
        <p:spPr>
          <a:xfrm>
            <a:off x="7301946" y="2212214"/>
            <a:ext cx="2001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tx2">
                    <a:lumMod val="50000"/>
                  </a:schemeClr>
                </a:solidFill>
              </a:rPr>
              <a:t>Marketing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6019AA6-58CF-43BA-8466-22E065039B0D}"/>
              </a:ext>
            </a:extLst>
          </p:cNvPr>
          <p:cNvSpPr txBox="1"/>
          <p:nvPr/>
        </p:nvSpPr>
        <p:spPr>
          <a:xfrm>
            <a:off x="7311887" y="3198166"/>
            <a:ext cx="2001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tx2">
                    <a:lumMod val="50000"/>
                  </a:schemeClr>
                </a:solidFill>
              </a:rPr>
              <a:t>Promoções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F9A8E0FB-B2BE-4C0B-AF2A-CFB794C46C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1438" y="4163176"/>
            <a:ext cx="517989" cy="517989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F677AEB3-6C09-477C-BB42-0016CBE9AEFA}"/>
              </a:ext>
            </a:extLst>
          </p:cNvPr>
          <p:cNvSpPr txBox="1"/>
          <p:nvPr/>
        </p:nvSpPr>
        <p:spPr>
          <a:xfrm>
            <a:off x="7224596" y="4163176"/>
            <a:ext cx="2001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tx2">
                    <a:lumMod val="50000"/>
                  </a:schemeClr>
                </a:solidFill>
              </a:rPr>
              <a:t>Alta demanda</a:t>
            </a:r>
          </a:p>
        </p:txBody>
      </p:sp>
    </p:spTree>
    <p:extLst>
      <p:ext uri="{BB962C8B-B14F-4D97-AF65-F5344CB8AC3E}">
        <p14:creationId xmlns:p14="http://schemas.microsoft.com/office/powerpoint/2010/main" val="4160159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2D2EF2-0F7C-4142-8B01-F99AF08E2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715" y="163892"/>
            <a:ext cx="11268222" cy="1508760"/>
          </a:xfrm>
        </p:spPr>
        <p:txBody>
          <a:bodyPr/>
          <a:lstStyle/>
          <a:p>
            <a:r>
              <a:rPr lang="pt-BR" dirty="0"/>
              <a:t>Quantidade de produtos por vendedor (2024)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CC53E52-501B-4ADB-BC75-7BB135F21C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870718"/>
            <a:ext cx="9740348" cy="5013786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1C33E04-7F8B-4B62-9733-8E22A01DBDEC}"/>
              </a:ext>
            </a:extLst>
          </p:cNvPr>
          <p:cNvSpPr txBox="1"/>
          <p:nvPr/>
        </p:nvSpPr>
        <p:spPr>
          <a:xfrm>
            <a:off x="10154070" y="2060703"/>
            <a:ext cx="1298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tx2">
                    <a:lumMod val="50000"/>
                  </a:schemeClr>
                </a:solidFill>
              </a:rPr>
              <a:t>Eva: 304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01B4D5A-1B59-4BEB-81B1-BDFCE2E70C6E}"/>
              </a:ext>
            </a:extLst>
          </p:cNvPr>
          <p:cNvSpPr txBox="1"/>
          <p:nvPr/>
        </p:nvSpPr>
        <p:spPr>
          <a:xfrm>
            <a:off x="10133225" y="2558863"/>
            <a:ext cx="1828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tx2">
                    <a:lumMod val="50000"/>
                  </a:schemeClr>
                </a:solidFill>
              </a:rPr>
              <a:t>Daniel: 295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7C114A6-8B88-4D2B-B656-D2ECE91C8D36}"/>
              </a:ext>
            </a:extLst>
          </p:cNvPr>
          <p:cNvSpPr txBox="1"/>
          <p:nvPr/>
        </p:nvSpPr>
        <p:spPr>
          <a:xfrm>
            <a:off x="10154070" y="3635641"/>
            <a:ext cx="1568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tx2">
                    <a:lumMod val="50000"/>
                  </a:schemeClr>
                </a:solidFill>
              </a:rPr>
              <a:t>Alice: 224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7E6989B-B862-4D63-A1B6-4379C74FBBB1}"/>
              </a:ext>
            </a:extLst>
          </p:cNvPr>
          <p:cNvSpPr txBox="1"/>
          <p:nvPr/>
        </p:nvSpPr>
        <p:spPr>
          <a:xfrm>
            <a:off x="10154070" y="4199090"/>
            <a:ext cx="1470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tx2">
                    <a:lumMod val="50000"/>
                  </a:schemeClr>
                </a:solidFill>
              </a:rPr>
              <a:t>Carlos: 207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B335EE1-1B88-45B2-9B1F-83F19C081B74}"/>
              </a:ext>
            </a:extLst>
          </p:cNvPr>
          <p:cNvSpPr txBox="1"/>
          <p:nvPr/>
        </p:nvSpPr>
        <p:spPr>
          <a:xfrm>
            <a:off x="10154070" y="3122312"/>
            <a:ext cx="1257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tx2">
                    <a:lumMod val="50000"/>
                  </a:schemeClr>
                </a:solidFill>
              </a:rPr>
              <a:t>Bob: 239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0D1EBFF-CEF9-4BA9-8689-AAB4A9BB863A}"/>
              </a:ext>
            </a:extLst>
          </p:cNvPr>
          <p:cNvSpPr txBox="1"/>
          <p:nvPr/>
        </p:nvSpPr>
        <p:spPr>
          <a:xfrm>
            <a:off x="9740349" y="1999148"/>
            <a:ext cx="569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accent3">
                    <a:lumMod val="75000"/>
                  </a:schemeClr>
                </a:solidFill>
              </a:rPr>
              <a:t>1°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D40B262-5335-44FA-87AB-C9FA357E30DF}"/>
              </a:ext>
            </a:extLst>
          </p:cNvPr>
          <p:cNvSpPr txBox="1"/>
          <p:nvPr/>
        </p:nvSpPr>
        <p:spPr>
          <a:xfrm>
            <a:off x="9763133" y="2503410"/>
            <a:ext cx="569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accent3">
                    <a:lumMod val="75000"/>
                  </a:schemeClr>
                </a:solidFill>
              </a:rPr>
              <a:t>2°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42C7AB8-6813-4151-B3DD-BDD039B8E2D3}"/>
              </a:ext>
            </a:extLst>
          </p:cNvPr>
          <p:cNvSpPr txBox="1"/>
          <p:nvPr/>
        </p:nvSpPr>
        <p:spPr>
          <a:xfrm>
            <a:off x="9790123" y="3082083"/>
            <a:ext cx="569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accent3">
                    <a:lumMod val="75000"/>
                  </a:schemeClr>
                </a:solidFill>
              </a:rPr>
              <a:t>3°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0955FCE-1C3D-465D-BF4F-02A93E50CC2B}"/>
              </a:ext>
            </a:extLst>
          </p:cNvPr>
          <p:cNvSpPr txBox="1"/>
          <p:nvPr/>
        </p:nvSpPr>
        <p:spPr>
          <a:xfrm>
            <a:off x="9790123" y="3590230"/>
            <a:ext cx="569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accent3">
                    <a:lumMod val="75000"/>
                  </a:schemeClr>
                </a:solidFill>
              </a:rPr>
              <a:t>4°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40DA3C0-4043-4123-AF73-E955226F12B3}"/>
              </a:ext>
            </a:extLst>
          </p:cNvPr>
          <p:cNvSpPr txBox="1"/>
          <p:nvPr/>
        </p:nvSpPr>
        <p:spPr>
          <a:xfrm>
            <a:off x="9763133" y="4128092"/>
            <a:ext cx="569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accent3">
                    <a:lumMod val="75000"/>
                  </a:schemeClr>
                </a:solidFill>
              </a:rPr>
              <a:t>5°</a:t>
            </a:r>
          </a:p>
        </p:txBody>
      </p:sp>
    </p:spTree>
    <p:extLst>
      <p:ext uri="{BB962C8B-B14F-4D97-AF65-F5344CB8AC3E}">
        <p14:creationId xmlns:p14="http://schemas.microsoft.com/office/powerpoint/2010/main" val="2715649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A3F4885-2965-4C8F-993D-F8DF7C6000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314" y="1814172"/>
            <a:ext cx="6705600" cy="5043828"/>
          </a:xfr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15CF70E1-1318-4FB3-9D2E-DDEF27CA7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289" y="305412"/>
            <a:ext cx="11268222" cy="1508760"/>
          </a:xfrm>
        </p:spPr>
        <p:txBody>
          <a:bodyPr/>
          <a:lstStyle/>
          <a:p>
            <a:r>
              <a:rPr lang="pt-BR" dirty="0"/>
              <a:t>Faturamento por vendedor (2024)</a:t>
            </a:r>
          </a:p>
        </p:txBody>
      </p:sp>
    </p:spTree>
    <p:extLst>
      <p:ext uri="{BB962C8B-B14F-4D97-AF65-F5344CB8AC3E}">
        <p14:creationId xmlns:p14="http://schemas.microsoft.com/office/powerpoint/2010/main" val="3415963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5EF9D77-FA61-4D3A-ADBF-7F4A718849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043" y="1844062"/>
            <a:ext cx="6573078" cy="5013938"/>
          </a:xfr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82F5758D-290A-47AB-9958-EB56C06DF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794" y="335302"/>
            <a:ext cx="11268222" cy="1508760"/>
          </a:xfrm>
        </p:spPr>
        <p:txBody>
          <a:bodyPr/>
          <a:lstStyle/>
          <a:p>
            <a:r>
              <a:rPr lang="pt-BR" dirty="0"/>
              <a:t>VENDAS POR vendedor (2024)</a:t>
            </a:r>
          </a:p>
        </p:txBody>
      </p:sp>
    </p:spTree>
    <p:extLst>
      <p:ext uri="{BB962C8B-B14F-4D97-AF65-F5344CB8AC3E}">
        <p14:creationId xmlns:p14="http://schemas.microsoft.com/office/powerpoint/2010/main" val="2483249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EB5AB61-DC2F-415A-983F-69D33E4647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261" y="1873044"/>
            <a:ext cx="7363320" cy="4984956"/>
          </a:xfr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CDFDCF7A-FC3E-4888-B3CF-D1788ABFB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793" y="269909"/>
            <a:ext cx="11268222" cy="1508760"/>
          </a:xfrm>
        </p:spPr>
        <p:txBody>
          <a:bodyPr/>
          <a:lstStyle/>
          <a:p>
            <a:r>
              <a:rPr lang="pt-BR" dirty="0"/>
              <a:t>PRODUTOS MAIS VENDIDOS (2024)</a:t>
            </a:r>
          </a:p>
        </p:txBody>
      </p:sp>
    </p:spTree>
    <p:extLst>
      <p:ext uri="{BB962C8B-B14F-4D97-AF65-F5344CB8AC3E}">
        <p14:creationId xmlns:p14="http://schemas.microsoft.com/office/powerpoint/2010/main" val="3722895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3111A56-794E-4505-A1A0-BCFD863897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325" y="1852340"/>
            <a:ext cx="7525159" cy="5045416"/>
          </a:xfr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B2D5A317-808E-4E51-828B-ABCA44ADB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124" y="303824"/>
            <a:ext cx="11268222" cy="1508760"/>
          </a:xfrm>
        </p:spPr>
        <p:txBody>
          <a:bodyPr/>
          <a:lstStyle/>
          <a:p>
            <a:r>
              <a:rPr lang="pt-BR" dirty="0"/>
              <a:t>Produtos mais vendidos (2025)</a:t>
            </a:r>
          </a:p>
        </p:txBody>
      </p:sp>
    </p:spTree>
    <p:extLst>
      <p:ext uri="{BB962C8B-B14F-4D97-AF65-F5344CB8AC3E}">
        <p14:creationId xmlns:p14="http://schemas.microsoft.com/office/powerpoint/2010/main" val="822620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48847A3-8E16-4BE9-A379-3A770C39F9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348" y="1831635"/>
            <a:ext cx="6659397" cy="5066121"/>
          </a:xfr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636BBF4D-BBCB-4B5D-BA82-F1845560B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820" y="283119"/>
            <a:ext cx="11268222" cy="1508760"/>
          </a:xfrm>
        </p:spPr>
        <p:txBody>
          <a:bodyPr/>
          <a:lstStyle/>
          <a:p>
            <a:r>
              <a:rPr lang="pt-BR" dirty="0"/>
              <a:t> Top 5 vendedores (2025)</a:t>
            </a:r>
          </a:p>
        </p:txBody>
      </p:sp>
    </p:spTree>
    <p:extLst>
      <p:ext uri="{BB962C8B-B14F-4D97-AF65-F5344CB8AC3E}">
        <p14:creationId xmlns:p14="http://schemas.microsoft.com/office/powerpoint/2010/main" val="2580064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1C2F06-E8B4-4490-B56A-9EB1931C8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🧠 Insights por categoria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581E74-1880-4BFF-8638-706D7B483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426" y="1952045"/>
            <a:ext cx="10031896" cy="49059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000" b="1" dirty="0"/>
              <a:t>🗓️</a:t>
            </a:r>
            <a:r>
              <a:rPr lang="pt-BR" sz="2000" b="1" dirty="0"/>
              <a:t> </a:t>
            </a:r>
            <a:r>
              <a:rPr lang="pt-BR" sz="3200" b="1" dirty="0">
                <a:solidFill>
                  <a:schemeClr val="tx2">
                    <a:lumMod val="50000"/>
                  </a:schemeClr>
                </a:solidFill>
              </a:rPr>
              <a:t>Sazonalidade nas Vendas (2024)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b="1" dirty="0"/>
              <a:t>Julho foi o pico de vendas</a:t>
            </a:r>
            <a:r>
              <a:rPr lang="pt-BR" sz="2400" dirty="0"/>
              <a:t>, com 49 pedidos, mostrando um possível aumento sazonal ou ação comercial.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b="1" dirty="0"/>
              <a:t>Fevereiro teve o menor desempenho (exceto janeiro)</a:t>
            </a:r>
            <a:r>
              <a:rPr lang="pt-BR" sz="2400" dirty="0"/>
              <a:t>, com apenas 29 pedidos e o menor faturamento do ano (40.447,85), o que pode ser explicado por ser um mês mais curto ou ausência de campanhas.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b="1" dirty="0"/>
              <a:t>Março liderou o faturamento</a:t>
            </a:r>
            <a:r>
              <a:rPr lang="pt-BR" sz="2400" dirty="0"/>
              <a:t>, com 80.635,85 (11,5% do total), indicando que teve uma média de vendas mais alta em relação ao geral.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Apesar de </a:t>
            </a:r>
            <a:r>
              <a:rPr lang="pt-BR" sz="2400" b="1" dirty="0"/>
              <a:t>setembro não ter o maior número de vendas</a:t>
            </a:r>
            <a:r>
              <a:rPr lang="pt-BR" sz="2400" dirty="0"/>
              <a:t>, foi o mês com </a:t>
            </a:r>
            <a:r>
              <a:rPr lang="pt-BR" sz="2400" b="1" dirty="0"/>
              <a:t>maior volume de produtos vendidos (148)</a:t>
            </a:r>
            <a:r>
              <a:rPr lang="pt-BR" sz="2400" dirty="0"/>
              <a:t> — alta demanda por fones de ouvido.</a:t>
            </a:r>
          </a:p>
          <a:p>
            <a:pPr marL="0" indent="0">
              <a:buNone/>
            </a:pPr>
            <a:endParaRPr lang="pt-BR" sz="2800" b="1" dirty="0">
              <a:solidFill>
                <a:schemeClr val="tx2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pt-BR" sz="28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97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44CA3E-64EB-48C3-9847-8F9B2A2B0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960" y="1945336"/>
            <a:ext cx="9784080" cy="42062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800" b="1" dirty="0"/>
              <a:t>💰</a:t>
            </a:r>
            <a:r>
              <a:rPr lang="pt-BR" sz="3200" b="1" dirty="0"/>
              <a:t> </a:t>
            </a:r>
            <a:r>
              <a:rPr lang="pt-BR" sz="3200" b="1" dirty="0">
                <a:solidFill>
                  <a:schemeClr val="tx2">
                    <a:lumMod val="50000"/>
                  </a:schemeClr>
                </a:solidFill>
              </a:rPr>
              <a:t>Desempenho por Vendedor (2024):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b="1" dirty="0"/>
              <a:t>Eva liderou em número de vendas (98)</a:t>
            </a:r>
            <a:r>
              <a:rPr lang="pt-BR" sz="2400" dirty="0"/>
              <a:t> e quantidade de produtos vendidos (304), com destaque para o </a:t>
            </a:r>
            <a:r>
              <a:rPr lang="pt-BR" sz="2400" b="1" dirty="0"/>
              <a:t>tablet (72 unidades)</a:t>
            </a:r>
            <a:r>
              <a:rPr lang="pt-BR" sz="2400" dirty="0"/>
              <a:t> — indicando alta produtividade.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b="1" dirty="0"/>
              <a:t>Carlos teve a menor quantidade de vendas (79) e produtos (224)</a:t>
            </a:r>
            <a:r>
              <a:rPr lang="pt-BR" sz="2400" dirty="0"/>
              <a:t>, mesmo vendendo mais tablets. Pode estar focando em pedidos com menos itens.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b="1" dirty="0"/>
              <a:t>Daniel gerou o maior faturamento (25%)</a:t>
            </a:r>
            <a:r>
              <a:rPr lang="pt-BR" sz="2400" dirty="0"/>
              <a:t>, o que pode indicar que vende itens de maior valor agregado.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b="1" dirty="0"/>
              <a:t>Alice teve o menor faturamento (16,9%)</a:t>
            </a:r>
            <a:r>
              <a:rPr lang="pt-BR" sz="2400" dirty="0"/>
              <a:t> e também a menor quantidade de produtos vendidos em janeiro de 2025.</a:t>
            </a:r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9AC2A00-BDD9-4AFA-9819-1BEBAEB7DA4B}"/>
              </a:ext>
            </a:extLst>
          </p:cNvPr>
          <p:cNvSpPr txBox="1">
            <a:spLocks/>
          </p:cNvSpPr>
          <p:nvPr/>
        </p:nvSpPr>
        <p:spPr>
          <a:xfrm>
            <a:off x="1355319" y="317307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🧠 Insights por categoria</a:t>
            </a:r>
          </a:p>
        </p:txBody>
      </p:sp>
    </p:spTree>
    <p:extLst>
      <p:ext uri="{BB962C8B-B14F-4D97-AF65-F5344CB8AC3E}">
        <p14:creationId xmlns:p14="http://schemas.microsoft.com/office/powerpoint/2010/main" val="2808179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875CE4-713D-4061-B69D-C7D53CBE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da Análise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CAB9A02-4E24-4E13-88EB-1DC39EC1CF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58227" y="2049670"/>
            <a:ext cx="10273464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Identificar padrões mensais e sazonalidades;</a:t>
            </a:r>
            <a:endParaRPr lang="pt-BR" altLang="pt-BR" sz="2800" dirty="0"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Avaliar performance de produtos e vendedores;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Sugerir ações estratégicas.</a:t>
            </a:r>
          </a:p>
        </p:txBody>
      </p:sp>
    </p:spTree>
    <p:extLst>
      <p:ext uri="{BB962C8B-B14F-4D97-AF65-F5344CB8AC3E}">
        <p14:creationId xmlns:p14="http://schemas.microsoft.com/office/powerpoint/2010/main" val="4047910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43256D-D7F3-43B2-8D3A-8D6E9684F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📦 </a:t>
            </a:r>
            <a:r>
              <a:rPr lang="pt-BR" sz="3200" b="1" dirty="0">
                <a:solidFill>
                  <a:schemeClr val="tx2">
                    <a:lumMod val="50000"/>
                  </a:schemeClr>
                </a:solidFill>
              </a:rPr>
              <a:t>Desempenho por Produto (2024):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b="1" dirty="0"/>
              <a:t>Tablet foi o produto mais vendido (284 unidades)</a:t>
            </a:r>
            <a:r>
              <a:rPr lang="pt-BR" sz="2400" dirty="0"/>
              <a:t>, sendo o carro-chefe da operação.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b="1" dirty="0"/>
              <a:t>Fone de ouvido foi o menos vendido (244 unidades)</a:t>
            </a:r>
            <a:r>
              <a:rPr lang="pt-BR" sz="2400" dirty="0"/>
              <a:t>, o que pode indicar menor demanda ou ainda baixa promoção.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Em </a:t>
            </a:r>
            <a:r>
              <a:rPr lang="pt-BR" sz="2400" b="1" dirty="0"/>
              <a:t>setembro, o fone de ouvido foi o principal produto (46 unidades)</a:t>
            </a:r>
            <a:r>
              <a:rPr lang="pt-BR" sz="2400" dirty="0"/>
              <a:t>, sugerindo uma campanha pontual ou sazonalidade.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b="1" dirty="0"/>
              <a:t>Notebook teve apenas 12 unidades vendidas em fevereiro</a:t>
            </a:r>
            <a:r>
              <a:rPr lang="pt-BR" sz="2400" dirty="0"/>
              <a:t>, um dos menores volumes mensais por produto.</a:t>
            </a:r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AC70FB8-271E-4764-AD06-132D82469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/>
          <a:lstStyle/>
          <a:p>
            <a:r>
              <a:rPr lang="pt-BR" dirty="0"/>
              <a:t>🧠 Insights por categoria</a:t>
            </a:r>
          </a:p>
        </p:txBody>
      </p:sp>
    </p:spTree>
    <p:extLst>
      <p:ext uri="{BB962C8B-B14F-4D97-AF65-F5344CB8AC3E}">
        <p14:creationId xmlns:p14="http://schemas.microsoft.com/office/powerpoint/2010/main" val="18379425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EEC784-8CA4-4507-A64E-5838904BD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📅 </a:t>
            </a:r>
            <a:r>
              <a:rPr lang="pt-BR" sz="3200" b="1" dirty="0">
                <a:solidFill>
                  <a:schemeClr val="tx2">
                    <a:lumMod val="50000"/>
                  </a:schemeClr>
                </a:solidFill>
              </a:rPr>
              <a:t>Tendência Início de 2025 (Janeiro):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b="1" dirty="0"/>
              <a:t>Relógio inteligente liderou em vendas (41 unidades)</a:t>
            </a:r>
            <a:r>
              <a:rPr lang="pt-BR" sz="2400" dirty="0"/>
              <a:t>, indicando possível tendência de crescimento em 2025.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b="1" dirty="0"/>
              <a:t>Tablet teve queda (8 unidades)</a:t>
            </a:r>
            <a:r>
              <a:rPr lang="pt-BR" sz="2400" dirty="0"/>
              <a:t>, contrastando com 2024 — possível saturação ou menor foco de marketing.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b="1" dirty="0"/>
              <a:t>Eva e Daniel seguem tendo os melhores desempenhos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b="1" dirty="0"/>
              <a:t>Carlos e Alice ficam abaixo da média, com 14 e 13 produtos vendidos, respectivamente.</a:t>
            </a:r>
            <a:endParaRPr lang="pt-BR" sz="2400" dirty="0"/>
          </a:p>
          <a:p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7C4750A-5E11-4F36-9CF4-2C1327E9B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</p:spPr>
        <p:txBody>
          <a:bodyPr/>
          <a:lstStyle/>
          <a:p>
            <a:r>
              <a:rPr lang="pt-BR" dirty="0"/>
              <a:t>🧠 Insights por categoria</a:t>
            </a:r>
          </a:p>
        </p:txBody>
      </p:sp>
    </p:spTree>
    <p:extLst>
      <p:ext uri="{BB962C8B-B14F-4D97-AF65-F5344CB8AC3E}">
        <p14:creationId xmlns:p14="http://schemas.microsoft.com/office/powerpoint/2010/main" val="846805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D5A65F-A1E8-48F3-B5C4-8FF3C1A15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/>
              <a:t>💡 </a:t>
            </a:r>
            <a:r>
              <a:rPr lang="pt-BR" dirty="0"/>
              <a:t>Sugestões de 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A93274-2E52-4C4E-B32E-A9DD9717B6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400" b="1" dirty="0"/>
              <a:t>Campanhas em fevereiro podem impulsionar vendas e compensar a sazonalidade baixa.</a:t>
            </a:r>
            <a:endParaRPr lang="pt-B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400" b="1" dirty="0"/>
              <a:t>Manter a estratégia comercial em torno do tablet e monitorar a queda em 2025.</a:t>
            </a:r>
            <a:endParaRPr lang="pt-B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400" b="1" dirty="0"/>
              <a:t>Promover o fone de ouvido com campanhas; Capacitar os vendedores a identificar perfis de clientes mais propensos a comprar o produto; Criar metas específicas de venda de fones de ouvido; Criar kits promocionais.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b="1" dirty="0"/>
              <a:t>Analisar o desempenho de Carlos e Alice: Focar em pedidos com mais itens e maior valor agregado.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b="1" dirty="0"/>
              <a:t> Estudar por que março teve alto faturamento e replicar as boas práticas em outros meses.</a:t>
            </a:r>
            <a:endParaRPr lang="pt-BR" sz="24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99547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12D5BF-5FBA-4C8E-923F-067DC8823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Base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247A04-34DF-4EA0-A1B1-7416C2086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124222"/>
            <a:ext cx="9784080" cy="4206240"/>
          </a:xfrm>
        </p:spPr>
        <p:txBody>
          <a:bodyPr>
            <a:normAutofit/>
          </a:bodyPr>
          <a:lstStyle/>
          <a:p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Período: </a:t>
            </a:r>
            <a:r>
              <a:rPr lang="pt-BR" sz="2400" dirty="0"/>
              <a:t>Jan/2024 – Jan/2025</a:t>
            </a:r>
          </a:p>
          <a:p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Quantidade de Vendas Válidas: </a:t>
            </a:r>
            <a:r>
              <a:rPr lang="pt-BR" sz="2400" dirty="0"/>
              <a:t>512</a:t>
            </a:r>
          </a:p>
          <a:p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Colunas: </a:t>
            </a:r>
            <a:r>
              <a:rPr lang="pt-BR" sz="2400" dirty="0"/>
              <a:t>Id Pedido, Id Cliente, Produto, Preço, Quantidade, Vendedor, Data</a:t>
            </a:r>
          </a:p>
          <a:p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Produtos: </a:t>
            </a:r>
            <a:r>
              <a:rPr lang="pt-BR" sz="2400" dirty="0"/>
              <a:t>Tablets, Notebooks, Fones de Ouvido e Relógios Inteligentes</a:t>
            </a:r>
          </a:p>
          <a:p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Ferramenta: </a:t>
            </a:r>
            <a:r>
              <a:rPr lang="pt-BR" sz="2400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434768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C1ED44-A1E2-4B3E-843A-E07DBD906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Limpeza e correção de dados</a:t>
            </a:r>
            <a:endParaRPr lang="pt-BR" sz="13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FB3CA4-10E2-470B-9EA2-FAC20B14F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8995" y="2627312"/>
            <a:ext cx="4065104" cy="160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Remoção de:</a:t>
            </a:r>
          </a:p>
          <a:p>
            <a:r>
              <a:rPr lang="pt-BR" sz="2400" dirty="0"/>
              <a:t>Dados duplicados </a:t>
            </a:r>
          </a:p>
          <a:p>
            <a:r>
              <a:rPr lang="pt-BR" sz="2400" dirty="0"/>
              <a:t>Dados nulos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499AA78-8CB0-4511-B725-FD53A82033BC}"/>
              </a:ext>
            </a:extLst>
          </p:cNvPr>
          <p:cNvSpPr txBox="1"/>
          <p:nvPr/>
        </p:nvSpPr>
        <p:spPr>
          <a:xfrm>
            <a:off x="1174473" y="1792936"/>
            <a:ext cx="8939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solidFill>
                  <a:schemeClr val="accent3">
                    <a:lumMod val="50000"/>
                  </a:schemeClr>
                </a:solidFill>
              </a:rPr>
              <a:t>Garantir que os dados estejam corretos e completos</a:t>
            </a: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F3F20506-81FF-4C80-89F5-66924C494364}"/>
              </a:ext>
            </a:extLst>
          </p:cNvPr>
          <p:cNvSpPr txBox="1">
            <a:spLocks/>
          </p:cNvSpPr>
          <p:nvPr/>
        </p:nvSpPr>
        <p:spPr>
          <a:xfrm>
            <a:off x="5268573" y="2585657"/>
            <a:ext cx="6274069" cy="1811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Verificação da consistência dos dados:</a:t>
            </a:r>
          </a:p>
          <a:p>
            <a:r>
              <a:rPr lang="pt-BR" sz="2400" dirty="0"/>
              <a:t>Preços negativos </a:t>
            </a:r>
          </a:p>
          <a:p>
            <a:r>
              <a:rPr lang="pt-BR" sz="2400" dirty="0"/>
              <a:t>Quantidades exageradas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8E45FFEC-A2CA-4610-AE15-8186A3C0D71B}"/>
              </a:ext>
            </a:extLst>
          </p:cNvPr>
          <p:cNvSpPr txBox="1">
            <a:spLocks/>
          </p:cNvSpPr>
          <p:nvPr/>
        </p:nvSpPr>
        <p:spPr>
          <a:xfrm>
            <a:off x="1578995" y="4396978"/>
            <a:ext cx="4065104" cy="2608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Padronização de</a:t>
            </a:r>
            <a:r>
              <a:rPr lang="pt-BR" sz="2600" b="1" dirty="0">
                <a:solidFill>
                  <a:schemeClr val="tx2">
                    <a:lumMod val="50000"/>
                  </a:schemeClr>
                </a:solidFill>
              </a:rPr>
              <a:t>:</a:t>
            </a:r>
          </a:p>
          <a:p>
            <a:r>
              <a:rPr lang="pt-BR" sz="2400" dirty="0"/>
              <a:t>Nomes de colunas</a:t>
            </a:r>
          </a:p>
          <a:p>
            <a:r>
              <a:rPr lang="pt-BR" sz="2400" dirty="0"/>
              <a:t>Produtos </a:t>
            </a:r>
          </a:p>
          <a:p>
            <a:r>
              <a:rPr lang="pt-BR" sz="2400" dirty="0"/>
              <a:t>Vendedores</a:t>
            </a: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B1862CF3-92E2-4D4C-9859-A179A24E9C3E}"/>
              </a:ext>
            </a:extLst>
          </p:cNvPr>
          <p:cNvSpPr txBox="1">
            <a:spLocks/>
          </p:cNvSpPr>
          <p:nvPr/>
        </p:nvSpPr>
        <p:spPr>
          <a:xfrm>
            <a:off x="5268574" y="4364606"/>
            <a:ext cx="5085248" cy="2493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Correção do formato dos dados: </a:t>
            </a:r>
          </a:p>
          <a:p>
            <a:r>
              <a:rPr lang="pt-BR" sz="2400" dirty="0"/>
              <a:t>Data em datetime64[</a:t>
            </a:r>
            <a:r>
              <a:rPr lang="pt-BR" sz="2400" dirty="0" err="1"/>
              <a:t>ns</a:t>
            </a:r>
            <a:r>
              <a:rPr lang="pt-BR" sz="2400" dirty="0"/>
              <a:t>]</a:t>
            </a:r>
          </a:p>
          <a:p>
            <a:r>
              <a:rPr lang="pt-BR" sz="2400" dirty="0"/>
              <a:t>Preço e quantidade em float64</a:t>
            </a:r>
          </a:p>
        </p:txBody>
      </p:sp>
    </p:spTree>
    <p:extLst>
      <p:ext uri="{BB962C8B-B14F-4D97-AF65-F5344CB8AC3E}">
        <p14:creationId xmlns:p14="http://schemas.microsoft.com/office/powerpoint/2010/main" val="901912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F35261-3CD9-46F9-B485-EE98003EC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Organização dos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C3AB4F-C41D-41BB-8ADA-3D509F0CA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934" y="2785403"/>
            <a:ext cx="9784080" cy="4206240"/>
          </a:xfrm>
        </p:spPr>
        <p:txBody>
          <a:bodyPr/>
          <a:lstStyle/>
          <a:p>
            <a:pPr marL="0" indent="0">
              <a:buNone/>
            </a:pPr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Criação de colunas:</a:t>
            </a:r>
          </a:p>
          <a:p>
            <a:r>
              <a:rPr lang="pt-BR" sz="2400" dirty="0"/>
              <a:t>Ano</a:t>
            </a:r>
          </a:p>
          <a:p>
            <a:r>
              <a:rPr lang="pt-BR" sz="2400" dirty="0"/>
              <a:t>Mês</a:t>
            </a:r>
          </a:p>
          <a:p>
            <a:r>
              <a:rPr lang="pt-BR" sz="2400" dirty="0"/>
              <a:t>Valor Total: Preço x Quantidade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sz="2800" b="1" dirty="0">
                <a:solidFill>
                  <a:schemeClr val="tx2">
                    <a:lumMod val="50000"/>
                  </a:schemeClr>
                </a:solidFill>
              </a:rPr>
              <a:t>Ordenação por:</a:t>
            </a:r>
          </a:p>
          <a:p>
            <a:pPr marL="0" indent="0">
              <a:buNone/>
            </a:pPr>
            <a:r>
              <a:rPr lang="pt-BR" sz="2400" dirty="0"/>
              <a:t>Data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2B09A06-A589-4408-846F-9A24E4B65E6F}"/>
              </a:ext>
            </a:extLst>
          </p:cNvPr>
          <p:cNvSpPr txBox="1"/>
          <p:nvPr/>
        </p:nvSpPr>
        <p:spPr>
          <a:xfrm>
            <a:off x="1202919" y="1996782"/>
            <a:ext cx="6900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accent3">
                    <a:lumMod val="50000"/>
                  </a:schemeClr>
                </a:solidFill>
              </a:rPr>
              <a:t>Facilitar a análise estatística e temporal </a:t>
            </a:r>
          </a:p>
        </p:txBody>
      </p:sp>
    </p:spTree>
    <p:extLst>
      <p:ext uri="{BB962C8B-B14F-4D97-AF65-F5344CB8AC3E}">
        <p14:creationId xmlns:p14="http://schemas.microsoft.com/office/powerpoint/2010/main" val="469154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9E6015DA-C138-484D-9604-DD5A57D98F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42" y="3840480"/>
            <a:ext cx="11407916" cy="2585439"/>
          </a:xfr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F12B65E3-FE70-41F8-9873-9E2193C56C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263" y="707886"/>
            <a:ext cx="7955474" cy="247204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5986E273-CCBC-4471-A776-5EEE7F65C88A}"/>
              </a:ext>
            </a:extLst>
          </p:cNvPr>
          <p:cNvSpPr txBox="1"/>
          <p:nvPr/>
        </p:nvSpPr>
        <p:spPr>
          <a:xfrm>
            <a:off x="4364404" y="0"/>
            <a:ext cx="25884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tx2">
                    <a:lumMod val="50000"/>
                  </a:schemeClr>
                </a:solidFill>
              </a:rPr>
              <a:t>Antes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4717CE2-5923-41DA-BEB4-CB59CE60D7C9}"/>
              </a:ext>
            </a:extLst>
          </p:cNvPr>
          <p:cNvSpPr txBox="1"/>
          <p:nvPr/>
        </p:nvSpPr>
        <p:spPr>
          <a:xfrm>
            <a:off x="4965895" y="3187037"/>
            <a:ext cx="31652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solidFill>
                  <a:schemeClr val="tx2">
                    <a:lumMod val="50000"/>
                  </a:schemeClr>
                </a:solidFill>
              </a:rPr>
              <a:t>Depois</a:t>
            </a:r>
          </a:p>
        </p:txBody>
      </p:sp>
    </p:spTree>
    <p:extLst>
      <p:ext uri="{BB962C8B-B14F-4D97-AF65-F5344CB8AC3E}">
        <p14:creationId xmlns:p14="http://schemas.microsoft.com/office/powerpoint/2010/main" val="2753837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8A1752E-ACFD-4CDF-ADC7-92CCFE4CB8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778" y="1874608"/>
            <a:ext cx="6616505" cy="4983392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82F1E49A-B17D-4D39-A76A-A5CE46CEC39E}"/>
              </a:ext>
            </a:extLst>
          </p:cNvPr>
          <p:cNvSpPr txBox="1"/>
          <p:nvPr/>
        </p:nvSpPr>
        <p:spPr>
          <a:xfrm>
            <a:off x="8450569" y="2079129"/>
            <a:ext cx="1550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tx2">
                    <a:lumMod val="50000"/>
                  </a:schemeClr>
                </a:solidFill>
              </a:rPr>
              <a:t>Julho</a:t>
            </a:r>
            <a:r>
              <a:rPr lang="pt-BR" sz="20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049211B-C3AE-41AD-95E1-991B8BF37F02}"/>
              </a:ext>
            </a:extLst>
          </p:cNvPr>
          <p:cNvSpPr txBox="1"/>
          <p:nvPr/>
        </p:nvSpPr>
        <p:spPr>
          <a:xfrm>
            <a:off x="8526245" y="3350641"/>
            <a:ext cx="2910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C00000"/>
                </a:solidFill>
              </a:rPr>
              <a:t>Janeiro possui dados incompletos ( dia 26-30)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5BBB35A9-1AF6-4E73-97C7-5B574E9CB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778" y="288570"/>
            <a:ext cx="11268222" cy="1508760"/>
          </a:xfrm>
        </p:spPr>
        <p:txBody>
          <a:bodyPr/>
          <a:lstStyle/>
          <a:p>
            <a:r>
              <a:rPr lang="pt-BR" dirty="0"/>
              <a:t>Número de vendas mensais em 2024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4179FE7-2C32-4E2C-8D98-B5E719C4AA89}"/>
              </a:ext>
            </a:extLst>
          </p:cNvPr>
          <p:cNvSpPr txBox="1"/>
          <p:nvPr/>
        </p:nvSpPr>
        <p:spPr>
          <a:xfrm>
            <a:off x="8494643" y="2728055"/>
            <a:ext cx="15505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tx2">
                    <a:lumMod val="50000"/>
                  </a:schemeClr>
                </a:solidFill>
              </a:rPr>
              <a:t>Fevereiro</a:t>
            </a:r>
            <a:endParaRPr lang="pt-BR" sz="2000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B8FA654-DB1C-4A03-9028-EC3F7B4A5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854" y="2696198"/>
            <a:ext cx="440715" cy="44071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D820FC6-BA21-465C-9488-AAA66B6752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4617" y="2044495"/>
            <a:ext cx="495952" cy="495952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AC86CBD8-2914-491E-AAD6-CD4AB6849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9227" y="3469860"/>
            <a:ext cx="495952" cy="49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632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108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B6899E0-75FA-4D02-A7DA-E157612D21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85" y="1848783"/>
            <a:ext cx="7059535" cy="5035721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E7EAA70-ECC2-4486-B3CB-8883495FA348}"/>
              </a:ext>
            </a:extLst>
          </p:cNvPr>
          <p:cNvSpPr txBox="1"/>
          <p:nvPr/>
        </p:nvSpPr>
        <p:spPr>
          <a:xfrm>
            <a:off x="9132379" y="2137992"/>
            <a:ext cx="2160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tx2">
                    <a:lumMod val="50000"/>
                  </a:schemeClr>
                </a:solidFill>
              </a:rPr>
              <a:t>Março</a:t>
            </a:r>
            <a:r>
              <a:rPr lang="pt-BR" sz="20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77E87D11-FEC3-4465-AA67-F376C84EB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092" y="275374"/>
            <a:ext cx="11268222" cy="1508760"/>
          </a:xfrm>
        </p:spPr>
        <p:txBody>
          <a:bodyPr/>
          <a:lstStyle/>
          <a:p>
            <a:r>
              <a:rPr lang="pt-BR" dirty="0"/>
              <a:t>Faturamento mensal em 2024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0D0815F6-6C84-4916-8379-9AE48F02F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744" y="1958008"/>
            <a:ext cx="821635" cy="82163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458DED33-13F4-4130-B6EE-4893C9BCC9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0744" y="2935355"/>
            <a:ext cx="728870" cy="728870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94D868D6-8132-422D-B180-9898BB056F97}"/>
              </a:ext>
            </a:extLst>
          </p:cNvPr>
          <p:cNvSpPr txBox="1"/>
          <p:nvPr/>
        </p:nvSpPr>
        <p:spPr>
          <a:xfrm>
            <a:off x="9132379" y="3068957"/>
            <a:ext cx="2160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tx2">
                    <a:lumMod val="50000"/>
                  </a:schemeClr>
                </a:solidFill>
              </a:rPr>
              <a:t>Fevereiro</a:t>
            </a:r>
            <a:r>
              <a:rPr lang="pt-BR" sz="20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2669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95D830F-ED7A-4878-84D0-25F1BBED6B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28664"/>
            <a:ext cx="9104243" cy="5252447"/>
          </a:xfr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1F81692-0CBF-46EE-BC70-378D6059BD28}"/>
              </a:ext>
            </a:extLst>
          </p:cNvPr>
          <p:cNvSpPr txBox="1"/>
          <p:nvPr/>
        </p:nvSpPr>
        <p:spPr>
          <a:xfrm>
            <a:off x="9642155" y="4023938"/>
            <a:ext cx="26575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Setembro (46)</a:t>
            </a:r>
          </a:p>
          <a:p>
            <a:r>
              <a:rPr lang="pt-BR" sz="2000" b="1" dirty="0"/>
              <a:t>Abril e Novembro (10)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95E2963-AD1E-4C4F-B068-D9FD8C27E818}"/>
              </a:ext>
            </a:extLst>
          </p:cNvPr>
          <p:cNvSpPr txBox="1"/>
          <p:nvPr/>
        </p:nvSpPr>
        <p:spPr>
          <a:xfrm>
            <a:off x="9641030" y="3519065"/>
            <a:ext cx="2186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Julho (140)</a:t>
            </a:r>
            <a:endParaRPr lang="pt-BR" sz="1400" b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33C337D-BD43-493F-A6B3-5DE154C0A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6159" y="2804826"/>
            <a:ext cx="424871" cy="424871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35C1B85-0A87-480F-B87E-8A98ECC022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6159" y="2076705"/>
            <a:ext cx="424871" cy="424871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15D3FE20-1684-4D13-B161-137C903371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6283" y="3556848"/>
            <a:ext cx="424872" cy="424872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5EBCC8A5-53CB-45B4-8CB1-C3178F4C1726}"/>
              </a:ext>
            </a:extLst>
          </p:cNvPr>
          <p:cNvSpPr txBox="1"/>
          <p:nvPr/>
        </p:nvSpPr>
        <p:spPr>
          <a:xfrm>
            <a:off x="9641030" y="2017893"/>
            <a:ext cx="2186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Setembro (148)</a:t>
            </a:r>
            <a:endParaRPr lang="pt-BR" sz="1400" b="1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D71211B-0013-41FC-B5C1-AFC079E92F67}"/>
              </a:ext>
            </a:extLst>
          </p:cNvPr>
          <p:cNvSpPr txBox="1"/>
          <p:nvPr/>
        </p:nvSpPr>
        <p:spPr>
          <a:xfrm>
            <a:off x="9641030" y="2782659"/>
            <a:ext cx="2186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Março (142)</a:t>
            </a:r>
            <a:endParaRPr lang="pt-BR" sz="1400" b="1" dirty="0"/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2FA3D3D3-161B-4E3E-A215-F7B2F14E74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6157" y="4166434"/>
            <a:ext cx="424873" cy="424873"/>
          </a:xfrm>
          <a:prstGeom prst="rect">
            <a:avLst/>
          </a:prstGeom>
        </p:spPr>
      </p:pic>
      <p:sp>
        <p:nvSpPr>
          <p:cNvPr id="21" name="Título 1">
            <a:extLst>
              <a:ext uri="{FF2B5EF4-FFF2-40B4-BE49-F238E27FC236}">
                <a16:creationId xmlns:a16="http://schemas.microsoft.com/office/drawing/2014/main" id="{2C976245-5088-4EF6-B05B-037E6EF6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092" y="275374"/>
            <a:ext cx="11268222" cy="1508760"/>
          </a:xfrm>
        </p:spPr>
        <p:txBody>
          <a:bodyPr/>
          <a:lstStyle/>
          <a:p>
            <a:r>
              <a:rPr lang="pt-BR" dirty="0"/>
              <a:t>Venda de produtos por mês (2024)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EAA395A-CBF3-49A1-A854-B3E579EF42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87009" y="5036992"/>
            <a:ext cx="424872" cy="424872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DAC30303-3CC7-4731-B4F2-E1D1F499D672}"/>
              </a:ext>
            </a:extLst>
          </p:cNvPr>
          <p:cNvSpPr txBox="1"/>
          <p:nvPr/>
        </p:nvSpPr>
        <p:spPr>
          <a:xfrm>
            <a:off x="9551116" y="5012230"/>
            <a:ext cx="2839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Outubro (3) e Maio (43)</a:t>
            </a:r>
          </a:p>
        </p:txBody>
      </p:sp>
    </p:spTree>
    <p:extLst>
      <p:ext uri="{BB962C8B-B14F-4D97-AF65-F5344CB8AC3E}">
        <p14:creationId xmlns:p14="http://schemas.microsoft.com/office/powerpoint/2010/main" val="17196475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m Tiras">
  <a:themeElements>
    <a:clrScheme name="Em Tiras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m Tira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TM03090430[[fn=Em Tiras]]</Template>
  <TotalTime>526</TotalTime>
  <Words>816</Words>
  <Application>Microsoft Office PowerPoint</Application>
  <PresentationFormat>Widescreen</PresentationFormat>
  <Paragraphs>110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6" baseType="lpstr">
      <vt:lpstr>Arial</vt:lpstr>
      <vt:lpstr>Tw Cen MT</vt:lpstr>
      <vt:lpstr>Wingdings</vt:lpstr>
      <vt:lpstr>Em Tiras</vt:lpstr>
      <vt:lpstr>Análise de Vendas</vt:lpstr>
      <vt:lpstr>Objetivo da Análise</vt:lpstr>
      <vt:lpstr>Base de Dados</vt:lpstr>
      <vt:lpstr>Limpeza e correção de dados</vt:lpstr>
      <vt:lpstr>Organização dos dados</vt:lpstr>
      <vt:lpstr>Apresentação do PowerPoint</vt:lpstr>
      <vt:lpstr>Número de vendas mensais em 2024</vt:lpstr>
      <vt:lpstr>Faturamento mensal em 2024</vt:lpstr>
      <vt:lpstr>Venda de produtos por mês (2024)</vt:lpstr>
      <vt:lpstr>Por que março teve esse destaque?</vt:lpstr>
      <vt:lpstr>O QUE CAUSOU ESSE FATURAMENTO?</vt:lpstr>
      <vt:lpstr>Quantidade de produtos por vendedor (2024)</vt:lpstr>
      <vt:lpstr>Faturamento por vendedor (2024)</vt:lpstr>
      <vt:lpstr>VENDAS POR vendedor (2024)</vt:lpstr>
      <vt:lpstr>PRODUTOS MAIS VENDIDOS (2024)</vt:lpstr>
      <vt:lpstr>Produtos mais vendidos (2025)</vt:lpstr>
      <vt:lpstr> Top 5 vendedores (2025)</vt:lpstr>
      <vt:lpstr>🧠 Insights por categoria</vt:lpstr>
      <vt:lpstr>Apresentação do PowerPoint</vt:lpstr>
      <vt:lpstr>🧠 Insights por categoria</vt:lpstr>
      <vt:lpstr>🧠 Insights por categoria</vt:lpstr>
      <vt:lpstr>💡 Sugestões de ações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Victória Manso</dc:creator>
  <cp:lastModifiedBy>Victória Manso</cp:lastModifiedBy>
  <cp:revision>46</cp:revision>
  <dcterms:created xsi:type="dcterms:W3CDTF">2025-05-15T00:57:40Z</dcterms:created>
  <dcterms:modified xsi:type="dcterms:W3CDTF">2025-07-26T14:29:33Z</dcterms:modified>
</cp:coreProperties>
</file>