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91CA42-CAB1-4462-A1D2-8322597350C8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B3CA0A9-6C75-4908-8EDA-8D87476452C7}">
      <dgm:prSet/>
      <dgm:spPr/>
      <dgm:t>
        <a:bodyPr/>
        <a:lstStyle/>
        <a:p>
          <a:r>
            <a:rPr lang="en-US"/>
            <a:t>NumPy</a:t>
          </a:r>
        </a:p>
      </dgm:t>
    </dgm:pt>
    <dgm:pt modelId="{1B8CC37B-BCC6-4D85-95E3-A7F628BFB505}" type="parTrans" cxnId="{AA4F88DB-E522-483A-B155-4A8D260F2247}">
      <dgm:prSet/>
      <dgm:spPr/>
      <dgm:t>
        <a:bodyPr/>
        <a:lstStyle/>
        <a:p>
          <a:endParaRPr lang="en-US"/>
        </a:p>
      </dgm:t>
    </dgm:pt>
    <dgm:pt modelId="{7D4250D6-BB73-4F50-BCD3-B563A97D15F1}" type="sibTrans" cxnId="{AA4F88DB-E522-483A-B155-4A8D260F2247}">
      <dgm:prSet/>
      <dgm:spPr/>
      <dgm:t>
        <a:bodyPr/>
        <a:lstStyle/>
        <a:p>
          <a:endParaRPr lang="en-US"/>
        </a:p>
      </dgm:t>
    </dgm:pt>
    <dgm:pt modelId="{B71E2CF6-1218-4568-8BF3-A16E1E1D6DF2}">
      <dgm:prSet/>
      <dgm:spPr/>
      <dgm:t>
        <a:bodyPr/>
        <a:lstStyle/>
        <a:p>
          <a:r>
            <a:rPr lang="en-US"/>
            <a:t>Pandas</a:t>
          </a:r>
        </a:p>
      </dgm:t>
    </dgm:pt>
    <dgm:pt modelId="{F553CADC-2597-4F99-9780-09959216A050}" type="parTrans" cxnId="{2206E76E-3A7A-4532-AD9C-A65A41DC5273}">
      <dgm:prSet/>
      <dgm:spPr/>
      <dgm:t>
        <a:bodyPr/>
        <a:lstStyle/>
        <a:p>
          <a:endParaRPr lang="en-US"/>
        </a:p>
      </dgm:t>
    </dgm:pt>
    <dgm:pt modelId="{0907B412-DD03-40F7-8B58-BCFEB0761AA9}" type="sibTrans" cxnId="{2206E76E-3A7A-4532-AD9C-A65A41DC5273}">
      <dgm:prSet/>
      <dgm:spPr/>
      <dgm:t>
        <a:bodyPr/>
        <a:lstStyle/>
        <a:p>
          <a:endParaRPr lang="en-US"/>
        </a:p>
      </dgm:t>
    </dgm:pt>
    <dgm:pt modelId="{97740AA0-BD16-46A0-B65C-4469B1C03460}">
      <dgm:prSet/>
      <dgm:spPr/>
      <dgm:t>
        <a:bodyPr/>
        <a:lstStyle/>
        <a:p>
          <a:r>
            <a:rPr lang="en-US"/>
            <a:t>seaborn</a:t>
          </a:r>
        </a:p>
      </dgm:t>
    </dgm:pt>
    <dgm:pt modelId="{43EEC0D1-25AB-456B-9356-D449A98C0153}" type="parTrans" cxnId="{6F794A0B-47EF-4805-92EF-4AF3710DB2FD}">
      <dgm:prSet/>
      <dgm:spPr/>
      <dgm:t>
        <a:bodyPr/>
        <a:lstStyle/>
        <a:p>
          <a:endParaRPr lang="en-US"/>
        </a:p>
      </dgm:t>
    </dgm:pt>
    <dgm:pt modelId="{95838362-CAAD-4196-AEED-56BA4352635C}" type="sibTrans" cxnId="{6F794A0B-47EF-4805-92EF-4AF3710DB2FD}">
      <dgm:prSet/>
      <dgm:spPr/>
      <dgm:t>
        <a:bodyPr/>
        <a:lstStyle/>
        <a:p>
          <a:endParaRPr lang="en-US"/>
        </a:p>
      </dgm:t>
    </dgm:pt>
    <dgm:pt modelId="{CD844BE8-EDE6-47D0-A7BE-7886D664BBD2}">
      <dgm:prSet/>
      <dgm:spPr/>
      <dgm:t>
        <a:bodyPr/>
        <a:lstStyle/>
        <a:p>
          <a:r>
            <a:rPr lang="en-US"/>
            <a:t>Sklearn</a:t>
          </a:r>
        </a:p>
      </dgm:t>
    </dgm:pt>
    <dgm:pt modelId="{5D030053-57E4-41DA-A7CE-3FC682D48EFE}" type="parTrans" cxnId="{7C3A631A-EC59-4D41-9E6B-BC31D2B1BF99}">
      <dgm:prSet/>
      <dgm:spPr/>
      <dgm:t>
        <a:bodyPr/>
        <a:lstStyle/>
        <a:p>
          <a:endParaRPr lang="en-US"/>
        </a:p>
      </dgm:t>
    </dgm:pt>
    <dgm:pt modelId="{39A91B89-54B1-4250-A5A2-2534E7136740}" type="sibTrans" cxnId="{7C3A631A-EC59-4D41-9E6B-BC31D2B1BF99}">
      <dgm:prSet/>
      <dgm:spPr/>
      <dgm:t>
        <a:bodyPr/>
        <a:lstStyle/>
        <a:p>
          <a:endParaRPr lang="en-US"/>
        </a:p>
      </dgm:t>
    </dgm:pt>
    <dgm:pt modelId="{5C8A37D7-CC89-47F0-B6FC-89B5876C08BB}">
      <dgm:prSet/>
      <dgm:spPr/>
      <dgm:t>
        <a:bodyPr/>
        <a:lstStyle/>
        <a:p>
          <a:r>
            <a:rPr lang="en-US"/>
            <a:t>matplotlib</a:t>
          </a:r>
        </a:p>
      </dgm:t>
    </dgm:pt>
    <dgm:pt modelId="{A98CAC69-9890-4DAB-AABE-FD50047DA475}" type="parTrans" cxnId="{80A1FBD8-449A-42C6-B92C-9FC3164078CD}">
      <dgm:prSet/>
      <dgm:spPr/>
      <dgm:t>
        <a:bodyPr/>
        <a:lstStyle/>
        <a:p>
          <a:endParaRPr lang="en-US"/>
        </a:p>
      </dgm:t>
    </dgm:pt>
    <dgm:pt modelId="{596A4CBD-4ACF-4E4E-A0F6-C20A64C47F62}" type="sibTrans" cxnId="{80A1FBD8-449A-42C6-B92C-9FC3164078CD}">
      <dgm:prSet/>
      <dgm:spPr/>
      <dgm:t>
        <a:bodyPr/>
        <a:lstStyle/>
        <a:p>
          <a:endParaRPr lang="en-US"/>
        </a:p>
      </dgm:t>
    </dgm:pt>
    <dgm:pt modelId="{31B3597F-43C8-4014-8892-3CDF9EF0C3BB}">
      <dgm:prSet/>
      <dgm:spPr/>
      <dgm:t>
        <a:bodyPr/>
        <a:lstStyle/>
        <a:p>
          <a:r>
            <a:rPr lang="en-US"/>
            <a:t>xgboost</a:t>
          </a:r>
        </a:p>
      </dgm:t>
    </dgm:pt>
    <dgm:pt modelId="{A00A8C8D-6132-4D9A-B20F-684515BC898D}" type="parTrans" cxnId="{94F73277-FE0D-4D3F-ABAC-CB86884AF025}">
      <dgm:prSet/>
      <dgm:spPr/>
      <dgm:t>
        <a:bodyPr/>
        <a:lstStyle/>
        <a:p>
          <a:endParaRPr lang="en-US"/>
        </a:p>
      </dgm:t>
    </dgm:pt>
    <dgm:pt modelId="{A6BDB899-D289-4C3D-B028-824D6A111393}" type="sibTrans" cxnId="{94F73277-FE0D-4D3F-ABAC-CB86884AF025}">
      <dgm:prSet/>
      <dgm:spPr/>
      <dgm:t>
        <a:bodyPr/>
        <a:lstStyle/>
        <a:p>
          <a:endParaRPr lang="en-US"/>
        </a:p>
      </dgm:t>
    </dgm:pt>
    <dgm:pt modelId="{15F04F7B-643A-478E-8ACD-3C082EF2B8B7}" type="pres">
      <dgm:prSet presAssocID="{AE91CA42-CAB1-4462-A1D2-8322597350C8}" presName="diagram" presStyleCnt="0">
        <dgm:presLayoutVars>
          <dgm:dir/>
          <dgm:resizeHandles val="exact"/>
        </dgm:presLayoutVars>
      </dgm:prSet>
      <dgm:spPr/>
    </dgm:pt>
    <dgm:pt modelId="{FCCA3F93-9FE5-493F-8DAB-DB75C071F4D5}" type="pres">
      <dgm:prSet presAssocID="{9B3CA0A9-6C75-4908-8EDA-8D87476452C7}" presName="node" presStyleLbl="node1" presStyleIdx="0" presStyleCnt="6">
        <dgm:presLayoutVars>
          <dgm:bulletEnabled val="1"/>
        </dgm:presLayoutVars>
      </dgm:prSet>
      <dgm:spPr/>
    </dgm:pt>
    <dgm:pt modelId="{4BB5E8ED-CF3D-4629-AD6C-7EEFD9F767E5}" type="pres">
      <dgm:prSet presAssocID="{7D4250D6-BB73-4F50-BCD3-B563A97D15F1}" presName="sibTrans" presStyleCnt="0"/>
      <dgm:spPr/>
    </dgm:pt>
    <dgm:pt modelId="{EA232173-7DF5-4EB9-BDA9-4AE420F23815}" type="pres">
      <dgm:prSet presAssocID="{B71E2CF6-1218-4568-8BF3-A16E1E1D6DF2}" presName="node" presStyleLbl="node1" presStyleIdx="1" presStyleCnt="6">
        <dgm:presLayoutVars>
          <dgm:bulletEnabled val="1"/>
        </dgm:presLayoutVars>
      </dgm:prSet>
      <dgm:spPr/>
    </dgm:pt>
    <dgm:pt modelId="{DC0139ED-EF6D-4798-8338-709DB6D75513}" type="pres">
      <dgm:prSet presAssocID="{0907B412-DD03-40F7-8B58-BCFEB0761AA9}" presName="sibTrans" presStyleCnt="0"/>
      <dgm:spPr/>
    </dgm:pt>
    <dgm:pt modelId="{F0FDD114-5105-4E30-9B7A-4C06C682635E}" type="pres">
      <dgm:prSet presAssocID="{97740AA0-BD16-46A0-B65C-4469B1C03460}" presName="node" presStyleLbl="node1" presStyleIdx="2" presStyleCnt="6">
        <dgm:presLayoutVars>
          <dgm:bulletEnabled val="1"/>
        </dgm:presLayoutVars>
      </dgm:prSet>
      <dgm:spPr/>
    </dgm:pt>
    <dgm:pt modelId="{DED804E4-6BCF-4C19-8BC2-3DC1F3C08A26}" type="pres">
      <dgm:prSet presAssocID="{95838362-CAAD-4196-AEED-56BA4352635C}" presName="sibTrans" presStyleCnt="0"/>
      <dgm:spPr/>
    </dgm:pt>
    <dgm:pt modelId="{3511260B-3700-4B1E-B881-037183EB492E}" type="pres">
      <dgm:prSet presAssocID="{CD844BE8-EDE6-47D0-A7BE-7886D664BBD2}" presName="node" presStyleLbl="node1" presStyleIdx="3" presStyleCnt="6">
        <dgm:presLayoutVars>
          <dgm:bulletEnabled val="1"/>
        </dgm:presLayoutVars>
      </dgm:prSet>
      <dgm:spPr/>
    </dgm:pt>
    <dgm:pt modelId="{38C87F3D-E30D-4961-BCCA-A0536B96CE54}" type="pres">
      <dgm:prSet presAssocID="{39A91B89-54B1-4250-A5A2-2534E7136740}" presName="sibTrans" presStyleCnt="0"/>
      <dgm:spPr/>
    </dgm:pt>
    <dgm:pt modelId="{496E17F9-6D76-45E6-BD58-6F8130F10F35}" type="pres">
      <dgm:prSet presAssocID="{5C8A37D7-CC89-47F0-B6FC-89B5876C08BB}" presName="node" presStyleLbl="node1" presStyleIdx="4" presStyleCnt="6">
        <dgm:presLayoutVars>
          <dgm:bulletEnabled val="1"/>
        </dgm:presLayoutVars>
      </dgm:prSet>
      <dgm:spPr/>
    </dgm:pt>
    <dgm:pt modelId="{6614B511-C920-49E1-B519-B990C4E0DC1B}" type="pres">
      <dgm:prSet presAssocID="{596A4CBD-4ACF-4E4E-A0F6-C20A64C47F62}" presName="sibTrans" presStyleCnt="0"/>
      <dgm:spPr/>
    </dgm:pt>
    <dgm:pt modelId="{3773EF33-305C-4B00-B189-9996093034A0}" type="pres">
      <dgm:prSet presAssocID="{31B3597F-43C8-4014-8892-3CDF9EF0C3BB}" presName="node" presStyleLbl="node1" presStyleIdx="5" presStyleCnt="6">
        <dgm:presLayoutVars>
          <dgm:bulletEnabled val="1"/>
        </dgm:presLayoutVars>
      </dgm:prSet>
      <dgm:spPr/>
    </dgm:pt>
  </dgm:ptLst>
  <dgm:cxnLst>
    <dgm:cxn modelId="{6F794A0B-47EF-4805-92EF-4AF3710DB2FD}" srcId="{AE91CA42-CAB1-4462-A1D2-8322597350C8}" destId="{97740AA0-BD16-46A0-B65C-4469B1C03460}" srcOrd="2" destOrd="0" parTransId="{43EEC0D1-25AB-456B-9356-D449A98C0153}" sibTransId="{95838362-CAAD-4196-AEED-56BA4352635C}"/>
    <dgm:cxn modelId="{3CEA1B16-E17E-4EA6-B84F-8BB5CAD18B23}" type="presOf" srcId="{5C8A37D7-CC89-47F0-B6FC-89B5876C08BB}" destId="{496E17F9-6D76-45E6-BD58-6F8130F10F35}" srcOrd="0" destOrd="0" presId="urn:microsoft.com/office/officeart/2005/8/layout/default"/>
    <dgm:cxn modelId="{7C3A631A-EC59-4D41-9E6B-BC31D2B1BF99}" srcId="{AE91CA42-CAB1-4462-A1D2-8322597350C8}" destId="{CD844BE8-EDE6-47D0-A7BE-7886D664BBD2}" srcOrd="3" destOrd="0" parTransId="{5D030053-57E4-41DA-A7CE-3FC682D48EFE}" sibTransId="{39A91B89-54B1-4250-A5A2-2534E7136740}"/>
    <dgm:cxn modelId="{3E1C8F21-9432-492A-860D-6A0ADC3AF935}" type="presOf" srcId="{AE91CA42-CAB1-4462-A1D2-8322597350C8}" destId="{15F04F7B-643A-478E-8ACD-3C082EF2B8B7}" srcOrd="0" destOrd="0" presId="urn:microsoft.com/office/officeart/2005/8/layout/default"/>
    <dgm:cxn modelId="{BB1AC435-F5F5-47A1-8D77-1D3EB577B2F4}" type="presOf" srcId="{9B3CA0A9-6C75-4908-8EDA-8D87476452C7}" destId="{FCCA3F93-9FE5-493F-8DAB-DB75C071F4D5}" srcOrd="0" destOrd="0" presId="urn:microsoft.com/office/officeart/2005/8/layout/default"/>
    <dgm:cxn modelId="{2206E76E-3A7A-4532-AD9C-A65A41DC5273}" srcId="{AE91CA42-CAB1-4462-A1D2-8322597350C8}" destId="{B71E2CF6-1218-4568-8BF3-A16E1E1D6DF2}" srcOrd="1" destOrd="0" parTransId="{F553CADC-2597-4F99-9780-09959216A050}" sibTransId="{0907B412-DD03-40F7-8B58-BCFEB0761AA9}"/>
    <dgm:cxn modelId="{94F73277-FE0D-4D3F-ABAC-CB86884AF025}" srcId="{AE91CA42-CAB1-4462-A1D2-8322597350C8}" destId="{31B3597F-43C8-4014-8892-3CDF9EF0C3BB}" srcOrd="5" destOrd="0" parTransId="{A00A8C8D-6132-4D9A-B20F-684515BC898D}" sibTransId="{A6BDB899-D289-4C3D-B028-824D6A111393}"/>
    <dgm:cxn modelId="{4F0C2982-9636-40B5-8143-ABA818F03474}" type="presOf" srcId="{31B3597F-43C8-4014-8892-3CDF9EF0C3BB}" destId="{3773EF33-305C-4B00-B189-9996093034A0}" srcOrd="0" destOrd="0" presId="urn:microsoft.com/office/officeart/2005/8/layout/default"/>
    <dgm:cxn modelId="{15304D95-370B-4D1C-88AC-C15D9EBC4164}" type="presOf" srcId="{97740AA0-BD16-46A0-B65C-4469B1C03460}" destId="{F0FDD114-5105-4E30-9B7A-4C06C682635E}" srcOrd="0" destOrd="0" presId="urn:microsoft.com/office/officeart/2005/8/layout/default"/>
    <dgm:cxn modelId="{20A49A98-0933-4C37-AC42-3ADA7F169A54}" type="presOf" srcId="{B71E2CF6-1218-4568-8BF3-A16E1E1D6DF2}" destId="{EA232173-7DF5-4EB9-BDA9-4AE420F23815}" srcOrd="0" destOrd="0" presId="urn:microsoft.com/office/officeart/2005/8/layout/default"/>
    <dgm:cxn modelId="{5E33B9AF-95AD-43F9-9EF4-5FB8AB28A25C}" type="presOf" srcId="{CD844BE8-EDE6-47D0-A7BE-7886D664BBD2}" destId="{3511260B-3700-4B1E-B881-037183EB492E}" srcOrd="0" destOrd="0" presId="urn:microsoft.com/office/officeart/2005/8/layout/default"/>
    <dgm:cxn modelId="{80A1FBD8-449A-42C6-B92C-9FC3164078CD}" srcId="{AE91CA42-CAB1-4462-A1D2-8322597350C8}" destId="{5C8A37D7-CC89-47F0-B6FC-89B5876C08BB}" srcOrd="4" destOrd="0" parTransId="{A98CAC69-9890-4DAB-AABE-FD50047DA475}" sibTransId="{596A4CBD-4ACF-4E4E-A0F6-C20A64C47F62}"/>
    <dgm:cxn modelId="{AA4F88DB-E522-483A-B155-4A8D260F2247}" srcId="{AE91CA42-CAB1-4462-A1D2-8322597350C8}" destId="{9B3CA0A9-6C75-4908-8EDA-8D87476452C7}" srcOrd="0" destOrd="0" parTransId="{1B8CC37B-BCC6-4D85-95E3-A7F628BFB505}" sibTransId="{7D4250D6-BB73-4F50-BCD3-B563A97D15F1}"/>
    <dgm:cxn modelId="{E6B47219-4ADC-49D8-887C-277F0BCB9231}" type="presParOf" srcId="{15F04F7B-643A-478E-8ACD-3C082EF2B8B7}" destId="{FCCA3F93-9FE5-493F-8DAB-DB75C071F4D5}" srcOrd="0" destOrd="0" presId="urn:microsoft.com/office/officeart/2005/8/layout/default"/>
    <dgm:cxn modelId="{0FEB73C4-212A-4AAD-9D8E-CD9B8A77FACC}" type="presParOf" srcId="{15F04F7B-643A-478E-8ACD-3C082EF2B8B7}" destId="{4BB5E8ED-CF3D-4629-AD6C-7EEFD9F767E5}" srcOrd="1" destOrd="0" presId="urn:microsoft.com/office/officeart/2005/8/layout/default"/>
    <dgm:cxn modelId="{8A16CD32-4E25-479E-AF02-A16B71B7A74C}" type="presParOf" srcId="{15F04F7B-643A-478E-8ACD-3C082EF2B8B7}" destId="{EA232173-7DF5-4EB9-BDA9-4AE420F23815}" srcOrd="2" destOrd="0" presId="urn:microsoft.com/office/officeart/2005/8/layout/default"/>
    <dgm:cxn modelId="{1A42DB25-C908-43A4-BD20-CFBFD4A60B2C}" type="presParOf" srcId="{15F04F7B-643A-478E-8ACD-3C082EF2B8B7}" destId="{DC0139ED-EF6D-4798-8338-709DB6D75513}" srcOrd="3" destOrd="0" presId="urn:microsoft.com/office/officeart/2005/8/layout/default"/>
    <dgm:cxn modelId="{E6A0DB92-5544-4148-B7BA-52E3C46F0D7D}" type="presParOf" srcId="{15F04F7B-643A-478E-8ACD-3C082EF2B8B7}" destId="{F0FDD114-5105-4E30-9B7A-4C06C682635E}" srcOrd="4" destOrd="0" presId="urn:microsoft.com/office/officeart/2005/8/layout/default"/>
    <dgm:cxn modelId="{284F0A8E-DD4E-497C-86F1-156201167176}" type="presParOf" srcId="{15F04F7B-643A-478E-8ACD-3C082EF2B8B7}" destId="{DED804E4-6BCF-4C19-8BC2-3DC1F3C08A26}" srcOrd="5" destOrd="0" presId="urn:microsoft.com/office/officeart/2005/8/layout/default"/>
    <dgm:cxn modelId="{E5910786-06A4-4AF3-BF97-F285B05BCFED}" type="presParOf" srcId="{15F04F7B-643A-478E-8ACD-3C082EF2B8B7}" destId="{3511260B-3700-4B1E-B881-037183EB492E}" srcOrd="6" destOrd="0" presId="urn:microsoft.com/office/officeart/2005/8/layout/default"/>
    <dgm:cxn modelId="{17B2D4C2-747E-4403-9326-2D9F97EDCFF8}" type="presParOf" srcId="{15F04F7B-643A-478E-8ACD-3C082EF2B8B7}" destId="{38C87F3D-E30D-4961-BCCA-A0536B96CE54}" srcOrd="7" destOrd="0" presId="urn:microsoft.com/office/officeart/2005/8/layout/default"/>
    <dgm:cxn modelId="{0D4A25F1-BF67-41A9-8412-3F08D9C15FE2}" type="presParOf" srcId="{15F04F7B-643A-478E-8ACD-3C082EF2B8B7}" destId="{496E17F9-6D76-45E6-BD58-6F8130F10F35}" srcOrd="8" destOrd="0" presId="urn:microsoft.com/office/officeart/2005/8/layout/default"/>
    <dgm:cxn modelId="{3BFCE4D5-3C10-4304-93B3-9491C001427E}" type="presParOf" srcId="{15F04F7B-643A-478E-8ACD-3C082EF2B8B7}" destId="{6614B511-C920-49E1-B519-B990C4E0DC1B}" srcOrd="9" destOrd="0" presId="urn:microsoft.com/office/officeart/2005/8/layout/default"/>
    <dgm:cxn modelId="{E1DF65AC-3450-4B8B-B8DB-E8B9A60E73F6}" type="presParOf" srcId="{15F04F7B-643A-478E-8ACD-3C082EF2B8B7}" destId="{3773EF33-305C-4B00-B189-9996093034A0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CA3F93-9FE5-493F-8DAB-DB75C071F4D5}">
      <dsp:nvSpPr>
        <dsp:cNvPr id="0" name=""/>
        <dsp:cNvSpPr/>
      </dsp:nvSpPr>
      <dsp:spPr>
        <a:xfrm>
          <a:off x="606660" y="740"/>
          <a:ext cx="2856360" cy="171381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NumPy</a:t>
          </a:r>
        </a:p>
      </dsp:txBody>
      <dsp:txXfrm>
        <a:off x="606660" y="740"/>
        <a:ext cx="2856360" cy="1713816"/>
      </dsp:txXfrm>
    </dsp:sp>
    <dsp:sp modelId="{EA232173-7DF5-4EB9-BDA9-4AE420F23815}">
      <dsp:nvSpPr>
        <dsp:cNvPr id="0" name=""/>
        <dsp:cNvSpPr/>
      </dsp:nvSpPr>
      <dsp:spPr>
        <a:xfrm>
          <a:off x="3748657" y="740"/>
          <a:ext cx="2856360" cy="1713816"/>
        </a:xfrm>
        <a:prstGeom prst="rect">
          <a:avLst/>
        </a:prstGeom>
        <a:gradFill rotWithShape="0">
          <a:gsLst>
            <a:gs pos="0">
              <a:schemeClr val="accent5">
                <a:hueOff val="-292377"/>
                <a:satOff val="108"/>
                <a:lumOff val="-1059"/>
                <a:alphaOff val="0"/>
                <a:tint val="96000"/>
                <a:lumMod val="104000"/>
              </a:schemeClr>
            </a:gs>
            <a:gs pos="100000">
              <a:schemeClr val="accent5">
                <a:hueOff val="-292377"/>
                <a:satOff val="108"/>
                <a:lumOff val="-105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Pandas</a:t>
          </a:r>
        </a:p>
      </dsp:txBody>
      <dsp:txXfrm>
        <a:off x="3748657" y="740"/>
        <a:ext cx="2856360" cy="1713816"/>
      </dsp:txXfrm>
    </dsp:sp>
    <dsp:sp modelId="{F0FDD114-5105-4E30-9B7A-4C06C682635E}">
      <dsp:nvSpPr>
        <dsp:cNvPr id="0" name=""/>
        <dsp:cNvSpPr/>
      </dsp:nvSpPr>
      <dsp:spPr>
        <a:xfrm>
          <a:off x="6890653" y="740"/>
          <a:ext cx="2856360" cy="1713816"/>
        </a:xfrm>
        <a:prstGeom prst="rect">
          <a:avLst/>
        </a:prstGeom>
        <a:gradFill rotWithShape="0">
          <a:gsLst>
            <a:gs pos="0">
              <a:schemeClr val="accent5">
                <a:hueOff val="-584755"/>
                <a:satOff val="215"/>
                <a:lumOff val="-2118"/>
                <a:alphaOff val="0"/>
                <a:tint val="96000"/>
                <a:lumMod val="104000"/>
              </a:schemeClr>
            </a:gs>
            <a:gs pos="100000">
              <a:schemeClr val="accent5">
                <a:hueOff val="-584755"/>
                <a:satOff val="215"/>
                <a:lumOff val="-2118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seaborn</a:t>
          </a:r>
        </a:p>
      </dsp:txBody>
      <dsp:txXfrm>
        <a:off x="6890653" y="740"/>
        <a:ext cx="2856360" cy="1713816"/>
      </dsp:txXfrm>
    </dsp:sp>
    <dsp:sp modelId="{3511260B-3700-4B1E-B881-037183EB492E}">
      <dsp:nvSpPr>
        <dsp:cNvPr id="0" name=""/>
        <dsp:cNvSpPr/>
      </dsp:nvSpPr>
      <dsp:spPr>
        <a:xfrm>
          <a:off x="606660" y="2000193"/>
          <a:ext cx="2856360" cy="1713816"/>
        </a:xfrm>
        <a:prstGeom prst="rect">
          <a:avLst/>
        </a:prstGeom>
        <a:gradFill rotWithShape="0">
          <a:gsLst>
            <a:gs pos="0">
              <a:schemeClr val="accent5">
                <a:hueOff val="-877132"/>
                <a:satOff val="323"/>
                <a:lumOff val="-3177"/>
                <a:alphaOff val="0"/>
                <a:tint val="96000"/>
                <a:lumMod val="104000"/>
              </a:schemeClr>
            </a:gs>
            <a:gs pos="100000">
              <a:schemeClr val="accent5">
                <a:hueOff val="-877132"/>
                <a:satOff val="323"/>
                <a:lumOff val="-3177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Sklearn</a:t>
          </a:r>
        </a:p>
      </dsp:txBody>
      <dsp:txXfrm>
        <a:off x="606660" y="2000193"/>
        <a:ext cx="2856360" cy="1713816"/>
      </dsp:txXfrm>
    </dsp:sp>
    <dsp:sp modelId="{496E17F9-6D76-45E6-BD58-6F8130F10F35}">
      <dsp:nvSpPr>
        <dsp:cNvPr id="0" name=""/>
        <dsp:cNvSpPr/>
      </dsp:nvSpPr>
      <dsp:spPr>
        <a:xfrm>
          <a:off x="3748657" y="2000193"/>
          <a:ext cx="2856360" cy="1713816"/>
        </a:xfrm>
        <a:prstGeom prst="rect">
          <a:avLst/>
        </a:prstGeom>
        <a:gradFill rotWithShape="0">
          <a:gsLst>
            <a:gs pos="0">
              <a:schemeClr val="accent5">
                <a:hueOff val="-1169509"/>
                <a:satOff val="430"/>
                <a:lumOff val="-4236"/>
                <a:alphaOff val="0"/>
                <a:tint val="96000"/>
                <a:lumMod val="104000"/>
              </a:schemeClr>
            </a:gs>
            <a:gs pos="100000">
              <a:schemeClr val="accent5">
                <a:hueOff val="-1169509"/>
                <a:satOff val="430"/>
                <a:lumOff val="-4236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matplotlib</a:t>
          </a:r>
        </a:p>
      </dsp:txBody>
      <dsp:txXfrm>
        <a:off x="3748657" y="2000193"/>
        <a:ext cx="2856360" cy="1713816"/>
      </dsp:txXfrm>
    </dsp:sp>
    <dsp:sp modelId="{3773EF33-305C-4B00-B189-9996093034A0}">
      <dsp:nvSpPr>
        <dsp:cNvPr id="0" name=""/>
        <dsp:cNvSpPr/>
      </dsp:nvSpPr>
      <dsp:spPr>
        <a:xfrm>
          <a:off x="6890653" y="2000193"/>
          <a:ext cx="2856360" cy="1713816"/>
        </a:xfrm>
        <a:prstGeom prst="rect">
          <a:avLst/>
        </a:prstGeom>
        <a:gradFill rotWithShape="0">
          <a:gsLst>
            <a:gs pos="0">
              <a:schemeClr val="accent5">
                <a:hueOff val="-1461887"/>
                <a:satOff val="538"/>
                <a:lumOff val="-5295"/>
                <a:alphaOff val="0"/>
                <a:tint val="96000"/>
                <a:lumMod val="104000"/>
              </a:schemeClr>
            </a:gs>
            <a:gs pos="100000">
              <a:schemeClr val="accent5">
                <a:hueOff val="-1461887"/>
                <a:satOff val="538"/>
                <a:lumOff val="-5295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xgboost</a:t>
          </a:r>
        </a:p>
      </dsp:txBody>
      <dsp:txXfrm>
        <a:off x="6890653" y="2000193"/>
        <a:ext cx="2856360" cy="1713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48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212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1214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56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794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508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52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13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4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61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7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2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179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86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0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7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502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6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на открытом воздухе, Аэрофотосъемка, С высоты птичьего полета, облако&#10;&#10;Автоматически созданное описание">
            <a:extLst>
              <a:ext uri="{FF2B5EF4-FFF2-40B4-BE49-F238E27FC236}">
                <a16:creationId xmlns:a16="http://schemas.microsoft.com/office/drawing/2014/main" id="{F4360338-B1DB-EC78-C9F0-3C9080D50F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27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6748093" y="1371604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904AB-75EE-44CD-2F93-9B28694BF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80424" y="845389"/>
            <a:ext cx="3596420" cy="9790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400" b="1"/>
              <a:t>прогнозирование цены на дом в Нигерии</a:t>
            </a:r>
            <a:endParaRPr lang="en-US" sz="2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E9D3C-2037-58D9-75D5-59CBBDD9F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0424" y="1968238"/>
            <a:ext cx="3531684" cy="36791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600" dirty="0" err="1">
                <a:solidFill>
                  <a:schemeClr val="tx2"/>
                </a:solidFill>
              </a:rPr>
              <a:t>Выполнили</a:t>
            </a:r>
            <a:r>
              <a:rPr lang="en-US" sz="1600" dirty="0">
                <a:solidFill>
                  <a:schemeClr val="tx2"/>
                </a:solidFill>
              </a:rPr>
              <a:t>: </a:t>
            </a:r>
          </a:p>
          <a:p>
            <a:pPr algn="l"/>
            <a:r>
              <a:rPr lang="en-US" sz="1600" dirty="0">
                <a:solidFill>
                  <a:schemeClr val="tx2"/>
                </a:solidFill>
              </a:rPr>
              <a:t>Тозе Виктор Ф</a:t>
            </a:r>
          </a:p>
          <a:p>
            <a:pPr algn="l"/>
            <a:r>
              <a:rPr lang="en-US" sz="1600" dirty="0" err="1">
                <a:solidFill>
                  <a:schemeClr val="tx2"/>
                </a:solidFill>
              </a:rPr>
              <a:t>Узор-Ежикеме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Чинечелум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Альфред</a:t>
            </a:r>
            <a:endParaRPr lang="en-US" sz="1600" dirty="0">
              <a:solidFill>
                <a:schemeClr val="tx2"/>
              </a:solidFill>
            </a:endParaRPr>
          </a:p>
          <a:p>
            <a:pPr algn="l"/>
            <a:r>
              <a:rPr lang="en-US" sz="1600" dirty="0" err="1">
                <a:solidFill>
                  <a:schemeClr val="tx2"/>
                </a:solidFill>
              </a:rPr>
              <a:t>Этук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Нсе-Абаси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Акпан</a:t>
            </a:r>
            <a:endParaRPr lang="en-US" sz="1600" dirty="0">
              <a:solidFill>
                <a:schemeClr val="tx2"/>
              </a:solidFill>
            </a:endParaRPr>
          </a:p>
          <a:p>
            <a:pPr algn="l"/>
            <a:endParaRPr lang="en-US" sz="1600" dirty="0">
              <a:solidFill>
                <a:schemeClr val="tx2"/>
              </a:solidFill>
            </a:endParaRPr>
          </a:p>
          <a:p>
            <a:pPr algn="l"/>
            <a:r>
              <a:rPr lang="ru-RU" sz="1600">
                <a:solidFill>
                  <a:schemeClr val="tx2"/>
                </a:solidFill>
              </a:rPr>
              <a:t>НФИбд-02-21</a:t>
            </a:r>
            <a:endParaRPr lang="en-US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70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D3459-C714-A9E5-D67D-2873C698C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Цель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FDFA8-B7CE-0AF0-68B9-CF396D9F1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789" y="4334933"/>
            <a:ext cx="3382831" cy="1185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900" dirty="0" err="1">
                <a:solidFill>
                  <a:srgbClr val="9FA47C"/>
                </a:solidFill>
              </a:rPr>
              <a:t>проанализировать</a:t>
            </a:r>
            <a:r>
              <a:rPr lang="en-US" sz="1900" dirty="0">
                <a:solidFill>
                  <a:srgbClr val="9FA47C"/>
                </a:solidFill>
              </a:rPr>
              <a:t> </a:t>
            </a:r>
            <a:r>
              <a:rPr lang="en-US" sz="1900" dirty="0" err="1">
                <a:solidFill>
                  <a:srgbClr val="9FA47C"/>
                </a:solidFill>
              </a:rPr>
              <a:t>различные</a:t>
            </a:r>
            <a:r>
              <a:rPr lang="en-US" sz="1900" dirty="0">
                <a:solidFill>
                  <a:srgbClr val="9FA47C"/>
                </a:solidFill>
              </a:rPr>
              <a:t> </a:t>
            </a:r>
            <a:r>
              <a:rPr lang="en-US" sz="1900" dirty="0" err="1">
                <a:solidFill>
                  <a:srgbClr val="9FA47C"/>
                </a:solidFill>
              </a:rPr>
              <a:t>города</a:t>
            </a:r>
            <a:r>
              <a:rPr lang="en-US" sz="1900" dirty="0">
                <a:solidFill>
                  <a:srgbClr val="9FA47C"/>
                </a:solidFill>
              </a:rPr>
              <a:t> и </a:t>
            </a:r>
            <a:r>
              <a:rPr lang="en-US" sz="1900" dirty="0" err="1">
                <a:solidFill>
                  <a:srgbClr val="9FA47C"/>
                </a:solidFill>
              </a:rPr>
              <a:t>районы</a:t>
            </a:r>
            <a:r>
              <a:rPr lang="en-US" sz="1900" dirty="0">
                <a:solidFill>
                  <a:srgbClr val="9FA47C"/>
                </a:solidFill>
              </a:rPr>
              <a:t> </a:t>
            </a:r>
            <a:r>
              <a:rPr lang="en-US" sz="1900" dirty="0" err="1">
                <a:solidFill>
                  <a:srgbClr val="9FA47C"/>
                </a:solidFill>
              </a:rPr>
              <a:t>Нигерии</a:t>
            </a:r>
            <a:r>
              <a:rPr lang="en-US" sz="1900" dirty="0">
                <a:solidFill>
                  <a:srgbClr val="9FA47C"/>
                </a:solidFill>
              </a:rPr>
              <a:t>, </a:t>
            </a:r>
            <a:r>
              <a:rPr lang="en-US" sz="1900" dirty="0" err="1">
                <a:solidFill>
                  <a:srgbClr val="9FA47C"/>
                </a:solidFill>
              </a:rPr>
              <a:t>чтобы</a:t>
            </a:r>
            <a:r>
              <a:rPr lang="en-US" sz="1900" dirty="0">
                <a:solidFill>
                  <a:srgbClr val="9FA47C"/>
                </a:solidFill>
              </a:rPr>
              <a:t> </a:t>
            </a:r>
            <a:r>
              <a:rPr lang="en-US" sz="1900" dirty="0" err="1">
                <a:solidFill>
                  <a:srgbClr val="9FA47C"/>
                </a:solidFill>
              </a:rPr>
              <a:t>сравнить</a:t>
            </a:r>
            <a:r>
              <a:rPr lang="en-US" sz="1900" dirty="0">
                <a:solidFill>
                  <a:srgbClr val="9FA47C"/>
                </a:solidFill>
              </a:rPr>
              <a:t> </a:t>
            </a:r>
            <a:r>
              <a:rPr lang="en-US" sz="1900" dirty="0" err="1">
                <a:solidFill>
                  <a:srgbClr val="9FA47C"/>
                </a:solidFill>
              </a:rPr>
              <a:t>разные</a:t>
            </a:r>
            <a:r>
              <a:rPr lang="en-US" sz="1900" dirty="0">
                <a:solidFill>
                  <a:srgbClr val="9FA47C"/>
                </a:solidFill>
              </a:rPr>
              <a:t> </a:t>
            </a:r>
            <a:r>
              <a:rPr lang="en-US" sz="1900" dirty="0" err="1">
                <a:solidFill>
                  <a:srgbClr val="9FA47C"/>
                </a:solidFill>
              </a:rPr>
              <a:t>цены</a:t>
            </a:r>
            <a:endParaRPr lang="en-US" sz="1900" dirty="0">
              <a:solidFill>
                <a:srgbClr val="9FA47C"/>
              </a:solidFill>
            </a:endParaRPr>
          </a:p>
        </p:txBody>
      </p:sp>
      <p:pic>
        <p:nvPicPr>
          <p:cNvPr id="14" name="Picture 13" descr="Флаг указателя на карте города">
            <a:extLst>
              <a:ext uri="{FF2B5EF4-FFF2-40B4-BE49-F238E27FC236}">
                <a16:creationId xmlns:a16="http://schemas.microsoft.com/office/drawing/2014/main" id="{AD905B60-FBFF-A563-6EBA-81AB29910C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633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2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2CEA7-0771-EF6D-B9AF-AAC6A18FD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tt-RU" dirty="0"/>
              <a:t>Используемые пакеты</a:t>
            </a:r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DA5CB0A-5D8D-CE9A-8D0B-C2C78359D9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6860328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755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0" descr="Белые лампы, среди которых одна желтая">
            <a:extLst>
              <a:ext uri="{FF2B5EF4-FFF2-40B4-BE49-F238E27FC236}">
                <a16:creationId xmlns:a16="http://schemas.microsoft.com/office/drawing/2014/main" id="{0E5BDFA4-E414-6322-1BB6-7BA883530F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98" r="28268"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D9B44C-7077-446F-B7FE-46490770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gradient boosting regressor</a:t>
            </a:r>
            <a:endParaRPr lang="ru-RU" sz="32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2E4D1FB-D702-4FD4-B98C-90A9546A3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0" indent="361950"/>
            <a:r>
              <a:rPr lang="ru-RU" sz="1800"/>
              <a:t>— это метод машинного обучения, используемый, среди прочего, в задачах регрессии и классификации. Он дает модель прогнозирования в виде ансамбля слабых моделей прогнозирования, то есть моделей, которые делают очень мало предположений о данных, которые обычно представляют собой простые деревья решений.</a:t>
            </a:r>
          </a:p>
          <a:p>
            <a:pPr marL="0" indent="361950"/>
            <a:r>
              <a:rPr lang="ru-RU" sz="1800"/>
              <a:t>.</a:t>
            </a:r>
          </a:p>
          <a:p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198803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98318E6-69F4-42F4-AB85-F01AA0DAF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4998C5-0014-49AA-B436-D26314E6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599"/>
            <a:ext cx="5978072" cy="1505804"/>
          </a:xfrm>
        </p:spPr>
        <p:txBody>
          <a:bodyPr>
            <a:normAutofit/>
          </a:bodyPr>
          <a:lstStyle/>
          <a:p>
            <a:r>
              <a:rPr lang="en-US"/>
              <a:t>Linear Regression (</a:t>
            </a:r>
            <a:r>
              <a:rPr lang="ru-RU"/>
              <a:t>Линейная регрессия</a:t>
            </a:r>
            <a:r>
              <a:rPr lang="en-US"/>
              <a:t>)</a:t>
            </a:r>
            <a:endParaRPr lang="ru-RU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B6F1AE92-F3C0-48B4-B6CF-830227891D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54" y="432591"/>
            <a:ext cx="2996409" cy="29964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129C79-8BC2-4322-BACD-76716BF1D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650" y="3861592"/>
            <a:ext cx="4686575" cy="29964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AC378-3626-4E5C-9B1E-8E147842D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2286000"/>
            <a:ext cx="5978072" cy="3477088"/>
          </a:xfrm>
        </p:spPr>
        <p:txBody>
          <a:bodyPr anchor="ctr">
            <a:normAutofit/>
          </a:bodyPr>
          <a:lstStyle/>
          <a:p>
            <a:r>
              <a:rPr lang="ru-RU" dirty="0"/>
              <a:t>Линейная регрессия - это алгоритм машинного обучения, основанный на контролируемом обучении. Этот алгоритм выполняет задачу регрессии. Регрессионное моделирование целевого значения прогноза на основе независимых переменных.</a:t>
            </a:r>
            <a:r>
              <a:rPr lang="en-US" dirty="0"/>
              <a:t> </a:t>
            </a:r>
            <a:r>
              <a:rPr lang="ru-RU" dirty="0"/>
              <a:t>Он в основном используется для выяснения взаимосвязи между переменными и прогнозирования..</a:t>
            </a:r>
          </a:p>
        </p:txBody>
      </p:sp>
    </p:spTree>
    <p:extLst>
      <p:ext uri="{BB962C8B-B14F-4D97-AF65-F5344CB8AC3E}">
        <p14:creationId xmlns:p14="http://schemas.microsoft.com/office/powerpoint/2010/main" val="2861478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984F-0C26-4D50-857B-C99998A4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517" y="2803367"/>
            <a:ext cx="3382832" cy="1251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/>
              <a:t>RANDOM FOREST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407AB29-E1B6-473D-9E4A-78C5AE6B6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669" y="1947653"/>
            <a:ext cx="7536330" cy="44272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3D2F82-1606-43AE-93EA-F23B7A15E7EE}"/>
              </a:ext>
            </a:extLst>
          </p:cNvPr>
          <p:cNvSpPr/>
          <p:nvPr/>
        </p:nvSpPr>
        <p:spPr>
          <a:xfrm>
            <a:off x="4655669" y="6527260"/>
            <a:ext cx="7536331" cy="3307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Src:https</a:t>
            </a:r>
            <a:r>
              <a:rPr lang="en-US" sz="10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://www.researchgate.net/publication/354354484_Automated_Prediction_of_Good_Dictionary_EXamples_GDEX_A_Comprehensive_Experiment_with_Distant_Supervision_Machine_Learning_and_Word_Embedding-Based_Deep_Learning_Techniques</a:t>
            </a:r>
            <a:endParaRPr lang="ru-RU" sz="100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72D48A-91C8-4168-92FD-3C1FBD10504B}"/>
              </a:ext>
            </a:extLst>
          </p:cNvPr>
          <p:cNvSpPr txBox="1"/>
          <p:nvPr/>
        </p:nvSpPr>
        <p:spPr>
          <a:xfrm>
            <a:off x="4655672" y="34364"/>
            <a:ext cx="75363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это метаоценка, которая соответствует ряду классифицирующих деревьев решений для различных подвыборок набора данных и использует усреднение для повышения точности прогнозирования и контроля переобучения.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Размер подвыборки управляется параметром max_samples, если bootstrap=True (по умолчанию), в противном случае для построения каждого дерева используется весь набор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545323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LeftStep">
      <a:dk1>
        <a:srgbClr val="000000"/>
      </a:dk1>
      <a:lt1>
        <a:srgbClr val="FFFFFF"/>
      </a:lt1>
      <a:dk2>
        <a:srgbClr val="34261D"/>
      </a:dk2>
      <a:lt2>
        <a:srgbClr val="E3E2E8"/>
      </a:lt2>
      <a:accent1>
        <a:srgbClr val="9FA47C"/>
      </a:accent1>
      <a:accent2>
        <a:srgbClr val="B09F78"/>
      </a:accent2>
      <a:accent3>
        <a:srgbClr val="BE9687"/>
      </a:accent3>
      <a:accent4>
        <a:srgbClr val="BA7F87"/>
      </a:accent4>
      <a:accent5>
        <a:srgbClr val="C391AD"/>
      </a:accent5>
      <a:accent6>
        <a:srgbClr val="BA7FB8"/>
      </a:accent6>
      <a:hlink>
        <a:srgbClr val="7169AE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247</Words>
  <Application>Microsoft Office PowerPoint</Application>
  <PresentationFormat>Широкоэкранный</PresentationFormat>
  <Paragraphs>25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Georgia Pro Cond Light</vt:lpstr>
      <vt:lpstr>Speak Pro</vt:lpstr>
      <vt:lpstr>Wingdings 2</vt:lpstr>
      <vt:lpstr>SlateVTI</vt:lpstr>
      <vt:lpstr>прогнозирование цены на дом в Нигерии</vt:lpstr>
      <vt:lpstr>Цель </vt:lpstr>
      <vt:lpstr>Используемые пакеты</vt:lpstr>
      <vt:lpstr>gradient boosting regressor</vt:lpstr>
      <vt:lpstr>Linear Regression (Линейная регрессия)</vt:lpstr>
      <vt:lpstr>RANDOM FOREST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Цены на жилье - Передовые методы регрессии</dc:title>
  <dc:creator>Adebayo Ridwanullahi</dc:creator>
  <cp:lastModifiedBy>Тозе Виктор Флавиенович</cp:lastModifiedBy>
  <cp:revision>9</cp:revision>
  <dcterms:created xsi:type="dcterms:W3CDTF">2022-10-27T06:49:17Z</dcterms:created>
  <dcterms:modified xsi:type="dcterms:W3CDTF">2023-10-27T05:14:58Z</dcterms:modified>
</cp:coreProperties>
</file>