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4" r:id="rId3"/>
    <p:sldId id="286" r:id="rId4"/>
    <p:sldId id="380" r:id="rId5"/>
    <p:sldId id="369" r:id="rId6"/>
    <p:sldId id="373" r:id="rId7"/>
    <p:sldId id="377" r:id="rId8"/>
    <p:sldId id="394" r:id="rId9"/>
    <p:sldId id="396" r:id="rId10"/>
    <p:sldId id="391" r:id="rId11"/>
    <p:sldId id="392" r:id="rId12"/>
    <p:sldId id="393" r:id="rId13"/>
    <p:sldId id="382" r:id="rId14"/>
    <p:sldId id="398" r:id="rId15"/>
    <p:sldId id="383" r:id="rId16"/>
    <p:sldId id="385" r:id="rId17"/>
    <p:sldId id="399" r:id="rId18"/>
    <p:sldId id="400" r:id="rId19"/>
    <p:sldId id="388" r:id="rId20"/>
    <p:sldId id="278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0EE5847-6C43-4934-87A4-CAA0EFC989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6CC2A4-0178-488F-B1C3-D14977C717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D696C-46A5-48BB-8A01-38E9853CC261}" type="datetimeFigureOut">
              <a:rPr lang="es-ES" smtClean="0"/>
              <a:t>07/06/2021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1D9E45-59AF-4ECD-988C-EA29148EF7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E89238-24B4-4D87-8332-BB3321DC8E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FAB56-EC15-44C8-B43F-67C845A65A3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8930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054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630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445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006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504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806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6363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327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2423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3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c4147e5ba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c4147e5ba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https://pixabay.com/en/skyscraper-glass-facade-offices-418189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789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c4147e5ba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c4147e5ba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99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2475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486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36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386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4785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365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3F3F3"/>
                </a:solidFill>
              </a:defRPr>
            </a:lvl1pPr>
            <a:lvl2pPr lvl="1" rtl="0">
              <a:buNone/>
              <a:defRPr sz="900">
                <a:solidFill>
                  <a:srgbClr val="F3F3F3"/>
                </a:solidFill>
              </a:defRPr>
            </a:lvl2pPr>
            <a:lvl3pPr lvl="2" rtl="0">
              <a:buNone/>
              <a:defRPr sz="900">
                <a:solidFill>
                  <a:srgbClr val="F3F3F3"/>
                </a:solidFill>
              </a:defRPr>
            </a:lvl3pPr>
            <a:lvl4pPr lvl="3" rtl="0">
              <a:buNone/>
              <a:defRPr sz="900">
                <a:solidFill>
                  <a:srgbClr val="F3F3F3"/>
                </a:solidFill>
              </a:defRPr>
            </a:lvl4pPr>
            <a:lvl5pPr lvl="4" rtl="0">
              <a:buNone/>
              <a:defRPr sz="900">
                <a:solidFill>
                  <a:srgbClr val="F3F3F3"/>
                </a:solidFill>
              </a:defRPr>
            </a:lvl5pPr>
            <a:lvl6pPr lvl="5" rtl="0">
              <a:buNone/>
              <a:defRPr sz="900">
                <a:solidFill>
                  <a:srgbClr val="F3F3F3"/>
                </a:solidFill>
              </a:defRPr>
            </a:lvl6pPr>
            <a:lvl7pPr lvl="6" rtl="0">
              <a:buNone/>
              <a:defRPr sz="900">
                <a:solidFill>
                  <a:srgbClr val="F3F3F3"/>
                </a:solidFill>
              </a:defRPr>
            </a:lvl7pPr>
            <a:lvl8pPr lvl="7" rtl="0">
              <a:buNone/>
              <a:defRPr sz="900">
                <a:solidFill>
                  <a:srgbClr val="F3F3F3"/>
                </a:solidFill>
              </a:defRPr>
            </a:lvl8pPr>
            <a:lvl9pPr lvl="8" rtl="0">
              <a:buNone/>
              <a:defRPr sz="900">
                <a:solidFill>
                  <a:srgbClr val="F3F3F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" name="Google Shape;22;p4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" name="Google Shape;23;p4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4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4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C6C5C5"/>
                </a:solidFill>
              </a:rPr>
              <a:t>www.companyname.com</a:t>
            </a:r>
            <a:endParaRPr sz="900" dirty="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</a:defRPr>
            </a:lvl1pPr>
            <a:lvl2pPr lvl="1" algn="ctr">
              <a:buNone/>
              <a:defRPr sz="1000">
                <a:solidFill>
                  <a:schemeClr val="dk2"/>
                </a:solidFill>
              </a:defRPr>
            </a:lvl2pPr>
            <a:lvl3pPr lvl="2" algn="ctr">
              <a:buNone/>
              <a:defRPr sz="1000">
                <a:solidFill>
                  <a:schemeClr val="dk2"/>
                </a:solidFill>
              </a:defRPr>
            </a:lvl3pPr>
            <a:lvl4pPr lvl="3" algn="ctr">
              <a:buNone/>
              <a:defRPr sz="1000">
                <a:solidFill>
                  <a:schemeClr val="dk2"/>
                </a:solidFill>
              </a:defRPr>
            </a:lvl4pPr>
            <a:lvl5pPr lvl="4" algn="ctr">
              <a:buNone/>
              <a:defRPr sz="1000">
                <a:solidFill>
                  <a:schemeClr val="dk2"/>
                </a:solidFill>
              </a:defRPr>
            </a:lvl5pPr>
            <a:lvl6pPr lvl="5" algn="ctr">
              <a:buNone/>
              <a:defRPr sz="1000">
                <a:solidFill>
                  <a:schemeClr val="dk2"/>
                </a:solidFill>
              </a:defRPr>
            </a:lvl6pPr>
            <a:lvl7pPr lvl="6" algn="ctr">
              <a:buNone/>
              <a:defRPr sz="1000">
                <a:solidFill>
                  <a:schemeClr val="dk2"/>
                </a:solidFill>
              </a:defRPr>
            </a:lvl7pPr>
            <a:lvl8pPr lvl="7" algn="ctr">
              <a:buNone/>
              <a:defRPr sz="1000">
                <a:solidFill>
                  <a:schemeClr val="dk2"/>
                </a:solidFill>
              </a:defRPr>
            </a:lvl8pPr>
            <a:lvl9pPr lvl="8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7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30"/>
          <p:cNvSpPr txBox="1"/>
          <p:nvPr/>
        </p:nvSpPr>
        <p:spPr>
          <a:xfrm>
            <a:off x="1479891" y="3390636"/>
            <a:ext cx="6184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ESCUELA DE INGENIERÍA Y NEGOCIOS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INGENIERÍA CIVIL INFORMÁTICA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997684" y="1733013"/>
            <a:ext cx="7148617" cy="173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 lang="es-MX" sz="2800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ctr"/>
            <a:r>
              <a:rPr lang="es-MX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PLATAFORMA COLABORATIVA DE DOCUMENTACIÓN PARA EL APOYO AL ESTUDIO</a:t>
            </a:r>
          </a:p>
          <a:p>
            <a:pPr lvl="0" algn="ctr"/>
            <a:r>
              <a:rPr lang="es-MX" sz="16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PROYECTO DE TÍTULO</a:t>
            </a:r>
            <a:endParaRPr lang="es-CL" sz="1600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346755" y="4815313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bg1"/>
                </a:solidFill>
              </a:rPr>
              <a:t>1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2377038" y="3843896"/>
            <a:ext cx="4389907" cy="92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ENZO CALDERÓN N.</a:t>
            </a:r>
          </a:p>
        </p:txBody>
      </p:sp>
      <p:pic>
        <p:nvPicPr>
          <p:cNvPr id="6" name="Imagen 5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FCB2E888-B780-468B-BFA7-DF0E234C9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30" y="242935"/>
            <a:ext cx="1645922" cy="18036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34"/>
          <p:cNvSpPr txBox="1"/>
          <p:nvPr/>
        </p:nvSpPr>
        <p:spPr>
          <a:xfrm>
            <a:off x="1759200" y="77604"/>
            <a:ext cx="5625600" cy="62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ANTECEDENTES DEL PROYECTO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10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Google Shape;274;p34">
            <a:extLst>
              <a:ext uri="{FF2B5EF4-FFF2-40B4-BE49-F238E27FC236}">
                <a16:creationId xmlns:a16="http://schemas.microsoft.com/office/drawing/2014/main" id="{2D39F558-F1E5-4A71-8F91-4D33AB50CD96}"/>
              </a:ext>
            </a:extLst>
          </p:cNvPr>
          <p:cNvSpPr txBox="1"/>
          <p:nvPr/>
        </p:nvSpPr>
        <p:spPr>
          <a:xfrm>
            <a:off x="157940" y="610139"/>
            <a:ext cx="4067219" cy="38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bg1"/>
              </a:buClr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SOLUCIÓN INFORMÁTICA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Búsqueda fácil y rápida de documentación.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Ingreso de documentación posibilitando la referenciación de documentación, evaluación de contenido y vinculación a entidades.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CL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Imagen 6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6C74131D-052C-4FCA-A2D4-931510E71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  <p:sp>
        <p:nvSpPr>
          <p:cNvPr id="14" name="Google Shape;274;p34">
            <a:extLst>
              <a:ext uri="{FF2B5EF4-FFF2-40B4-BE49-F238E27FC236}">
                <a16:creationId xmlns:a16="http://schemas.microsoft.com/office/drawing/2014/main" id="{E151DF40-2085-456B-A153-33F0BC7B845B}"/>
              </a:ext>
            </a:extLst>
          </p:cNvPr>
          <p:cNvSpPr txBox="1"/>
          <p:nvPr/>
        </p:nvSpPr>
        <p:spPr>
          <a:xfrm>
            <a:off x="4493458" y="584402"/>
            <a:ext cx="4067219" cy="165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bg1"/>
              </a:buClr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MÓDULOS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Usuario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Contenido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Evaluador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Entidad Académica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CL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Google Shape;274;p34">
            <a:extLst>
              <a:ext uri="{FF2B5EF4-FFF2-40B4-BE49-F238E27FC236}">
                <a16:creationId xmlns:a16="http://schemas.microsoft.com/office/drawing/2014/main" id="{11E3C3EB-ACA6-4500-90A0-CEC2A1B59725}"/>
              </a:ext>
            </a:extLst>
          </p:cNvPr>
          <p:cNvSpPr txBox="1"/>
          <p:nvPr/>
        </p:nvSpPr>
        <p:spPr>
          <a:xfrm>
            <a:off x="4572000" y="2904798"/>
            <a:ext cx="4067219" cy="118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bg1"/>
              </a:buClr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EVALUADOR DE PROYECTO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Equipo conformado por 4 estudiantes universitarios.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CL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0AB84D0-F0AA-4195-B880-462CAA9C73BF}"/>
              </a:ext>
            </a:extLst>
          </p:cNvPr>
          <p:cNvCxnSpPr/>
          <p:nvPr/>
        </p:nvCxnSpPr>
        <p:spPr>
          <a:xfrm>
            <a:off x="4361793" y="610139"/>
            <a:ext cx="0" cy="39294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B089DB-0AF5-47F6-BB2D-8869305C753A}"/>
              </a:ext>
            </a:extLst>
          </p:cNvPr>
          <p:cNvCxnSpPr/>
          <p:nvPr/>
        </p:nvCxnSpPr>
        <p:spPr>
          <a:xfrm>
            <a:off x="4493458" y="2490952"/>
            <a:ext cx="3977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34"/>
          <p:cNvSpPr txBox="1"/>
          <p:nvPr/>
        </p:nvSpPr>
        <p:spPr>
          <a:xfrm>
            <a:off x="172267" y="389334"/>
            <a:ext cx="2599052" cy="8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ANTECEDENTES </a:t>
            </a:r>
          </a:p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DEL PROYECTO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11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Imagen 5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0A46FD2E-BB49-4734-BC40-FFEB3286A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9079AB-3C50-4608-A24D-73EDE16EC5C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260" y="210101"/>
            <a:ext cx="3695954" cy="4698124"/>
          </a:xfrm>
          <a:prstGeom prst="rect">
            <a:avLst/>
          </a:prstGeom>
        </p:spPr>
      </p:pic>
      <p:sp>
        <p:nvSpPr>
          <p:cNvPr id="8" name="Google Shape;275;p34">
            <a:extLst>
              <a:ext uri="{FF2B5EF4-FFF2-40B4-BE49-F238E27FC236}">
                <a16:creationId xmlns:a16="http://schemas.microsoft.com/office/drawing/2014/main" id="{E3C0B6E6-024A-485B-8D47-69155F09C51D}"/>
              </a:ext>
            </a:extLst>
          </p:cNvPr>
          <p:cNvSpPr txBox="1"/>
          <p:nvPr/>
        </p:nvSpPr>
        <p:spPr>
          <a:xfrm>
            <a:off x="172267" y="2312624"/>
            <a:ext cx="2599052" cy="131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0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FUNCIONALIDADES DEL PRODUCTO</a:t>
            </a:r>
          </a:p>
        </p:txBody>
      </p:sp>
    </p:spTree>
    <p:extLst>
      <p:ext uri="{BB962C8B-B14F-4D97-AF65-F5344CB8AC3E}">
        <p14:creationId xmlns:p14="http://schemas.microsoft.com/office/powerpoint/2010/main" val="7404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34"/>
          <p:cNvSpPr txBox="1"/>
          <p:nvPr/>
        </p:nvSpPr>
        <p:spPr>
          <a:xfrm>
            <a:off x="1759200" y="77604"/>
            <a:ext cx="5625600" cy="62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ANTECEDENTES DEL PROYECTO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12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Google Shape;274;p34">
            <a:extLst>
              <a:ext uri="{FF2B5EF4-FFF2-40B4-BE49-F238E27FC236}">
                <a16:creationId xmlns:a16="http://schemas.microsoft.com/office/drawing/2014/main" id="{2D39F558-F1E5-4A71-8F91-4D33AB50CD96}"/>
              </a:ext>
            </a:extLst>
          </p:cNvPr>
          <p:cNvSpPr txBox="1"/>
          <p:nvPr/>
        </p:nvSpPr>
        <p:spPr>
          <a:xfrm>
            <a:off x="157940" y="610139"/>
            <a:ext cx="4067219" cy="38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bg1"/>
              </a:buClr>
            </a:pPr>
            <a:r>
              <a:rPr lang="es-CL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RETORNO DE INGRESOS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VARIABLE A SENSIBILIZAR SON LAS VISITAS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INTEGRACIÓN DE GOOGLE ADSENSE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PUBLICIDAD DE AMBITO EDUCATIVO Y EMPRESARIAL</a:t>
            </a: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CL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Imagen 6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6C74131D-052C-4FCA-A2D4-931510E71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  <p:sp>
        <p:nvSpPr>
          <p:cNvPr id="14" name="Google Shape;274;p34">
            <a:extLst>
              <a:ext uri="{FF2B5EF4-FFF2-40B4-BE49-F238E27FC236}">
                <a16:creationId xmlns:a16="http://schemas.microsoft.com/office/drawing/2014/main" id="{E151DF40-2085-456B-A153-33F0BC7B845B}"/>
              </a:ext>
            </a:extLst>
          </p:cNvPr>
          <p:cNvSpPr txBox="1"/>
          <p:nvPr/>
        </p:nvSpPr>
        <p:spPr>
          <a:xfrm>
            <a:off x="4493458" y="584402"/>
            <a:ext cx="4067219" cy="165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bg1"/>
              </a:buClr>
            </a:pPr>
            <a:r>
              <a:rPr lang="es-CL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TECNOLOGÍAS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CL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0AB84D0-F0AA-4195-B880-462CAA9C73BF}"/>
              </a:ext>
            </a:extLst>
          </p:cNvPr>
          <p:cNvCxnSpPr/>
          <p:nvPr/>
        </p:nvCxnSpPr>
        <p:spPr>
          <a:xfrm>
            <a:off x="4361793" y="610139"/>
            <a:ext cx="0" cy="39294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C66F58F5-5B27-4135-BA58-D495973C0CE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72000" y="1892170"/>
            <a:ext cx="4250851" cy="12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34"/>
          <p:cNvSpPr txBox="1"/>
          <p:nvPr/>
        </p:nvSpPr>
        <p:spPr>
          <a:xfrm>
            <a:off x="1765652" y="51549"/>
            <a:ext cx="5625600" cy="62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PLAN DE TRABAJO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13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Imagen 17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544061AB-1E47-41AA-87D4-808C1A070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  <p:sp>
        <p:nvSpPr>
          <p:cNvPr id="19" name="Google Shape;274;p34">
            <a:extLst>
              <a:ext uri="{FF2B5EF4-FFF2-40B4-BE49-F238E27FC236}">
                <a16:creationId xmlns:a16="http://schemas.microsoft.com/office/drawing/2014/main" id="{560CB545-AB46-4657-9387-EB5854B045B1}"/>
              </a:ext>
            </a:extLst>
          </p:cNvPr>
          <p:cNvSpPr txBox="1"/>
          <p:nvPr/>
        </p:nvSpPr>
        <p:spPr>
          <a:xfrm>
            <a:off x="912597" y="518855"/>
            <a:ext cx="7318805" cy="81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bg1"/>
              </a:buClr>
            </a:pPr>
            <a:r>
              <a:rPr lang="es-CL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20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HORAS POR SEMANA   TOTAL </a:t>
            </a:r>
            <a:r>
              <a:rPr lang="es-CL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320 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HORAS        </a:t>
            </a:r>
            <a:r>
              <a:rPr lang="es-CL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16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SEMANAS</a:t>
            </a:r>
          </a:p>
          <a:p>
            <a:pPr lvl="0">
              <a:buClr>
                <a:schemeClr val="bg1"/>
              </a:buClr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ESFUERZO </a:t>
            </a:r>
            <a:r>
              <a:rPr lang="es-CL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1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A </a:t>
            </a:r>
            <a:r>
              <a:rPr lang="es-CL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10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           TOTAL  </a:t>
            </a:r>
            <a:r>
              <a:rPr lang="es-CL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271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DE ESFUERZO</a:t>
            </a: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B233ADE-6DFA-4F72-8568-A0CD2CCBB57A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-11290" r="-711" b="53689"/>
          <a:stretch/>
        </p:blipFill>
        <p:spPr>
          <a:xfrm>
            <a:off x="523592" y="518855"/>
            <a:ext cx="2484120" cy="41847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373BD2D-4712-4198-9E75-1AEFB673F81C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4"/>
          <a:stretch/>
        </p:blipFill>
        <p:spPr>
          <a:xfrm>
            <a:off x="3135437" y="1334972"/>
            <a:ext cx="2310622" cy="336865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CE19372-48C6-4AFA-A54B-0BA9C31BE417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2"/>
          <a:stretch/>
        </p:blipFill>
        <p:spPr>
          <a:xfrm>
            <a:off x="5599327" y="1334973"/>
            <a:ext cx="2632075" cy="314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3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34"/>
          <p:cNvSpPr txBox="1"/>
          <p:nvPr/>
        </p:nvSpPr>
        <p:spPr>
          <a:xfrm>
            <a:off x="1765652" y="51549"/>
            <a:ext cx="5625600" cy="62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PLAN DE TRABAJO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14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Imagen 17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544061AB-1E47-41AA-87D4-808C1A070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  <p:sp>
        <p:nvSpPr>
          <p:cNvPr id="19" name="Google Shape;274;p34">
            <a:extLst>
              <a:ext uri="{FF2B5EF4-FFF2-40B4-BE49-F238E27FC236}">
                <a16:creationId xmlns:a16="http://schemas.microsoft.com/office/drawing/2014/main" id="{560CB545-AB46-4657-9387-EB5854B045B1}"/>
              </a:ext>
            </a:extLst>
          </p:cNvPr>
          <p:cNvSpPr txBox="1"/>
          <p:nvPr/>
        </p:nvSpPr>
        <p:spPr>
          <a:xfrm>
            <a:off x="912597" y="518855"/>
            <a:ext cx="7318805" cy="81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bg1"/>
              </a:buClr>
            </a:pPr>
            <a:r>
              <a:rPr lang="es-CL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20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HORAS POR SEMANA   TOTAL </a:t>
            </a:r>
            <a:r>
              <a:rPr lang="es-CL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320 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HORAS        </a:t>
            </a:r>
            <a:r>
              <a:rPr lang="es-CL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16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SEMANAS</a:t>
            </a:r>
          </a:p>
          <a:p>
            <a:pPr lvl="0">
              <a:buClr>
                <a:schemeClr val="bg1"/>
              </a:buClr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ESFUERZO </a:t>
            </a:r>
            <a:r>
              <a:rPr lang="es-CL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1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A </a:t>
            </a:r>
            <a:r>
              <a:rPr lang="es-CL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10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           TOTAL  </a:t>
            </a:r>
            <a:r>
              <a:rPr lang="es-CL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271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DE ESFUERZO</a:t>
            </a: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CE19372-48C6-4AFA-A54B-0BA9C31BE417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40" b="12984"/>
          <a:stretch/>
        </p:blipFill>
        <p:spPr>
          <a:xfrm>
            <a:off x="2889314" y="1360208"/>
            <a:ext cx="2632075" cy="28794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FA3997B-14D4-4FE8-8F65-96BD3EF3F283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17" b="2296"/>
          <a:stretch/>
        </p:blipFill>
        <p:spPr>
          <a:xfrm>
            <a:off x="2889314" y="4239699"/>
            <a:ext cx="2632075" cy="71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3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34"/>
          <p:cNvSpPr txBox="1"/>
          <p:nvPr/>
        </p:nvSpPr>
        <p:spPr>
          <a:xfrm>
            <a:off x="1759200" y="54638"/>
            <a:ext cx="5625600" cy="46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EVALUACIÓN ECONÓMICA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15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Google Shape;275;p34">
            <a:extLst>
              <a:ext uri="{FF2B5EF4-FFF2-40B4-BE49-F238E27FC236}">
                <a16:creationId xmlns:a16="http://schemas.microsoft.com/office/drawing/2014/main" id="{3759E886-4C70-4FA5-A2F4-DA023BE1FCFC}"/>
              </a:ext>
            </a:extLst>
          </p:cNvPr>
          <p:cNvSpPr txBox="1"/>
          <p:nvPr/>
        </p:nvSpPr>
        <p:spPr>
          <a:xfrm>
            <a:off x="600374" y="478752"/>
            <a:ext cx="3279489" cy="62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0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COSTOS DE DESARROLLO</a:t>
            </a:r>
          </a:p>
        </p:txBody>
      </p:sp>
      <p:sp>
        <p:nvSpPr>
          <p:cNvPr id="13" name="Google Shape;274;p34">
            <a:extLst>
              <a:ext uri="{FF2B5EF4-FFF2-40B4-BE49-F238E27FC236}">
                <a16:creationId xmlns:a16="http://schemas.microsoft.com/office/drawing/2014/main" id="{2D39F558-F1E5-4A71-8F91-4D33AB50CD96}"/>
              </a:ext>
            </a:extLst>
          </p:cNvPr>
          <p:cNvSpPr txBox="1"/>
          <p:nvPr/>
        </p:nvSpPr>
        <p:spPr>
          <a:xfrm>
            <a:off x="275851" y="927114"/>
            <a:ext cx="3802163" cy="31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PERSONAL: $1.160.043</a:t>
            </a: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ADQUISICIONES: $771.911</a:t>
            </a: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CL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Imagen 6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F2635CE9-31BF-48EF-A0F2-06B9697CD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  <p:sp>
        <p:nvSpPr>
          <p:cNvPr id="8" name="Google Shape;275;p34">
            <a:extLst>
              <a:ext uri="{FF2B5EF4-FFF2-40B4-BE49-F238E27FC236}">
                <a16:creationId xmlns:a16="http://schemas.microsoft.com/office/drawing/2014/main" id="{8CD329A0-2ACE-4771-8C7B-DE37333F296D}"/>
              </a:ext>
            </a:extLst>
          </p:cNvPr>
          <p:cNvSpPr txBox="1"/>
          <p:nvPr/>
        </p:nvSpPr>
        <p:spPr>
          <a:xfrm>
            <a:off x="610848" y="2484405"/>
            <a:ext cx="2812800" cy="197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bg1"/>
              </a:buClr>
            </a:pPr>
            <a:r>
              <a:rPr lang="es-MX" sz="1800" b="1" dirty="0">
                <a:solidFill>
                  <a:srgbClr val="FFFFFF"/>
                </a:solidFill>
                <a:latin typeface="Trebuchet MS" panose="020B0603020202020204" pitchFamily="34" charset="0"/>
              </a:rPr>
              <a:t>COSTO DESARROLLO POR MES </a:t>
            </a:r>
          </a:p>
          <a:p>
            <a:pPr lvl="0" algn="ctr">
              <a:buClr>
                <a:schemeClr val="bg1"/>
              </a:buClr>
            </a:pPr>
            <a:r>
              <a:rPr lang="es-CL" sz="1800" dirty="0">
                <a:solidFill>
                  <a:srgbClr val="FFFFFF"/>
                </a:solidFill>
                <a:latin typeface="Trebuchet MS" panose="020B0603020202020204" pitchFamily="34" charset="0"/>
              </a:rPr>
              <a:t>$1.160.043</a:t>
            </a:r>
            <a:endParaRPr lang="es-MX" sz="1800" b="1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>
              <a:buClr>
                <a:schemeClr val="bg1"/>
              </a:buClr>
            </a:pPr>
            <a:r>
              <a:rPr lang="es-MX" sz="1800" b="1" dirty="0">
                <a:solidFill>
                  <a:srgbClr val="FFFFFF"/>
                </a:solidFill>
                <a:latin typeface="Trebuchet MS" panose="020B0603020202020204" pitchFamily="34" charset="0"/>
              </a:rPr>
              <a:t>TOTAL COSTO DE DESARROLLO $5.412.083</a:t>
            </a:r>
          </a:p>
        </p:txBody>
      </p:sp>
      <p:sp>
        <p:nvSpPr>
          <p:cNvPr id="9" name="Google Shape;274;p34">
            <a:extLst>
              <a:ext uri="{FF2B5EF4-FFF2-40B4-BE49-F238E27FC236}">
                <a16:creationId xmlns:a16="http://schemas.microsoft.com/office/drawing/2014/main" id="{1215C11D-7BBB-4E67-B809-50DEB8441F82}"/>
              </a:ext>
            </a:extLst>
          </p:cNvPr>
          <p:cNvSpPr txBox="1"/>
          <p:nvPr/>
        </p:nvSpPr>
        <p:spPr>
          <a:xfrm>
            <a:off x="5033746" y="925206"/>
            <a:ext cx="3279489" cy="324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PERSONAL: $4.031.232</a:t>
            </a: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SERVICIOS WEB: $68.931</a:t>
            </a: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PUBLICIDAD: $30.000</a:t>
            </a: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>
              <a:buClr>
                <a:schemeClr val="bg1"/>
              </a:buClr>
            </a:pPr>
            <a:r>
              <a:rPr lang="es-MX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COSTO OPERACIONAL POR MES $371.680</a:t>
            </a:r>
          </a:p>
          <a:p>
            <a:pPr lvl="0" algn="ctr">
              <a:buClr>
                <a:schemeClr val="bg1"/>
              </a:buClr>
            </a:pPr>
            <a:r>
              <a:rPr lang="es-MX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TOTAL COSTO OPERACIONAL $4.700.163</a:t>
            </a: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CL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Google Shape;275;p34">
            <a:extLst>
              <a:ext uri="{FF2B5EF4-FFF2-40B4-BE49-F238E27FC236}">
                <a16:creationId xmlns:a16="http://schemas.microsoft.com/office/drawing/2014/main" id="{811D0B80-C7CB-4853-B1C3-B5EA91CDAD9E}"/>
              </a:ext>
            </a:extLst>
          </p:cNvPr>
          <p:cNvSpPr txBox="1"/>
          <p:nvPr/>
        </p:nvSpPr>
        <p:spPr>
          <a:xfrm>
            <a:off x="5038689" y="474028"/>
            <a:ext cx="3279489" cy="62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0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COSTOS OPERACIONALES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99B66B4-1156-487A-BC33-196CAFB2E662}"/>
              </a:ext>
            </a:extLst>
          </p:cNvPr>
          <p:cNvCxnSpPr/>
          <p:nvPr/>
        </p:nvCxnSpPr>
        <p:spPr>
          <a:xfrm>
            <a:off x="4225159" y="651641"/>
            <a:ext cx="0" cy="3920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2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34"/>
          <p:cNvSpPr txBox="1"/>
          <p:nvPr/>
        </p:nvSpPr>
        <p:spPr>
          <a:xfrm>
            <a:off x="1759200" y="77604"/>
            <a:ext cx="5625600" cy="62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EVALUACIÓN ECONÓMICA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16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Imagen 6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6C74131D-052C-4FCA-A2D4-931510E71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AFFEB371-AECD-41DF-9E30-6C64CDE00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34055"/>
              </p:ext>
            </p:extLst>
          </p:nvPr>
        </p:nvGraphicFramePr>
        <p:xfrm>
          <a:off x="402225" y="1450843"/>
          <a:ext cx="8037570" cy="1569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9382">
                  <a:extLst>
                    <a:ext uri="{9D8B030D-6E8A-4147-A177-3AD203B41FA5}">
                      <a16:colId xmlns:a16="http://schemas.microsoft.com/office/drawing/2014/main" val="2330631101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3542995145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154229731"/>
                    </a:ext>
                  </a:extLst>
                </a:gridCol>
                <a:gridCol w="1183341">
                  <a:extLst>
                    <a:ext uri="{9D8B030D-6E8A-4147-A177-3AD203B41FA5}">
                      <a16:colId xmlns:a16="http://schemas.microsoft.com/office/drawing/2014/main" val="365609580"/>
                    </a:ext>
                  </a:extLst>
                </a:gridCol>
                <a:gridCol w="1137463">
                  <a:extLst>
                    <a:ext uri="{9D8B030D-6E8A-4147-A177-3AD203B41FA5}">
                      <a16:colId xmlns:a16="http://schemas.microsoft.com/office/drawing/2014/main" val="4173833540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1745527272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3152761705"/>
                    </a:ext>
                  </a:extLst>
                </a:gridCol>
                <a:gridCol w="1043913">
                  <a:extLst>
                    <a:ext uri="{9D8B030D-6E8A-4147-A177-3AD203B41FA5}">
                      <a16:colId xmlns:a16="http://schemas.microsoft.com/office/drawing/2014/main" val="2592229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200" dirty="0"/>
                        <a:t>ESCENARIO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TASA DE ADOPCÓN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VISITAS INICIALES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TASA DE DESCUENTO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TIR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RETORNO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6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chemeClr val="tx1"/>
                          </a:solidFill>
                        </a:rPr>
                        <a:t>$7.232.287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33%</a:t>
                      </a:r>
                      <a:endParaRPr lang="es-E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3 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29 meses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OPTIMISTA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$19.611.818</a:t>
                      </a:r>
                      <a:endParaRPr lang="es-E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71%</a:t>
                      </a:r>
                      <a:endParaRPr lang="es-E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3 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24 meses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4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PESIMISTA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$-916.167</a:t>
                      </a:r>
                      <a:endParaRPr lang="es-E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-5%</a:t>
                      </a:r>
                      <a:endParaRPr lang="es-E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3 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36 meses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62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6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34"/>
          <p:cNvSpPr txBox="1"/>
          <p:nvPr/>
        </p:nvSpPr>
        <p:spPr>
          <a:xfrm>
            <a:off x="1268482" y="2323227"/>
            <a:ext cx="6607035" cy="49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PROTOTIPO FUNCIONAL REPRESENTATIVO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17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Imagen 6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91EB7E0B-0128-41E2-9520-D550B0444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7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18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Imagen 6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91EB7E0B-0128-41E2-9520-D550B0444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76F894C-9B9D-428E-9ECA-B082F7FBEE2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5" y="1077128"/>
            <a:ext cx="7166390" cy="29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46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34"/>
          <p:cNvSpPr txBox="1"/>
          <p:nvPr/>
        </p:nvSpPr>
        <p:spPr>
          <a:xfrm>
            <a:off x="1268482" y="2323227"/>
            <a:ext cx="6607035" cy="49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19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Imagen 6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91EB7E0B-0128-41E2-9520-D550B0444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7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56" name="Google Shape;756;p47"/>
          <p:cNvGrpSpPr/>
          <p:nvPr/>
        </p:nvGrpSpPr>
        <p:grpSpPr>
          <a:xfrm>
            <a:off x="263962" y="1170743"/>
            <a:ext cx="672826" cy="2407879"/>
            <a:chOff x="4131899" y="1244050"/>
            <a:chExt cx="880201" cy="3150025"/>
          </a:xfrm>
        </p:grpSpPr>
        <p:sp>
          <p:nvSpPr>
            <p:cNvPr id="757" name="Google Shape;757;p47"/>
            <p:cNvSpPr/>
            <p:nvPr/>
          </p:nvSpPr>
          <p:spPr>
            <a:xfrm>
              <a:off x="4131899" y="1244050"/>
              <a:ext cx="880200" cy="880200"/>
            </a:xfrm>
            <a:prstGeom prst="ellipse">
              <a:avLst/>
            </a:pr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 algn="ctr"/>
              <a:r>
                <a:rPr lang="es-CL" sz="28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  <a:endParaRPr sz="28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4131900" y="2378963"/>
              <a:ext cx="880200" cy="880200"/>
            </a:xfrm>
            <a:prstGeom prst="ellipse">
              <a:avLst/>
            </a:pr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8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  <a:endParaRPr sz="28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4131900" y="3513875"/>
              <a:ext cx="880200" cy="880200"/>
            </a:xfrm>
            <a:prstGeom prst="ellipse">
              <a:avLst/>
            </a:pr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8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  <a:endParaRPr sz="28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778" name="Google Shape;778;p47"/>
          <p:cNvSpPr txBox="1"/>
          <p:nvPr/>
        </p:nvSpPr>
        <p:spPr>
          <a:xfrm>
            <a:off x="796298" y="1408286"/>
            <a:ext cx="29388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8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DESCRIPCIÓN DE LA INDUSTRIA.</a:t>
            </a:r>
          </a:p>
        </p:txBody>
      </p:sp>
      <p:sp>
        <p:nvSpPr>
          <p:cNvPr id="779" name="Google Shape;779;p47"/>
          <p:cNvSpPr txBox="1"/>
          <p:nvPr/>
        </p:nvSpPr>
        <p:spPr>
          <a:xfrm>
            <a:off x="821850" y="2274197"/>
            <a:ext cx="29388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8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IDENTIFICACIÓN DE LA OPORTUNIDAD.</a:t>
            </a:r>
          </a:p>
        </p:txBody>
      </p:sp>
      <p:sp>
        <p:nvSpPr>
          <p:cNvPr id="780" name="Google Shape;780;p47"/>
          <p:cNvSpPr txBox="1"/>
          <p:nvPr/>
        </p:nvSpPr>
        <p:spPr>
          <a:xfrm>
            <a:off x="893515" y="3194917"/>
            <a:ext cx="29388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8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DESCRIPCIÓN DE LA OPORTUNIDAD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31968FE-655A-40CE-ABD1-1AFBC18969B3}"/>
              </a:ext>
            </a:extLst>
          </p:cNvPr>
          <p:cNvSpPr txBox="1"/>
          <p:nvPr/>
        </p:nvSpPr>
        <p:spPr>
          <a:xfrm>
            <a:off x="1296788" y="442533"/>
            <a:ext cx="29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bg1"/>
                </a:solidFill>
                <a:latin typeface="Trebuchet MS" panose="020B0603020202020204" pitchFamily="34" charset="0"/>
              </a:rPr>
              <a:t>CONTENIDO</a:t>
            </a:r>
            <a:endParaRPr lang="es-ES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82A71A-DB9A-4D48-AB62-9CB10F014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2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Imagen 4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D9B59552-ED06-4EDB-B1F9-5F7B5877F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  <p:sp>
        <p:nvSpPr>
          <p:cNvPr id="18" name="Google Shape;757;p47">
            <a:extLst>
              <a:ext uri="{FF2B5EF4-FFF2-40B4-BE49-F238E27FC236}">
                <a16:creationId xmlns:a16="http://schemas.microsoft.com/office/drawing/2014/main" id="{F5694FFE-3266-4194-BD7B-33E2A74226BB}"/>
              </a:ext>
            </a:extLst>
          </p:cNvPr>
          <p:cNvSpPr/>
          <p:nvPr/>
        </p:nvSpPr>
        <p:spPr>
          <a:xfrm>
            <a:off x="263961" y="3845741"/>
            <a:ext cx="672825" cy="672825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>
                <a:solidFill>
                  <a:schemeClr val="bg1"/>
                </a:solidFill>
                <a:latin typeface="Trebuchet MS" panose="020B0603020202020204" pitchFamily="34" charset="0"/>
              </a:rPr>
              <a:t>4</a:t>
            </a:r>
            <a:endParaRPr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Google Shape;758;p47">
            <a:extLst>
              <a:ext uri="{FF2B5EF4-FFF2-40B4-BE49-F238E27FC236}">
                <a16:creationId xmlns:a16="http://schemas.microsoft.com/office/drawing/2014/main" id="{1D1ADCBE-02AA-4B9E-8F91-3545196A3E09}"/>
              </a:ext>
            </a:extLst>
          </p:cNvPr>
          <p:cNvSpPr/>
          <p:nvPr/>
        </p:nvSpPr>
        <p:spPr>
          <a:xfrm>
            <a:off x="4235587" y="1170743"/>
            <a:ext cx="672825" cy="672825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>
                <a:solidFill>
                  <a:schemeClr val="bg1"/>
                </a:solidFill>
                <a:latin typeface="Trebuchet MS" panose="020B0603020202020204" pitchFamily="34" charset="0"/>
              </a:rPr>
              <a:t>6</a:t>
            </a:r>
            <a:endParaRPr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Google Shape;758;p47">
            <a:extLst>
              <a:ext uri="{FF2B5EF4-FFF2-40B4-BE49-F238E27FC236}">
                <a16:creationId xmlns:a16="http://schemas.microsoft.com/office/drawing/2014/main" id="{204828D5-E5E1-469A-BBA0-328256511989}"/>
              </a:ext>
            </a:extLst>
          </p:cNvPr>
          <p:cNvSpPr/>
          <p:nvPr/>
        </p:nvSpPr>
        <p:spPr>
          <a:xfrm>
            <a:off x="4242120" y="2032525"/>
            <a:ext cx="672825" cy="672825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>
                <a:solidFill>
                  <a:schemeClr val="bg1"/>
                </a:solidFill>
                <a:latin typeface="Trebuchet MS" panose="020B0603020202020204" pitchFamily="34" charset="0"/>
              </a:rPr>
              <a:t>7</a:t>
            </a:r>
            <a:endParaRPr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Google Shape;758;p47">
            <a:extLst>
              <a:ext uri="{FF2B5EF4-FFF2-40B4-BE49-F238E27FC236}">
                <a16:creationId xmlns:a16="http://schemas.microsoft.com/office/drawing/2014/main" id="{5A7CDD33-3D6C-4307-BD72-7714B8E087ED}"/>
              </a:ext>
            </a:extLst>
          </p:cNvPr>
          <p:cNvSpPr/>
          <p:nvPr/>
        </p:nvSpPr>
        <p:spPr>
          <a:xfrm>
            <a:off x="4247968" y="2905796"/>
            <a:ext cx="672825" cy="672825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>
                <a:solidFill>
                  <a:schemeClr val="bg1"/>
                </a:solidFill>
                <a:latin typeface="Trebuchet MS" panose="020B0603020202020204" pitchFamily="34" charset="0"/>
              </a:rPr>
              <a:t>8</a:t>
            </a:r>
            <a:endParaRPr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3" name="Google Shape;758;p47">
            <a:extLst>
              <a:ext uri="{FF2B5EF4-FFF2-40B4-BE49-F238E27FC236}">
                <a16:creationId xmlns:a16="http://schemas.microsoft.com/office/drawing/2014/main" id="{C4605C0D-05E7-418C-B7E8-14B20608B29A}"/>
              </a:ext>
            </a:extLst>
          </p:cNvPr>
          <p:cNvSpPr/>
          <p:nvPr/>
        </p:nvSpPr>
        <p:spPr>
          <a:xfrm>
            <a:off x="4242120" y="3845740"/>
            <a:ext cx="672825" cy="672825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>
                <a:solidFill>
                  <a:schemeClr val="bg1"/>
                </a:solidFill>
                <a:latin typeface="Trebuchet MS" panose="020B0603020202020204" pitchFamily="34" charset="0"/>
              </a:rPr>
              <a:t>9</a:t>
            </a:r>
            <a:endParaRPr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5" name="Google Shape;778;p47">
            <a:extLst>
              <a:ext uri="{FF2B5EF4-FFF2-40B4-BE49-F238E27FC236}">
                <a16:creationId xmlns:a16="http://schemas.microsoft.com/office/drawing/2014/main" id="{FF6E73A0-BEA0-478F-ACE9-5F97C4A4C714}"/>
              </a:ext>
            </a:extLst>
          </p:cNvPr>
          <p:cNvSpPr txBox="1"/>
          <p:nvPr/>
        </p:nvSpPr>
        <p:spPr>
          <a:xfrm>
            <a:off x="843830" y="4050602"/>
            <a:ext cx="29388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8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</a:p>
        </p:txBody>
      </p:sp>
      <p:sp>
        <p:nvSpPr>
          <p:cNvPr id="26" name="Google Shape;779;p47">
            <a:extLst>
              <a:ext uri="{FF2B5EF4-FFF2-40B4-BE49-F238E27FC236}">
                <a16:creationId xmlns:a16="http://schemas.microsoft.com/office/drawing/2014/main" id="{48A319F1-A90C-42A6-B5A1-CBEE5D5CD90F}"/>
              </a:ext>
            </a:extLst>
          </p:cNvPr>
          <p:cNvSpPr txBox="1"/>
          <p:nvPr/>
        </p:nvSpPr>
        <p:spPr>
          <a:xfrm>
            <a:off x="4908412" y="1408286"/>
            <a:ext cx="29388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8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PLAN DE TRABAJO</a:t>
            </a:r>
          </a:p>
        </p:txBody>
      </p:sp>
      <p:sp>
        <p:nvSpPr>
          <p:cNvPr id="27" name="Google Shape;779;p47">
            <a:extLst>
              <a:ext uri="{FF2B5EF4-FFF2-40B4-BE49-F238E27FC236}">
                <a16:creationId xmlns:a16="http://schemas.microsoft.com/office/drawing/2014/main" id="{69324F33-B38D-4E75-AEAD-6556A3CFC478}"/>
              </a:ext>
            </a:extLst>
          </p:cNvPr>
          <p:cNvSpPr txBox="1"/>
          <p:nvPr/>
        </p:nvSpPr>
        <p:spPr>
          <a:xfrm>
            <a:off x="4976535" y="2237387"/>
            <a:ext cx="29388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8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EVALUACIÓN ECONÓMICA</a:t>
            </a:r>
          </a:p>
        </p:txBody>
      </p:sp>
      <p:sp>
        <p:nvSpPr>
          <p:cNvPr id="28" name="Google Shape;779;p47">
            <a:extLst>
              <a:ext uri="{FF2B5EF4-FFF2-40B4-BE49-F238E27FC236}">
                <a16:creationId xmlns:a16="http://schemas.microsoft.com/office/drawing/2014/main" id="{ACB8FB9E-D0DB-4C4C-98EC-6A61282CA767}"/>
              </a:ext>
            </a:extLst>
          </p:cNvPr>
          <p:cNvSpPr txBox="1"/>
          <p:nvPr/>
        </p:nvSpPr>
        <p:spPr>
          <a:xfrm>
            <a:off x="4976535" y="3110658"/>
            <a:ext cx="29388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8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PROTOTIPO</a:t>
            </a:r>
          </a:p>
        </p:txBody>
      </p:sp>
      <p:sp>
        <p:nvSpPr>
          <p:cNvPr id="29" name="Google Shape;779;p47">
            <a:extLst>
              <a:ext uri="{FF2B5EF4-FFF2-40B4-BE49-F238E27FC236}">
                <a16:creationId xmlns:a16="http://schemas.microsoft.com/office/drawing/2014/main" id="{B8593EC5-3D74-4771-9D58-7A4FAB34A9CF}"/>
              </a:ext>
            </a:extLst>
          </p:cNvPr>
          <p:cNvSpPr txBox="1"/>
          <p:nvPr/>
        </p:nvSpPr>
        <p:spPr>
          <a:xfrm>
            <a:off x="4908412" y="4050602"/>
            <a:ext cx="29388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8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CONCLUSIÓN</a:t>
            </a:r>
          </a:p>
        </p:txBody>
      </p:sp>
      <p:sp>
        <p:nvSpPr>
          <p:cNvPr id="30" name="Google Shape;758;p47">
            <a:extLst>
              <a:ext uri="{FF2B5EF4-FFF2-40B4-BE49-F238E27FC236}">
                <a16:creationId xmlns:a16="http://schemas.microsoft.com/office/drawing/2014/main" id="{619E309F-E492-4918-B5B9-29561CCF7D81}"/>
              </a:ext>
            </a:extLst>
          </p:cNvPr>
          <p:cNvSpPr/>
          <p:nvPr/>
        </p:nvSpPr>
        <p:spPr>
          <a:xfrm>
            <a:off x="4235586" y="304570"/>
            <a:ext cx="672825" cy="672825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>
                <a:solidFill>
                  <a:schemeClr val="bg1"/>
                </a:solidFill>
                <a:latin typeface="Trebuchet MS" panose="020B0603020202020204" pitchFamily="34" charset="0"/>
              </a:rPr>
              <a:t>5</a:t>
            </a:r>
            <a:endParaRPr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1" name="Google Shape;779;p47">
            <a:extLst>
              <a:ext uri="{FF2B5EF4-FFF2-40B4-BE49-F238E27FC236}">
                <a16:creationId xmlns:a16="http://schemas.microsoft.com/office/drawing/2014/main" id="{1E714463-C778-4427-91D9-D2428FF72767}"/>
              </a:ext>
            </a:extLst>
          </p:cNvPr>
          <p:cNvSpPr txBox="1"/>
          <p:nvPr/>
        </p:nvSpPr>
        <p:spPr>
          <a:xfrm>
            <a:off x="4875949" y="509432"/>
            <a:ext cx="29388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8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ANTECEDENTES</a:t>
            </a:r>
          </a:p>
        </p:txBody>
      </p:sp>
    </p:spTree>
    <p:extLst>
      <p:ext uri="{BB962C8B-B14F-4D97-AF65-F5344CB8AC3E}">
        <p14:creationId xmlns:p14="http://schemas.microsoft.com/office/powerpoint/2010/main" val="4154401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2"/>
          <p:cNvSpPr/>
          <p:nvPr/>
        </p:nvSpPr>
        <p:spPr>
          <a:xfrm>
            <a:off x="3742050" y="1069100"/>
            <a:ext cx="1659900" cy="1659900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1" name="Google Shape;891;p52"/>
          <p:cNvSpPr txBox="1"/>
          <p:nvPr/>
        </p:nvSpPr>
        <p:spPr>
          <a:xfrm>
            <a:off x="2329050" y="2933600"/>
            <a:ext cx="4485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 b="1"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GRACIAS</a:t>
            </a:r>
            <a:endParaRPr sz="3350" b="1" dirty="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2" name="Google Shape;892;p52"/>
          <p:cNvSpPr/>
          <p:nvPr/>
        </p:nvSpPr>
        <p:spPr>
          <a:xfrm>
            <a:off x="4027800" y="1495700"/>
            <a:ext cx="1088400" cy="80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8851" y="106586"/>
                </a:moveTo>
                <a:lnTo>
                  <a:pt x="48263" y="106624"/>
                </a:lnTo>
                <a:lnTo>
                  <a:pt x="47703" y="106889"/>
                </a:lnTo>
                <a:lnTo>
                  <a:pt x="47170" y="107267"/>
                </a:lnTo>
                <a:lnTo>
                  <a:pt x="46694" y="107758"/>
                </a:lnTo>
                <a:lnTo>
                  <a:pt x="46246" y="108551"/>
                </a:lnTo>
                <a:lnTo>
                  <a:pt x="45966" y="109382"/>
                </a:lnTo>
                <a:lnTo>
                  <a:pt x="45826" y="110251"/>
                </a:lnTo>
                <a:lnTo>
                  <a:pt x="45826" y="111158"/>
                </a:lnTo>
                <a:lnTo>
                  <a:pt x="45966" y="112027"/>
                </a:lnTo>
                <a:lnTo>
                  <a:pt x="46246" y="112858"/>
                </a:lnTo>
                <a:lnTo>
                  <a:pt x="46694" y="113614"/>
                </a:lnTo>
                <a:lnTo>
                  <a:pt x="47170" y="114143"/>
                </a:lnTo>
                <a:lnTo>
                  <a:pt x="47675" y="114559"/>
                </a:lnTo>
                <a:lnTo>
                  <a:pt x="48263" y="114748"/>
                </a:lnTo>
                <a:lnTo>
                  <a:pt x="48851" y="114823"/>
                </a:lnTo>
                <a:lnTo>
                  <a:pt x="49467" y="114748"/>
                </a:lnTo>
                <a:lnTo>
                  <a:pt x="50000" y="114559"/>
                </a:lnTo>
                <a:lnTo>
                  <a:pt x="50560" y="114143"/>
                </a:lnTo>
                <a:lnTo>
                  <a:pt x="51036" y="113614"/>
                </a:lnTo>
                <a:lnTo>
                  <a:pt x="51456" y="112858"/>
                </a:lnTo>
                <a:lnTo>
                  <a:pt x="51764" y="112027"/>
                </a:lnTo>
                <a:lnTo>
                  <a:pt x="51904" y="111158"/>
                </a:lnTo>
                <a:lnTo>
                  <a:pt x="51904" y="110251"/>
                </a:lnTo>
                <a:lnTo>
                  <a:pt x="51764" y="109382"/>
                </a:lnTo>
                <a:lnTo>
                  <a:pt x="51456" y="108551"/>
                </a:lnTo>
                <a:lnTo>
                  <a:pt x="51036" y="107758"/>
                </a:lnTo>
                <a:lnTo>
                  <a:pt x="50560" y="107267"/>
                </a:lnTo>
                <a:lnTo>
                  <a:pt x="50000" y="106889"/>
                </a:lnTo>
                <a:lnTo>
                  <a:pt x="49411" y="106624"/>
                </a:lnTo>
                <a:lnTo>
                  <a:pt x="48851" y="106586"/>
                </a:lnTo>
                <a:close/>
                <a:moveTo>
                  <a:pt x="41820" y="97027"/>
                </a:moveTo>
                <a:lnTo>
                  <a:pt x="41232" y="97141"/>
                </a:lnTo>
                <a:lnTo>
                  <a:pt x="40644" y="97367"/>
                </a:lnTo>
                <a:lnTo>
                  <a:pt x="40140" y="97745"/>
                </a:lnTo>
                <a:lnTo>
                  <a:pt x="39607" y="98274"/>
                </a:lnTo>
                <a:lnTo>
                  <a:pt x="39187" y="98992"/>
                </a:lnTo>
                <a:lnTo>
                  <a:pt x="38879" y="99861"/>
                </a:lnTo>
                <a:lnTo>
                  <a:pt x="38739" y="100730"/>
                </a:lnTo>
                <a:lnTo>
                  <a:pt x="38739" y="101675"/>
                </a:lnTo>
                <a:lnTo>
                  <a:pt x="38879" y="102544"/>
                </a:lnTo>
                <a:lnTo>
                  <a:pt x="39187" y="103375"/>
                </a:lnTo>
                <a:lnTo>
                  <a:pt x="39607" y="104130"/>
                </a:lnTo>
                <a:lnTo>
                  <a:pt x="40084" y="104659"/>
                </a:lnTo>
                <a:lnTo>
                  <a:pt x="40644" y="105000"/>
                </a:lnTo>
                <a:lnTo>
                  <a:pt x="41176" y="105264"/>
                </a:lnTo>
                <a:lnTo>
                  <a:pt x="41820" y="105340"/>
                </a:lnTo>
                <a:lnTo>
                  <a:pt x="42380" y="105264"/>
                </a:lnTo>
                <a:lnTo>
                  <a:pt x="42969" y="105000"/>
                </a:lnTo>
                <a:lnTo>
                  <a:pt x="43473" y="104659"/>
                </a:lnTo>
                <a:lnTo>
                  <a:pt x="43949" y="104130"/>
                </a:lnTo>
                <a:lnTo>
                  <a:pt x="44397" y="103375"/>
                </a:lnTo>
                <a:lnTo>
                  <a:pt x="44677" y="102544"/>
                </a:lnTo>
                <a:lnTo>
                  <a:pt x="44845" y="101675"/>
                </a:lnTo>
                <a:lnTo>
                  <a:pt x="44845" y="100730"/>
                </a:lnTo>
                <a:lnTo>
                  <a:pt x="44677" y="99861"/>
                </a:lnTo>
                <a:lnTo>
                  <a:pt x="44397" y="98992"/>
                </a:lnTo>
                <a:lnTo>
                  <a:pt x="43949" y="98274"/>
                </a:lnTo>
                <a:lnTo>
                  <a:pt x="43473" y="97745"/>
                </a:lnTo>
                <a:lnTo>
                  <a:pt x="42969" y="97367"/>
                </a:lnTo>
                <a:lnTo>
                  <a:pt x="42380" y="97141"/>
                </a:lnTo>
                <a:lnTo>
                  <a:pt x="41820" y="97027"/>
                </a:lnTo>
                <a:close/>
                <a:moveTo>
                  <a:pt x="34565" y="87317"/>
                </a:moveTo>
                <a:lnTo>
                  <a:pt x="33977" y="87392"/>
                </a:lnTo>
                <a:lnTo>
                  <a:pt x="33417" y="87619"/>
                </a:lnTo>
                <a:lnTo>
                  <a:pt x="32885" y="87997"/>
                </a:lnTo>
                <a:lnTo>
                  <a:pt x="32408" y="88526"/>
                </a:lnTo>
                <a:lnTo>
                  <a:pt x="32016" y="89130"/>
                </a:lnTo>
                <a:lnTo>
                  <a:pt x="31736" y="89848"/>
                </a:lnTo>
                <a:lnTo>
                  <a:pt x="31568" y="90642"/>
                </a:lnTo>
                <a:lnTo>
                  <a:pt x="31484" y="91435"/>
                </a:lnTo>
                <a:lnTo>
                  <a:pt x="31568" y="92267"/>
                </a:lnTo>
                <a:lnTo>
                  <a:pt x="31736" y="93022"/>
                </a:lnTo>
                <a:lnTo>
                  <a:pt x="32016" y="93740"/>
                </a:lnTo>
                <a:lnTo>
                  <a:pt x="32408" y="94382"/>
                </a:lnTo>
                <a:lnTo>
                  <a:pt x="32941" y="94987"/>
                </a:lnTo>
                <a:lnTo>
                  <a:pt x="33585" y="95365"/>
                </a:lnTo>
                <a:lnTo>
                  <a:pt x="34229" y="95554"/>
                </a:lnTo>
                <a:lnTo>
                  <a:pt x="34929" y="95554"/>
                </a:lnTo>
                <a:lnTo>
                  <a:pt x="35574" y="95365"/>
                </a:lnTo>
                <a:lnTo>
                  <a:pt x="36190" y="94987"/>
                </a:lnTo>
                <a:lnTo>
                  <a:pt x="36750" y="94382"/>
                </a:lnTo>
                <a:lnTo>
                  <a:pt x="37170" y="93589"/>
                </a:lnTo>
                <a:lnTo>
                  <a:pt x="37478" y="92758"/>
                </a:lnTo>
                <a:lnTo>
                  <a:pt x="37619" y="91889"/>
                </a:lnTo>
                <a:lnTo>
                  <a:pt x="37619" y="90982"/>
                </a:lnTo>
                <a:lnTo>
                  <a:pt x="37478" y="90113"/>
                </a:lnTo>
                <a:lnTo>
                  <a:pt x="37170" y="89282"/>
                </a:lnTo>
                <a:lnTo>
                  <a:pt x="36750" y="88526"/>
                </a:lnTo>
                <a:lnTo>
                  <a:pt x="36274" y="87997"/>
                </a:lnTo>
                <a:lnTo>
                  <a:pt x="35714" y="87619"/>
                </a:lnTo>
                <a:lnTo>
                  <a:pt x="35126" y="87392"/>
                </a:lnTo>
                <a:lnTo>
                  <a:pt x="34565" y="87317"/>
                </a:lnTo>
                <a:close/>
                <a:moveTo>
                  <a:pt x="85686" y="26297"/>
                </a:moveTo>
                <a:lnTo>
                  <a:pt x="83025" y="29924"/>
                </a:lnTo>
                <a:lnTo>
                  <a:pt x="82016" y="31133"/>
                </a:lnTo>
                <a:lnTo>
                  <a:pt x="80924" y="32040"/>
                </a:lnTo>
                <a:lnTo>
                  <a:pt x="79719" y="32833"/>
                </a:lnTo>
                <a:lnTo>
                  <a:pt x="78459" y="33324"/>
                </a:lnTo>
                <a:lnTo>
                  <a:pt x="77198" y="33664"/>
                </a:lnTo>
                <a:lnTo>
                  <a:pt x="75882" y="33702"/>
                </a:lnTo>
                <a:lnTo>
                  <a:pt x="74565" y="33589"/>
                </a:lnTo>
                <a:lnTo>
                  <a:pt x="73305" y="33173"/>
                </a:lnTo>
                <a:lnTo>
                  <a:pt x="72016" y="32531"/>
                </a:lnTo>
                <a:lnTo>
                  <a:pt x="70784" y="31889"/>
                </a:lnTo>
                <a:lnTo>
                  <a:pt x="69467" y="31397"/>
                </a:lnTo>
                <a:lnTo>
                  <a:pt x="68123" y="31133"/>
                </a:lnTo>
                <a:lnTo>
                  <a:pt x="66778" y="31020"/>
                </a:lnTo>
                <a:lnTo>
                  <a:pt x="65378" y="31133"/>
                </a:lnTo>
                <a:lnTo>
                  <a:pt x="64005" y="31473"/>
                </a:lnTo>
                <a:lnTo>
                  <a:pt x="62661" y="31964"/>
                </a:lnTo>
                <a:lnTo>
                  <a:pt x="61344" y="32644"/>
                </a:lnTo>
                <a:lnTo>
                  <a:pt x="60112" y="33589"/>
                </a:lnTo>
                <a:lnTo>
                  <a:pt x="58907" y="34722"/>
                </a:lnTo>
                <a:lnTo>
                  <a:pt x="57815" y="36045"/>
                </a:lnTo>
                <a:lnTo>
                  <a:pt x="45154" y="53085"/>
                </a:lnTo>
                <a:lnTo>
                  <a:pt x="44677" y="53879"/>
                </a:lnTo>
                <a:lnTo>
                  <a:pt x="44313" y="54748"/>
                </a:lnTo>
                <a:lnTo>
                  <a:pt x="44117" y="55730"/>
                </a:lnTo>
                <a:lnTo>
                  <a:pt x="44033" y="56712"/>
                </a:lnTo>
                <a:lnTo>
                  <a:pt x="44117" y="57770"/>
                </a:lnTo>
                <a:lnTo>
                  <a:pt x="44313" y="58753"/>
                </a:lnTo>
                <a:lnTo>
                  <a:pt x="44677" y="59622"/>
                </a:lnTo>
                <a:lnTo>
                  <a:pt x="45154" y="60415"/>
                </a:lnTo>
                <a:lnTo>
                  <a:pt x="45770" y="61095"/>
                </a:lnTo>
                <a:lnTo>
                  <a:pt x="46442" y="61549"/>
                </a:lnTo>
                <a:lnTo>
                  <a:pt x="47170" y="61851"/>
                </a:lnTo>
                <a:lnTo>
                  <a:pt x="47899" y="61926"/>
                </a:lnTo>
                <a:lnTo>
                  <a:pt x="48627" y="61851"/>
                </a:lnTo>
                <a:lnTo>
                  <a:pt x="49355" y="61549"/>
                </a:lnTo>
                <a:lnTo>
                  <a:pt x="50000" y="61095"/>
                </a:lnTo>
                <a:lnTo>
                  <a:pt x="50616" y="60415"/>
                </a:lnTo>
                <a:lnTo>
                  <a:pt x="57955" y="50591"/>
                </a:lnTo>
                <a:lnTo>
                  <a:pt x="57955" y="50516"/>
                </a:lnTo>
                <a:lnTo>
                  <a:pt x="57955" y="50516"/>
                </a:lnTo>
                <a:lnTo>
                  <a:pt x="61120" y="46246"/>
                </a:lnTo>
                <a:lnTo>
                  <a:pt x="61512" y="45869"/>
                </a:lnTo>
                <a:lnTo>
                  <a:pt x="61988" y="45566"/>
                </a:lnTo>
                <a:lnTo>
                  <a:pt x="62464" y="45528"/>
                </a:lnTo>
                <a:lnTo>
                  <a:pt x="62969" y="45566"/>
                </a:lnTo>
                <a:lnTo>
                  <a:pt x="63417" y="45869"/>
                </a:lnTo>
                <a:lnTo>
                  <a:pt x="63809" y="46246"/>
                </a:lnTo>
                <a:lnTo>
                  <a:pt x="64173" y="46926"/>
                </a:lnTo>
                <a:lnTo>
                  <a:pt x="64369" y="47682"/>
                </a:lnTo>
                <a:lnTo>
                  <a:pt x="64369" y="48476"/>
                </a:lnTo>
                <a:lnTo>
                  <a:pt x="64173" y="49269"/>
                </a:lnTo>
                <a:lnTo>
                  <a:pt x="63809" y="49911"/>
                </a:lnTo>
                <a:lnTo>
                  <a:pt x="61988" y="52405"/>
                </a:lnTo>
                <a:lnTo>
                  <a:pt x="63641" y="54559"/>
                </a:lnTo>
                <a:lnTo>
                  <a:pt x="63641" y="54559"/>
                </a:lnTo>
                <a:lnTo>
                  <a:pt x="63669" y="54672"/>
                </a:lnTo>
                <a:lnTo>
                  <a:pt x="63669" y="54672"/>
                </a:lnTo>
                <a:lnTo>
                  <a:pt x="63753" y="54748"/>
                </a:lnTo>
                <a:lnTo>
                  <a:pt x="63781" y="54748"/>
                </a:lnTo>
                <a:lnTo>
                  <a:pt x="63977" y="55050"/>
                </a:lnTo>
                <a:lnTo>
                  <a:pt x="64341" y="55465"/>
                </a:lnTo>
                <a:lnTo>
                  <a:pt x="64761" y="55957"/>
                </a:lnTo>
                <a:lnTo>
                  <a:pt x="65322" y="56599"/>
                </a:lnTo>
                <a:lnTo>
                  <a:pt x="65966" y="57204"/>
                </a:lnTo>
                <a:lnTo>
                  <a:pt x="66694" y="57921"/>
                </a:lnTo>
                <a:lnTo>
                  <a:pt x="67507" y="58602"/>
                </a:lnTo>
                <a:lnTo>
                  <a:pt x="68375" y="59282"/>
                </a:lnTo>
                <a:lnTo>
                  <a:pt x="69299" y="59886"/>
                </a:lnTo>
                <a:lnTo>
                  <a:pt x="70280" y="60377"/>
                </a:lnTo>
                <a:lnTo>
                  <a:pt x="71260" y="60755"/>
                </a:lnTo>
                <a:lnTo>
                  <a:pt x="72268" y="60944"/>
                </a:lnTo>
                <a:lnTo>
                  <a:pt x="73305" y="61020"/>
                </a:lnTo>
                <a:lnTo>
                  <a:pt x="74285" y="60869"/>
                </a:lnTo>
                <a:lnTo>
                  <a:pt x="75294" y="60415"/>
                </a:lnTo>
                <a:lnTo>
                  <a:pt x="75770" y="60264"/>
                </a:lnTo>
                <a:lnTo>
                  <a:pt x="76274" y="60264"/>
                </a:lnTo>
                <a:lnTo>
                  <a:pt x="76750" y="60415"/>
                </a:lnTo>
                <a:lnTo>
                  <a:pt x="77198" y="60755"/>
                </a:lnTo>
                <a:lnTo>
                  <a:pt x="77535" y="61246"/>
                </a:lnTo>
                <a:lnTo>
                  <a:pt x="77787" y="61851"/>
                </a:lnTo>
                <a:lnTo>
                  <a:pt x="77927" y="62531"/>
                </a:lnTo>
                <a:lnTo>
                  <a:pt x="77927" y="63173"/>
                </a:lnTo>
                <a:lnTo>
                  <a:pt x="77787" y="63816"/>
                </a:lnTo>
                <a:lnTo>
                  <a:pt x="77535" y="64382"/>
                </a:lnTo>
                <a:lnTo>
                  <a:pt x="77198" y="64874"/>
                </a:lnTo>
                <a:lnTo>
                  <a:pt x="76750" y="65251"/>
                </a:lnTo>
                <a:lnTo>
                  <a:pt x="75490" y="65780"/>
                </a:lnTo>
                <a:lnTo>
                  <a:pt x="74229" y="66120"/>
                </a:lnTo>
                <a:lnTo>
                  <a:pt x="72997" y="66234"/>
                </a:lnTo>
                <a:lnTo>
                  <a:pt x="72212" y="66158"/>
                </a:lnTo>
                <a:lnTo>
                  <a:pt x="84341" y="82481"/>
                </a:lnTo>
                <a:lnTo>
                  <a:pt x="85798" y="80516"/>
                </a:lnTo>
                <a:lnTo>
                  <a:pt x="87366" y="78211"/>
                </a:lnTo>
                <a:lnTo>
                  <a:pt x="88795" y="75755"/>
                </a:lnTo>
                <a:lnTo>
                  <a:pt x="89971" y="73186"/>
                </a:lnTo>
                <a:lnTo>
                  <a:pt x="91036" y="70428"/>
                </a:lnTo>
                <a:lnTo>
                  <a:pt x="91904" y="67632"/>
                </a:lnTo>
                <a:lnTo>
                  <a:pt x="92605" y="64685"/>
                </a:lnTo>
                <a:lnTo>
                  <a:pt x="93109" y="61662"/>
                </a:lnTo>
                <a:lnTo>
                  <a:pt x="93361" y="60226"/>
                </a:lnTo>
                <a:lnTo>
                  <a:pt x="93781" y="58828"/>
                </a:lnTo>
                <a:lnTo>
                  <a:pt x="94285" y="57581"/>
                </a:lnTo>
                <a:lnTo>
                  <a:pt x="94901" y="56335"/>
                </a:lnTo>
                <a:lnTo>
                  <a:pt x="95630" y="55201"/>
                </a:lnTo>
                <a:lnTo>
                  <a:pt x="101344" y="47493"/>
                </a:lnTo>
                <a:lnTo>
                  <a:pt x="85686" y="26297"/>
                </a:lnTo>
                <a:close/>
                <a:moveTo>
                  <a:pt x="37507" y="24521"/>
                </a:moveTo>
                <a:lnTo>
                  <a:pt x="18291" y="50440"/>
                </a:lnTo>
                <a:lnTo>
                  <a:pt x="21652" y="55012"/>
                </a:lnTo>
                <a:lnTo>
                  <a:pt x="22464" y="56183"/>
                </a:lnTo>
                <a:lnTo>
                  <a:pt x="23109" y="57506"/>
                </a:lnTo>
                <a:lnTo>
                  <a:pt x="23669" y="58904"/>
                </a:lnTo>
                <a:lnTo>
                  <a:pt x="24061" y="60377"/>
                </a:lnTo>
                <a:lnTo>
                  <a:pt x="24341" y="61889"/>
                </a:lnTo>
                <a:lnTo>
                  <a:pt x="24873" y="64874"/>
                </a:lnTo>
                <a:lnTo>
                  <a:pt x="25546" y="67783"/>
                </a:lnTo>
                <a:lnTo>
                  <a:pt x="26442" y="70579"/>
                </a:lnTo>
                <a:lnTo>
                  <a:pt x="27478" y="73299"/>
                </a:lnTo>
                <a:lnTo>
                  <a:pt x="28711" y="75869"/>
                </a:lnTo>
                <a:lnTo>
                  <a:pt x="30112" y="78249"/>
                </a:lnTo>
                <a:lnTo>
                  <a:pt x="31652" y="80516"/>
                </a:lnTo>
                <a:lnTo>
                  <a:pt x="33025" y="82405"/>
                </a:lnTo>
                <a:lnTo>
                  <a:pt x="33977" y="82178"/>
                </a:lnTo>
                <a:lnTo>
                  <a:pt x="34957" y="82141"/>
                </a:lnTo>
                <a:lnTo>
                  <a:pt x="35938" y="82329"/>
                </a:lnTo>
                <a:lnTo>
                  <a:pt x="36890" y="82670"/>
                </a:lnTo>
                <a:lnTo>
                  <a:pt x="37787" y="83236"/>
                </a:lnTo>
                <a:lnTo>
                  <a:pt x="38683" y="83954"/>
                </a:lnTo>
                <a:lnTo>
                  <a:pt x="39439" y="84861"/>
                </a:lnTo>
                <a:lnTo>
                  <a:pt x="40084" y="85881"/>
                </a:lnTo>
                <a:lnTo>
                  <a:pt x="40644" y="86977"/>
                </a:lnTo>
                <a:lnTo>
                  <a:pt x="41036" y="88148"/>
                </a:lnTo>
                <a:lnTo>
                  <a:pt x="41288" y="89357"/>
                </a:lnTo>
                <a:lnTo>
                  <a:pt x="41456" y="90642"/>
                </a:lnTo>
                <a:lnTo>
                  <a:pt x="41456" y="91889"/>
                </a:lnTo>
                <a:lnTo>
                  <a:pt x="41820" y="91889"/>
                </a:lnTo>
                <a:lnTo>
                  <a:pt x="42913" y="92040"/>
                </a:lnTo>
                <a:lnTo>
                  <a:pt x="43949" y="92304"/>
                </a:lnTo>
                <a:lnTo>
                  <a:pt x="44929" y="92909"/>
                </a:lnTo>
                <a:lnTo>
                  <a:pt x="45854" y="93664"/>
                </a:lnTo>
                <a:lnTo>
                  <a:pt x="46694" y="94647"/>
                </a:lnTo>
                <a:lnTo>
                  <a:pt x="47422" y="95818"/>
                </a:lnTo>
                <a:lnTo>
                  <a:pt x="48011" y="97103"/>
                </a:lnTo>
                <a:lnTo>
                  <a:pt x="48403" y="98501"/>
                </a:lnTo>
                <a:lnTo>
                  <a:pt x="48627" y="99937"/>
                </a:lnTo>
                <a:lnTo>
                  <a:pt x="48683" y="101410"/>
                </a:lnTo>
                <a:lnTo>
                  <a:pt x="48851" y="101410"/>
                </a:lnTo>
                <a:lnTo>
                  <a:pt x="49943" y="101523"/>
                </a:lnTo>
                <a:lnTo>
                  <a:pt x="50980" y="101863"/>
                </a:lnTo>
                <a:lnTo>
                  <a:pt x="51988" y="102392"/>
                </a:lnTo>
                <a:lnTo>
                  <a:pt x="52885" y="103186"/>
                </a:lnTo>
                <a:lnTo>
                  <a:pt x="53725" y="104130"/>
                </a:lnTo>
                <a:lnTo>
                  <a:pt x="54453" y="105264"/>
                </a:lnTo>
                <a:lnTo>
                  <a:pt x="55014" y="106511"/>
                </a:lnTo>
                <a:lnTo>
                  <a:pt x="55406" y="107871"/>
                </a:lnTo>
                <a:lnTo>
                  <a:pt x="55658" y="109231"/>
                </a:lnTo>
                <a:lnTo>
                  <a:pt x="55742" y="110667"/>
                </a:lnTo>
                <a:lnTo>
                  <a:pt x="55658" y="112103"/>
                </a:lnTo>
                <a:lnTo>
                  <a:pt x="55910" y="112141"/>
                </a:lnTo>
                <a:lnTo>
                  <a:pt x="56162" y="112141"/>
                </a:lnTo>
                <a:lnTo>
                  <a:pt x="56862" y="112027"/>
                </a:lnTo>
                <a:lnTo>
                  <a:pt x="57478" y="111687"/>
                </a:lnTo>
                <a:lnTo>
                  <a:pt x="58011" y="111083"/>
                </a:lnTo>
                <a:lnTo>
                  <a:pt x="58431" y="110365"/>
                </a:lnTo>
                <a:lnTo>
                  <a:pt x="58683" y="109534"/>
                </a:lnTo>
                <a:lnTo>
                  <a:pt x="58795" y="108627"/>
                </a:lnTo>
                <a:lnTo>
                  <a:pt x="58683" y="107720"/>
                </a:lnTo>
                <a:lnTo>
                  <a:pt x="58431" y="106889"/>
                </a:lnTo>
                <a:lnTo>
                  <a:pt x="58011" y="106133"/>
                </a:lnTo>
                <a:lnTo>
                  <a:pt x="57983" y="106133"/>
                </a:lnTo>
                <a:lnTo>
                  <a:pt x="45490" y="89206"/>
                </a:lnTo>
                <a:lnTo>
                  <a:pt x="45126" y="88526"/>
                </a:lnTo>
                <a:lnTo>
                  <a:pt x="44929" y="87808"/>
                </a:lnTo>
                <a:lnTo>
                  <a:pt x="44929" y="87015"/>
                </a:lnTo>
                <a:lnTo>
                  <a:pt x="45126" y="86221"/>
                </a:lnTo>
                <a:lnTo>
                  <a:pt x="45490" y="85579"/>
                </a:lnTo>
                <a:lnTo>
                  <a:pt x="45966" y="85088"/>
                </a:lnTo>
                <a:lnTo>
                  <a:pt x="46554" y="84861"/>
                </a:lnTo>
                <a:lnTo>
                  <a:pt x="47114" y="84861"/>
                </a:lnTo>
                <a:lnTo>
                  <a:pt x="47675" y="85088"/>
                </a:lnTo>
                <a:lnTo>
                  <a:pt x="48179" y="85579"/>
                </a:lnTo>
                <a:lnTo>
                  <a:pt x="65098" y="108362"/>
                </a:lnTo>
                <a:lnTo>
                  <a:pt x="65630" y="108929"/>
                </a:lnTo>
                <a:lnTo>
                  <a:pt x="66274" y="109269"/>
                </a:lnTo>
                <a:lnTo>
                  <a:pt x="66918" y="109382"/>
                </a:lnTo>
                <a:lnTo>
                  <a:pt x="67619" y="109269"/>
                </a:lnTo>
                <a:lnTo>
                  <a:pt x="68235" y="108929"/>
                </a:lnTo>
                <a:lnTo>
                  <a:pt x="68767" y="108362"/>
                </a:lnTo>
                <a:lnTo>
                  <a:pt x="69187" y="107607"/>
                </a:lnTo>
                <a:lnTo>
                  <a:pt x="69467" y="106775"/>
                </a:lnTo>
                <a:lnTo>
                  <a:pt x="69551" y="105906"/>
                </a:lnTo>
                <a:lnTo>
                  <a:pt x="69467" y="104962"/>
                </a:lnTo>
                <a:lnTo>
                  <a:pt x="69215" y="104130"/>
                </a:lnTo>
                <a:lnTo>
                  <a:pt x="68823" y="103450"/>
                </a:lnTo>
                <a:lnTo>
                  <a:pt x="53221" y="82405"/>
                </a:lnTo>
                <a:lnTo>
                  <a:pt x="52857" y="81687"/>
                </a:lnTo>
                <a:lnTo>
                  <a:pt x="52661" y="80969"/>
                </a:lnTo>
                <a:lnTo>
                  <a:pt x="52661" y="80176"/>
                </a:lnTo>
                <a:lnTo>
                  <a:pt x="52857" y="79382"/>
                </a:lnTo>
                <a:lnTo>
                  <a:pt x="53221" y="78740"/>
                </a:lnTo>
                <a:lnTo>
                  <a:pt x="53725" y="78249"/>
                </a:lnTo>
                <a:lnTo>
                  <a:pt x="54257" y="78022"/>
                </a:lnTo>
                <a:lnTo>
                  <a:pt x="54845" y="78022"/>
                </a:lnTo>
                <a:lnTo>
                  <a:pt x="55434" y="78249"/>
                </a:lnTo>
                <a:lnTo>
                  <a:pt x="55910" y="78740"/>
                </a:lnTo>
                <a:lnTo>
                  <a:pt x="71484" y="99710"/>
                </a:lnTo>
                <a:lnTo>
                  <a:pt x="71484" y="99710"/>
                </a:lnTo>
                <a:lnTo>
                  <a:pt x="71540" y="99785"/>
                </a:lnTo>
                <a:lnTo>
                  <a:pt x="74929" y="104357"/>
                </a:lnTo>
                <a:lnTo>
                  <a:pt x="75490" y="104924"/>
                </a:lnTo>
                <a:lnTo>
                  <a:pt x="76106" y="105264"/>
                </a:lnTo>
                <a:lnTo>
                  <a:pt x="76750" y="105415"/>
                </a:lnTo>
                <a:lnTo>
                  <a:pt x="77422" y="105264"/>
                </a:lnTo>
                <a:lnTo>
                  <a:pt x="78067" y="104924"/>
                </a:lnTo>
                <a:lnTo>
                  <a:pt x="78627" y="104357"/>
                </a:lnTo>
                <a:lnTo>
                  <a:pt x="79019" y="103639"/>
                </a:lnTo>
                <a:lnTo>
                  <a:pt x="79271" y="102808"/>
                </a:lnTo>
                <a:lnTo>
                  <a:pt x="79383" y="101863"/>
                </a:lnTo>
                <a:lnTo>
                  <a:pt x="79271" y="100919"/>
                </a:lnTo>
                <a:lnTo>
                  <a:pt x="79019" y="100088"/>
                </a:lnTo>
                <a:lnTo>
                  <a:pt x="78627" y="99370"/>
                </a:lnTo>
                <a:lnTo>
                  <a:pt x="58571" y="72355"/>
                </a:lnTo>
                <a:lnTo>
                  <a:pt x="58207" y="71675"/>
                </a:lnTo>
                <a:lnTo>
                  <a:pt x="58011" y="70919"/>
                </a:lnTo>
                <a:lnTo>
                  <a:pt x="58011" y="70163"/>
                </a:lnTo>
                <a:lnTo>
                  <a:pt x="58207" y="69370"/>
                </a:lnTo>
                <a:lnTo>
                  <a:pt x="58571" y="68690"/>
                </a:lnTo>
                <a:lnTo>
                  <a:pt x="59075" y="68236"/>
                </a:lnTo>
                <a:lnTo>
                  <a:pt x="59635" y="67972"/>
                </a:lnTo>
                <a:lnTo>
                  <a:pt x="60224" y="67972"/>
                </a:lnTo>
                <a:lnTo>
                  <a:pt x="60784" y="68236"/>
                </a:lnTo>
                <a:lnTo>
                  <a:pt x="61316" y="68690"/>
                </a:lnTo>
                <a:lnTo>
                  <a:pt x="79887" y="93778"/>
                </a:lnTo>
                <a:lnTo>
                  <a:pt x="80448" y="94345"/>
                </a:lnTo>
                <a:lnTo>
                  <a:pt x="81064" y="94685"/>
                </a:lnTo>
                <a:lnTo>
                  <a:pt x="81708" y="94836"/>
                </a:lnTo>
                <a:lnTo>
                  <a:pt x="82408" y="94685"/>
                </a:lnTo>
                <a:lnTo>
                  <a:pt x="83025" y="94345"/>
                </a:lnTo>
                <a:lnTo>
                  <a:pt x="83557" y="93778"/>
                </a:lnTo>
                <a:lnTo>
                  <a:pt x="84005" y="93060"/>
                </a:lnTo>
                <a:lnTo>
                  <a:pt x="84257" y="92229"/>
                </a:lnTo>
                <a:lnTo>
                  <a:pt x="84341" y="91284"/>
                </a:lnTo>
                <a:lnTo>
                  <a:pt x="84257" y="90340"/>
                </a:lnTo>
                <a:lnTo>
                  <a:pt x="84005" y="89508"/>
                </a:lnTo>
                <a:lnTo>
                  <a:pt x="83557" y="88790"/>
                </a:lnTo>
                <a:lnTo>
                  <a:pt x="61092" y="58488"/>
                </a:lnTo>
                <a:lnTo>
                  <a:pt x="61036" y="58413"/>
                </a:lnTo>
                <a:lnTo>
                  <a:pt x="61036" y="58413"/>
                </a:lnTo>
                <a:lnTo>
                  <a:pt x="61036" y="58413"/>
                </a:lnTo>
                <a:lnTo>
                  <a:pt x="60980" y="58299"/>
                </a:lnTo>
                <a:lnTo>
                  <a:pt x="60896" y="58186"/>
                </a:lnTo>
                <a:lnTo>
                  <a:pt x="60896" y="58186"/>
                </a:lnTo>
                <a:lnTo>
                  <a:pt x="59299" y="56032"/>
                </a:lnTo>
                <a:lnTo>
                  <a:pt x="53333" y="64118"/>
                </a:lnTo>
                <a:lnTo>
                  <a:pt x="52549" y="64987"/>
                </a:lnTo>
                <a:lnTo>
                  <a:pt x="51680" y="65780"/>
                </a:lnTo>
                <a:lnTo>
                  <a:pt x="50812" y="66347"/>
                </a:lnTo>
                <a:lnTo>
                  <a:pt x="49859" y="66763"/>
                </a:lnTo>
                <a:lnTo>
                  <a:pt x="48879" y="67065"/>
                </a:lnTo>
                <a:lnTo>
                  <a:pt x="47899" y="67103"/>
                </a:lnTo>
                <a:lnTo>
                  <a:pt x="46918" y="67065"/>
                </a:lnTo>
                <a:lnTo>
                  <a:pt x="45966" y="66763"/>
                </a:lnTo>
                <a:lnTo>
                  <a:pt x="45014" y="66347"/>
                </a:lnTo>
                <a:lnTo>
                  <a:pt x="44117" y="65780"/>
                </a:lnTo>
                <a:lnTo>
                  <a:pt x="43277" y="64987"/>
                </a:lnTo>
                <a:lnTo>
                  <a:pt x="42464" y="64118"/>
                </a:lnTo>
                <a:lnTo>
                  <a:pt x="41652" y="62833"/>
                </a:lnTo>
                <a:lnTo>
                  <a:pt x="41036" y="61435"/>
                </a:lnTo>
                <a:lnTo>
                  <a:pt x="40560" y="59962"/>
                </a:lnTo>
                <a:lnTo>
                  <a:pt x="40308" y="58413"/>
                </a:lnTo>
                <a:lnTo>
                  <a:pt x="40196" y="56712"/>
                </a:lnTo>
                <a:lnTo>
                  <a:pt x="40308" y="55088"/>
                </a:lnTo>
                <a:lnTo>
                  <a:pt x="40560" y="53539"/>
                </a:lnTo>
                <a:lnTo>
                  <a:pt x="41036" y="52065"/>
                </a:lnTo>
                <a:lnTo>
                  <a:pt x="41652" y="50667"/>
                </a:lnTo>
                <a:lnTo>
                  <a:pt x="42464" y="49420"/>
                </a:lnTo>
                <a:lnTo>
                  <a:pt x="54341" y="33438"/>
                </a:lnTo>
                <a:lnTo>
                  <a:pt x="53473" y="33627"/>
                </a:lnTo>
                <a:lnTo>
                  <a:pt x="52661" y="33967"/>
                </a:lnTo>
                <a:lnTo>
                  <a:pt x="51540" y="34458"/>
                </a:lnTo>
                <a:lnTo>
                  <a:pt x="50364" y="34722"/>
                </a:lnTo>
                <a:lnTo>
                  <a:pt x="49215" y="34798"/>
                </a:lnTo>
                <a:lnTo>
                  <a:pt x="47927" y="34722"/>
                </a:lnTo>
                <a:lnTo>
                  <a:pt x="46694" y="34345"/>
                </a:lnTo>
                <a:lnTo>
                  <a:pt x="45490" y="33816"/>
                </a:lnTo>
                <a:lnTo>
                  <a:pt x="44369" y="33098"/>
                </a:lnTo>
                <a:lnTo>
                  <a:pt x="43277" y="32153"/>
                </a:lnTo>
                <a:lnTo>
                  <a:pt x="42324" y="30982"/>
                </a:lnTo>
                <a:lnTo>
                  <a:pt x="37507" y="24521"/>
                </a:lnTo>
                <a:close/>
                <a:moveTo>
                  <a:pt x="94789" y="7216"/>
                </a:moveTo>
                <a:lnTo>
                  <a:pt x="85854" y="19269"/>
                </a:lnTo>
                <a:lnTo>
                  <a:pt x="106470" y="47002"/>
                </a:lnTo>
                <a:lnTo>
                  <a:pt x="115378" y="34949"/>
                </a:lnTo>
                <a:lnTo>
                  <a:pt x="94789" y="7216"/>
                </a:lnTo>
                <a:close/>
                <a:moveTo>
                  <a:pt x="27815" y="6234"/>
                </a:moveTo>
                <a:lnTo>
                  <a:pt x="4593" y="37518"/>
                </a:lnTo>
                <a:lnTo>
                  <a:pt x="13529" y="49534"/>
                </a:lnTo>
                <a:lnTo>
                  <a:pt x="36750" y="18287"/>
                </a:lnTo>
                <a:lnTo>
                  <a:pt x="27815" y="6234"/>
                </a:lnTo>
                <a:close/>
                <a:moveTo>
                  <a:pt x="27535" y="0"/>
                </a:moveTo>
                <a:lnTo>
                  <a:pt x="28095" y="0"/>
                </a:lnTo>
                <a:lnTo>
                  <a:pt x="28655" y="226"/>
                </a:lnTo>
                <a:lnTo>
                  <a:pt x="29159" y="717"/>
                </a:lnTo>
                <a:lnTo>
                  <a:pt x="40784" y="16397"/>
                </a:lnTo>
                <a:lnTo>
                  <a:pt x="41120" y="16964"/>
                </a:lnTo>
                <a:lnTo>
                  <a:pt x="41288" y="17607"/>
                </a:lnTo>
                <a:lnTo>
                  <a:pt x="41372" y="18287"/>
                </a:lnTo>
                <a:lnTo>
                  <a:pt x="41288" y="18929"/>
                </a:lnTo>
                <a:lnTo>
                  <a:pt x="41120" y="19571"/>
                </a:lnTo>
                <a:lnTo>
                  <a:pt x="40784" y="20100"/>
                </a:lnTo>
                <a:lnTo>
                  <a:pt x="40252" y="20894"/>
                </a:lnTo>
                <a:lnTo>
                  <a:pt x="45014" y="27317"/>
                </a:lnTo>
                <a:lnTo>
                  <a:pt x="45770" y="28148"/>
                </a:lnTo>
                <a:lnTo>
                  <a:pt x="46582" y="28866"/>
                </a:lnTo>
                <a:lnTo>
                  <a:pt x="47507" y="29282"/>
                </a:lnTo>
                <a:lnTo>
                  <a:pt x="48431" y="29584"/>
                </a:lnTo>
                <a:lnTo>
                  <a:pt x="49383" y="29622"/>
                </a:lnTo>
                <a:lnTo>
                  <a:pt x="50364" y="29508"/>
                </a:lnTo>
                <a:lnTo>
                  <a:pt x="51344" y="29093"/>
                </a:lnTo>
                <a:lnTo>
                  <a:pt x="52773" y="28564"/>
                </a:lnTo>
                <a:lnTo>
                  <a:pt x="54257" y="28224"/>
                </a:lnTo>
                <a:lnTo>
                  <a:pt x="55770" y="28073"/>
                </a:lnTo>
                <a:lnTo>
                  <a:pt x="57338" y="28224"/>
                </a:lnTo>
                <a:lnTo>
                  <a:pt x="58851" y="28564"/>
                </a:lnTo>
                <a:lnTo>
                  <a:pt x="60308" y="27619"/>
                </a:lnTo>
                <a:lnTo>
                  <a:pt x="61876" y="26826"/>
                </a:lnTo>
                <a:lnTo>
                  <a:pt x="63501" y="26297"/>
                </a:lnTo>
                <a:lnTo>
                  <a:pt x="65126" y="25957"/>
                </a:lnTo>
                <a:lnTo>
                  <a:pt x="66778" y="25843"/>
                </a:lnTo>
                <a:lnTo>
                  <a:pt x="68515" y="25994"/>
                </a:lnTo>
                <a:lnTo>
                  <a:pt x="70280" y="26335"/>
                </a:lnTo>
                <a:lnTo>
                  <a:pt x="71988" y="26977"/>
                </a:lnTo>
                <a:lnTo>
                  <a:pt x="73613" y="27808"/>
                </a:lnTo>
                <a:lnTo>
                  <a:pt x="74593" y="28299"/>
                </a:lnTo>
                <a:lnTo>
                  <a:pt x="75630" y="28564"/>
                </a:lnTo>
                <a:lnTo>
                  <a:pt x="76638" y="28564"/>
                </a:lnTo>
                <a:lnTo>
                  <a:pt x="77675" y="28299"/>
                </a:lnTo>
                <a:lnTo>
                  <a:pt x="78627" y="27808"/>
                </a:lnTo>
                <a:lnTo>
                  <a:pt x="79495" y="27128"/>
                </a:lnTo>
                <a:lnTo>
                  <a:pt x="80280" y="26259"/>
                </a:lnTo>
                <a:lnTo>
                  <a:pt x="82941" y="22670"/>
                </a:lnTo>
                <a:lnTo>
                  <a:pt x="81820" y="21083"/>
                </a:lnTo>
                <a:lnTo>
                  <a:pt x="81484" y="20554"/>
                </a:lnTo>
                <a:lnTo>
                  <a:pt x="81316" y="19949"/>
                </a:lnTo>
                <a:lnTo>
                  <a:pt x="81232" y="19269"/>
                </a:lnTo>
                <a:lnTo>
                  <a:pt x="81316" y="18589"/>
                </a:lnTo>
                <a:lnTo>
                  <a:pt x="81484" y="17984"/>
                </a:lnTo>
                <a:lnTo>
                  <a:pt x="81820" y="17455"/>
                </a:lnTo>
                <a:lnTo>
                  <a:pt x="93445" y="1700"/>
                </a:lnTo>
                <a:lnTo>
                  <a:pt x="93949" y="1284"/>
                </a:lnTo>
                <a:lnTo>
                  <a:pt x="94509" y="1020"/>
                </a:lnTo>
                <a:lnTo>
                  <a:pt x="95098" y="1020"/>
                </a:lnTo>
                <a:lnTo>
                  <a:pt x="95658" y="1284"/>
                </a:lnTo>
                <a:lnTo>
                  <a:pt x="96134" y="1700"/>
                </a:lnTo>
                <a:lnTo>
                  <a:pt x="119439" y="33136"/>
                </a:lnTo>
                <a:lnTo>
                  <a:pt x="119747" y="33664"/>
                </a:lnTo>
                <a:lnTo>
                  <a:pt x="119943" y="34307"/>
                </a:lnTo>
                <a:lnTo>
                  <a:pt x="120000" y="34949"/>
                </a:lnTo>
                <a:lnTo>
                  <a:pt x="119943" y="35629"/>
                </a:lnTo>
                <a:lnTo>
                  <a:pt x="119747" y="36272"/>
                </a:lnTo>
                <a:lnTo>
                  <a:pt x="119439" y="36801"/>
                </a:lnTo>
                <a:lnTo>
                  <a:pt x="107815" y="52518"/>
                </a:lnTo>
                <a:lnTo>
                  <a:pt x="107394" y="52896"/>
                </a:lnTo>
                <a:lnTo>
                  <a:pt x="106918" y="53198"/>
                </a:lnTo>
                <a:lnTo>
                  <a:pt x="106470" y="53236"/>
                </a:lnTo>
                <a:lnTo>
                  <a:pt x="105938" y="53198"/>
                </a:lnTo>
                <a:lnTo>
                  <a:pt x="105518" y="52896"/>
                </a:lnTo>
                <a:lnTo>
                  <a:pt x="105070" y="52518"/>
                </a:lnTo>
                <a:lnTo>
                  <a:pt x="104089" y="51120"/>
                </a:lnTo>
                <a:lnTo>
                  <a:pt x="98375" y="58828"/>
                </a:lnTo>
                <a:lnTo>
                  <a:pt x="97815" y="59659"/>
                </a:lnTo>
                <a:lnTo>
                  <a:pt x="97422" y="60566"/>
                </a:lnTo>
                <a:lnTo>
                  <a:pt x="97086" y="61549"/>
                </a:lnTo>
                <a:lnTo>
                  <a:pt x="96918" y="62569"/>
                </a:lnTo>
                <a:lnTo>
                  <a:pt x="96386" y="65629"/>
                </a:lnTo>
                <a:lnTo>
                  <a:pt x="95742" y="68576"/>
                </a:lnTo>
                <a:lnTo>
                  <a:pt x="94901" y="71486"/>
                </a:lnTo>
                <a:lnTo>
                  <a:pt x="93949" y="74244"/>
                </a:lnTo>
                <a:lnTo>
                  <a:pt x="92829" y="76889"/>
                </a:lnTo>
                <a:lnTo>
                  <a:pt x="91512" y="79458"/>
                </a:lnTo>
                <a:lnTo>
                  <a:pt x="90084" y="81914"/>
                </a:lnTo>
                <a:lnTo>
                  <a:pt x="88515" y="84143"/>
                </a:lnTo>
                <a:lnTo>
                  <a:pt x="87002" y="86259"/>
                </a:lnTo>
                <a:lnTo>
                  <a:pt x="87507" y="87392"/>
                </a:lnTo>
                <a:lnTo>
                  <a:pt x="87871" y="88639"/>
                </a:lnTo>
                <a:lnTo>
                  <a:pt x="88095" y="89924"/>
                </a:lnTo>
                <a:lnTo>
                  <a:pt x="88151" y="91284"/>
                </a:lnTo>
                <a:lnTo>
                  <a:pt x="88095" y="92682"/>
                </a:lnTo>
                <a:lnTo>
                  <a:pt x="87871" y="94005"/>
                </a:lnTo>
                <a:lnTo>
                  <a:pt x="87478" y="95214"/>
                </a:lnTo>
                <a:lnTo>
                  <a:pt x="86946" y="96385"/>
                </a:lnTo>
                <a:lnTo>
                  <a:pt x="86302" y="97443"/>
                </a:lnTo>
                <a:lnTo>
                  <a:pt x="85574" y="98274"/>
                </a:lnTo>
                <a:lnTo>
                  <a:pt x="84761" y="98954"/>
                </a:lnTo>
                <a:lnTo>
                  <a:pt x="83949" y="99445"/>
                </a:lnTo>
                <a:lnTo>
                  <a:pt x="83025" y="99785"/>
                </a:lnTo>
                <a:lnTo>
                  <a:pt x="83165" y="100843"/>
                </a:lnTo>
                <a:lnTo>
                  <a:pt x="83193" y="101863"/>
                </a:lnTo>
                <a:lnTo>
                  <a:pt x="83137" y="103224"/>
                </a:lnTo>
                <a:lnTo>
                  <a:pt x="82885" y="104546"/>
                </a:lnTo>
                <a:lnTo>
                  <a:pt x="82521" y="105793"/>
                </a:lnTo>
                <a:lnTo>
                  <a:pt x="81960" y="106964"/>
                </a:lnTo>
                <a:lnTo>
                  <a:pt x="81316" y="108022"/>
                </a:lnTo>
                <a:lnTo>
                  <a:pt x="80504" y="108929"/>
                </a:lnTo>
                <a:lnTo>
                  <a:pt x="79635" y="109609"/>
                </a:lnTo>
                <a:lnTo>
                  <a:pt x="78711" y="110176"/>
                </a:lnTo>
                <a:lnTo>
                  <a:pt x="77731" y="110478"/>
                </a:lnTo>
                <a:lnTo>
                  <a:pt x="76750" y="110554"/>
                </a:lnTo>
                <a:lnTo>
                  <a:pt x="75770" y="110478"/>
                </a:lnTo>
                <a:lnTo>
                  <a:pt x="74789" y="110100"/>
                </a:lnTo>
                <a:lnTo>
                  <a:pt x="73837" y="109609"/>
                </a:lnTo>
                <a:lnTo>
                  <a:pt x="72969" y="108891"/>
                </a:lnTo>
                <a:lnTo>
                  <a:pt x="72605" y="110025"/>
                </a:lnTo>
                <a:lnTo>
                  <a:pt x="72100" y="111045"/>
                </a:lnTo>
                <a:lnTo>
                  <a:pt x="71484" y="112027"/>
                </a:lnTo>
                <a:lnTo>
                  <a:pt x="70700" y="112934"/>
                </a:lnTo>
                <a:lnTo>
                  <a:pt x="69831" y="113652"/>
                </a:lnTo>
                <a:lnTo>
                  <a:pt x="68879" y="114143"/>
                </a:lnTo>
                <a:lnTo>
                  <a:pt x="67899" y="114445"/>
                </a:lnTo>
                <a:lnTo>
                  <a:pt x="66918" y="114559"/>
                </a:lnTo>
                <a:lnTo>
                  <a:pt x="65938" y="114445"/>
                </a:lnTo>
                <a:lnTo>
                  <a:pt x="64985" y="114143"/>
                </a:lnTo>
                <a:lnTo>
                  <a:pt x="64033" y="113652"/>
                </a:lnTo>
                <a:lnTo>
                  <a:pt x="63165" y="112934"/>
                </a:lnTo>
                <a:lnTo>
                  <a:pt x="62352" y="112027"/>
                </a:lnTo>
                <a:lnTo>
                  <a:pt x="62184" y="111725"/>
                </a:lnTo>
                <a:lnTo>
                  <a:pt x="61820" y="112821"/>
                </a:lnTo>
                <a:lnTo>
                  <a:pt x="61316" y="113841"/>
                </a:lnTo>
                <a:lnTo>
                  <a:pt x="60728" y="114785"/>
                </a:lnTo>
                <a:lnTo>
                  <a:pt x="59943" y="115654"/>
                </a:lnTo>
                <a:lnTo>
                  <a:pt x="59075" y="116372"/>
                </a:lnTo>
                <a:lnTo>
                  <a:pt x="58179" y="116901"/>
                </a:lnTo>
                <a:lnTo>
                  <a:pt x="57198" y="117204"/>
                </a:lnTo>
                <a:lnTo>
                  <a:pt x="56162" y="117279"/>
                </a:lnTo>
                <a:lnTo>
                  <a:pt x="55070" y="117204"/>
                </a:lnTo>
                <a:lnTo>
                  <a:pt x="54061" y="116788"/>
                </a:lnTo>
                <a:lnTo>
                  <a:pt x="53725" y="117279"/>
                </a:lnTo>
                <a:lnTo>
                  <a:pt x="52885" y="118224"/>
                </a:lnTo>
                <a:lnTo>
                  <a:pt x="51988" y="119017"/>
                </a:lnTo>
                <a:lnTo>
                  <a:pt x="50980" y="119546"/>
                </a:lnTo>
                <a:lnTo>
                  <a:pt x="49943" y="119886"/>
                </a:lnTo>
                <a:lnTo>
                  <a:pt x="48851" y="120000"/>
                </a:lnTo>
                <a:lnTo>
                  <a:pt x="47759" y="119886"/>
                </a:lnTo>
                <a:lnTo>
                  <a:pt x="46722" y="119546"/>
                </a:lnTo>
                <a:lnTo>
                  <a:pt x="45714" y="119017"/>
                </a:lnTo>
                <a:lnTo>
                  <a:pt x="44789" y="118224"/>
                </a:lnTo>
                <a:lnTo>
                  <a:pt x="43949" y="117279"/>
                </a:lnTo>
                <a:lnTo>
                  <a:pt x="43221" y="116108"/>
                </a:lnTo>
                <a:lnTo>
                  <a:pt x="42633" y="114785"/>
                </a:lnTo>
                <a:lnTo>
                  <a:pt x="42240" y="113425"/>
                </a:lnTo>
                <a:lnTo>
                  <a:pt x="42016" y="111989"/>
                </a:lnTo>
                <a:lnTo>
                  <a:pt x="41960" y="110516"/>
                </a:lnTo>
                <a:lnTo>
                  <a:pt x="41820" y="110516"/>
                </a:lnTo>
                <a:lnTo>
                  <a:pt x="40728" y="110403"/>
                </a:lnTo>
                <a:lnTo>
                  <a:pt x="39663" y="110062"/>
                </a:lnTo>
                <a:lnTo>
                  <a:pt x="38683" y="109496"/>
                </a:lnTo>
                <a:lnTo>
                  <a:pt x="37759" y="108740"/>
                </a:lnTo>
                <a:lnTo>
                  <a:pt x="36918" y="107758"/>
                </a:lnTo>
                <a:lnTo>
                  <a:pt x="36274" y="106775"/>
                </a:lnTo>
                <a:lnTo>
                  <a:pt x="35770" y="105642"/>
                </a:lnTo>
                <a:lnTo>
                  <a:pt x="35350" y="104471"/>
                </a:lnTo>
                <a:lnTo>
                  <a:pt x="35070" y="103224"/>
                </a:lnTo>
                <a:lnTo>
                  <a:pt x="34929" y="102015"/>
                </a:lnTo>
                <a:lnTo>
                  <a:pt x="34929" y="100730"/>
                </a:lnTo>
                <a:lnTo>
                  <a:pt x="34565" y="100730"/>
                </a:lnTo>
                <a:lnTo>
                  <a:pt x="33501" y="100617"/>
                </a:lnTo>
                <a:lnTo>
                  <a:pt x="32464" y="100277"/>
                </a:lnTo>
                <a:lnTo>
                  <a:pt x="31484" y="99748"/>
                </a:lnTo>
                <a:lnTo>
                  <a:pt x="30560" y="98992"/>
                </a:lnTo>
                <a:lnTo>
                  <a:pt x="29719" y="98010"/>
                </a:lnTo>
                <a:lnTo>
                  <a:pt x="28991" y="96876"/>
                </a:lnTo>
                <a:lnTo>
                  <a:pt x="28431" y="95667"/>
                </a:lnTo>
                <a:lnTo>
                  <a:pt x="27983" y="94345"/>
                </a:lnTo>
                <a:lnTo>
                  <a:pt x="27731" y="92909"/>
                </a:lnTo>
                <a:lnTo>
                  <a:pt x="27675" y="91435"/>
                </a:lnTo>
                <a:lnTo>
                  <a:pt x="27731" y="90000"/>
                </a:lnTo>
                <a:lnTo>
                  <a:pt x="27983" y="88639"/>
                </a:lnTo>
                <a:lnTo>
                  <a:pt x="28347" y="87355"/>
                </a:lnTo>
                <a:lnTo>
                  <a:pt x="28907" y="86146"/>
                </a:lnTo>
                <a:lnTo>
                  <a:pt x="29551" y="85050"/>
                </a:lnTo>
                <a:lnTo>
                  <a:pt x="28935" y="84143"/>
                </a:lnTo>
                <a:lnTo>
                  <a:pt x="27366" y="81914"/>
                </a:lnTo>
                <a:lnTo>
                  <a:pt x="25966" y="79534"/>
                </a:lnTo>
                <a:lnTo>
                  <a:pt x="24677" y="76964"/>
                </a:lnTo>
                <a:lnTo>
                  <a:pt x="23557" y="74395"/>
                </a:lnTo>
                <a:lnTo>
                  <a:pt x="22577" y="71637"/>
                </a:lnTo>
                <a:lnTo>
                  <a:pt x="21764" y="68765"/>
                </a:lnTo>
                <a:lnTo>
                  <a:pt x="21120" y="65818"/>
                </a:lnTo>
                <a:lnTo>
                  <a:pt x="20588" y="62833"/>
                </a:lnTo>
                <a:lnTo>
                  <a:pt x="20392" y="61700"/>
                </a:lnTo>
                <a:lnTo>
                  <a:pt x="20028" y="60604"/>
                </a:lnTo>
                <a:lnTo>
                  <a:pt x="19551" y="59584"/>
                </a:lnTo>
                <a:lnTo>
                  <a:pt x="18963" y="58677"/>
                </a:lnTo>
                <a:lnTo>
                  <a:pt x="15574" y="54105"/>
                </a:lnTo>
                <a:lnTo>
                  <a:pt x="14873" y="55050"/>
                </a:lnTo>
                <a:lnTo>
                  <a:pt x="14481" y="55465"/>
                </a:lnTo>
                <a:lnTo>
                  <a:pt x="14033" y="55730"/>
                </a:lnTo>
                <a:lnTo>
                  <a:pt x="13529" y="55806"/>
                </a:lnTo>
                <a:lnTo>
                  <a:pt x="13025" y="55730"/>
                </a:lnTo>
                <a:lnTo>
                  <a:pt x="12577" y="55465"/>
                </a:lnTo>
                <a:lnTo>
                  <a:pt x="12184" y="55050"/>
                </a:lnTo>
                <a:lnTo>
                  <a:pt x="532" y="39370"/>
                </a:lnTo>
                <a:lnTo>
                  <a:pt x="196" y="38690"/>
                </a:lnTo>
                <a:lnTo>
                  <a:pt x="0" y="37896"/>
                </a:lnTo>
                <a:lnTo>
                  <a:pt x="0" y="37103"/>
                </a:lnTo>
                <a:lnTo>
                  <a:pt x="196" y="36385"/>
                </a:lnTo>
                <a:lnTo>
                  <a:pt x="532" y="35705"/>
                </a:lnTo>
                <a:lnTo>
                  <a:pt x="26442" y="717"/>
                </a:lnTo>
                <a:lnTo>
                  <a:pt x="26946" y="226"/>
                </a:lnTo>
                <a:lnTo>
                  <a:pt x="27535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F870877-0509-430B-A87F-2F55EFF044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34"/>
          <p:cNvSpPr txBox="1"/>
          <p:nvPr/>
        </p:nvSpPr>
        <p:spPr>
          <a:xfrm>
            <a:off x="230322" y="883016"/>
            <a:ext cx="8661430" cy="31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Colaboratividad Comportamiento Natural Del Ser Humano.</a:t>
            </a:r>
          </a:p>
          <a:p>
            <a:pPr marL="45720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Factores Que Lo Facilitan:</a:t>
            </a:r>
          </a:p>
          <a:p>
            <a:pPr marL="457200" lvl="2" indent="-63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La Actualidad Es El Punto De Mayor Comunicación Y Conexión En La Historia.</a:t>
            </a:r>
          </a:p>
          <a:p>
            <a:pPr marL="457200" lvl="2" indent="-63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Las Tecnologías Fomentan La Colaboratividad En Las Personas</a:t>
            </a:r>
          </a:p>
          <a:p>
            <a:pPr marL="45720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Modelo De Negocios Basado En Colaboración.(Crowdsourcing)</a:t>
            </a:r>
          </a:p>
          <a:p>
            <a:pPr marL="45720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Diversos ámbitos</a:t>
            </a: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CL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1795391" y="257821"/>
            <a:ext cx="5625600" cy="62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DESCRIPCIÓN DE LA INDUSTRIA.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3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70826E8F-6C1E-4AFE-975B-2BA6CB45D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58ED9C-2804-4E02-8CB3-6C41AD33F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038" y="3633107"/>
            <a:ext cx="802098" cy="8020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80A531-0C5F-4EE4-A2F1-F02D381601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1984" y="3654702"/>
            <a:ext cx="1260257" cy="7398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AD1B5DB-F65C-409C-BD6F-F6DABC0601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2905" y="3673884"/>
            <a:ext cx="739811" cy="7398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CCAFD30-2593-4805-8D76-4AA4AB010B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5270" y="3685117"/>
            <a:ext cx="739810" cy="7398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A17FC4-88D4-4D78-AB89-797371D312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2563" y="3673884"/>
            <a:ext cx="739810" cy="7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5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34"/>
          <p:cNvSpPr txBox="1"/>
          <p:nvPr/>
        </p:nvSpPr>
        <p:spPr>
          <a:xfrm>
            <a:off x="817343" y="512064"/>
            <a:ext cx="7509311" cy="31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bg1"/>
              </a:buClr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algn="ctr">
              <a:buClr>
                <a:schemeClr val="bg1"/>
              </a:buClr>
            </a:pPr>
            <a:r>
              <a:rPr lang="es-CL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284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personas </a:t>
            </a:r>
            <a:r>
              <a:rPr lang="es-CL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24,9%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utilizan plataformas educativas en el ámbito educacional.</a:t>
            </a:r>
          </a:p>
          <a:p>
            <a:pPr marL="457200" indent="-45720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algn="ctr">
              <a:buClr>
                <a:schemeClr val="bg1"/>
              </a:buClr>
            </a:pPr>
            <a:r>
              <a:rPr lang="es-CL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826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persona </a:t>
            </a:r>
            <a:r>
              <a:rPr lang="es-CL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72,4%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utilizan las plataformas colaborativas por comodidad.</a:t>
            </a:r>
          </a:p>
          <a:p>
            <a:pPr marL="457200" indent="-45720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algn="ctr">
              <a:buClr>
                <a:schemeClr val="bg1"/>
              </a:buClr>
            </a:pPr>
            <a:r>
              <a:rPr lang="es-CL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868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personas </a:t>
            </a:r>
            <a:r>
              <a:rPr lang="es-CL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76,1%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utilizan plataformas colaborativas para el ahorro de tiempo.</a:t>
            </a:r>
          </a:p>
          <a:p>
            <a:pPr marL="457200" indent="-45720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algn="ctr">
              <a:buClr>
                <a:schemeClr val="bg1"/>
              </a:buClr>
            </a:pPr>
            <a:r>
              <a:rPr lang="es-CL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Generación X</a:t>
            </a:r>
            <a:r>
              <a:rPr lang="es-CL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 y </a:t>
            </a:r>
            <a:r>
              <a:rPr lang="es-CL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Y</a:t>
            </a:r>
            <a:r>
              <a:rPr lang="es-CL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son los mayores interesados por utilizar plataformas colaborativas del ámbito educativo</a:t>
            </a:r>
          </a:p>
          <a:p>
            <a:pPr marL="45720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CL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1759199" y="199467"/>
            <a:ext cx="5625600" cy="62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DESCRIPCIÓN DE LA INDUSTRIA.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F9981AA2-1C49-4889-8C27-10810BB3A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34"/>
          <p:cNvSpPr txBox="1"/>
          <p:nvPr/>
        </p:nvSpPr>
        <p:spPr>
          <a:xfrm>
            <a:off x="1759200" y="147281"/>
            <a:ext cx="5625600" cy="62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IDENTIFICACIÓN DE LA OPORTUNIDAD.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Google Shape;274;p34">
            <a:extLst>
              <a:ext uri="{FF2B5EF4-FFF2-40B4-BE49-F238E27FC236}">
                <a16:creationId xmlns:a16="http://schemas.microsoft.com/office/drawing/2014/main" id="{12B429E1-B114-4FE8-900B-ABBCFF55F7CC}"/>
              </a:ext>
            </a:extLst>
          </p:cNvPr>
          <p:cNvSpPr txBox="1"/>
          <p:nvPr/>
        </p:nvSpPr>
        <p:spPr>
          <a:xfrm>
            <a:off x="249785" y="1585229"/>
            <a:ext cx="7509311" cy="31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bg1"/>
              </a:buClr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GRATUITA: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EVALUAR CONTENIDO: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INGRESAR MULTIPLES 				     TIPOS DE ARCHIVOS: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CLASIFICAR CONTENIDO POR				 AREA DE CONOCIMIENTO: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BUSQUEDA FACIL DE MATERIAL: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FACIL ACCESO</a:t>
            </a:r>
          </a:p>
          <a:p>
            <a:pPr>
              <a:buClr>
                <a:schemeClr val="bg1"/>
              </a:buClr>
            </a:pPr>
            <a:endParaRPr lang="es-CL" sz="2400" b="1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>
              <a:buClr>
                <a:schemeClr val="bg1"/>
              </a:buClr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CL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5D9420-FE4E-43E5-8BD5-0108B825F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143" y="2302000"/>
            <a:ext cx="304898" cy="3048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2FE0BB-8BDE-4A22-8C19-560B7DD78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880" y="2302000"/>
            <a:ext cx="304898" cy="30489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2A9FA8C-CDBB-4AE9-A3C4-1109E248D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565" y="1946225"/>
            <a:ext cx="304898" cy="30489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2191B48-B09A-4191-ABBE-DA6ADF7DE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143" y="2903405"/>
            <a:ext cx="304898" cy="30489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0F80963-B9CE-4FD8-BB65-B012A497A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880" y="2903405"/>
            <a:ext cx="304898" cy="30489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8A0D500-7D14-4A7D-8AC1-42AF65588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202" y="3499302"/>
            <a:ext cx="304898" cy="30489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D9E9CCD-177E-43DD-85EB-F89709F01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939" y="3499302"/>
            <a:ext cx="304898" cy="30489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98050D8-7D8C-4BC9-A10A-60CCB4895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465" y="3499302"/>
            <a:ext cx="304898" cy="30489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4C2C9E4A-C8C9-4593-A9E1-03722D227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728" y="3813386"/>
            <a:ext cx="304898" cy="30489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C6521CC-C399-48CA-A82D-5CB8EEA71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465" y="3813386"/>
            <a:ext cx="304898" cy="30489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5E838A35-A389-45CF-9E45-E38D3DCC8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3991" y="3813386"/>
            <a:ext cx="304898" cy="304898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9F7C639-E36A-4170-BAED-E66461C92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749" y="4118284"/>
            <a:ext cx="304898" cy="304898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8C6B5FD-7F27-4FDF-958F-A12B4F5DD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486" y="4118284"/>
            <a:ext cx="304898" cy="304898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300E679-D4D5-4E38-820C-1C96598DAD21}"/>
              </a:ext>
            </a:extLst>
          </p:cNvPr>
          <p:cNvCxnSpPr>
            <a:cxnSpLocks/>
          </p:cNvCxnSpPr>
          <p:nvPr/>
        </p:nvCxnSpPr>
        <p:spPr>
          <a:xfrm>
            <a:off x="5517931" y="903890"/>
            <a:ext cx="0" cy="36470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>
            <a:extLst>
              <a:ext uri="{FF2B5EF4-FFF2-40B4-BE49-F238E27FC236}">
                <a16:creationId xmlns:a16="http://schemas.microsoft.com/office/drawing/2014/main" id="{4AC885A3-9CA8-4DE4-9485-0D2EE1A28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126" y="1185562"/>
            <a:ext cx="593917" cy="593917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C5DE3E66-550A-4137-87F9-4CCD5B46F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241" y="1185562"/>
            <a:ext cx="593911" cy="593911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4D85455F-EA13-46DC-B6CE-DCAB634EC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165" y="1185562"/>
            <a:ext cx="593911" cy="593911"/>
          </a:xfrm>
          <a:prstGeom prst="rect">
            <a:avLst/>
          </a:prstGeom>
        </p:spPr>
      </p:pic>
      <p:sp>
        <p:nvSpPr>
          <p:cNvPr id="48" name="Google Shape;274;p34">
            <a:extLst>
              <a:ext uri="{FF2B5EF4-FFF2-40B4-BE49-F238E27FC236}">
                <a16:creationId xmlns:a16="http://schemas.microsoft.com/office/drawing/2014/main" id="{6082E1E1-0D6F-4654-9520-2AFD1494EC90}"/>
              </a:ext>
            </a:extLst>
          </p:cNvPr>
          <p:cNvSpPr txBox="1"/>
          <p:nvPr/>
        </p:nvSpPr>
        <p:spPr>
          <a:xfrm>
            <a:off x="447141" y="672730"/>
            <a:ext cx="1417886" cy="46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GRATUITO</a:t>
            </a: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CL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49" name="Google Shape;274;p34">
            <a:extLst>
              <a:ext uri="{FF2B5EF4-FFF2-40B4-BE49-F238E27FC236}">
                <a16:creationId xmlns:a16="http://schemas.microsoft.com/office/drawing/2014/main" id="{C5F6E664-9876-4F1E-AC86-C07AA1E6D6DF}"/>
              </a:ext>
            </a:extLst>
          </p:cNvPr>
          <p:cNvSpPr txBox="1"/>
          <p:nvPr/>
        </p:nvSpPr>
        <p:spPr>
          <a:xfrm>
            <a:off x="1974994" y="648896"/>
            <a:ext cx="1417886" cy="46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bg1"/>
              </a:buClr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DE PAGO</a:t>
            </a: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CL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Google Shape;274;p34">
            <a:extLst>
              <a:ext uri="{FF2B5EF4-FFF2-40B4-BE49-F238E27FC236}">
                <a16:creationId xmlns:a16="http://schemas.microsoft.com/office/drawing/2014/main" id="{0B20A8B5-8553-4299-9384-D6DCC544997E}"/>
              </a:ext>
            </a:extLst>
          </p:cNvPr>
          <p:cNvSpPr txBox="1"/>
          <p:nvPr/>
        </p:nvSpPr>
        <p:spPr>
          <a:xfrm>
            <a:off x="5634805" y="392544"/>
            <a:ext cx="3264289" cy="417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bg1"/>
              </a:buClr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algn="ctr">
              <a:buClr>
                <a:schemeClr val="bg1"/>
              </a:buClr>
            </a:pPr>
            <a:r>
              <a:rPr lang="es-CL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ENCUESTA</a:t>
            </a:r>
          </a:p>
          <a:p>
            <a:pPr algn="ctr">
              <a:buClr>
                <a:schemeClr val="bg1"/>
              </a:buClr>
            </a:pPr>
            <a:r>
              <a:rPr lang="es-CL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25 PERSONAS</a:t>
            </a:r>
          </a:p>
          <a:p>
            <a:pPr algn="ctr">
              <a:buClr>
                <a:schemeClr val="bg1"/>
              </a:buClr>
            </a:pPr>
            <a:endParaRPr lang="es-CL" sz="2400" b="1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algn="ctr">
              <a:buClr>
                <a:schemeClr val="bg1"/>
              </a:buClr>
            </a:pPr>
            <a:r>
              <a:rPr lang="es-CL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UTILIZARÍAS A PLATAFORMA</a:t>
            </a:r>
          </a:p>
          <a:p>
            <a:pPr algn="ctr">
              <a:buClr>
                <a:schemeClr val="bg1"/>
              </a:buClr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80% SI</a:t>
            </a:r>
          </a:p>
          <a:p>
            <a:pPr algn="ctr">
              <a:buClr>
                <a:schemeClr val="bg1"/>
              </a:buClr>
            </a:pPr>
            <a:r>
              <a:rPr lang="es-CL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20% NO</a:t>
            </a:r>
          </a:p>
          <a:p>
            <a:pPr algn="ctr">
              <a:buClr>
                <a:schemeClr val="bg1"/>
              </a:buClr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algn="ctr">
              <a:buClr>
                <a:schemeClr val="bg1"/>
              </a:buClr>
            </a:pPr>
            <a:r>
              <a:rPr lang="es-CL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INTERES POR REPOSITORIO</a:t>
            </a:r>
          </a:p>
          <a:p>
            <a:pPr algn="ctr">
              <a:buClr>
                <a:schemeClr val="bg1"/>
              </a:buClr>
            </a:pPr>
            <a:r>
              <a:rPr lang="es-CL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19 SI</a:t>
            </a:r>
          </a:p>
          <a:p>
            <a:pPr algn="ctr">
              <a:buClr>
                <a:schemeClr val="bg1"/>
              </a:buClr>
            </a:pPr>
            <a:r>
              <a:rPr lang="es-CL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6 NO</a:t>
            </a:r>
          </a:p>
          <a:p>
            <a:pPr algn="ctr">
              <a:buClr>
                <a:schemeClr val="bg1"/>
              </a:buClr>
            </a:pPr>
            <a:endParaRPr lang="es-CL" sz="2000" b="1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algn="ctr">
              <a:buClr>
                <a:schemeClr val="bg1"/>
              </a:buClr>
            </a:pPr>
            <a:endParaRPr lang="es-CL" sz="2000" b="1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CL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pic>
        <p:nvPicPr>
          <p:cNvPr id="51" name="Imagen 50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0B180032-4291-4A8D-BA5E-14D83F4EE7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34"/>
          <p:cNvSpPr txBox="1"/>
          <p:nvPr/>
        </p:nvSpPr>
        <p:spPr>
          <a:xfrm>
            <a:off x="1759200" y="399844"/>
            <a:ext cx="5625600" cy="62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DESCRIPCIÓN DE LA OPORTUNIDAD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Imagen 3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7AB49FBF-88DA-4283-BB59-72348E68C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39D1BF-059C-42DF-AEB3-DF0ACEE628C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5" y="1435954"/>
            <a:ext cx="3242398" cy="27349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44B89B-74D4-452C-B28D-4B0B45F701D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b="199"/>
          <a:stretch>
            <a:fillRect/>
          </a:stretch>
        </p:blipFill>
        <p:spPr bwMode="auto">
          <a:xfrm>
            <a:off x="4287558" y="1230496"/>
            <a:ext cx="3993984" cy="3145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7216CD1-CDE3-44D1-85EE-343981BA0E3A}"/>
              </a:ext>
            </a:extLst>
          </p:cNvPr>
          <p:cNvCxnSpPr/>
          <p:nvPr/>
        </p:nvCxnSpPr>
        <p:spPr>
          <a:xfrm>
            <a:off x="4067503" y="1025039"/>
            <a:ext cx="0" cy="3514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2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34"/>
          <p:cNvSpPr txBox="1"/>
          <p:nvPr/>
        </p:nvSpPr>
        <p:spPr>
          <a:xfrm>
            <a:off x="483929" y="792615"/>
            <a:ext cx="8176142" cy="31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MX" sz="1600" b="1" dirty="0">
                <a:solidFill>
                  <a:srgbClr val="FFFFFF"/>
                </a:solidFill>
                <a:latin typeface="Trebuchet MS" panose="020B0603020202020204" pitchFamily="34" charset="0"/>
              </a:rPr>
              <a:t>OBJETIVO GENERAL</a:t>
            </a:r>
          </a:p>
          <a:p>
            <a:pPr marL="801688" lvl="0" indent="-350838"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ES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Desarrollar una plataforma de carácter colaborativo, la cual permita a estudiantes almacenar, valorizar y referenciar documentación.</a:t>
            </a:r>
          </a:p>
          <a:p>
            <a:pPr marL="801688" lvl="0" indent="-350838"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MX" sz="16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MX" sz="1600" b="1" dirty="0">
                <a:solidFill>
                  <a:srgbClr val="FFFFFF"/>
                </a:solidFill>
                <a:latin typeface="Trebuchet MS" panose="020B0603020202020204" pitchFamily="34" charset="0"/>
              </a:rPr>
              <a:t>OBJETIVOS ESPECIFICOS</a:t>
            </a:r>
          </a:p>
          <a:p>
            <a:pPr marL="801688" lvl="0" indent="-350838"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MX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Diagnosticar la necesidad de la implementación de una plataforma estudiantil colaborativa que permita compartir documentación desarrollada por estudiantes y sus requerimientos necesarios.</a:t>
            </a:r>
          </a:p>
          <a:p>
            <a:pPr marL="801688" lvl="0" indent="-350838"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MX" sz="16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801688" lvl="0" indent="-350838"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MX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diseñar una plataforma colaborativa que permita compartir, valorizar y referenciar documentación estudiantil.</a:t>
            </a:r>
          </a:p>
          <a:p>
            <a:pPr marL="801688" lvl="0" indent="-350838"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MX" sz="16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801688" lvl="0" indent="-350838"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ES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Implementar un prototipo funcional representativo de carácter colaborativo que permita a los usuarios compartir, valorizar y referenciar documentación desarrollada por estudiantes.</a:t>
            </a: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CL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1759200" y="399844"/>
            <a:ext cx="5625600" cy="62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7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Imagen 5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0A46FD2E-BB49-4734-BC40-FFEB3286A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0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34"/>
          <p:cNvSpPr txBox="1"/>
          <p:nvPr/>
        </p:nvSpPr>
        <p:spPr>
          <a:xfrm>
            <a:off x="483929" y="792615"/>
            <a:ext cx="8176142" cy="31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457200" lvl="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s-CL" sz="2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CL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1759200" y="399844"/>
            <a:ext cx="5625600" cy="62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DIAGNOSTICO DE LA INDUSTRIA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8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Imagen 5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0A46FD2E-BB49-4734-BC40-FFEB3286A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2C4A96-5F93-4778-8443-0963FFBB16F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2" y="1581443"/>
            <a:ext cx="2152015" cy="2026285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177259B-2EAC-4663-BDF5-7A71F0A21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5206"/>
              </p:ext>
            </p:extLst>
          </p:nvPr>
        </p:nvGraphicFramePr>
        <p:xfrm>
          <a:off x="3319136" y="1645862"/>
          <a:ext cx="5208905" cy="189744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67335">
                  <a:extLst>
                    <a:ext uri="{9D8B030D-6E8A-4147-A177-3AD203B41FA5}">
                      <a16:colId xmlns:a16="http://schemas.microsoft.com/office/drawing/2014/main" val="2051245500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3820817168"/>
                    </a:ext>
                  </a:extLst>
                </a:gridCol>
                <a:gridCol w="3790950">
                  <a:extLst>
                    <a:ext uri="{9D8B030D-6E8A-4147-A177-3AD203B41FA5}">
                      <a16:colId xmlns:a16="http://schemas.microsoft.com/office/drawing/2014/main" val="363120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Selección de eje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Descripción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7175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Gratuito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La principal característica del presente proyecto es el carácter gratuito con el que contará.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06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B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Formal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El proyecto se mantendrá de manera formal alineándose a los criterios gubernamentales mostrándose como un proyecto sin findes de lucro.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492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C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No monetario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El presente proyecto no recibirá ningún intercambio monetario por parte de los futuros usuarios, sin embargo, de manera implícita la colaboración de los usuarios fomentará su mantenimiento.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6831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No comercial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Al ser un proyecto sin fines de lucro el proyecto se presenta como no comercial.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35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68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34"/>
          <p:cNvSpPr txBox="1"/>
          <p:nvPr/>
        </p:nvSpPr>
        <p:spPr>
          <a:xfrm>
            <a:off x="483929" y="792615"/>
            <a:ext cx="8176142" cy="31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Clr>
                <a:schemeClr val="bg1"/>
              </a:buClr>
            </a:pPr>
            <a:r>
              <a:rPr lang="es-ES" sz="1600" b="1" dirty="0">
                <a:solidFill>
                  <a:srgbClr val="FFFFFF"/>
                </a:solidFill>
                <a:latin typeface="Trebuchet MS" panose="020B0603020202020204" pitchFamily="34" charset="0"/>
              </a:rPr>
              <a:t>Ventajas de la industria</a:t>
            </a:r>
          </a:p>
          <a:p>
            <a:pPr marL="285750" lvl="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Reducción de costos</a:t>
            </a:r>
          </a:p>
          <a:p>
            <a:pPr marL="285750" lvl="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Permite abarcar oportunidades enfocándose en las nuevas tendencias tecnológicas utilizadas por los usuarios</a:t>
            </a:r>
          </a:p>
          <a:p>
            <a:pPr marL="285750" lvl="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Capacidad de ofertar un servicio de manera gratuita</a:t>
            </a:r>
          </a:p>
          <a:p>
            <a:pPr marL="285750" lvl="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Sentido de pertenencia a una comunidad</a:t>
            </a:r>
          </a:p>
          <a:p>
            <a:pPr marL="285750" lvl="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Gran cantidad de interesados</a:t>
            </a:r>
          </a:p>
          <a:p>
            <a:pPr marL="285750" lvl="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Posibilidad de actuar de manera informal o no bajo las mismas reglas que una organización tradicional</a:t>
            </a:r>
          </a:p>
          <a:p>
            <a:pPr lvl="0" algn="just">
              <a:buClr>
                <a:schemeClr val="bg1"/>
              </a:buClr>
            </a:pPr>
            <a:r>
              <a:rPr lang="es-ES" sz="1600" b="1" dirty="0">
                <a:solidFill>
                  <a:srgbClr val="FFFFFF"/>
                </a:solidFill>
                <a:latin typeface="Trebuchet MS" panose="020B0603020202020204" pitchFamily="34" charset="0"/>
              </a:rPr>
              <a:t>Desventajas de la industria</a:t>
            </a:r>
          </a:p>
          <a:p>
            <a:pPr marL="285750" lvl="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Pocas opciones para obtener retornos.</a:t>
            </a:r>
          </a:p>
          <a:p>
            <a:pPr marL="285750" lvl="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Costos de tiempo para la obtención de un equilibrio en cuanto a ganancias que solventen los costos.</a:t>
            </a:r>
          </a:p>
          <a:p>
            <a:pPr marL="285750" lvl="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Información con poco valor de importancia.</a:t>
            </a:r>
          </a:p>
          <a:p>
            <a:pPr marL="285750" lvl="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Propiedad intelectual.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CL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1759200" y="399844"/>
            <a:ext cx="5625600" cy="62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DIAGNOSTICO DE LA INDUSTRIA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8386A-2056-4A83-8A29-F80E29277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bg1"/>
                </a:solidFill>
              </a:rPr>
              <a:t>9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Imagen 5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0A46FD2E-BB49-4734-BC40-FFEB3286A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3235" y="4170920"/>
            <a:ext cx="672825" cy="7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251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</TotalTime>
  <Words>767</Words>
  <Application>Microsoft Office PowerPoint</Application>
  <PresentationFormat>Presentación en pantalla (16:9)</PresentationFormat>
  <Paragraphs>350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Trebuchet MS</vt:lpstr>
      <vt:lpstr>Arial</vt:lpstr>
      <vt:lpstr>Calibri</vt:lpstr>
      <vt:lpstr>Courier New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Enzo Calderón Nain</dc:creator>
  <cp:lastModifiedBy>.</cp:lastModifiedBy>
  <cp:revision>131</cp:revision>
  <dcterms:modified xsi:type="dcterms:W3CDTF">2021-06-07T14:25:23Z</dcterms:modified>
</cp:coreProperties>
</file>