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8"/>
  </p:notesMasterIdLst>
  <p:sldIdLst>
    <p:sldId id="277" r:id="rId3"/>
    <p:sldId id="322" r:id="rId4"/>
    <p:sldId id="278" r:id="rId5"/>
    <p:sldId id="323" r:id="rId6"/>
    <p:sldId id="325" r:id="rId7"/>
    <p:sldId id="324" r:id="rId8"/>
    <p:sldId id="313" r:id="rId9"/>
    <p:sldId id="314" r:id="rId10"/>
    <p:sldId id="321" r:id="rId11"/>
    <p:sldId id="307" r:id="rId12"/>
    <p:sldId id="315" r:id="rId13"/>
    <p:sldId id="320" r:id="rId14"/>
    <p:sldId id="316" r:id="rId15"/>
    <p:sldId id="319" r:id="rId16"/>
    <p:sldId id="27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CB6BBEF7-9717-4733-A929-535518E6EBF6}">
          <p14:sldIdLst>
            <p14:sldId id="277"/>
            <p14:sldId id="322"/>
            <p14:sldId id="278"/>
            <p14:sldId id="323"/>
            <p14:sldId id="325"/>
            <p14:sldId id="324"/>
            <p14:sldId id="313"/>
            <p14:sldId id="314"/>
            <p14:sldId id="321"/>
            <p14:sldId id="307"/>
            <p14:sldId id="315"/>
            <p14:sldId id="320"/>
            <p14:sldId id="316"/>
            <p14:sldId id="31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89825" autoAdjust="0"/>
  </p:normalViewPr>
  <p:slideViewPr>
    <p:cSldViewPr>
      <p:cViewPr varScale="1">
        <p:scale>
          <a:sx n="92" d="100"/>
          <a:sy n="92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C26D6-393A-4320-92F3-1B57B10AE04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98D40E-D288-4F20-BFB4-A4750E8C599D}">
      <dgm:prSet phldrT="[Текст]"/>
      <dgm:spPr/>
      <dgm:t>
        <a:bodyPr/>
        <a:lstStyle/>
        <a:p>
          <a:r>
            <a:rPr lang="ru-RU" smtClean="0"/>
            <a:t>Муниципалитет</a:t>
          </a:r>
          <a:endParaRPr lang="ru-RU" dirty="0"/>
        </a:p>
      </dgm:t>
    </dgm:pt>
    <dgm:pt modelId="{A5185561-03E0-4BEE-B0B0-9D6DA19F3607}" type="parTrans" cxnId="{3154CB15-038F-4585-9267-C32E09F4AC94}">
      <dgm:prSet/>
      <dgm:spPr/>
      <dgm:t>
        <a:bodyPr/>
        <a:lstStyle/>
        <a:p>
          <a:endParaRPr lang="ru-RU"/>
        </a:p>
      </dgm:t>
    </dgm:pt>
    <dgm:pt modelId="{6257F5C3-8EC5-4FCB-8ECA-7B0CC3E03515}" type="sibTrans" cxnId="{3154CB15-038F-4585-9267-C32E09F4AC94}">
      <dgm:prSet/>
      <dgm:spPr/>
      <dgm:t>
        <a:bodyPr/>
        <a:lstStyle/>
        <a:p>
          <a:endParaRPr lang="ru-RU"/>
        </a:p>
      </dgm:t>
    </dgm:pt>
    <dgm:pt modelId="{FDB35A18-71C6-4FF5-B252-9E2BAB097A87}">
      <dgm:prSet phldrT="[Текст]"/>
      <dgm:spPr/>
      <dgm:t>
        <a:bodyPr/>
        <a:lstStyle/>
        <a:p>
          <a:r>
            <a:rPr lang="ru-RU" dirty="0" smtClean="0"/>
            <a:t>Строительные компании</a:t>
          </a:r>
          <a:endParaRPr lang="ru-RU" dirty="0"/>
        </a:p>
      </dgm:t>
    </dgm:pt>
    <dgm:pt modelId="{B1D3D727-A98D-47B9-8B68-AD8A4ECA0031}" type="parTrans" cxnId="{DE34127F-9AC0-42DB-BBFC-BA806AAE206F}">
      <dgm:prSet/>
      <dgm:spPr/>
      <dgm:t>
        <a:bodyPr/>
        <a:lstStyle/>
        <a:p>
          <a:endParaRPr lang="ru-RU"/>
        </a:p>
      </dgm:t>
    </dgm:pt>
    <dgm:pt modelId="{5923BC5C-2EC1-45EC-94F3-FB7DBD314FC8}" type="sibTrans" cxnId="{DE34127F-9AC0-42DB-BBFC-BA806AAE206F}">
      <dgm:prSet/>
      <dgm:spPr/>
      <dgm:t>
        <a:bodyPr/>
        <a:lstStyle/>
        <a:p>
          <a:endParaRPr lang="ru-RU"/>
        </a:p>
      </dgm:t>
    </dgm:pt>
    <dgm:pt modelId="{FC1E38CD-C8AB-4DF7-937F-E45ECC7BAAB6}">
      <dgm:prSet phldrT="[Текст]"/>
      <dgm:spPr/>
      <dgm:t>
        <a:bodyPr/>
        <a:lstStyle/>
        <a:p>
          <a:r>
            <a:rPr lang="ru-RU" dirty="0" smtClean="0"/>
            <a:t>Негосударственные ДОУ</a:t>
          </a:r>
          <a:endParaRPr lang="ru-RU" dirty="0"/>
        </a:p>
      </dgm:t>
    </dgm:pt>
    <dgm:pt modelId="{1BFAB973-2B62-40FB-BA24-0508E031FFA4}" type="parTrans" cxnId="{AF703F7F-45FD-4DBC-8A4D-5A9E04AB1134}">
      <dgm:prSet/>
      <dgm:spPr/>
      <dgm:t>
        <a:bodyPr/>
        <a:lstStyle/>
        <a:p>
          <a:endParaRPr lang="ru-RU"/>
        </a:p>
      </dgm:t>
    </dgm:pt>
    <dgm:pt modelId="{2920F124-71C4-4ADF-93E7-1CF756BECF5E}" type="sibTrans" cxnId="{AF703F7F-45FD-4DBC-8A4D-5A9E04AB1134}">
      <dgm:prSet/>
      <dgm:spPr/>
      <dgm:t>
        <a:bodyPr/>
        <a:lstStyle/>
        <a:p>
          <a:endParaRPr lang="ru-RU"/>
        </a:p>
      </dgm:t>
    </dgm:pt>
    <dgm:pt modelId="{A5FA22D6-0096-43CE-BF04-67ADC621DF54}">
      <dgm:prSet phldrT="[Текст]"/>
      <dgm:spPr/>
      <dgm:t>
        <a:bodyPr/>
        <a:lstStyle/>
        <a:p>
          <a:r>
            <a:rPr lang="ru-RU" dirty="0" smtClean="0"/>
            <a:t>Субъекты малого и среднего предпринимательства</a:t>
          </a:r>
          <a:endParaRPr lang="ru-RU" dirty="0"/>
        </a:p>
      </dgm:t>
    </dgm:pt>
    <dgm:pt modelId="{83BDCF10-1767-4AA5-BD1D-3EF13A90AA9B}" type="parTrans" cxnId="{0045E98F-91DF-4489-A3AA-F2808B1BDBD5}">
      <dgm:prSet/>
      <dgm:spPr/>
      <dgm:t>
        <a:bodyPr/>
        <a:lstStyle/>
        <a:p>
          <a:endParaRPr lang="ru-RU"/>
        </a:p>
      </dgm:t>
    </dgm:pt>
    <dgm:pt modelId="{F08B4A61-4704-4A29-9641-5924AAF3931D}" type="sibTrans" cxnId="{0045E98F-91DF-4489-A3AA-F2808B1BDBD5}">
      <dgm:prSet/>
      <dgm:spPr/>
      <dgm:t>
        <a:bodyPr/>
        <a:lstStyle/>
        <a:p>
          <a:endParaRPr lang="ru-RU"/>
        </a:p>
      </dgm:t>
    </dgm:pt>
    <dgm:pt modelId="{2A9194C1-041E-4D2B-943A-0EF452BC5B87}" type="pres">
      <dgm:prSet presAssocID="{6A3C26D6-393A-4320-92F3-1B57B10AE04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224E7E1-A466-4EC0-9C65-26C71E430EFC}" type="pres">
      <dgm:prSet presAssocID="{2698D40E-D288-4F20-BFB4-A4750E8C599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8C7E1A-9A32-4BC7-8980-5F4A8560DBD6}" type="pres">
      <dgm:prSet presAssocID="{2698D40E-D288-4F20-BFB4-A4750E8C599D}" presName="spNode" presStyleCnt="0"/>
      <dgm:spPr/>
    </dgm:pt>
    <dgm:pt modelId="{54691019-ED65-4740-8C52-118312329490}" type="pres">
      <dgm:prSet presAssocID="{6257F5C3-8EC5-4FCB-8ECA-7B0CC3E03515}" presName="sibTrans" presStyleLbl="sibTrans1D1" presStyleIdx="0" presStyleCnt="4"/>
      <dgm:spPr/>
      <dgm:t>
        <a:bodyPr/>
        <a:lstStyle/>
        <a:p>
          <a:endParaRPr lang="ru-RU"/>
        </a:p>
      </dgm:t>
    </dgm:pt>
    <dgm:pt modelId="{4F35FD2B-DCC0-4426-80D8-5892FB9CFD0A}" type="pres">
      <dgm:prSet presAssocID="{FDB35A18-71C6-4FF5-B252-9E2BAB097A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2A43E8-C84C-484C-8CBC-89CB33951F2A}" type="pres">
      <dgm:prSet presAssocID="{FDB35A18-71C6-4FF5-B252-9E2BAB097A87}" presName="spNode" presStyleCnt="0"/>
      <dgm:spPr/>
    </dgm:pt>
    <dgm:pt modelId="{E8954114-E9BE-48E0-A091-9994537269C1}" type="pres">
      <dgm:prSet presAssocID="{5923BC5C-2EC1-45EC-94F3-FB7DBD314FC8}" presName="sibTrans" presStyleLbl="sibTrans1D1" presStyleIdx="1" presStyleCnt="4"/>
      <dgm:spPr/>
      <dgm:t>
        <a:bodyPr/>
        <a:lstStyle/>
        <a:p>
          <a:endParaRPr lang="ru-RU"/>
        </a:p>
      </dgm:t>
    </dgm:pt>
    <dgm:pt modelId="{24A5927F-A9A1-4E00-A709-32E030B9D7E3}" type="pres">
      <dgm:prSet presAssocID="{FC1E38CD-C8AB-4DF7-937F-E45ECC7BAAB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397E83-C04E-42B0-9C93-950C99A89E11}" type="pres">
      <dgm:prSet presAssocID="{FC1E38CD-C8AB-4DF7-937F-E45ECC7BAAB6}" presName="spNode" presStyleCnt="0"/>
      <dgm:spPr/>
    </dgm:pt>
    <dgm:pt modelId="{317D8AF4-05A2-46BB-88AD-FF33219BC983}" type="pres">
      <dgm:prSet presAssocID="{2920F124-71C4-4ADF-93E7-1CF756BECF5E}" presName="sibTrans" presStyleLbl="sibTrans1D1" presStyleIdx="2" presStyleCnt="4"/>
      <dgm:spPr/>
      <dgm:t>
        <a:bodyPr/>
        <a:lstStyle/>
        <a:p>
          <a:endParaRPr lang="ru-RU"/>
        </a:p>
      </dgm:t>
    </dgm:pt>
    <dgm:pt modelId="{04D29660-7DD9-47D7-884F-A92099DAB11D}" type="pres">
      <dgm:prSet presAssocID="{A5FA22D6-0096-43CE-BF04-67ADC621D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E5E726-3927-4BA7-88F0-B79C0C1D9C3A}" type="pres">
      <dgm:prSet presAssocID="{A5FA22D6-0096-43CE-BF04-67ADC621DF54}" presName="spNode" presStyleCnt="0"/>
      <dgm:spPr/>
    </dgm:pt>
    <dgm:pt modelId="{D438C0B2-24C3-4288-BD5A-5C44BD1F5FA2}" type="pres">
      <dgm:prSet presAssocID="{F08B4A61-4704-4A29-9641-5924AAF3931D}" presName="sibTrans" presStyleLbl="sibTrans1D1" presStyleIdx="3" presStyleCnt="4"/>
      <dgm:spPr/>
      <dgm:t>
        <a:bodyPr/>
        <a:lstStyle/>
        <a:p>
          <a:endParaRPr lang="ru-RU"/>
        </a:p>
      </dgm:t>
    </dgm:pt>
  </dgm:ptLst>
  <dgm:cxnLst>
    <dgm:cxn modelId="{474CED89-1ADB-400E-BB2E-95DA97B04437}" type="presOf" srcId="{F08B4A61-4704-4A29-9641-5924AAF3931D}" destId="{D438C0B2-24C3-4288-BD5A-5C44BD1F5FA2}" srcOrd="0" destOrd="0" presId="urn:microsoft.com/office/officeart/2005/8/layout/cycle6"/>
    <dgm:cxn modelId="{9090BADC-A7C7-43C2-86C8-3A936E3EE39E}" type="presOf" srcId="{2920F124-71C4-4ADF-93E7-1CF756BECF5E}" destId="{317D8AF4-05A2-46BB-88AD-FF33219BC983}" srcOrd="0" destOrd="0" presId="urn:microsoft.com/office/officeart/2005/8/layout/cycle6"/>
    <dgm:cxn modelId="{915B1546-BDE3-4507-8D5B-A2911A356F9C}" type="presOf" srcId="{5923BC5C-2EC1-45EC-94F3-FB7DBD314FC8}" destId="{E8954114-E9BE-48E0-A091-9994537269C1}" srcOrd="0" destOrd="0" presId="urn:microsoft.com/office/officeart/2005/8/layout/cycle6"/>
    <dgm:cxn modelId="{DA0EE080-15A9-477E-A542-E3E6C653562E}" type="presOf" srcId="{A5FA22D6-0096-43CE-BF04-67ADC621DF54}" destId="{04D29660-7DD9-47D7-884F-A92099DAB11D}" srcOrd="0" destOrd="0" presId="urn:microsoft.com/office/officeart/2005/8/layout/cycle6"/>
    <dgm:cxn modelId="{0EBAA979-642A-49F2-B83A-780D1209AEB0}" type="presOf" srcId="{2698D40E-D288-4F20-BFB4-A4750E8C599D}" destId="{9224E7E1-A466-4EC0-9C65-26C71E430EFC}" srcOrd="0" destOrd="0" presId="urn:microsoft.com/office/officeart/2005/8/layout/cycle6"/>
    <dgm:cxn modelId="{DE34127F-9AC0-42DB-BBFC-BA806AAE206F}" srcId="{6A3C26D6-393A-4320-92F3-1B57B10AE04F}" destId="{FDB35A18-71C6-4FF5-B252-9E2BAB097A87}" srcOrd="1" destOrd="0" parTransId="{B1D3D727-A98D-47B9-8B68-AD8A4ECA0031}" sibTransId="{5923BC5C-2EC1-45EC-94F3-FB7DBD314FC8}"/>
    <dgm:cxn modelId="{F16AD543-00EE-446F-8875-2CEA8E1158AE}" type="presOf" srcId="{FDB35A18-71C6-4FF5-B252-9E2BAB097A87}" destId="{4F35FD2B-DCC0-4426-80D8-5892FB9CFD0A}" srcOrd="0" destOrd="0" presId="urn:microsoft.com/office/officeart/2005/8/layout/cycle6"/>
    <dgm:cxn modelId="{3247DF78-1806-40DD-9A9B-A391B2DCDDAA}" type="presOf" srcId="{6257F5C3-8EC5-4FCB-8ECA-7B0CC3E03515}" destId="{54691019-ED65-4740-8C52-118312329490}" srcOrd="0" destOrd="0" presId="urn:microsoft.com/office/officeart/2005/8/layout/cycle6"/>
    <dgm:cxn modelId="{3154CB15-038F-4585-9267-C32E09F4AC94}" srcId="{6A3C26D6-393A-4320-92F3-1B57B10AE04F}" destId="{2698D40E-D288-4F20-BFB4-A4750E8C599D}" srcOrd="0" destOrd="0" parTransId="{A5185561-03E0-4BEE-B0B0-9D6DA19F3607}" sibTransId="{6257F5C3-8EC5-4FCB-8ECA-7B0CC3E03515}"/>
    <dgm:cxn modelId="{16596791-E67E-46CF-B75B-079037B4C830}" type="presOf" srcId="{6A3C26D6-393A-4320-92F3-1B57B10AE04F}" destId="{2A9194C1-041E-4D2B-943A-0EF452BC5B87}" srcOrd="0" destOrd="0" presId="urn:microsoft.com/office/officeart/2005/8/layout/cycle6"/>
    <dgm:cxn modelId="{91A91B0E-B6EF-4D91-9630-F4DA1D8FBC07}" type="presOf" srcId="{FC1E38CD-C8AB-4DF7-937F-E45ECC7BAAB6}" destId="{24A5927F-A9A1-4E00-A709-32E030B9D7E3}" srcOrd="0" destOrd="0" presId="urn:microsoft.com/office/officeart/2005/8/layout/cycle6"/>
    <dgm:cxn modelId="{AF703F7F-45FD-4DBC-8A4D-5A9E04AB1134}" srcId="{6A3C26D6-393A-4320-92F3-1B57B10AE04F}" destId="{FC1E38CD-C8AB-4DF7-937F-E45ECC7BAAB6}" srcOrd="2" destOrd="0" parTransId="{1BFAB973-2B62-40FB-BA24-0508E031FFA4}" sibTransId="{2920F124-71C4-4ADF-93E7-1CF756BECF5E}"/>
    <dgm:cxn modelId="{0045E98F-91DF-4489-A3AA-F2808B1BDBD5}" srcId="{6A3C26D6-393A-4320-92F3-1B57B10AE04F}" destId="{A5FA22D6-0096-43CE-BF04-67ADC621DF54}" srcOrd="3" destOrd="0" parTransId="{83BDCF10-1767-4AA5-BD1D-3EF13A90AA9B}" sibTransId="{F08B4A61-4704-4A29-9641-5924AAF3931D}"/>
    <dgm:cxn modelId="{809FB5CE-E278-45A1-903F-6BF90C7EA6E5}" type="presParOf" srcId="{2A9194C1-041E-4D2B-943A-0EF452BC5B87}" destId="{9224E7E1-A466-4EC0-9C65-26C71E430EFC}" srcOrd="0" destOrd="0" presId="urn:microsoft.com/office/officeart/2005/8/layout/cycle6"/>
    <dgm:cxn modelId="{1DBA3CAB-F299-46E6-B671-1C2D738713F7}" type="presParOf" srcId="{2A9194C1-041E-4D2B-943A-0EF452BC5B87}" destId="{B68C7E1A-9A32-4BC7-8980-5F4A8560DBD6}" srcOrd="1" destOrd="0" presId="urn:microsoft.com/office/officeart/2005/8/layout/cycle6"/>
    <dgm:cxn modelId="{5A40390C-23E1-479A-AAB3-F189B8B732E0}" type="presParOf" srcId="{2A9194C1-041E-4D2B-943A-0EF452BC5B87}" destId="{54691019-ED65-4740-8C52-118312329490}" srcOrd="2" destOrd="0" presId="urn:microsoft.com/office/officeart/2005/8/layout/cycle6"/>
    <dgm:cxn modelId="{9B19171A-2736-4415-ADB4-BB4F64C40E45}" type="presParOf" srcId="{2A9194C1-041E-4D2B-943A-0EF452BC5B87}" destId="{4F35FD2B-DCC0-4426-80D8-5892FB9CFD0A}" srcOrd="3" destOrd="0" presId="urn:microsoft.com/office/officeart/2005/8/layout/cycle6"/>
    <dgm:cxn modelId="{D15DB83E-5EA2-448A-A502-DDE90ECB37C5}" type="presParOf" srcId="{2A9194C1-041E-4D2B-943A-0EF452BC5B87}" destId="{B82A43E8-C84C-484C-8CBC-89CB33951F2A}" srcOrd="4" destOrd="0" presId="urn:microsoft.com/office/officeart/2005/8/layout/cycle6"/>
    <dgm:cxn modelId="{B3D3F77F-BC75-404A-8580-F51225F96A39}" type="presParOf" srcId="{2A9194C1-041E-4D2B-943A-0EF452BC5B87}" destId="{E8954114-E9BE-48E0-A091-9994537269C1}" srcOrd="5" destOrd="0" presId="urn:microsoft.com/office/officeart/2005/8/layout/cycle6"/>
    <dgm:cxn modelId="{F12C2FFD-B46E-4072-A17D-EBBF33597D7C}" type="presParOf" srcId="{2A9194C1-041E-4D2B-943A-0EF452BC5B87}" destId="{24A5927F-A9A1-4E00-A709-32E030B9D7E3}" srcOrd="6" destOrd="0" presId="urn:microsoft.com/office/officeart/2005/8/layout/cycle6"/>
    <dgm:cxn modelId="{BCE8910B-0ACF-4D92-962F-CEB2D408A52F}" type="presParOf" srcId="{2A9194C1-041E-4D2B-943A-0EF452BC5B87}" destId="{0C397E83-C04E-42B0-9C93-950C99A89E11}" srcOrd="7" destOrd="0" presId="urn:microsoft.com/office/officeart/2005/8/layout/cycle6"/>
    <dgm:cxn modelId="{D39D6E80-AA59-4961-B185-01F259D54769}" type="presParOf" srcId="{2A9194C1-041E-4D2B-943A-0EF452BC5B87}" destId="{317D8AF4-05A2-46BB-88AD-FF33219BC983}" srcOrd="8" destOrd="0" presId="urn:microsoft.com/office/officeart/2005/8/layout/cycle6"/>
    <dgm:cxn modelId="{03A11988-B904-41B7-958E-42FFFF272785}" type="presParOf" srcId="{2A9194C1-041E-4D2B-943A-0EF452BC5B87}" destId="{04D29660-7DD9-47D7-884F-A92099DAB11D}" srcOrd="9" destOrd="0" presId="urn:microsoft.com/office/officeart/2005/8/layout/cycle6"/>
    <dgm:cxn modelId="{CA92A031-0CC9-4CCC-9AC3-3CDECE2F0EE6}" type="presParOf" srcId="{2A9194C1-041E-4D2B-943A-0EF452BC5B87}" destId="{75E5E726-3927-4BA7-88F0-B79C0C1D9C3A}" srcOrd="10" destOrd="0" presId="urn:microsoft.com/office/officeart/2005/8/layout/cycle6"/>
    <dgm:cxn modelId="{9DB98A55-A3DA-416E-A4CB-142C0DFC413C}" type="presParOf" srcId="{2A9194C1-041E-4D2B-943A-0EF452BC5B87}" destId="{D438C0B2-24C3-4288-BD5A-5C44BD1F5FA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4E7E1-A466-4EC0-9C65-26C71E430EFC}">
      <dsp:nvSpPr>
        <dsp:cNvPr id="0" name=""/>
        <dsp:cNvSpPr/>
      </dsp:nvSpPr>
      <dsp:spPr>
        <a:xfrm>
          <a:off x="2686780" y="2250"/>
          <a:ext cx="1683222" cy="1094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smtClean="0"/>
            <a:t>Муниципалитет</a:t>
          </a:r>
          <a:endParaRPr lang="ru-RU" sz="1200" kern="1200" dirty="0"/>
        </a:p>
      </dsp:txBody>
      <dsp:txXfrm>
        <a:off x="2740189" y="55659"/>
        <a:ext cx="1576404" cy="987276"/>
      </dsp:txXfrm>
    </dsp:sp>
    <dsp:sp modelId="{54691019-ED65-4740-8C52-118312329490}">
      <dsp:nvSpPr>
        <dsp:cNvPr id="0" name=""/>
        <dsp:cNvSpPr/>
      </dsp:nvSpPr>
      <dsp:spPr>
        <a:xfrm>
          <a:off x="1721653" y="549297"/>
          <a:ext cx="3613476" cy="3613476"/>
        </a:xfrm>
        <a:custGeom>
          <a:avLst/>
          <a:gdLst/>
          <a:ahLst/>
          <a:cxnLst/>
          <a:rect l="0" t="0" r="0" b="0"/>
          <a:pathLst>
            <a:path>
              <a:moveTo>
                <a:pt x="2660461" y="214425"/>
              </a:moveTo>
              <a:arcTo wR="1806738" hR="1806738" stAng="17891886" swAng="2624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5FD2B-DCC0-4426-80D8-5892FB9CFD0A}">
      <dsp:nvSpPr>
        <dsp:cNvPr id="0" name=""/>
        <dsp:cNvSpPr/>
      </dsp:nvSpPr>
      <dsp:spPr>
        <a:xfrm>
          <a:off x="4493519" y="1808988"/>
          <a:ext cx="1683222" cy="1094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Строительные компании</a:t>
          </a:r>
          <a:endParaRPr lang="ru-RU" sz="1200" kern="1200" dirty="0"/>
        </a:p>
      </dsp:txBody>
      <dsp:txXfrm>
        <a:off x="4546928" y="1862397"/>
        <a:ext cx="1576404" cy="987276"/>
      </dsp:txXfrm>
    </dsp:sp>
    <dsp:sp modelId="{E8954114-E9BE-48E0-A091-9994537269C1}">
      <dsp:nvSpPr>
        <dsp:cNvPr id="0" name=""/>
        <dsp:cNvSpPr/>
      </dsp:nvSpPr>
      <dsp:spPr>
        <a:xfrm>
          <a:off x="1721653" y="549297"/>
          <a:ext cx="3613476" cy="3613476"/>
        </a:xfrm>
        <a:custGeom>
          <a:avLst/>
          <a:gdLst/>
          <a:ahLst/>
          <a:cxnLst/>
          <a:rect l="0" t="0" r="0" b="0"/>
          <a:pathLst>
            <a:path>
              <a:moveTo>
                <a:pt x="3524465" y="2366840"/>
              </a:moveTo>
              <a:arcTo wR="1806738" hR="1806738" stAng="1083581" swAng="2624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5927F-A9A1-4E00-A709-32E030B9D7E3}">
      <dsp:nvSpPr>
        <dsp:cNvPr id="0" name=""/>
        <dsp:cNvSpPr/>
      </dsp:nvSpPr>
      <dsp:spPr>
        <a:xfrm>
          <a:off x="2686780" y="3615726"/>
          <a:ext cx="1683222" cy="1094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Негосударственные ДОУ</a:t>
          </a:r>
          <a:endParaRPr lang="ru-RU" sz="1200" kern="1200" dirty="0"/>
        </a:p>
      </dsp:txBody>
      <dsp:txXfrm>
        <a:off x="2740189" y="3669135"/>
        <a:ext cx="1576404" cy="987276"/>
      </dsp:txXfrm>
    </dsp:sp>
    <dsp:sp modelId="{317D8AF4-05A2-46BB-88AD-FF33219BC983}">
      <dsp:nvSpPr>
        <dsp:cNvPr id="0" name=""/>
        <dsp:cNvSpPr/>
      </dsp:nvSpPr>
      <dsp:spPr>
        <a:xfrm>
          <a:off x="1721653" y="549297"/>
          <a:ext cx="3613476" cy="3613476"/>
        </a:xfrm>
        <a:custGeom>
          <a:avLst/>
          <a:gdLst/>
          <a:ahLst/>
          <a:cxnLst/>
          <a:rect l="0" t="0" r="0" b="0"/>
          <a:pathLst>
            <a:path>
              <a:moveTo>
                <a:pt x="953015" y="3399050"/>
              </a:moveTo>
              <a:arcTo wR="1806738" hR="1806738" stAng="7091886" swAng="2624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29660-7DD9-47D7-884F-A92099DAB11D}">
      <dsp:nvSpPr>
        <dsp:cNvPr id="0" name=""/>
        <dsp:cNvSpPr/>
      </dsp:nvSpPr>
      <dsp:spPr>
        <a:xfrm>
          <a:off x="880042" y="1808988"/>
          <a:ext cx="1683222" cy="1094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Субъекты малого и среднего предпринимательства</a:t>
          </a:r>
          <a:endParaRPr lang="ru-RU" sz="1200" kern="1200" dirty="0"/>
        </a:p>
      </dsp:txBody>
      <dsp:txXfrm>
        <a:off x="933451" y="1862397"/>
        <a:ext cx="1576404" cy="987276"/>
      </dsp:txXfrm>
    </dsp:sp>
    <dsp:sp modelId="{D438C0B2-24C3-4288-BD5A-5C44BD1F5FA2}">
      <dsp:nvSpPr>
        <dsp:cNvPr id="0" name=""/>
        <dsp:cNvSpPr/>
      </dsp:nvSpPr>
      <dsp:spPr>
        <a:xfrm>
          <a:off x="1721653" y="549297"/>
          <a:ext cx="3613476" cy="3613476"/>
        </a:xfrm>
        <a:custGeom>
          <a:avLst/>
          <a:gdLst/>
          <a:ahLst/>
          <a:cxnLst/>
          <a:rect l="0" t="0" r="0" b="0"/>
          <a:pathLst>
            <a:path>
              <a:moveTo>
                <a:pt x="89010" y="1246635"/>
              </a:moveTo>
              <a:arcTo wR="1806738" hR="1806738" stAng="11883581" swAng="2624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00F830A1-3891-4B82-A120-081866556DA0}" type="datetimeFigureOut">
              <a:pPr/>
              <a:t>13.04.2017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58CC9574-A819-4FE4-99A7-1E27AD09ADC2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4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Эта </a:t>
            </a:r>
            <a:r>
              <a:rPr lang="ru-RU" dirty="0" smtClean="0"/>
              <a:t>презентация демонстрирует новые возможности PowerPoint. Ее рекомендуется просматривать в режиме показа слайдов. Эти слайды должны дать вам представление о том, какие эффектные презентации можно создать с помощью PowerPoint 2010.</a:t>
            </a:r>
          </a:p>
          <a:p>
            <a:endParaRPr lang="ru-RU" dirty="0" smtClean="0"/>
          </a:p>
          <a:p>
            <a:r>
              <a:rPr lang="ru-RU" dirty="0" smtClean="0"/>
              <a:t>Для доступа к другим образцам шаблонов перейдите на вкладку "Файл", а затем щелкните "Образцы слайдов" на вкладке "Создать".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51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1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29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8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55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2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1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94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38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51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42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24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81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2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" y="65159"/>
            <a:ext cx="3442163" cy="273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1079"/>
            <a:ext cx="5478630" cy="275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D2BABEDD-8F53-46DD-AEB9-A704D71C3879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ru-RU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ru-RU"/>
              <a:t>Образец подзаголовка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ru-RU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ru-RU" smtClean="0"/>
              <a:t>Образец заголовка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eaLnBrk="1" latinLnBrk="0" hangingPunct="1">
              <a:defRPr kumimoji="0" lang="ru-RU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E37E613D-39ED-4101-B887-1295C96AAE80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вертикальный текс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CBC795-E063-4D7D-BEA4-2E834CD85A62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ru-RU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    Образец заголовка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EC3986-DE2B-45D4-9EF9-B6DDB36CF6CD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5C3A-7249-4597-A484-A3BD33D2E077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8100392" y="-4543"/>
            <a:ext cx="1054012" cy="9807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303258"/>
            <a:ext cx="765448" cy="3651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fld id="{73820FCD-5F4C-4989-BE05-0A8208BCBC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100392" y="-4543"/>
            <a:ext cx="1054012" cy="9807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1A4750-63F8-449B-80B4-D4A1861A4B2A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7504" y="0"/>
            <a:ext cx="7920880" cy="976185"/>
          </a:xfrm>
          <a:prstGeom prst="rect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312198"/>
            <a:ext cx="827092" cy="3651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fld id="{73820FCD-5F4C-4989-BE05-0A8208BCBC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35" descr="http://www.mkala.ru/netcat_files/Image/gerb2.gif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92" y="5373216"/>
            <a:ext cx="1042900" cy="7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804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100392" y="-4543"/>
            <a:ext cx="1054012" cy="9807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5EC323-DB9A-48DE-BD79-8ED2A5DA3754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7504" y="0"/>
            <a:ext cx="7920880" cy="976185"/>
          </a:xfrm>
          <a:prstGeom prst="rect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312198"/>
            <a:ext cx="755084" cy="3651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fld id="{73820FCD-5F4C-4989-BE05-0A8208BCBC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35" descr="http://www.mkala.ru/netcat_files/Image/gerb2.gif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9298"/>
            <a:ext cx="1042900" cy="7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85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5877271"/>
            <a:ext cx="1103804" cy="1009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1"/>
            <a:ext cx="1103804" cy="5734442"/>
          </a:xfrm>
          <a:prstGeom prst="rect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5" descr="http://www.mkala.ru/netcat_files/Image/gerb2.gi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" y="6041836"/>
            <a:ext cx="950586" cy="72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 userDrawn="1"/>
        </p:nvSpPr>
        <p:spPr>
          <a:xfrm>
            <a:off x="8100392" y="-4543"/>
            <a:ext cx="1054012" cy="9807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850" y="303258"/>
            <a:ext cx="883096" cy="3651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fld id="{73820FCD-5F4C-4989-BE05-0A8208BCBC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7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1"/>
            <a:ext cx="4355976" cy="6886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35" descr="http://www.mkala.ru/netcat_files/Image/gerb2.gi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96952"/>
            <a:ext cx="142041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 userDrawn="1"/>
        </p:nvSpPr>
        <p:spPr>
          <a:xfrm>
            <a:off x="0" y="1"/>
            <a:ext cx="1103804" cy="908719"/>
          </a:xfrm>
          <a:prstGeom prst="rect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58" y="303257"/>
            <a:ext cx="883096" cy="3651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fld id="{73820FCD-5F4C-4989-BE05-0A8208BCBC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 userDrawn="1"/>
        </p:nvSpPr>
        <p:spPr>
          <a:xfrm>
            <a:off x="7740352" y="3537012"/>
            <a:ext cx="1177280" cy="1080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3" name="Rectangle 11"/>
          <p:cNvSpPr/>
          <p:nvPr userDrawn="1"/>
        </p:nvSpPr>
        <p:spPr>
          <a:xfrm>
            <a:off x="4788024" y="3537012"/>
            <a:ext cx="1177280" cy="1080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6600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56389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ru-RU" sz="3000" b="1" cap="all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ru-RU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FAA88F5-64E1-42FD-AE5C-F999BD17597F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eaLnBrk="1" latinLnBrk="0" hangingPunct="1">
              <a:defRPr kumimoji="0" lang="ru-RU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2EBF63-A5D1-48FA-B193-BA14F863F4B1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5A077361-99E3-4668-8722-29197DA83DEC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: выделени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C9492D-EA3C-4474-9E50-3310F2C7FA5A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  <a:prstGeom prst="rect">
            <a:avLst/>
          </a:prstGeom>
        </p:spPr>
        <p:txBody>
          <a:bodyPr>
            <a:normAutofit/>
          </a:bodyPr>
          <a:lstStyle>
            <a:lvl1pPr algn="ctr" eaLnBrk="1" latinLnBrk="0" hangingPunct="1">
              <a:defRPr kumimoji="0" lang="ru-RU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ru-RU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текстом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E3031D34-B3D9-4FB0-9C98-04012A9B586B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ru-RU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ru-RU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ru-RU"/>
              <a:t>Образец подзаголовка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bg1"/>
                </a:solidFill>
              </a:defRPr>
            </a:lvl1pPr>
            <a:lvl2pPr eaLnBrk="1" latinLnBrk="0" hangingPunct="1">
              <a:defRPr kumimoji="0" lang="ru-RU" sz="2800">
                <a:solidFill>
                  <a:schemeClr val="bg1"/>
                </a:solidFill>
              </a:defRPr>
            </a:lvl2pPr>
            <a:lvl3pPr eaLnBrk="1" latinLnBrk="0" hangingPunct="1">
              <a:defRPr kumimoji="0" lang="ru-RU" sz="2400">
                <a:solidFill>
                  <a:schemeClr val="bg1"/>
                </a:solidFill>
              </a:defRPr>
            </a:lvl3pPr>
            <a:lvl4pPr eaLnBrk="1" latinLnBrk="0" hangingPunct="1">
              <a:defRPr kumimoji="0" lang="ru-RU" sz="2000">
                <a:solidFill>
                  <a:schemeClr val="bg1"/>
                </a:solidFill>
              </a:defRPr>
            </a:lvl4pPr>
            <a:lvl5pPr eaLnBrk="1" latinLnBrk="0" hangingPunct="1">
              <a:defRPr kumimoji="0" lang="ru-RU" sz="2000">
                <a:solidFill>
                  <a:schemeClr val="bg1"/>
                </a:solidFill>
              </a:defRPr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  <a:prstGeom prst="rect">
            <a:avLst/>
          </a:prstGeom>
        </p:spPr>
        <p:txBody>
          <a:bodyPr/>
          <a:lstStyle>
            <a:lvl1pPr marL="0" indent="0" eaLnBrk="1" latinLnBrk="0" hangingPunct="1">
              <a:buNone/>
              <a:defRPr kumimoji="0"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683D9BCC-6D50-42A8-9684-F4FEED724348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лип мультимедиа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826C4FB2-0FF4-4EF4-928D-8D1531CBC062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eaLnBrk="1" latinLnBrk="0" hangingPunct="1">
              <a:defRPr kumimoji="0" lang="ru-RU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</p:spPr>
        <p:txBody>
          <a:bodyPr/>
          <a:lstStyle>
            <a:lvl1pPr eaLnBrk="1" latinLnBrk="0" hangingPunct="1">
              <a:buNone/>
              <a:defRPr kumimoji="0" lang="ru-RU"/>
            </a:lvl1pPr>
          </a:lstStyle>
          <a:p>
            <a:pPr eaLnBrk="1" latinLnBrk="0" hangingPunct="1"/>
            <a:r>
              <a:rPr lang="ru-RU" smtClean="0"/>
              <a:t>Вставка клипа мультимедиа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ru-RU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" y="65159"/>
            <a:ext cx="3442163" cy="273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1079"/>
            <a:ext cx="5478630" cy="2755905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2" name="Picture 10"/>
          <p:cNvPicPr>
            <a:picLocks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3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>
              <a:solidFill>
                <a:srgbClr val="F47F28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949F7595-FDC3-4D78-88FA-3B8D158DBAA8}" type="datetime1">
              <a:rPr lang="ru-RU" smtClean="0"/>
              <a:t>13.04.2017</a:t>
            </a:fld>
            <a:endParaRPr kumimoji="0" lang="ru-RU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kumimoji="0"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0D5ECE-8B49-45CD-BE81-EF81920D19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 Placeholder 15"/>
          <p:cNvSpPr txBox="1">
            <a:spLocks/>
          </p:cNvSpPr>
          <p:nvPr userDrawn="1"/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kumimoji="0" lang="ru-RU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indent="-342900" algn="l"/>
            <a:r>
              <a:rPr lang="ru-RU" smtClean="0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76" r:id="rId9"/>
    <p:sldLayoutId id="2147483657" r:id="rId10"/>
    <p:sldLayoutId id="2147483658" r:id="rId11"/>
    <p:sldLayoutId id="2147483659" r:id="rId12"/>
    <p:sldLayoutId id="2147483663" r:id="rId13"/>
    <p:sldLayoutId id="2147483677" r:id="rId14"/>
    <p:sldLayoutId id="2147483680" r:id="rId15"/>
    <p:sldLayoutId id="2147483678" r:id="rId16"/>
    <p:sldLayoutId id="214748367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913" y="3048000"/>
            <a:ext cx="7315200" cy="1816224"/>
          </a:xfrm>
        </p:spPr>
        <p:txBody>
          <a:bodyPr>
            <a:normAutofit/>
          </a:bodyPr>
          <a:lstStyle/>
          <a:p>
            <a:pPr algn="l"/>
            <a:r>
              <a:rPr lang="ru-RU" sz="5600" b="0" dirty="0" smtClean="0">
                <a:solidFill>
                  <a:prstClr val="white"/>
                </a:solidFill>
                <a:sym typeface="Tw Cen MT" pitchFamily="34" charset="0"/>
              </a:rPr>
              <a:t>ПРОЕКТ</a:t>
            </a:r>
            <a:r>
              <a:rPr lang="en-US" sz="5600" b="0" dirty="0" smtClean="0">
                <a:solidFill>
                  <a:prstClr val="white"/>
                </a:solidFill>
                <a:sym typeface="Tw Cen MT" pitchFamily="34" charset="0"/>
              </a:rPr>
              <a:t/>
            </a:r>
            <a:br>
              <a:rPr lang="en-US" sz="5600" b="0" dirty="0" smtClean="0">
                <a:solidFill>
                  <a:prstClr val="white"/>
                </a:solidFill>
                <a:sym typeface="Tw Cen MT" pitchFamily="34" charset="0"/>
              </a:rPr>
            </a:br>
            <a:r>
              <a:rPr lang="ru-RU" sz="5600" b="0" dirty="0" smtClean="0">
                <a:solidFill>
                  <a:prstClr val="white"/>
                </a:solidFill>
                <a:sym typeface="Tw Cen MT" pitchFamily="34" charset="0"/>
              </a:rPr>
              <a:t>«БИЛДИНГ-САД</a:t>
            </a:r>
            <a:r>
              <a:rPr lang="ru-RU" sz="5600" b="0" dirty="0" smtClean="0">
                <a:solidFill>
                  <a:prstClr val="white"/>
                </a:solidFill>
                <a:sym typeface="Tw Cen MT" pitchFamily="34" charset="0"/>
              </a:rPr>
              <a:t>»</a:t>
            </a:r>
            <a:endParaRPr lang="ru-RU" sz="5600" b="0" dirty="0">
              <a:solidFill>
                <a:prstClr val="white"/>
              </a:solidFill>
            </a:endParaRPr>
          </a:p>
        </p:txBody>
      </p:sp>
      <p:pic>
        <p:nvPicPr>
          <p:cNvPr id="6" name="Picture 35" descr="http://www.mkala.ru/netcat_files/Image/gerb2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17" y="3048000"/>
            <a:ext cx="1559683" cy="118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755576" y="116632"/>
            <a:ext cx="6651625" cy="999325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Основные требования к проекту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34622" y="1124744"/>
            <a:ext cx="8313842" cy="5184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002060"/>
                </a:solidFill>
              </a:rPr>
              <a:t>Общий </a:t>
            </a:r>
            <a:r>
              <a:rPr lang="ru-RU" b="1" dirty="0">
                <a:solidFill>
                  <a:srgbClr val="002060"/>
                </a:solidFill>
              </a:rPr>
              <a:t>объем требуемых площадей от 200 квадратных метров </a:t>
            </a:r>
            <a:r>
              <a:rPr lang="ru-RU" b="1" dirty="0" smtClean="0">
                <a:solidFill>
                  <a:srgbClr val="002060"/>
                </a:solidFill>
              </a:rPr>
              <a:t>и </a:t>
            </a:r>
            <a:r>
              <a:rPr lang="ru-RU" b="1" dirty="0">
                <a:solidFill>
                  <a:srgbClr val="002060"/>
                </a:solidFill>
              </a:rPr>
              <a:t>более для организации детского сада </a:t>
            </a:r>
            <a:r>
              <a:rPr lang="ru-RU" b="1" dirty="0" smtClean="0">
                <a:solidFill>
                  <a:srgbClr val="002060"/>
                </a:solidFill>
              </a:rPr>
              <a:t>от 20 и более </a:t>
            </a:r>
            <a:r>
              <a:rPr lang="ru-RU" b="1" dirty="0">
                <a:solidFill>
                  <a:srgbClr val="002060"/>
                </a:solidFill>
              </a:rPr>
              <a:t>детей. </a:t>
            </a:r>
            <a:endParaRPr lang="ru-RU" b="1" dirty="0" smtClean="0">
              <a:solidFill>
                <a:srgbClr val="002060"/>
              </a:solidFill>
            </a:endParaRPr>
          </a:p>
          <a:p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Набор </a:t>
            </a:r>
            <a:r>
              <a:rPr lang="ru-RU" b="1" dirty="0">
                <a:solidFill>
                  <a:srgbClr val="002060"/>
                </a:solidFill>
              </a:rPr>
              <a:t>помещений: </a:t>
            </a: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2060"/>
                </a:solidFill>
              </a:rPr>
              <a:t>групповые </a:t>
            </a:r>
            <a:r>
              <a:rPr lang="ru-RU" b="1" dirty="0">
                <a:solidFill>
                  <a:srgbClr val="002060"/>
                </a:solidFill>
              </a:rPr>
              <a:t>ячейки (изолированные помещения для каждой детской </a:t>
            </a:r>
            <a:r>
              <a:rPr lang="ru-RU" b="1" dirty="0" smtClean="0">
                <a:solidFill>
                  <a:srgbClr val="002060"/>
                </a:solidFill>
              </a:rPr>
              <a:t>группы)</a:t>
            </a: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rgbClr val="002060"/>
                </a:solidFill>
              </a:rPr>
              <a:t>дополнительные </a:t>
            </a:r>
            <a:r>
              <a:rPr lang="ru-RU" b="1" dirty="0">
                <a:solidFill>
                  <a:srgbClr val="002060"/>
                </a:solidFill>
              </a:rPr>
              <a:t>помещения для занятий с </a:t>
            </a:r>
            <a:r>
              <a:rPr lang="ru-RU" b="1" dirty="0" smtClean="0">
                <a:solidFill>
                  <a:srgbClr val="002060"/>
                </a:solidFill>
              </a:rPr>
              <a:t>детьми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Объемно-планировочные </a:t>
            </a:r>
            <a:r>
              <a:rPr lang="ru-RU" b="1" dirty="0">
                <a:solidFill>
                  <a:srgbClr val="002060"/>
                </a:solidFill>
              </a:rPr>
              <a:t>решения помещений дошкольных образовательных организаций должны обеспечивать условия для соблюдения принципа групповой </a:t>
            </a:r>
            <a:r>
              <a:rPr lang="ru-RU" b="1" dirty="0" smtClean="0">
                <a:solidFill>
                  <a:srgbClr val="002060"/>
                </a:solidFill>
              </a:rPr>
              <a:t>изоляции</a:t>
            </a:r>
            <a:r>
              <a:rPr lang="en-US" b="1" dirty="0">
                <a:solidFill>
                  <a:srgbClr val="002060"/>
                </a:solidFill>
              </a:rPr>
              <a:t>.</a:t>
            </a:r>
            <a:endParaRPr lang="ru-RU" b="1" dirty="0" smtClean="0">
              <a:solidFill>
                <a:srgbClr val="00206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10</a:t>
            </a:fld>
            <a:endParaRPr kumimoji="0"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59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 smtClean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Общий вид помещений</a:t>
            </a:r>
            <a:endParaRPr lang="ru-RU" sz="3600" dirty="0">
              <a:solidFill>
                <a:schemeClr val="bg1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3" y="2852936"/>
            <a:ext cx="4104180" cy="31055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11</a:t>
            </a:fld>
            <a:endParaRPr kumimoji="0"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1215"/>
            <a:ext cx="4091465" cy="30685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5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Вид учебной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291584" cy="3767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12</a:t>
            </a:fld>
            <a:endParaRPr kumimoji="0"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2736"/>
            <a:ext cx="4187957" cy="31409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85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Вид спальни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2713" y="3933056"/>
            <a:ext cx="419171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13</a:t>
            </a:fld>
            <a:endParaRPr kumimoji="0"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715883" cy="27869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35282"/>
            <a:ext cx="3715883" cy="2786912"/>
          </a:xfrm>
          <a:prstGeom prst="snip2DiagRect">
            <a:avLst>
              <a:gd name="adj1" fmla="val 17897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3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Вид гардеробной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31976"/>
            <a:ext cx="3852672" cy="39258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3864"/>
            <a:ext cx="4288840" cy="39413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14</a:t>
            </a:fld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14106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 lang="ru-RU"/>
            </a:pPr>
            <a:r>
              <a:rPr lang="ru-RU" sz="4400">
                <a:solidFill>
                  <a:srgbClr val="92D050"/>
                </a:solidFill>
              </a:rPr>
              <a:t/>
            </a:r>
            <a:br>
              <a:rPr lang="ru-RU" sz="4400">
                <a:solidFill>
                  <a:srgbClr val="92D050"/>
                </a:solidFill>
              </a:rPr>
            </a:br>
            <a:r>
              <a:rPr lang="ru-RU" sz="5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Каково ваше сообщение?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504155" y="3373256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ru-RU" dirty="0" smtClean="0">
                <a:solidFill>
                  <a:schemeClr val="bg1"/>
                </a:solidFill>
              </a:rPr>
              <a:t>СПАСИБО ЗА </a:t>
            </a:r>
            <a:r>
              <a:rPr lang="ru-RU" dirty="0" smtClean="0">
                <a:solidFill>
                  <a:schemeClr val="bg1"/>
                </a:solidFill>
              </a:rPr>
              <a:t>ВНИМАНИЕ!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15</a:t>
            </a:fld>
            <a:endParaRPr kumimoji="0" lang="ru-RU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-61241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lstStyle/>
          <a:p>
            <a:r>
              <a:rPr lang="ru-RU" sz="3200" b="1" dirty="0" smtClean="0">
                <a:solidFill>
                  <a:prstClr val="white"/>
                </a:solidFill>
                <a:sym typeface="Tw Cen MT" pitchFamily="34" charset="0"/>
              </a:rPr>
              <a:t>Общие </a:t>
            </a:r>
            <a:r>
              <a:rPr lang="ru-RU" sz="3200" b="1" dirty="0">
                <a:solidFill>
                  <a:prstClr val="white"/>
                </a:solidFill>
                <a:sym typeface="Tw Cen MT" pitchFamily="34" charset="0"/>
              </a:rPr>
              <a:t>сведения о проекте «</a:t>
            </a:r>
            <a:r>
              <a:rPr lang="ru-RU" sz="3200" b="1" dirty="0" err="1">
                <a:solidFill>
                  <a:prstClr val="white"/>
                </a:solidFill>
                <a:sym typeface="Tw Cen MT" pitchFamily="34" charset="0"/>
              </a:rPr>
              <a:t>Билдинг</a:t>
            </a:r>
            <a:r>
              <a:rPr lang="ru-RU" sz="3200" b="1" dirty="0">
                <a:solidFill>
                  <a:prstClr val="white"/>
                </a:solidFill>
                <a:sym typeface="Tw Cen MT" pitchFamily="34" charset="0"/>
              </a:rPr>
              <a:t>-Сад»</a:t>
            </a:r>
            <a:endParaRPr lang="ru-RU" sz="3200" b="1" dirty="0">
              <a:solidFill>
                <a:prstClr val="white"/>
              </a:solidFill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95536" y="1124744"/>
            <a:ext cx="8424936" cy="5119465"/>
          </a:xfrm>
          <a:prstGeom prst="rect">
            <a:avLst/>
          </a:prstGeom>
          <a:ln w="19050" cmpd="dbl">
            <a:noFill/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13"/>
              </a:spcBef>
              <a:buClr>
                <a:srgbClr val="F3A447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Это </a:t>
            </a:r>
            <a:r>
              <a:rPr lang="ru-RU" sz="2400" b="1" dirty="0" smtClean="0">
                <a:solidFill>
                  <a:srgbClr val="002060"/>
                </a:solidFill>
              </a:rPr>
              <a:t>проект по созданию сети детских дошкольных образовательных учреждений </a:t>
            </a:r>
            <a:r>
              <a:rPr lang="ru-RU" sz="2400" dirty="0" smtClean="0">
                <a:solidFill>
                  <a:srgbClr val="002060"/>
                </a:solidFill>
              </a:rPr>
              <a:t>на первых этажах многоэтажных </a:t>
            </a:r>
            <a:r>
              <a:rPr lang="ru-RU" sz="2400" dirty="0" smtClean="0">
                <a:solidFill>
                  <a:srgbClr val="002060"/>
                </a:solidFill>
              </a:rPr>
              <a:t>жилых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домов; 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</a:rPr>
              <a:t>это решение проблемы крупных городов (точечная застройка) и связанная с этим невозможность строительства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</a:rPr>
              <a:t>детского сада; 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</a:rPr>
              <a:t>это создание структуры саморегулируемой организации в области НДОУ, позволяющей объединить в единое целое весь комплекс негосударственного дошкольного образования , решить проблемы нормативного ,правового, организационного и финансового характера для НДОУ . 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проект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одобрен и рекомендован к внедрению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Агентством стратегических инициатив по продвижению новых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проектов.</a:t>
            </a:r>
            <a:endParaRPr lang="ru-RU" sz="2400" dirty="0">
              <a:solidFill>
                <a:srgbClr val="00206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2</a:t>
            </a:fld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4892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179512" y="0"/>
            <a:ext cx="7793360" cy="980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700"/>
              </a:lnSpc>
              <a:buSzPct val="100000"/>
            </a:pPr>
            <a:r>
              <a:rPr lang="ru-RU" sz="3600" dirty="0" smtClean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Актуальность проекта «</a:t>
            </a:r>
            <a:r>
              <a:rPr lang="ru-RU" sz="3600" dirty="0" err="1" smtClean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Билдинг</a:t>
            </a:r>
            <a:r>
              <a:rPr lang="ru-RU" sz="3600" dirty="0" smtClean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-Сад» в городе Махачкале</a:t>
            </a:r>
          </a:p>
        </p:txBody>
      </p:sp>
      <p:sp>
        <p:nvSpPr>
          <p:cNvPr id="34" name="Rectangle 2"/>
          <p:cNvSpPr txBox="1">
            <a:spLocks/>
          </p:cNvSpPr>
          <p:nvPr/>
        </p:nvSpPr>
        <p:spPr>
          <a:xfrm>
            <a:off x="251520" y="1124744"/>
            <a:ext cx="8424936" cy="4608512"/>
          </a:xfrm>
          <a:prstGeom prst="rect">
            <a:avLst/>
          </a:prstGeom>
          <a:ln w="19050" cmpd="dbl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713"/>
              </a:spcBef>
              <a:buClr>
                <a:srgbClr val="F3A447"/>
              </a:buClr>
              <a:buNone/>
            </a:pP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Основной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проблемой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в системе дошкольного образования в городе Махачкале в настоящее время является недостаточное количество мест в дошкольных образовательных учреждениях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.</a:t>
            </a:r>
            <a:endParaRPr lang="ru-RU" sz="2400" dirty="0" smtClean="0">
              <a:solidFill>
                <a:srgbClr val="00206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713"/>
              </a:spcBef>
              <a:buClr>
                <a:srgbClr val="F3A447"/>
              </a:buClr>
              <a:buNone/>
            </a:pP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Увеличение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очередности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в ДОУ </a:t>
            </a:r>
            <a:r>
              <a:rPr lang="en-US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обусловлено   ростом  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численности детей дошкольного возраста в городе Махачкале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713"/>
              </a:spcBef>
              <a:buClr>
                <a:srgbClr val="F3A447"/>
              </a:buClr>
              <a:buNone/>
            </a:pP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Таким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образом,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самая актуальная проблема системы </a:t>
            </a:r>
            <a:r>
              <a:rPr lang="ru-RU" sz="24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дошкольного образования  в городе Махачкале – </a:t>
            </a:r>
            <a:r>
              <a:rPr lang="ru-RU" sz="2400" b="1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обеспечение доступности услуг дошкольного образования.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3</a:t>
            </a:fld>
            <a:endParaRPr kumimoji="0"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149080"/>
            <a:ext cx="3816424" cy="2537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51520" y="1268760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FF00"/>
                </a:solidFill>
              </a:rPr>
              <a:t>Преимущества проекта: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78092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Снижение родительской платы за содержание одного ребенка в НДОУ;</a:t>
            </a: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Создание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дополнительных             рабочих мест;</a:t>
            </a:r>
          </a:p>
          <a:p>
            <a:pPr marL="285750" indent="-285750">
              <a:buFontTx/>
              <a:buChar char="-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Создание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единой модели НДОУ по проекту «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Билдинг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 - Сад»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на первых этажах многоэтажных жилых домов позволит в короткие сроки обеспечить местами детей дошкольного возраста в городе Махачкале.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44" y="315585"/>
            <a:ext cx="3954016" cy="2491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4</a:t>
            </a:fld>
            <a:endParaRPr kumimoji="0"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926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Социальный эффект:</a:t>
            </a:r>
            <a:endParaRPr lang="ru-RU" sz="3600" dirty="0">
              <a:solidFill>
                <a:schemeClr val="bg1">
                  <a:lumMod val="95000"/>
                </a:schemeClr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560542" y="1196752"/>
            <a:ext cx="8066856" cy="4572000"/>
          </a:xfrm>
          <a:prstGeom prst="rect">
            <a:avLst/>
          </a:prstGeom>
          <a:ln w="19050" cmpd="dbl">
            <a:noFill/>
          </a:ln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увеличение количества дошкольных </a:t>
            </a:r>
            <a:r>
              <a:rPr lang="ru-RU" dirty="0" smtClean="0">
                <a:solidFill>
                  <a:srgbClr val="002060"/>
                </a:solidFill>
              </a:rPr>
              <a:t>образовательных учреждений в городе </a:t>
            </a:r>
            <a:r>
              <a:rPr lang="ru-RU" dirty="0" smtClean="0">
                <a:solidFill>
                  <a:srgbClr val="002060"/>
                </a:solidFill>
              </a:rPr>
              <a:t>Махачкале.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100" b="1" dirty="0" smtClean="0">
                <a:solidFill>
                  <a:srgbClr val="002060"/>
                </a:solidFill>
              </a:rPr>
              <a:t>Развитие </a:t>
            </a:r>
            <a:r>
              <a:rPr lang="ru-RU" sz="3100" b="1" dirty="0">
                <a:solidFill>
                  <a:srgbClr val="002060"/>
                </a:solidFill>
              </a:rPr>
              <a:t>социальной инфраструктуры в новых микрорайонах </a:t>
            </a:r>
            <a:r>
              <a:rPr lang="ru-RU" sz="3100" b="1" dirty="0" smtClean="0">
                <a:solidFill>
                  <a:srgbClr val="002060"/>
                </a:solidFill>
              </a:rPr>
              <a:t>города.</a:t>
            </a:r>
            <a:endParaRPr lang="ru-RU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31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уменьшение затрат республиканского и муниципального бюджетов </a:t>
            </a:r>
            <a:r>
              <a:rPr lang="ru-RU" dirty="0" smtClean="0">
                <a:solidFill>
                  <a:srgbClr val="002060"/>
                </a:solidFill>
              </a:rPr>
              <a:t>на строительство новых </a:t>
            </a:r>
            <a:r>
              <a:rPr lang="ru-RU" dirty="0" smtClean="0">
                <a:solidFill>
                  <a:srgbClr val="002060"/>
                </a:solidFill>
              </a:rPr>
              <a:t>детских садов </a:t>
            </a:r>
            <a:r>
              <a:rPr lang="ru-RU" dirty="0" smtClean="0">
                <a:solidFill>
                  <a:srgbClr val="002060"/>
                </a:solidFill>
              </a:rPr>
              <a:t>за счет повсеместного внедрения мини садов в жилых микрорайонах  города </a:t>
            </a:r>
            <a:r>
              <a:rPr lang="ru-RU" dirty="0" smtClean="0">
                <a:solidFill>
                  <a:srgbClr val="002060"/>
                </a:solidFill>
              </a:rPr>
              <a:t>Махачкалы.</a:t>
            </a: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</a:rPr>
              <a:t>повышение доходности муниципального и республиканского бюджетов </a:t>
            </a:r>
            <a:r>
              <a:rPr lang="ru-RU" dirty="0" smtClean="0">
                <a:solidFill>
                  <a:srgbClr val="002060"/>
                </a:solidFill>
              </a:rPr>
              <a:t>за счет увеличения налоговых поступлений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rgbClr val="00206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5</a:t>
            </a:fld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30709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6632"/>
            <a:ext cx="7344816" cy="707886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ru-RU" sz="40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Участники проекта </a:t>
            </a:r>
            <a:r>
              <a:rPr lang="ru-RU" sz="4000" dirty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«</a:t>
            </a:r>
            <a:r>
              <a:rPr lang="ru-RU" sz="4000" dirty="0" err="1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Билдинг</a:t>
            </a:r>
            <a:r>
              <a:rPr lang="ru-RU" sz="4000" dirty="0" smtClean="0">
                <a:solidFill>
                  <a:srgbClr val="002060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-Сад»</a:t>
            </a:r>
            <a:endParaRPr lang="ru-RU" sz="4000" dirty="0">
              <a:solidFill>
                <a:srgbClr val="00206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ru-RU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Билдинг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-Сад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6600"/>
                </a:solidFill>
              </a:rPr>
              <a:t>           </a:t>
            </a:r>
          </a:p>
        </p:txBody>
      </p:sp>
      <p:graphicFrame>
        <p:nvGraphicFramePr>
          <p:cNvPr id="22" name="Схема 21"/>
          <p:cNvGraphicFramePr/>
          <p:nvPr>
            <p:extLst>
              <p:ext uri="{D42A27DB-BD31-4B8C-83A1-F6EECF244321}">
                <p14:modId xmlns:p14="http://schemas.microsoft.com/office/powerpoint/2010/main" val="2064138508"/>
              </p:ext>
            </p:extLst>
          </p:nvPr>
        </p:nvGraphicFramePr>
        <p:xfrm>
          <a:off x="720659" y="980728"/>
          <a:ext cx="7056784" cy="471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6</a:t>
            </a:fld>
            <a:endParaRPr kumimoji="0" lang="ru-RU"/>
          </a:p>
        </p:txBody>
      </p:sp>
      <p:pic>
        <p:nvPicPr>
          <p:cNvPr id="7" name="Picture 35" descr="http://www.mkala.ru/netcat_files/Image/gerb2.gif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39" y="5528088"/>
            <a:ext cx="1042900" cy="7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664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224E7E1-A466-4EC0-9C65-26C71E430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graphicEl>
                                              <a:dgm id="{9224E7E1-A466-4EC0-9C65-26C71E430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graphicEl>
                                              <a:dgm id="{9224E7E1-A466-4EC0-9C65-26C71E430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graphicEl>
                                              <a:dgm id="{9224E7E1-A466-4EC0-9C65-26C71E430E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4691019-ED65-4740-8C52-11831232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graphicEl>
                                              <a:dgm id="{54691019-ED65-4740-8C52-11831232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graphicEl>
                                              <a:dgm id="{54691019-ED65-4740-8C52-11831232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graphicEl>
                                              <a:dgm id="{54691019-ED65-4740-8C52-118312329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F35FD2B-DCC0-4426-80D8-5892FB9CF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graphicEl>
                                              <a:dgm id="{4F35FD2B-DCC0-4426-80D8-5892FB9CF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graphicEl>
                                              <a:dgm id="{4F35FD2B-DCC0-4426-80D8-5892FB9CF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graphicEl>
                                              <a:dgm id="{4F35FD2B-DCC0-4426-80D8-5892FB9CF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8954114-E9BE-48E0-A091-99945372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E8954114-E9BE-48E0-A091-99945372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graphicEl>
                                              <a:dgm id="{E8954114-E9BE-48E0-A091-99945372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graphicEl>
                                              <a:dgm id="{E8954114-E9BE-48E0-A091-99945372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4A5927F-A9A1-4E00-A709-32E030B9D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24A5927F-A9A1-4E00-A709-32E030B9D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graphicEl>
                                              <a:dgm id="{24A5927F-A9A1-4E00-A709-32E030B9D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graphicEl>
                                              <a:dgm id="{24A5927F-A9A1-4E00-A709-32E030B9D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17D8AF4-05A2-46BB-88AD-FF33219BC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graphicEl>
                                              <a:dgm id="{317D8AF4-05A2-46BB-88AD-FF33219BC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graphicEl>
                                              <a:dgm id="{317D8AF4-05A2-46BB-88AD-FF33219BC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graphicEl>
                                              <a:dgm id="{317D8AF4-05A2-46BB-88AD-FF33219BC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4D29660-7DD9-47D7-884F-A92099DAB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graphicEl>
                                              <a:dgm id="{04D29660-7DD9-47D7-884F-A92099DAB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graphicEl>
                                              <a:dgm id="{04D29660-7DD9-47D7-884F-A92099DAB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graphicEl>
                                              <a:dgm id="{04D29660-7DD9-47D7-884F-A92099DAB1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438C0B2-24C3-4288-BD5A-5C44BD1F5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>
                                            <p:graphicEl>
                                              <a:dgm id="{D438C0B2-24C3-4288-BD5A-5C44BD1F5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>
                                            <p:graphicEl>
                                              <a:dgm id="{D438C0B2-24C3-4288-BD5A-5C44BD1F5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graphicEl>
                                              <a:dgm id="{D438C0B2-24C3-4288-BD5A-5C44BD1F5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1115616" y="0"/>
            <a:ext cx="6984776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28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Проект «</a:t>
            </a:r>
            <a:r>
              <a:rPr lang="ru-RU" sz="2800" dirty="0" err="1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Билдинг</a:t>
            </a:r>
            <a:r>
              <a:rPr lang="ru-RU" sz="28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-Сад» для строительных организаций это:</a:t>
            </a:r>
            <a:endParaRPr lang="ru-RU" sz="2800" dirty="0" smtClean="0">
              <a:solidFill>
                <a:schemeClr val="bg1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9058" y="1160677"/>
            <a:ext cx="4030255" cy="22147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Привлекательность покупки квартиры для частного лица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30436" y="1148316"/>
            <a:ext cx="4124876" cy="2239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Развитие социальной инфраструктуры района</a:t>
            </a:r>
            <a:endParaRPr lang="ru-RU" sz="28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9058" y="3570215"/>
            <a:ext cx="8502024" cy="2345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Гарантированная долгосрочная аренда части нежилых помещений для организации ДОУ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7</a:t>
            </a:fld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19074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1259632" y="0"/>
            <a:ext cx="684076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28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Проект «</a:t>
            </a:r>
            <a:r>
              <a:rPr lang="ru-RU" sz="2800" dirty="0" err="1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Билдинг</a:t>
            </a:r>
            <a:r>
              <a:rPr lang="ru-RU" sz="28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-Сад» для субъектов малого и среднего предпринимательства:</a:t>
            </a:r>
            <a:endParaRPr lang="ru-RU" sz="2800" dirty="0" smtClean="0">
              <a:solidFill>
                <a:schemeClr val="bg1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7524" y="1268760"/>
            <a:ext cx="4176464" cy="223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Частичное возмещение затрат на каждого воспитанника: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2 080руб-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республиканского бюджета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3 500руб-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муниципального бюджета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8552" y="1268760"/>
            <a:ext cx="4131919" cy="223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ru-RU" sz="2000" b="1" dirty="0" smtClean="0">
                <a:latin typeface="Times New Roman"/>
              </a:rPr>
              <a:t>Налоговые </a:t>
            </a:r>
            <a:r>
              <a:rPr lang="ru-RU" sz="2000" b="1" dirty="0">
                <a:latin typeface="Times New Roman"/>
              </a:rPr>
              <a:t>льготы </a:t>
            </a:r>
            <a:r>
              <a:rPr lang="ru-RU" sz="2000" b="1" dirty="0" smtClean="0">
                <a:latin typeface="Times New Roman"/>
              </a:rPr>
              <a:t>для </a:t>
            </a:r>
            <a:r>
              <a:rPr lang="ru-RU" sz="2000" b="1" dirty="0">
                <a:latin typeface="Times New Roman"/>
              </a:rPr>
              <a:t>участников проекта 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3528" y="3751838"/>
            <a:ext cx="4104456" cy="2197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ru-RU" sz="2000" b="1" dirty="0">
                <a:latin typeface="Times New Roman"/>
              </a:rPr>
              <a:t>Гарантированная клиентская база, сформированная из муниципальной очереди </a:t>
            </a:r>
            <a:endParaRPr lang="ru-RU" sz="2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88023" y="3751838"/>
            <a:ext cx="4032447" cy="2197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образования на всех этапах реализации проекта «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Билдинг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-Сад»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8</a:t>
            </a:fld>
            <a:endParaRPr kumimoji="0"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700671"/>
            <a:ext cx="783548" cy="78354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51" y="2852936"/>
            <a:ext cx="566977" cy="56088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39" y="2858714"/>
            <a:ext cx="676715" cy="54259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78" y="3751838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 txBox="1">
            <a:spLocks/>
          </p:cNvSpPr>
          <p:nvPr/>
        </p:nvSpPr>
        <p:spPr>
          <a:xfrm>
            <a:off x="-50201" y="116632"/>
            <a:ext cx="8153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00000"/>
            </a:pPr>
            <a:r>
              <a:rPr lang="ru-RU" sz="3600" dirty="0">
                <a:solidFill>
                  <a:schemeClr val="bg1"/>
                </a:solidFill>
                <a:ea typeface="Tw Cen MT" pitchFamily="34" charset="0"/>
                <a:cs typeface="Tw Cen MT" pitchFamily="34" charset="0"/>
                <a:sym typeface="Tw Cen MT" pitchFamily="34" charset="0"/>
              </a:rPr>
              <a:t>Нормативно-правовая база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395536" y="980729"/>
            <a:ext cx="8424936" cy="5760640"/>
          </a:xfrm>
          <a:prstGeom prst="rect">
            <a:avLst/>
          </a:prstGeom>
          <a:ln w="19050" cmpd="dbl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Постановление Главного санитарного врача Российской Федерации от 15 мая 2013г. № 26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«Об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утверждении САНПИН 2.4.1.3049-13 «Санитарно-эпидемиологические требования к устройству, содержанию и организации режима работы дошкольных образовательных учреждений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»».</a:t>
            </a:r>
          </a:p>
          <a:p>
            <a:endParaRPr lang="en-US" sz="1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1400" b="1" dirty="0" smtClean="0">
                <a:solidFill>
                  <a:srgbClr val="002060"/>
                </a:solidFill>
              </a:rPr>
              <a:t>Постановление </a:t>
            </a:r>
            <a:r>
              <a:rPr lang="ru-RU" sz="1400" b="1" dirty="0">
                <a:solidFill>
                  <a:srgbClr val="002060"/>
                </a:solidFill>
              </a:rPr>
              <a:t>Главного санитарного врача Российской Федерации 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ru-RU" sz="1400" b="1" dirty="0">
                <a:solidFill>
                  <a:srgbClr val="002060"/>
                </a:solidFill>
              </a:rPr>
              <a:t>от  </a:t>
            </a:r>
            <a:r>
              <a:rPr lang="ru-RU" sz="1400" b="1" dirty="0" smtClean="0">
                <a:solidFill>
                  <a:srgbClr val="002060"/>
                </a:solidFill>
              </a:rPr>
              <a:t>19 </a:t>
            </a:r>
            <a:r>
              <a:rPr lang="ru-RU" sz="1400" b="1" dirty="0">
                <a:solidFill>
                  <a:srgbClr val="002060"/>
                </a:solidFill>
              </a:rPr>
              <a:t>декабря 2013 г. N </a:t>
            </a:r>
            <a:r>
              <a:rPr lang="ru-RU" sz="1400" b="1" dirty="0" smtClean="0">
                <a:solidFill>
                  <a:srgbClr val="002060"/>
                </a:solidFill>
              </a:rPr>
              <a:t>68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</a:rPr>
              <a:t>«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Об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утверждении САНПИН 2.4.1.3147-13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"Санитарно-эпидемиологические требования к дошкольным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группам, размещенным в жилых помещениях жилищного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фонда«».</a:t>
            </a:r>
          </a:p>
          <a:p>
            <a:endParaRPr lang="ru-RU" sz="1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Федеральный Закон об Образовании в Российской Федерации ( 273-ФЗ от 29 декабря 2012г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.).</a:t>
            </a:r>
          </a:p>
          <a:p>
            <a:endParaRPr lang="ru-RU" sz="1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Федеральный закон о лицензировании отдельных видов деятельности ( 99-ФЗ от 4 мая 2011г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.)</a:t>
            </a:r>
          </a:p>
          <a:p>
            <a:endParaRPr lang="ru-RU" sz="1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1400" b="1" dirty="0" smtClean="0">
                <a:solidFill>
                  <a:srgbClr val="00206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Федеральный закон о защите прав юридических лиц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и индивидуальных предпринимателей при осуществлении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государственного контроля (надзора) и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ea typeface="Calibri"/>
                <a:cs typeface="Times New Roman" panose="02020603050405020304" pitchFamily="18" charset="0"/>
              </a:rPr>
              <a:t> муниципального контроля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(294 -ФЗ от 26 декабря 2004г.).</a:t>
            </a:r>
          </a:p>
          <a:p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Постановление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Администрации г. Махачкалы об утверждении Порядка предоставления субсидий юридическим лицам (за исключением субсидий государственным (муниципальным) организациям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), индивидуальным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предпринимателям за счет средств бюджета городского округа с внутригородским делением «город Махачкала» в целях финансового обеспечения (возмещения) затрат за содержание </a:t>
            </a:r>
            <a:r>
              <a:rPr lang="ru-RU" sz="1400" b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детей,присмотр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и уход за детьми в открываемых негосударственных дошкольных образовательных организациях, реализующих основную общеобразовательную программу дошкольного образования (от 18 января 2017г. №54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).</a:t>
            </a:r>
            <a:endParaRPr lang="ru-RU" sz="1400" b="1" dirty="0" smtClean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Положение об участии городского округа «город Махачкала» в 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муниципально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-частных партнерствах</a:t>
            </a:r>
          </a:p>
          <a:p>
            <a:pPr>
              <a:buClr>
                <a:srgbClr val="F3A447"/>
              </a:buClr>
            </a:pPr>
            <a:r>
              <a:rPr lang="ru-RU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(Решение  собрания депутатов городского округа «город Махачкала»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от «29» февраля 2008 г. №8-2</a:t>
            </a:r>
            <a:r>
              <a:rPr lang="ru-RU" sz="1400" b="1" dirty="0" smtClean="0">
                <a:solidFill>
                  <a:srgbClr val="002060"/>
                </a:solidFill>
                <a:latin typeface="+mj-lt"/>
              </a:rPr>
              <a:t>).</a:t>
            </a:r>
            <a:endParaRPr lang="ru-RU" sz="1400" b="1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buClr>
                <a:srgbClr val="F3A447"/>
              </a:buClr>
              <a:buNone/>
            </a:pPr>
            <a:endParaRPr lang="ru-RU" sz="13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ru-RU" smtClean="0"/>
              <a:pPr/>
              <a:t>9</a:t>
            </a:fld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6652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EDC33B-480B-4D4D-AAAA-443CBE30E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741</Words>
  <Application>Microsoft Office PowerPoint</Application>
  <PresentationFormat>Экран (4:3)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Tw Cen MT</vt:lpstr>
      <vt:lpstr>Wingdings</vt:lpstr>
      <vt:lpstr>Introducing PowerPoint 2010</vt:lpstr>
      <vt:lpstr>ПРОЕКТ «БИЛДИНГ-САД»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требования к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2016-08-09T12:07:06Z</dcterms:created>
  <dcterms:modified xsi:type="dcterms:W3CDTF">2017-04-13T05:25:39Z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