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handoutMasterIdLst>
    <p:handoutMasterId r:id="rId22"/>
  </p:handoutMasterIdLst>
  <p:sldIdLst>
    <p:sldId id="268" r:id="rId2"/>
    <p:sldId id="267" r:id="rId3"/>
    <p:sldId id="257" r:id="rId4"/>
    <p:sldId id="265" r:id="rId5"/>
    <p:sldId id="283" r:id="rId6"/>
    <p:sldId id="281" r:id="rId7"/>
    <p:sldId id="271" r:id="rId8"/>
    <p:sldId id="277" r:id="rId9"/>
    <p:sldId id="282" r:id="rId10"/>
    <p:sldId id="270" r:id="rId11"/>
    <p:sldId id="284" r:id="rId12"/>
    <p:sldId id="272" r:id="rId13"/>
    <p:sldId id="274" r:id="rId14"/>
    <p:sldId id="278" r:id="rId15"/>
    <p:sldId id="279" r:id="rId16"/>
    <p:sldId id="276" r:id="rId17"/>
    <p:sldId id="285" r:id="rId18"/>
    <p:sldId id="286" r:id="rId19"/>
    <p:sldId id="264" r:id="rId20"/>
  </p:sldIdLst>
  <p:sldSz cx="9144000" cy="6858000" type="screen4x3"/>
  <p:notesSz cx="6742113" cy="987266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tya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20801" autoAdjust="0"/>
    <p:restoredTop sz="88476" autoAdjust="0"/>
  </p:normalViewPr>
  <p:slideViewPr>
    <p:cSldViewPr>
      <p:cViewPr>
        <p:scale>
          <a:sx n="90" d="100"/>
          <a:sy n="90" d="100"/>
        </p:scale>
        <p:origin x="-2244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1088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9525" y="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7CEAD-4D58-4457-BD28-F16E4D2137BF}" type="datetimeFigureOut">
              <a:rPr lang="ru-RU" smtClean="0"/>
              <a:pPr/>
              <a:t>26.12.2010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210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9525" y="9377363"/>
            <a:ext cx="29210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53343-39C0-446A-A744-225CAC378E7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7BB6E-4E6C-4523-8F51-757E3C7CF887}" type="datetimeFigureOut">
              <a:rPr lang="ru-RU" smtClean="0"/>
              <a:pPr/>
              <a:t>26.12.2010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39775"/>
            <a:ext cx="493553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689515"/>
            <a:ext cx="5393690" cy="444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09C0A-6A56-4FF3-820A-91D5E69041A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09C0A-6A56-4FF3-820A-91D5E69041A4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09C0A-6A56-4FF3-820A-91D5E69041A4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09C0A-6A56-4FF3-820A-91D5E69041A4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6D5C6BB-F8A4-4E24-8335-3055B4DB6C68}" type="datetimeFigureOut">
              <a:rPr lang="ru-RU" smtClean="0"/>
              <a:pPr/>
              <a:t>26.12.2010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261FF9-4BDA-4FFB-B142-A992C67E04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D5C6BB-F8A4-4E24-8335-3055B4DB6C68}" type="datetimeFigureOut">
              <a:rPr lang="ru-RU" smtClean="0"/>
              <a:pPr/>
              <a:t>26.12.2010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261FF9-4BDA-4FFB-B142-A992C67E04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D5C6BB-F8A4-4E24-8335-3055B4DB6C68}" type="datetimeFigureOut">
              <a:rPr lang="ru-RU" smtClean="0"/>
              <a:pPr/>
              <a:t>26.12.2010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261FF9-4BDA-4FFB-B142-A992C67E04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9248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447800"/>
            <a:ext cx="38862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3810000"/>
            <a:ext cx="38862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172200"/>
            <a:ext cx="15494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38400" y="6172200"/>
            <a:ext cx="40894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056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8856DDE-97B8-40D8-AABF-F927AE7666F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D5C6BB-F8A4-4E24-8335-3055B4DB6C68}" type="datetimeFigureOut">
              <a:rPr lang="ru-RU" smtClean="0"/>
              <a:pPr/>
              <a:t>26.12.2010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261FF9-4BDA-4FFB-B142-A992C67E047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D5C6BB-F8A4-4E24-8335-3055B4DB6C68}" type="datetimeFigureOut">
              <a:rPr lang="ru-RU" smtClean="0"/>
              <a:pPr/>
              <a:t>26.12.2010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261FF9-4BDA-4FFB-B142-A992C67E047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D5C6BB-F8A4-4E24-8335-3055B4DB6C68}" type="datetimeFigureOut">
              <a:rPr lang="ru-RU" smtClean="0"/>
              <a:pPr/>
              <a:t>26.12.2010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261FF9-4BDA-4FFB-B142-A992C67E047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D5C6BB-F8A4-4E24-8335-3055B4DB6C68}" type="datetimeFigureOut">
              <a:rPr lang="ru-RU" smtClean="0"/>
              <a:pPr/>
              <a:t>26.12.2010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261FF9-4BDA-4FFB-B142-A992C67E04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D5C6BB-F8A4-4E24-8335-3055B4DB6C68}" type="datetimeFigureOut">
              <a:rPr lang="ru-RU" smtClean="0"/>
              <a:pPr/>
              <a:t>26.12.2010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261FF9-4BDA-4FFB-B142-A992C67E047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D5C6BB-F8A4-4E24-8335-3055B4DB6C68}" type="datetimeFigureOut">
              <a:rPr lang="ru-RU" smtClean="0"/>
              <a:pPr/>
              <a:t>26.12.2010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261FF9-4BDA-4FFB-B142-A992C67E04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6D5C6BB-F8A4-4E24-8335-3055B4DB6C68}" type="datetimeFigureOut">
              <a:rPr lang="ru-RU" smtClean="0"/>
              <a:pPr/>
              <a:t>26.12.2010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261FF9-4BDA-4FFB-B142-A992C67E04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6D5C6BB-F8A4-4E24-8335-3055B4DB6C68}" type="datetimeFigureOut">
              <a:rPr lang="ru-RU" smtClean="0"/>
              <a:pPr/>
              <a:t>26.12.2010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3261FF9-4BDA-4FFB-B142-A992C67E047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6D5C6BB-F8A4-4E24-8335-3055B4DB6C68}" type="datetimeFigureOut">
              <a:rPr lang="ru-RU" smtClean="0"/>
              <a:pPr/>
              <a:t>26.12.2010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3261FF9-4BDA-4FFB-B142-A992C67E047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sz="4000" dirty="0" smtClean="0">
                <a:latin typeface="SimSun-ExtB" pitchFamily="49" charset="-122"/>
              </a:rPr>
              <a:t>КУРСОВА РОБОТА</a:t>
            </a:r>
            <a:endParaRPr lang="ru-RU" sz="4000" dirty="0"/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4348" y="2071678"/>
            <a:ext cx="7918450" cy="1195382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uk-UA" dirty="0" smtClean="0"/>
              <a:t>Реалізація мовного </a:t>
            </a:r>
            <a:r>
              <a:rPr lang="uk-UA" dirty="0" smtClean="0"/>
              <a:t>процесора </a:t>
            </a:r>
            <a:r>
              <a:rPr lang="en-US" dirty="0" smtClean="0"/>
              <a:t>Pascal </a:t>
            </a:r>
            <a:r>
              <a:rPr lang="uk-UA" dirty="0" smtClean="0"/>
              <a:t>за</a:t>
            </a:r>
            <a:r>
              <a:rPr lang="uk-UA" dirty="0" smtClean="0"/>
              <a:t> допомогою мови програмування </a:t>
            </a:r>
            <a:r>
              <a:rPr lang="en-US" dirty="0" smtClean="0"/>
              <a:t>Python</a:t>
            </a:r>
            <a:endParaRPr lang="ru-RU" b="1" dirty="0">
              <a:solidFill>
                <a:srgbClr val="000000"/>
              </a:solidFill>
              <a:latin typeface="Batang" pitchFamily="18" charset="-127"/>
              <a:ea typeface="Batang" pitchFamily="18" charset="-127"/>
              <a:cs typeface="Angsana New" pitchFamily="18" charset="-34"/>
            </a:endParaRPr>
          </a:p>
        </p:txBody>
      </p:sp>
      <p:graphicFrame>
        <p:nvGraphicFramePr>
          <p:cNvPr id="374852" name="Group 68"/>
          <p:cNvGraphicFramePr>
            <a:graphicFrameLocks noGrp="1"/>
          </p:cNvGraphicFramePr>
          <p:nvPr>
            <p:ph sz="quarter" idx="2"/>
          </p:nvPr>
        </p:nvGraphicFramePr>
        <p:xfrm>
          <a:off x="3714744" y="3786190"/>
          <a:ext cx="4605338" cy="1008063"/>
        </p:xfrm>
        <a:graphic>
          <a:graphicData uri="http://schemas.openxmlformats.org/drawingml/2006/table">
            <a:tbl>
              <a:tblPr/>
              <a:tblGrid>
                <a:gridCol w="1692275"/>
                <a:gridCol w="2913063"/>
              </a:tblGrid>
              <a:tr h="100806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Виконавець</a:t>
                      </a:r>
                      <a:r>
                        <a:rPr kumimoji="0" lang="uk-UA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</a:t>
                      </a:r>
                      <a:endParaRPr kumimoji="0" lang="uk-U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ст. гр. </a:t>
                      </a:r>
                      <a:r>
                        <a:rPr kumimoji="0" lang="uk-U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ПЗ-10м</a:t>
                      </a:r>
                      <a:endParaRPr kumimoji="0" lang="uk-U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Пискунов В.С.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4799" name="Rectangle 15"/>
          <p:cNvSpPr>
            <a:spLocks noChangeArrowheads="1"/>
          </p:cNvSpPr>
          <p:nvPr/>
        </p:nvSpPr>
        <p:spPr bwMode="auto">
          <a:xfrm>
            <a:off x="0" y="3687763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74811" name="Rectangle 27"/>
          <p:cNvSpPr>
            <a:spLocks noChangeArrowheads="1"/>
          </p:cNvSpPr>
          <p:nvPr/>
        </p:nvSpPr>
        <p:spPr bwMode="auto">
          <a:xfrm>
            <a:off x="0" y="3687763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graphicFrame>
        <p:nvGraphicFramePr>
          <p:cNvPr id="374855" name="Group 71"/>
          <p:cNvGraphicFramePr>
            <a:graphicFrameLocks noGrp="1"/>
          </p:cNvGraphicFramePr>
          <p:nvPr>
            <p:ph sz="quarter" idx="3"/>
          </p:nvPr>
        </p:nvGraphicFramePr>
        <p:xfrm>
          <a:off x="3714744" y="5000636"/>
          <a:ext cx="4248150" cy="1188720"/>
        </p:xfrm>
        <a:graphic>
          <a:graphicData uri="http://schemas.openxmlformats.org/drawingml/2006/table">
            <a:tbl>
              <a:tblPr/>
              <a:tblGrid>
                <a:gridCol w="1684338"/>
                <a:gridCol w="2563812"/>
              </a:tblGrid>
              <a:tr h="93503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Керівник</a:t>
                      </a:r>
                      <a:r>
                        <a:rPr kumimoji="0" lang="uk-UA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kumimoji="0" lang="uk-U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Доц. каф. </a:t>
                      </a:r>
                      <a:r>
                        <a:rPr kumimoji="0" lang="uk-UA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МЗ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uk-U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ЕОМ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Горін</a:t>
                      </a:r>
                      <a:r>
                        <a:rPr kumimoji="0" lang="uk-U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 О.К.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uk-UA" sz="2900" dirty="0" smtClean="0"/>
              <a:t>Контекстно-вільна </a:t>
            </a:r>
            <a:r>
              <a:rPr lang="uk-UA" sz="2900" dirty="0" smtClean="0"/>
              <a:t>граматика</a:t>
            </a:r>
          </a:p>
          <a:p>
            <a:pPr>
              <a:lnSpc>
                <a:spcPct val="150000"/>
              </a:lnSpc>
            </a:pPr>
            <a:r>
              <a:rPr lang="uk-UA" sz="2900" dirty="0" err="1" smtClean="0"/>
              <a:t>Лівоасоціативна</a:t>
            </a:r>
            <a:r>
              <a:rPr lang="uk-UA" sz="2900" dirty="0" smtClean="0"/>
              <a:t> граматика</a:t>
            </a:r>
            <a:endParaRPr lang="uk-UA" sz="2900" dirty="0" smtClean="0"/>
          </a:p>
          <a:p>
            <a:pPr>
              <a:lnSpc>
                <a:spcPct val="150000"/>
              </a:lnSpc>
            </a:pPr>
            <a:r>
              <a:rPr lang="uk-UA" sz="2900" dirty="0" smtClean="0"/>
              <a:t>Метод рекурсивного спуску</a:t>
            </a:r>
          </a:p>
          <a:p>
            <a:pPr>
              <a:lnSpc>
                <a:spcPct val="150000"/>
              </a:lnSpc>
            </a:pPr>
            <a:r>
              <a:rPr lang="uk-UA" sz="2900" dirty="0" smtClean="0"/>
              <a:t>Формат </a:t>
            </a:r>
            <a:r>
              <a:rPr lang="uk-UA" sz="2900" dirty="0" smtClean="0"/>
              <a:t>РБНФ як зразок для розробленого автором формату</a:t>
            </a:r>
            <a:endParaRPr lang="uk-UA" sz="2900" dirty="0" smtClean="0"/>
          </a:p>
          <a:p>
            <a:pPr>
              <a:lnSpc>
                <a:spcPct val="150000"/>
              </a:lnSpc>
            </a:pPr>
            <a:r>
              <a:rPr lang="uk-UA" sz="2900" dirty="0" smtClean="0"/>
              <a:t>Конфігураційний </a:t>
            </a:r>
            <a:r>
              <a:rPr lang="uk-UA" sz="2900" dirty="0" smtClean="0"/>
              <a:t>файл </a:t>
            </a:r>
            <a:r>
              <a:rPr lang="uk-UA" sz="2900" dirty="0" smtClean="0"/>
              <a:t>у форматі </a:t>
            </a:r>
            <a:r>
              <a:rPr lang="en-US" sz="2900" dirty="0" smtClean="0"/>
              <a:t>YAML</a:t>
            </a:r>
            <a:endParaRPr lang="uk-UA" sz="2900" dirty="0" smtClean="0"/>
          </a:p>
          <a:p>
            <a:pPr>
              <a:lnSpc>
                <a:spcPct val="150000"/>
              </a:lnSpc>
            </a:pPr>
            <a:r>
              <a:rPr lang="uk-UA" sz="2900" dirty="0" smtClean="0"/>
              <a:t>Граматику можна міняти без модифікації коду мовного процесора</a:t>
            </a:r>
            <a:endParaRPr lang="ru-RU" sz="2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Синтаксичний аналізатор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5000660"/>
          </a:xfrm>
        </p:spPr>
        <p:txBody>
          <a:bodyPr>
            <a:normAutofit fontScale="92500"/>
          </a:bodyPr>
          <a:lstStyle/>
          <a:p>
            <a:r>
              <a:rPr lang="uk-UA" dirty="0" smtClean="0"/>
              <a:t>В класичному методі рекурсивного спуску для кожного правила формальної граматики створюється окрема процедура обробки цього правила</a:t>
            </a:r>
          </a:p>
          <a:p>
            <a:r>
              <a:rPr lang="uk-UA" dirty="0" smtClean="0"/>
              <a:t>В авторському підході був придуманий власний формат зберігання правил, винесено його у конфігураційний файл і розроблено алгоритм розбору створеного формату правил</a:t>
            </a:r>
          </a:p>
          <a:p>
            <a:r>
              <a:rPr lang="uk-UA" dirty="0" smtClean="0"/>
              <a:t>В результаті у програмі лише одна функція для розбору будь-якого правила формальної граматики, єдиний механізм обробки помилок, є можливість змінювати граматику мови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Реалізація методу рекурсивного спуску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3935613"/>
          </a:xfrm>
        </p:spPr>
        <p:txBody>
          <a:bodyPr/>
          <a:lstStyle/>
          <a:p>
            <a:r>
              <a:rPr lang="uk-UA" b="1" dirty="0" smtClean="0"/>
              <a:t>Вигляд правила у форматі РБНФ</a:t>
            </a:r>
            <a:endParaRPr lang="ru-RU" b="1" dirty="0" smtClean="0"/>
          </a:p>
          <a:p>
            <a:pPr>
              <a:buNone/>
            </a:pPr>
            <a:r>
              <a:rPr lang="ru-RU" dirty="0" smtClean="0"/>
              <a:t>программа	::=	</a:t>
            </a:r>
            <a:r>
              <a:rPr lang="ru-RU" u="sng" dirty="0" err="1" smtClean="0"/>
              <a:t>Program</a:t>
            </a:r>
            <a:r>
              <a:rPr lang="ru-RU" dirty="0" smtClean="0"/>
              <a:t>  </a:t>
            </a:r>
            <a:r>
              <a:rPr lang="ru-RU" u="sng" dirty="0" smtClean="0"/>
              <a:t>ID</a:t>
            </a:r>
            <a:r>
              <a:rPr lang="ru-RU" dirty="0" smtClean="0"/>
              <a:t> </a:t>
            </a:r>
            <a:r>
              <a:rPr lang="ru-RU" u="sng" dirty="0" smtClean="0"/>
              <a:t>;</a:t>
            </a:r>
            <a:r>
              <a:rPr lang="ru-RU" dirty="0" smtClean="0"/>
              <a:t>  Блок </a:t>
            </a:r>
            <a:r>
              <a:rPr lang="ru-RU" u="sng" dirty="0" smtClean="0"/>
              <a:t>.</a:t>
            </a:r>
          </a:p>
          <a:p>
            <a:pPr>
              <a:buNone/>
            </a:pPr>
            <a:endParaRPr lang="ru-RU" dirty="0" smtClean="0"/>
          </a:p>
          <a:p>
            <a:r>
              <a:rPr lang="uk-UA" b="1" dirty="0" smtClean="0"/>
              <a:t>Вигляд правила у конфігураційному файлі</a:t>
            </a:r>
          </a:p>
          <a:p>
            <a:pPr>
              <a:buNone/>
            </a:pPr>
            <a:r>
              <a:rPr lang="en-US" dirty="0" err="1" smtClean="0"/>
              <a:t>programme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- [program, id, ;, Block, "."]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1288"/>
          </a:xfrm>
        </p:spPr>
        <p:txBody>
          <a:bodyPr>
            <a:normAutofit/>
          </a:bodyPr>
          <a:lstStyle/>
          <a:p>
            <a:r>
              <a:rPr lang="uk-UA" dirty="0" smtClean="0"/>
              <a:t>Формат зберігання граматики</a:t>
            </a:r>
            <a:br>
              <a:rPr lang="uk-UA" dirty="0" smtClean="0"/>
            </a:br>
            <a:r>
              <a:rPr lang="uk-UA" dirty="0" smtClean="0"/>
              <a:t>у конфігураційному файлі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007051"/>
          </a:xfrm>
        </p:spPr>
        <p:txBody>
          <a:bodyPr/>
          <a:lstStyle/>
          <a:p>
            <a:r>
              <a:rPr lang="uk-UA" b="1" dirty="0" smtClean="0"/>
              <a:t>Правило без семантичних дій</a:t>
            </a:r>
          </a:p>
          <a:p>
            <a:pPr>
              <a:buNone/>
            </a:pPr>
            <a:r>
              <a:rPr lang="uk-UA" dirty="0" err="1" smtClean="0"/>
              <a:t>complex_action</a:t>
            </a:r>
            <a:r>
              <a:rPr lang="uk-UA" dirty="0" smtClean="0"/>
              <a:t>:</a:t>
            </a:r>
            <a:endParaRPr lang="ru-RU" dirty="0" smtClean="0"/>
          </a:p>
          <a:p>
            <a:pPr>
              <a:buNone/>
            </a:pPr>
            <a:r>
              <a:rPr lang="uk-UA" dirty="0" smtClean="0"/>
              <a:t>    - [</a:t>
            </a:r>
            <a:r>
              <a:rPr lang="uk-UA" dirty="0" err="1" smtClean="0"/>
              <a:t>begin</a:t>
            </a:r>
            <a:r>
              <a:rPr lang="uk-UA" dirty="0" smtClean="0"/>
              <a:t>, </a:t>
            </a:r>
            <a:r>
              <a:rPr lang="uk-UA" dirty="0" err="1" smtClean="0"/>
              <a:t>action_list</a:t>
            </a:r>
            <a:r>
              <a:rPr lang="uk-UA" dirty="0" smtClean="0"/>
              <a:t>, </a:t>
            </a:r>
            <a:r>
              <a:rPr lang="uk-UA" dirty="0" err="1" smtClean="0"/>
              <a:t>end</a:t>
            </a:r>
            <a:r>
              <a:rPr lang="uk-UA" dirty="0" smtClean="0"/>
              <a:t>]</a:t>
            </a:r>
          </a:p>
          <a:p>
            <a:pPr>
              <a:buNone/>
            </a:pPr>
            <a:endParaRPr lang="uk-UA" dirty="0" smtClean="0"/>
          </a:p>
          <a:p>
            <a:r>
              <a:rPr lang="uk-UA" b="1" dirty="0" smtClean="0"/>
              <a:t>Правило з семантичними діями</a:t>
            </a:r>
          </a:p>
          <a:p>
            <a:pPr>
              <a:buNone/>
            </a:pPr>
            <a:r>
              <a:rPr lang="en-US" dirty="0" err="1" smtClean="0"/>
              <a:t>complex_action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- [begin, "#200", </a:t>
            </a:r>
            <a:r>
              <a:rPr lang="en-US" dirty="0" err="1" smtClean="0"/>
              <a:t>action_list</a:t>
            </a:r>
            <a:r>
              <a:rPr lang="en-US" dirty="0" smtClean="0"/>
              <a:t>, end, "#220"]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39850"/>
          </a:xfrm>
        </p:spPr>
        <p:txBody>
          <a:bodyPr>
            <a:normAutofit/>
          </a:bodyPr>
          <a:lstStyle/>
          <a:p>
            <a:r>
              <a:rPr lang="uk-UA" dirty="0" smtClean="0"/>
              <a:t>Семантичний аналізатор</a:t>
            </a:r>
            <a:br>
              <a:rPr lang="uk-UA" dirty="0" smtClean="0"/>
            </a:br>
            <a:r>
              <a:rPr lang="uk-UA" dirty="0" smtClean="0"/>
              <a:t>Семантичні дії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9087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uk-UA" dirty="0" smtClean="0"/>
              <a:t>З метою полегшення </a:t>
            </a:r>
            <a:r>
              <a:rPr lang="uk-UA" dirty="0" smtClean="0"/>
              <a:t>генерації </a:t>
            </a:r>
            <a:r>
              <a:rPr lang="uk-UA" dirty="0" smtClean="0"/>
              <a:t>машинного коду було створено набір </a:t>
            </a:r>
            <a:r>
              <a:rPr lang="uk-UA" dirty="0" err="1" smtClean="0"/>
              <a:t>атрибутних</a:t>
            </a:r>
            <a:r>
              <a:rPr lang="uk-UA" dirty="0" smtClean="0"/>
              <a:t> класів, як приклад</a:t>
            </a:r>
            <a:r>
              <a:rPr lang="en-US" dirty="0" smtClean="0"/>
              <a:t> </a:t>
            </a:r>
            <a:r>
              <a:rPr lang="en-US" dirty="0" err="1" smtClean="0"/>
              <a:t>AttrFor</a:t>
            </a:r>
            <a:endParaRPr lang="uk-UA" dirty="0" smtClean="0"/>
          </a:p>
          <a:p>
            <a:pPr>
              <a:lnSpc>
                <a:spcPct val="120000"/>
              </a:lnSpc>
            </a:pPr>
            <a:endParaRPr lang="uk-UA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class </a:t>
            </a:r>
            <a:r>
              <a:rPr lang="en-US" dirty="0" err="1" smtClean="0"/>
              <a:t>AttrFor</a:t>
            </a:r>
            <a:r>
              <a:rPr lang="en-US" dirty="0" smtClean="0"/>
              <a:t> (</a:t>
            </a:r>
            <a:r>
              <a:rPr lang="en-US" dirty="0" err="1" smtClean="0"/>
              <a:t>AttrObject</a:t>
            </a:r>
            <a:r>
              <a:rPr lang="en-US" dirty="0" smtClean="0"/>
              <a:t>):</a:t>
            </a:r>
            <a:endParaRPr lang="ru-RU" dirty="0" smtClean="0"/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self.parameter</a:t>
            </a:r>
            <a:r>
              <a:rPr lang="en-US" dirty="0" smtClean="0"/>
              <a:t> = None </a:t>
            </a:r>
            <a:endParaRPr lang="ru-RU" dirty="0" smtClean="0"/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self.first</a:t>
            </a:r>
            <a:r>
              <a:rPr lang="en-US" dirty="0" smtClean="0"/>
              <a:t> = None</a:t>
            </a:r>
            <a:endParaRPr lang="ru-RU" dirty="0" smtClean="0"/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self.last</a:t>
            </a:r>
            <a:r>
              <a:rPr lang="en-US" dirty="0" smtClean="0"/>
              <a:t> = None</a:t>
            </a:r>
            <a:endParaRPr lang="ru-RU" dirty="0" smtClean="0"/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self.step</a:t>
            </a:r>
            <a:r>
              <a:rPr lang="en-US" dirty="0" smtClean="0"/>
              <a:t> = None</a:t>
            </a:r>
            <a:endParaRPr lang="ru-RU" dirty="0" smtClean="0"/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self.body</a:t>
            </a:r>
            <a:r>
              <a:rPr lang="en-US" dirty="0" smtClean="0"/>
              <a:t> = </a:t>
            </a:r>
            <a:r>
              <a:rPr lang="en-US" dirty="0" smtClean="0"/>
              <a:t>None</a:t>
            </a:r>
            <a:endParaRPr lang="uk-UA" dirty="0" smtClean="0"/>
          </a:p>
          <a:p>
            <a:pPr>
              <a:lnSpc>
                <a:spcPct val="120000"/>
              </a:lnSpc>
              <a:buNone/>
            </a:pPr>
            <a:r>
              <a:rPr lang="uk-UA" dirty="0" err="1" smtClean="0"/>
              <a:t>Атрибутні</a:t>
            </a:r>
            <a:r>
              <a:rPr lang="uk-UA" dirty="0" smtClean="0"/>
              <a:t> класи дозволяють відстежувати структуру </a:t>
            </a:r>
          </a:p>
          <a:p>
            <a:pPr>
              <a:lnSpc>
                <a:spcPct val="120000"/>
              </a:lnSpc>
              <a:buNone/>
            </a:pPr>
            <a:r>
              <a:rPr lang="uk-UA" dirty="0" smtClean="0"/>
              <a:t>програми</a:t>
            </a:r>
            <a:endParaRPr lang="ru-RU" dirty="0" smtClean="0"/>
          </a:p>
          <a:p>
            <a:pPr>
              <a:lnSpc>
                <a:spcPct val="150000"/>
              </a:lnSpc>
            </a:pP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err="1" smtClean="0"/>
              <a:t>Атрибутні</a:t>
            </a:r>
            <a:r>
              <a:rPr lang="uk-UA" dirty="0" smtClean="0"/>
              <a:t> </a:t>
            </a:r>
            <a:r>
              <a:rPr lang="uk-UA" dirty="0" smtClean="0"/>
              <a:t>класи як інструмент полегшення генераці</a:t>
            </a:r>
            <a:r>
              <a:rPr lang="uk-UA" dirty="0" smtClean="0"/>
              <a:t>ї кодів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Абстрактне дерево розбору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7842307" cy="332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 smtClean="0"/>
              <a:t>При генерації проміжного коду використовуємо мову </a:t>
            </a:r>
            <a:r>
              <a:rPr lang="uk-UA" dirty="0" err="1" smtClean="0"/>
              <a:t>тетрад</a:t>
            </a:r>
            <a:r>
              <a:rPr lang="uk-UA" dirty="0" smtClean="0"/>
              <a:t>. Вигляд проміжно</a:t>
            </a:r>
            <a:r>
              <a:rPr lang="uk-UA" dirty="0" smtClean="0"/>
              <a:t>го коду спеціально вибраний таким, який легко перетворити на асемблер</a:t>
            </a:r>
          </a:p>
          <a:p>
            <a:endParaRPr lang="uk-UA" dirty="0" smtClean="0"/>
          </a:p>
          <a:p>
            <a:r>
              <a:rPr lang="uk-UA" dirty="0" smtClean="0"/>
              <a:t>Вигляд мови тетрад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Z := X op Y</a:t>
            </a:r>
          </a:p>
          <a:p>
            <a:pPr>
              <a:buNone/>
            </a:pPr>
            <a:r>
              <a:rPr lang="en-US" dirty="0" smtClean="0"/>
              <a:t>Z := op X</a:t>
            </a:r>
          </a:p>
          <a:p>
            <a:pPr>
              <a:buNone/>
            </a:pPr>
            <a:r>
              <a:rPr lang="en-US" dirty="0" smtClean="0"/>
              <a:t>Z := Y</a:t>
            </a:r>
          </a:p>
          <a:p>
            <a:pPr>
              <a:buNone/>
            </a:pPr>
            <a:r>
              <a:rPr lang="en-US" dirty="0" smtClean="0"/>
              <a:t>Z := Y[X]</a:t>
            </a:r>
          </a:p>
          <a:p>
            <a:pPr>
              <a:buNone/>
            </a:pPr>
            <a:r>
              <a:rPr lang="en-US" dirty="0" smtClean="0"/>
              <a:t>Z:</a:t>
            </a:r>
          </a:p>
          <a:p>
            <a:pPr>
              <a:buNone/>
            </a:pPr>
            <a:r>
              <a:rPr lang="en-US" dirty="0" smtClean="0"/>
              <a:t>GOTO Z</a:t>
            </a:r>
            <a:endParaRPr lang="uk-U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Генерація проміжного коду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program q;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a, b: integer;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: integer;</a:t>
            </a:r>
          </a:p>
          <a:p>
            <a:pPr>
              <a:buNone/>
            </a:pPr>
            <a:r>
              <a:rPr lang="en-US" dirty="0" smtClean="0"/>
              <a:t>	d: real;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dirty="0" smtClean="0"/>
              <a:t>    d := 4;</a:t>
            </a:r>
          </a:p>
          <a:p>
            <a:pPr>
              <a:buNone/>
            </a:pPr>
            <a:r>
              <a:rPr lang="en-US" dirty="0" smtClean="0"/>
              <a:t>	for </a:t>
            </a:r>
            <a:r>
              <a:rPr lang="en-US" dirty="0" err="1" smtClean="0"/>
              <a:t>i</a:t>
            </a:r>
            <a:r>
              <a:rPr lang="en-US" dirty="0" smtClean="0"/>
              <a:t>:= 1 to (2+2*2)*2 do	</a:t>
            </a:r>
          </a:p>
          <a:p>
            <a:pPr>
              <a:buNone/>
            </a:pPr>
            <a:r>
              <a:rPr lang="en-US" dirty="0" smtClean="0"/>
              <a:t>	begin</a:t>
            </a:r>
          </a:p>
          <a:p>
            <a:pPr>
              <a:buNone/>
            </a:pPr>
            <a:r>
              <a:rPr lang="en-US" dirty="0" smtClean="0"/>
              <a:t>	b:=2 + 1;</a:t>
            </a:r>
          </a:p>
          <a:p>
            <a:pPr>
              <a:buNone/>
            </a:pPr>
            <a:r>
              <a:rPr lang="en-US" dirty="0" smtClean="0"/>
              <a:t>	a:=1 + 2;</a:t>
            </a:r>
          </a:p>
          <a:p>
            <a:pPr>
              <a:buNone/>
            </a:pPr>
            <a:r>
              <a:rPr lang="en-US" dirty="0" smtClean="0"/>
              <a:t>	end;</a:t>
            </a:r>
          </a:p>
          <a:p>
            <a:pPr>
              <a:buNone/>
            </a:pPr>
            <a:r>
              <a:rPr lang="en-US" dirty="0" smtClean="0"/>
              <a:t>	d:=a;</a:t>
            </a:r>
          </a:p>
          <a:p>
            <a:pPr>
              <a:buNone/>
            </a:pPr>
            <a:r>
              <a:rPr lang="en-US" dirty="0" smtClean="0"/>
              <a:t>end.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Приклад оброблюваного файлу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l-PL" dirty="0" smtClean="0"/>
              <a:t>d:=4</a:t>
            </a:r>
          </a:p>
          <a:p>
            <a:pPr>
              <a:buNone/>
            </a:pPr>
            <a:r>
              <a:rPr lang="pl-PL" dirty="0" smtClean="0"/>
              <a:t>i:=1</a:t>
            </a:r>
          </a:p>
          <a:p>
            <a:pPr>
              <a:buNone/>
            </a:pPr>
            <a:r>
              <a:rPr lang="pl-PL" dirty="0" smtClean="0"/>
              <a:t>@Lid1:</a:t>
            </a:r>
          </a:p>
          <a:p>
            <a:pPr>
              <a:buNone/>
            </a:pPr>
            <a:r>
              <a:rPr lang="pl-PL" dirty="0" smtClean="0"/>
              <a:t>if i &gt; 12.0 goto @Lid2</a:t>
            </a:r>
          </a:p>
          <a:p>
            <a:pPr>
              <a:buNone/>
            </a:pPr>
            <a:r>
              <a:rPr lang="pl-PL" dirty="0" smtClean="0"/>
              <a:t>b:=3.0</a:t>
            </a:r>
          </a:p>
          <a:p>
            <a:pPr>
              <a:buNone/>
            </a:pPr>
            <a:r>
              <a:rPr lang="pl-PL" dirty="0" smtClean="0"/>
              <a:t>a:=3.0</a:t>
            </a:r>
          </a:p>
          <a:p>
            <a:pPr>
              <a:buNone/>
            </a:pPr>
            <a:r>
              <a:rPr lang="pl-PL" dirty="0" smtClean="0"/>
              <a:t>i := i + 1</a:t>
            </a:r>
          </a:p>
          <a:p>
            <a:pPr>
              <a:buNone/>
            </a:pPr>
            <a:r>
              <a:rPr lang="pl-PL" dirty="0" smtClean="0"/>
              <a:t>goto @Lid1</a:t>
            </a:r>
          </a:p>
          <a:p>
            <a:pPr>
              <a:buNone/>
            </a:pPr>
            <a:r>
              <a:rPr lang="pl-PL" dirty="0" smtClean="0"/>
              <a:t>@Lid2:</a:t>
            </a:r>
          </a:p>
          <a:p>
            <a:pPr>
              <a:buNone/>
            </a:pPr>
            <a:r>
              <a:rPr lang="pl-PL" dirty="0" smtClean="0"/>
              <a:t>d:=a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 проміжного коду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229600" cy="5143536"/>
          </a:xfrm>
        </p:spPr>
        <p:txBody>
          <a:bodyPr>
            <a:noAutofit/>
          </a:bodyPr>
          <a:lstStyle/>
          <a:p>
            <a:pPr lvl="0"/>
            <a:r>
              <a:rPr lang="uk-UA" sz="2000" dirty="0" smtClean="0"/>
              <a:t>Реалізовано лексичний, синтаксичний, семантичний </a:t>
            </a:r>
            <a:r>
              <a:rPr lang="uk-UA" sz="2000" dirty="0" smtClean="0"/>
              <a:t>аналізатори значну частину генерації </a:t>
            </a:r>
            <a:r>
              <a:rPr lang="uk-UA" sz="2000" dirty="0" smtClean="0"/>
              <a:t>проміжного коду</a:t>
            </a:r>
            <a:endParaRPr lang="ru-RU" sz="2000" dirty="0" smtClean="0"/>
          </a:p>
          <a:p>
            <a:pPr lvl="0"/>
            <a:r>
              <a:rPr lang="uk-UA" sz="2000" dirty="0" smtClean="0"/>
              <a:t>Показано можливі підходи </a:t>
            </a:r>
            <a:r>
              <a:rPr lang="uk-UA" sz="2000" dirty="0" smtClean="0"/>
              <a:t>до реалізації семантичного аналізу і генерації проміжного коду</a:t>
            </a:r>
            <a:endParaRPr lang="ru-RU" sz="2000" dirty="0" smtClean="0"/>
          </a:p>
          <a:p>
            <a:pPr lvl="0"/>
            <a:r>
              <a:rPr lang="uk-UA" sz="2000" dirty="0" smtClean="0"/>
              <a:t>Є все </a:t>
            </a:r>
            <a:r>
              <a:rPr lang="uk-UA" sz="2000" dirty="0" smtClean="0"/>
              <a:t>необхідне для </a:t>
            </a:r>
            <a:r>
              <a:rPr lang="uk-UA" sz="2000" dirty="0" smtClean="0"/>
              <a:t>генерації коду</a:t>
            </a:r>
          </a:p>
          <a:p>
            <a:pPr lvl="0"/>
            <a:r>
              <a:rPr lang="uk-UA" sz="2000" dirty="0" smtClean="0"/>
              <a:t>Розроблений власний авторський формат правил граматики мови на основі РБНФ і </a:t>
            </a:r>
            <a:r>
              <a:rPr lang="en-US" sz="2000" dirty="0" smtClean="0"/>
              <a:t>YAML</a:t>
            </a:r>
            <a:endParaRPr lang="uk-UA" sz="2000" dirty="0" smtClean="0"/>
          </a:p>
          <a:p>
            <a:pPr lvl="0"/>
            <a:r>
              <a:rPr lang="uk-UA" sz="2000" dirty="0" smtClean="0"/>
              <a:t>Пристосовано метод рекурсивного спуску для автоматичної обробки формальний правил</a:t>
            </a:r>
            <a:endParaRPr lang="ru-RU" sz="2000" dirty="0" smtClean="0"/>
          </a:p>
          <a:p>
            <a:r>
              <a:rPr lang="ru-RU" sz="2000" dirty="0" err="1" smtClean="0"/>
              <a:t>Параметризував</a:t>
            </a:r>
            <a:r>
              <a:rPr lang="ru-RU" sz="2000" dirty="0" smtClean="0"/>
              <a:t> </a:t>
            </a:r>
            <a:r>
              <a:rPr lang="ru-RU" sz="2000" dirty="0" err="1" smtClean="0"/>
              <a:t>мовний</a:t>
            </a:r>
            <a:r>
              <a:rPr lang="ru-RU" sz="2000" dirty="0" smtClean="0"/>
              <a:t> </a:t>
            </a:r>
            <a:r>
              <a:rPr lang="ru-RU" sz="2000" dirty="0" err="1" smtClean="0"/>
              <a:t>процесор</a:t>
            </a:r>
            <a:endParaRPr lang="en-US" sz="2000" dirty="0" smtClean="0"/>
          </a:p>
          <a:p>
            <a:r>
              <a:rPr lang="ru-RU" sz="2000" dirty="0" err="1" smtClean="0"/>
              <a:t>Результати</a:t>
            </a:r>
            <a:r>
              <a:rPr lang="ru-RU" sz="2000" dirty="0" smtClean="0"/>
              <a:t> </a:t>
            </a:r>
            <a:r>
              <a:rPr lang="ru-RU" sz="2000" dirty="0" err="1" smtClean="0"/>
              <a:t>роботи</a:t>
            </a:r>
            <a:r>
              <a:rPr lang="ru-RU" sz="2000" dirty="0" smtClean="0"/>
              <a:t> </a:t>
            </a:r>
            <a:r>
              <a:rPr lang="ru-RU" sz="2000" dirty="0" err="1" smtClean="0"/>
              <a:t>будуть</a:t>
            </a:r>
            <a:r>
              <a:rPr lang="ru-RU" sz="2000" dirty="0" smtClean="0"/>
              <a:t> </a:t>
            </a:r>
            <a:r>
              <a:rPr lang="ru-RU" sz="2000" dirty="0" err="1" smtClean="0"/>
              <a:t>використані</a:t>
            </a:r>
            <a:r>
              <a:rPr lang="ru-RU" sz="2000" dirty="0" smtClean="0"/>
              <a:t> при </a:t>
            </a:r>
            <a:r>
              <a:rPr lang="ru-RU" sz="2000" dirty="0" err="1" smtClean="0"/>
              <a:t>вивченні</a:t>
            </a:r>
            <a:r>
              <a:rPr lang="ru-RU" sz="2000" dirty="0" smtClean="0"/>
              <a:t> курсу «</a:t>
            </a:r>
            <a:r>
              <a:rPr lang="ru-RU" sz="2000" dirty="0" err="1" smtClean="0"/>
              <a:t>Алгоритмічні</a:t>
            </a:r>
            <a:r>
              <a:rPr lang="ru-RU" sz="2000" dirty="0" smtClean="0"/>
              <a:t> </a:t>
            </a:r>
            <a:r>
              <a:rPr lang="ru-RU" sz="2000" dirty="0" err="1" smtClean="0"/>
              <a:t>мови</a:t>
            </a:r>
            <a:r>
              <a:rPr lang="ru-RU" sz="2000" dirty="0" smtClean="0"/>
              <a:t> та </a:t>
            </a:r>
            <a:r>
              <a:rPr lang="ru-RU" sz="2000" dirty="0" err="1" smtClean="0"/>
              <a:t>мовні</a:t>
            </a:r>
            <a:r>
              <a:rPr lang="ru-RU" sz="2000" dirty="0" smtClean="0"/>
              <a:t> </a:t>
            </a:r>
            <a:r>
              <a:rPr lang="ru-RU" sz="2000" dirty="0" err="1" smtClean="0"/>
              <a:t>процесори</a:t>
            </a:r>
            <a:r>
              <a:rPr lang="ru-RU" sz="2000" dirty="0" smtClean="0"/>
              <a:t>».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796908"/>
          </a:xfrm>
        </p:spPr>
        <p:txBody>
          <a:bodyPr/>
          <a:lstStyle/>
          <a:p>
            <a:r>
              <a:rPr lang="uk-UA" dirty="0" smtClean="0"/>
              <a:t>Висновки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uk-UA" dirty="0" smtClean="0"/>
              <a:t>Реалізувати лексичний, синтаксичний, семантичний </a:t>
            </a:r>
            <a:r>
              <a:rPr lang="uk-UA" dirty="0" smtClean="0"/>
              <a:t>аналізатори, почати реалізацію генерації проміжного </a:t>
            </a:r>
            <a:r>
              <a:rPr lang="uk-UA" dirty="0" smtClean="0"/>
              <a:t>коду </a:t>
            </a:r>
            <a:r>
              <a:rPr lang="uk-UA" dirty="0" smtClean="0"/>
              <a:t>з метою закінчити її на етапі дипломної роботи магістра</a:t>
            </a:r>
            <a:endParaRPr lang="ru-RU" dirty="0" smtClean="0"/>
          </a:p>
          <a:p>
            <a:pPr lvl="0">
              <a:lnSpc>
                <a:spcPct val="120000"/>
              </a:lnSpc>
            </a:pPr>
            <a:r>
              <a:rPr lang="uk-UA" dirty="0" smtClean="0"/>
              <a:t>Дослідити неопубліковані </a:t>
            </a:r>
            <a:r>
              <a:rPr lang="uk-UA" dirty="0" smtClean="0"/>
              <a:t>в літературі </a:t>
            </a:r>
            <a:r>
              <a:rPr lang="uk-UA" dirty="0" smtClean="0"/>
              <a:t>варіанти реалізації двох останніх стадій і відкрити можливі нюанси</a:t>
            </a:r>
            <a:endParaRPr lang="ru-RU" dirty="0" smtClean="0"/>
          </a:p>
          <a:p>
            <a:pPr>
              <a:lnSpc>
                <a:spcPct val="120000"/>
              </a:lnSpc>
            </a:pPr>
            <a:r>
              <a:rPr lang="ru-RU" dirty="0" err="1" smtClean="0"/>
              <a:t>П</a:t>
            </a:r>
            <a:r>
              <a:rPr lang="ru-RU" dirty="0" err="1" smtClean="0"/>
              <a:t>араметризувати</a:t>
            </a:r>
            <a:r>
              <a:rPr lang="ru-RU" dirty="0" smtClean="0"/>
              <a:t> </a:t>
            </a:r>
            <a:r>
              <a:rPr lang="ru-RU" dirty="0" err="1" smtClean="0"/>
              <a:t>мовний</a:t>
            </a:r>
            <a:r>
              <a:rPr lang="ru-RU" dirty="0" smtClean="0"/>
              <a:t> </a:t>
            </a:r>
            <a:r>
              <a:rPr lang="ru-RU" dirty="0" err="1" smtClean="0"/>
              <a:t>процесор</a:t>
            </a:r>
            <a:r>
              <a:rPr lang="ru-RU" dirty="0" smtClean="0"/>
              <a:t>, </a:t>
            </a:r>
            <a:r>
              <a:rPr lang="ru-RU" dirty="0" err="1" smtClean="0"/>
              <a:t>показати</a:t>
            </a:r>
            <a:r>
              <a:rPr lang="ru-RU" dirty="0" smtClean="0"/>
              <a:t> </a:t>
            </a:r>
            <a:r>
              <a:rPr lang="ru-RU" dirty="0" err="1" smtClean="0"/>
              <a:t>інший</a:t>
            </a:r>
            <a:r>
              <a:rPr lang="ru-RU" dirty="0" smtClean="0"/>
              <a:t> </a:t>
            </a:r>
            <a:r>
              <a:rPr lang="ru-RU" dirty="0" err="1" smtClean="0"/>
              <a:t>підхід</a:t>
            </a:r>
            <a:r>
              <a:rPr lang="ru-RU" dirty="0" smtClean="0"/>
              <a:t> до методу рекурсивного спуску, </a:t>
            </a:r>
            <a:r>
              <a:rPr lang="ru-RU" dirty="0" err="1" smtClean="0"/>
              <a:t>дати</a:t>
            </a:r>
            <a:r>
              <a:rPr lang="ru-RU" dirty="0" smtClean="0"/>
              <a:t> </a:t>
            </a:r>
            <a:r>
              <a:rPr lang="ru-RU" dirty="0" err="1" smtClean="0"/>
              <a:t>можливість</a:t>
            </a:r>
            <a:r>
              <a:rPr lang="ru-RU" dirty="0" smtClean="0"/>
              <a:t> </a:t>
            </a:r>
            <a:r>
              <a:rPr lang="ru-RU" dirty="0" err="1" smtClean="0"/>
              <a:t>змінювати</a:t>
            </a:r>
            <a:r>
              <a:rPr lang="ru-RU" dirty="0" smtClean="0"/>
              <a:t> </a:t>
            </a:r>
            <a:r>
              <a:rPr lang="ru-RU" dirty="0" err="1" smtClean="0"/>
              <a:t>формальну</a:t>
            </a:r>
            <a:r>
              <a:rPr lang="ru-RU" dirty="0" smtClean="0"/>
              <a:t> </a:t>
            </a:r>
            <a:r>
              <a:rPr lang="ru-RU" dirty="0" err="1" smtClean="0"/>
              <a:t>граматику</a:t>
            </a:r>
            <a:r>
              <a:rPr lang="ru-RU" dirty="0" smtClean="0"/>
              <a:t> </a:t>
            </a:r>
            <a:r>
              <a:rPr lang="ru-RU" dirty="0" err="1" smtClean="0"/>
              <a:t>мови</a:t>
            </a:r>
            <a:r>
              <a:rPr lang="ru-RU" dirty="0" smtClean="0"/>
              <a:t>, не </a:t>
            </a:r>
            <a:r>
              <a:rPr lang="ru-RU" dirty="0" err="1" smtClean="0"/>
              <a:t>змінюючи</a:t>
            </a:r>
            <a:r>
              <a:rPr lang="ru-RU" dirty="0" smtClean="0"/>
              <a:t> </a:t>
            </a:r>
            <a:r>
              <a:rPr lang="ru-RU" dirty="0" err="1" smtClean="0"/>
              <a:t>вихідних</a:t>
            </a:r>
            <a:r>
              <a:rPr lang="ru-RU" dirty="0" smtClean="0"/>
              <a:t> </a:t>
            </a:r>
            <a:r>
              <a:rPr lang="ru-RU" dirty="0" err="1" smtClean="0"/>
              <a:t>кодів</a:t>
            </a:r>
            <a:r>
              <a:rPr lang="ru-RU" dirty="0" smtClean="0"/>
              <a:t> </a:t>
            </a:r>
            <a:r>
              <a:rPr lang="ru-RU" dirty="0" err="1" smtClean="0"/>
              <a:t>програми</a:t>
            </a:r>
            <a:endParaRPr lang="ru-RU" dirty="0" smtClean="0"/>
          </a:p>
          <a:p>
            <a:pPr lvl="0">
              <a:lnSpc>
                <a:spcPct val="120000"/>
              </a:lnSpc>
            </a:pP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</a:t>
            </a:r>
            <a:r>
              <a:rPr lang="ru-RU" dirty="0" err="1" smtClean="0"/>
              <a:t>задачі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uk-UA" dirty="0" smtClean="0"/>
              <a:t>Було </a:t>
            </a:r>
            <a:r>
              <a:rPr lang="uk-UA" dirty="0" smtClean="0"/>
              <a:t>проведено </a:t>
            </a:r>
            <a:r>
              <a:rPr lang="uk-UA" dirty="0" smtClean="0"/>
              <a:t>дослідження основних мов</a:t>
            </a:r>
          </a:p>
          <a:p>
            <a:pPr>
              <a:buNone/>
            </a:pPr>
            <a:r>
              <a:rPr lang="uk-UA" dirty="0" smtClean="0"/>
              <a:t>реалізації програмних проектів, а саме</a:t>
            </a:r>
            <a:endParaRPr lang="uk-UA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Python</a:t>
            </a:r>
            <a:r>
              <a:rPr lang="ru-RU" dirty="0" smtClean="0"/>
              <a:t> </a:t>
            </a:r>
            <a:r>
              <a:rPr lang="en-US" dirty="0" smtClean="0"/>
              <a:t>Java</a:t>
            </a:r>
            <a:r>
              <a:rPr lang="uk-UA" dirty="0" smtClean="0"/>
              <a:t> </a:t>
            </a:r>
            <a:r>
              <a:rPr lang="en-US" dirty="0" smtClean="0"/>
              <a:t>Perl</a:t>
            </a:r>
            <a:r>
              <a:rPr lang="ru-RU" dirty="0" smtClean="0"/>
              <a:t> </a:t>
            </a:r>
            <a:r>
              <a:rPr lang="en-US" dirty="0" smtClean="0"/>
              <a:t>C++</a:t>
            </a:r>
            <a:r>
              <a:rPr lang="ru-RU" dirty="0" smtClean="0"/>
              <a:t> </a:t>
            </a:r>
            <a:r>
              <a:rPr lang="en-US" dirty="0" smtClean="0"/>
              <a:t>Delphi</a:t>
            </a:r>
            <a:r>
              <a:rPr lang="uk-UA" dirty="0" smtClean="0"/>
              <a:t> </a:t>
            </a:r>
            <a:r>
              <a:rPr lang="en-US" dirty="0" smtClean="0"/>
              <a:t>PHP</a:t>
            </a:r>
            <a:endParaRPr lang="ru-RU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uk-UA" dirty="0" smtClean="0"/>
              <a:t>В </a:t>
            </a:r>
            <a:r>
              <a:rPr lang="uk-UA" dirty="0" smtClean="0"/>
              <a:t>результаті проведеного дослідження </a:t>
            </a:r>
            <a:r>
              <a:rPr lang="uk-UA" dirty="0" smtClean="0"/>
              <a:t>був</a:t>
            </a:r>
            <a:endParaRPr lang="en-US" dirty="0" smtClean="0"/>
          </a:p>
          <a:p>
            <a:pPr>
              <a:buNone/>
            </a:pPr>
            <a:r>
              <a:rPr lang="uk-UA" dirty="0" smtClean="0"/>
              <a:t>вибраний </a:t>
            </a:r>
            <a:r>
              <a:rPr lang="en-US" dirty="0" smtClean="0"/>
              <a:t>Python</a:t>
            </a:r>
            <a:r>
              <a:rPr lang="uk-UA" dirty="0" smtClean="0"/>
              <a:t> в якості мови реалізації </a:t>
            </a:r>
            <a:endParaRPr lang="en-US" dirty="0" smtClean="0"/>
          </a:p>
          <a:p>
            <a:pPr>
              <a:buNone/>
            </a:pPr>
            <a:r>
              <a:rPr lang="uk-UA" dirty="0" smtClean="0"/>
              <a:t>через </a:t>
            </a:r>
            <a:r>
              <a:rPr lang="uk-UA" dirty="0" smtClean="0"/>
              <a:t>цілий ряд переваг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Аналіз можливих мов реалізації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4340237"/>
          </a:xfrm>
        </p:spPr>
        <p:txBody>
          <a:bodyPr>
            <a:normAutofit/>
          </a:bodyPr>
          <a:lstStyle/>
          <a:p>
            <a:pPr lvl="0"/>
            <a:r>
              <a:rPr lang="uk-UA" dirty="0" smtClean="0"/>
              <a:t>Мова програмування високого рівня</a:t>
            </a:r>
            <a:endParaRPr lang="ru-RU" dirty="0" smtClean="0"/>
          </a:p>
          <a:p>
            <a:pPr lvl="0"/>
            <a:r>
              <a:rPr lang="uk-UA" dirty="0" smtClean="0"/>
              <a:t>Об</a:t>
            </a:r>
            <a:r>
              <a:rPr lang="en-US" dirty="0" smtClean="0"/>
              <a:t>’</a:t>
            </a:r>
            <a:r>
              <a:rPr lang="uk-UA" dirty="0" err="1" smtClean="0"/>
              <a:t>єктно-орієнтованість</a:t>
            </a:r>
            <a:endParaRPr lang="ru-RU" dirty="0" smtClean="0"/>
          </a:p>
          <a:p>
            <a:pPr lvl="0"/>
            <a:r>
              <a:rPr lang="uk-UA" dirty="0" smtClean="0"/>
              <a:t>З</a:t>
            </a:r>
            <a:r>
              <a:rPr lang="uk-UA" dirty="0" smtClean="0"/>
              <a:t>ручні </a:t>
            </a:r>
            <a:r>
              <a:rPr lang="uk-UA" dirty="0" smtClean="0"/>
              <a:t>типи </a:t>
            </a:r>
            <a:r>
              <a:rPr lang="uk-UA" dirty="0" smtClean="0"/>
              <a:t>даних, відсутні в інших мовах</a:t>
            </a:r>
            <a:endParaRPr lang="ru-RU" dirty="0" smtClean="0"/>
          </a:p>
          <a:p>
            <a:pPr lvl="0"/>
            <a:r>
              <a:rPr lang="uk-UA" dirty="0" smtClean="0"/>
              <a:t>Велика швидкість роботи завдяки використанню </a:t>
            </a:r>
            <a:r>
              <a:rPr lang="uk-UA" dirty="0" smtClean="0"/>
              <a:t>бібліотек на чистому </a:t>
            </a:r>
            <a:r>
              <a:rPr lang="en-US" dirty="0" smtClean="0"/>
              <a:t>C</a:t>
            </a:r>
            <a:endParaRPr lang="ru-RU" dirty="0" smtClean="0"/>
          </a:p>
          <a:p>
            <a:pPr lvl="0"/>
            <a:r>
              <a:rPr lang="uk-UA" dirty="0" smtClean="0"/>
              <a:t>Простий і зрозумілий синтаксис</a:t>
            </a:r>
            <a:endParaRPr lang="ru-RU" dirty="0" smtClean="0"/>
          </a:p>
          <a:p>
            <a:pPr lvl="0"/>
            <a:r>
              <a:rPr lang="uk-UA" dirty="0" err="1" smtClean="0"/>
              <a:t>Крос-платформеність</a:t>
            </a:r>
            <a:endParaRPr lang="ru-RU" dirty="0" smtClean="0"/>
          </a:p>
          <a:p>
            <a:pPr lvl="0"/>
            <a:r>
              <a:rPr lang="uk-UA" dirty="0" smtClean="0"/>
              <a:t>Прекрасні засоби роботи з </a:t>
            </a:r>
            <a:r>
              <a:rPr lang="en-US" dirty="0" smtClean="0"/>
              <a:t>YAML</a:t>
            </a:r>
            <a:endParaRPr lang="ru-RU" dirty="0" smtClean="0"/>
          </a:p>
          <a:p>
            <a:r>
              <a:rPr lang="uk-UA" dirty="0" smtClean="0"/>
              <a:t>Вбудована підтримка регулярних виразів</a:t>
            </a:r>
            <a:endParaRPr lang="ru-RU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939784"/>
          </a:xfrm>
        </p:spPr>
        <p:txBody>
          <a:bodyPr>
            <a:normAutofit/>
          </a:bodyPr>
          <a:lstStyle/>
          <a:p>
            <a:r>
              <a:rPr lang="uk-UA" sz="4000" dirty="0" smtClean="0"/>
              <a:t>Переваги</a:t>
            </a:r>
            <a:r>
              <a:rPr lang="ru-RU" sz="4000" dirty="0" smtClean="0"/>
              <a:t> </a:t>
            </a:r>
            <a:r>
              <a:rPr lang="ru-RU" sz="4000" dirty="0" err="1" smtClean="0"/>
              <a:t>мови</a:t>
            </a:r>
            <a:r>
              <a:rPr lang="ru-RU" sz="4000" dirty="0" smtClean="0"/>
              <a:t> </a:t>
            </a:r>
            <a:r>
              <a:rPr lang="en-US" sz="4000" dirty="0" smtClean="0"/>
              <a:t>Python</a:t>
            </a:r>
            <a:endParaRPr lang="ru-RU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Формальна граматика</a:t>
            </a:r>
          </a:p>
          <a:p>
            <a:r>
              <a:rPr lang="uk-UA" dirty="0" smtClean="0"/>
              <a:t>Ключові слова</a:t>
            </a:r>
          </a:p>
          <a:p>
            <a:r>
              <a:rPr lang="uk-UA" dirty="0" smtClean="0"/>
              <a:t>Лексеми (ідентифікатор, функція і т. д.)</a:t>
            </a:r>
          </a:p>
          <a:p>
            <a:r>
              <a:rPr lang="uk-UA" dirty="0" smtClean="0"/>
              <a:t>Формат коментарів, білих символів</a:t>
            </a:r>
          </a:p>
          <a:p>
            <a:r>
              <a:rPr lang="uk-UA" dirty="0" smtClean="0"/>
              <a:t>Формат помилок</a:t>
            </a:r>
          </a:p>
          <a:p>
            <a:r>
              <a:rPr lang="uk-UA" dirty="0" smtClean="0"/>
              <a:t>Типи виразів, сумісність типів </a:t>
            </a:r>
            <a:r>
              <a:rPr lang="uk-UA" dirty="0" err="1" smtClean="0"/>
              <a:t>операндів</a:t>
            </a:r>
            <a:endParaRPr lang="uk-U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Параметризація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Загальна схема роботи </a:t>
            </a:r>
            <a:r>
              <a:rPr lang="uk-UA" dirty="0" smtClean="0"/>
              <a:t>мовного процесора</a:t>
            </a:r>
            <a:endParaRPr lang="ru-RU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8501122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71472" y="2857496"/>
            <a:ext cx="1214446" cy="4286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Лексика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2357422" y="2850104"/>
            <a:ext cx="1571636" cy="4286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Синтаксис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4572000" y="2865870"/>
            <a:ext cx="1857388" cy="4286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Семантика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6786578" y="2881636"/>
            <a:ext cx="1928826" cy="4286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Генерація коду</a:t>
            </a:r>
            <a:endParaRPr lang="ru-RU" dirty="0"/>
          </a:p>
        </p:txBody>
      </p:sp>
      <p:sp>
        <p:nvSpPr>
          <p:cNvPr id="10" name="Rectangle 9"/>
          <p:cNvSpPr/>
          <p:nvPr/>
        </p:nvSpPr>
        <p:spPr>
          <a:xfrm>
            <a:off x="3643306" y="4786322"/>
            <a:ext cx="1214446" cy="4286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Таблиці</a:t>
            </a: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428596" y="1500174"/>
            <a:ext cx="1214446" cy="4286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Вхід</a:t>
            </a:r>
            <a:endParaRPr lang="ru-RU" dirty="0"/>
          </a:p>
        </p:txBody>
      </p:sp>
      <p:sp>
        <p:nvSpPr>
          <p:cNvPr id="12" name="Rectangle 11"/>
          <p:cNvSpPr/>
          <p:nvPr/>
        </p:nvSpPr>
        <p:spPr>
          <a:xfrm>
            <a:off x="7358082" y="4286256"/>
            <a:ext cx="1214446" cy="4286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Вихід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85778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def </a:t>
            </a:r>
            <a:r>
              <a:rPr lang="en-US" dirty="0" err="1" smtClean="0"/>
              <a:t>getClass</a:t>
            </a:r>
            <a:r>
              <a:rPr lang="uk-UA" dirty="0" smtClean="0"/>
              <a:t>(</a:t>
            </a:r>
            <a:r>
              <a:rPr lang="en-US" dirty="0" smtClean="0"/>
              <a:t>self</a:t>
            </a:r>
            <a:r>
              <a:rPr lang="uk-UA" dirty="0" smtClean="0"/>
              <a:t>, </a:t>
            </a:r>
            <a:r>
              <a:rPr lang="en-US" dirty="0" smtClean="0"/>
              <a:t>word</a:t>
            </a:r>
            <a:r>
              <a:rPr lang="uk-UA" dirty="0" smtClean="0"/>
              <a:t>):</a:t>
            </a:r>
            <a:endParaRPr lang="ru-RU" dirty="0" smtClean="0"/>
          </a:p>
          <a:p>
            <a:pPr>
              <a:buNone/>
            </a:pPr>
            <a:r>
              <a:rPr lang="uk-UA" dirty="0" smtClean="0"/>
              <a:t>        </a:t>
            </a:r>
            <a:r>
              <a:rPr lang="en-US" dirty="0" smtClean="0"/>
              <a:t>c</a:t>
            </a:r>
            <a:r>
              <a:rPr lang="uk-UA" dirty="0" smtClean="0"/>
              <a:t> = </a:t>
            </a:r>
            <a:r>
              <a:rPr lang="en-US" dirty="0" smtClean="0"/>
              <a:t>None</a:t>
            </a:r>
            <a:endParaRPr lang="ru-RU" dirty="0" smtClean="0"/>
          </a:p>
          <a:p>
            <a:pPr>
              <a:buNone/>
            </a:pPr>
            <a:r>
              <a:rPr lang="uk-UA" dirty="0" smtClean="0"/>
              <a:t>        </a:t>
            </a:r>
            <a:r>
              <a:rPr lang="en-US" dirty="0" smtClean="0"/>
              <a:t>if</a:t>
            </a:r>
            <a:r>
              <a:rPr lang="uk-UA" dirty="0" smtClean="0"/>
              <a:t> ((</a:t>
            </a:r>
            <a:r>
              <a:rPr lang="en-US" dirty="0" smtClean="0"/>
              <a:t>word in </a:t>
            </a:r>
            <a:r>
              <a:rPr lang="en-US" dirty="0" err="1" smtClean="0"/>
              <a:t>self.KeyWords</a:t>
            </a:r>
            <a:r>
              <a:rPr lang="en-US" dirty="0" smtClean="0"/>
              <a:t>)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    or (word in metadata["delimiters"])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    or (word in metadata["double"])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    or (word in metadata["</a:t>
            </a:r>
            <a:r>
              <a:rPr lang="en-US" dirty="0" err="1" smtClean="0"/>
              <a:t>conditional_delimiters</a:t>
            </a:r>
            <a:r>
              <a:rPr lang="en-US" dirty="0" smtClean="0"/>
              <a:t>"])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    or (word in metadata["multiplicative"])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    or (word in metadata["additive"])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    or (word in metadata["Relation"])):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c = word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else: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for r in </a:t>
            </a:r>
            <a:r>
              <a:rPr lang="en-US" dirty="0" err="1" smtClean="0"/>
              <a:t>self.RegExp.keys</a:t>
            </a:r>
            <a:r>
              <a:rPr lang="en-US" dirty="0" smtClean="0"/>
              <a:t>():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    if </a:t>
            </a:r>
            <a:r>
              <a:rPr lang="en-US" dirty="0" err="1" smtClean="0"/>
              <a:t>re.compile</a:t>
            </a:r>
            <a:r>
              <a:rPr lang="en-US" dirty="0" smtClean="0"/>
              <a:t>(r).match(word):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        c = </a:t>
            </a:r>
            <a:r>
              <a:rPr lang="en-US" dirty="0" err="1" smtClean="0"/>
              <a:t>self.RegExp</a:t>
            </a:r>
            <a:r>
              <a:rPr lang="en-US" dirty="0" smtClean="0"/>
              <a:t>[r]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return c 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214446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Лексичний аналізатор 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Алгоритм </a:t>
            </a:r>
            <a:r>
              <a:rPr lang="uk-UA" dirty="0" smtClean="0"/>
              <a:t>виділення лексем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uk-UA" dirty="0" smtClean="0"/>
              <a:t>Зберігає інформацію про лексеми файлу</a:t>
            </a:r>
            <a:endParaRPr lang="uk-UA" dirty="0" smtClean="0"/>
          </a:p>
          <a:p>
            <a:pPr>
              <a:lnSpc>
                <a:spcPct val="150000"/>
              </a:lnSpc>
            </a:pPr>
            <a:r>
              <a:rPr lang="uk-UA" dirty="0" smtClean="0"/>
              <a:t>Окремий </a:t>
            </a:r>
            <a:r>
              <a:rPr lang="uk-UA" dirty="0" smtClean="0"/>
              <a:t>клас програми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uk-UA" dirty="0" err="1" smtClean="0"/>
              <a:t>Патерн</a:t>
            </a:r>
            <a:r>
              <a:rPr lang="uk-UA" dirty="0" smtClean="0"/>
              <a:t> проектування </a:t>
            </a:r>
            <a:r>
              <a:rPr lang="en-US" dirty="0" smtClean="0"/>
              <a:t>Singleton</a:t>
            </a:r>
            <a:endParaRPr lang="uk-UA" dirty="0" smtClean="0"/>
          </a:p>
          <a:p>
            <a:pPr>
              <a:lnSpc>
                <a:spcPct val="150000"/>
              </a:lnSpc>
            </a:pPr>
            <a:r>
              <a:rPr lang="uk-UA" dirty="0" smtClean="0"/>
              <a:t>Внутрішня структура </a:t>
            </a:r>
            <a:r>
              <a:rPr lang="uk-UA" dirty="0" err="1" smtClean="0"/>
              <a:t>хеш</a:t>
            </a:r>
            <a:endParaRPr lang="uk-UA" dirty="0" smtClean="0"/>
          </a:p>
          <a:p>
            <a:pPr>
              <a:lnSpc>
                <a:spcPct val="150000"/>
              </a:lnSpc>
            </a:pPr>
            <a:r>
              <a:rPr lang="uk-UA" dirty="0" smtClean="0"/>
              <a:t>Швидкий доступ</a:t>
            </a:r>
          </a:p>
          <a:p>
            <a:pPr>
              <a:lnSpc>
                <a:spcPct val="150000"/>
              </a:lnSpc>
            </a:pPr>
            <a:r>
              <a:rPr lang="uk-UA" dirty="0" smtClean="0"/>
              <a:t>Зручний формат</a:t>
            </a:r>
          </a:p>
          <a:p>
            <a:endParaRPr lang="uk-U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Таблиця </a:t>
            </a:r>
            <a:r>
              <a:rPr lang="uk-UA" dirty="0" smtClean="0"/>
              <a:t>атрибутів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Вигляд таблиці атрибутів</a:t>
            </a:r>
            <a:endParaRPr lang="ru-RU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285860"/>
            <a:ext cx="5681949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7784</TotalTime>
  <Words>698</Words>
  <Application>Microsoft Office PowerPoint</Application>
  <PresentationFormat>On-screen Show (4:3)</PresentationFormat>
  <Paragraphs>154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КУРСОВА РОБОТА</vt:lpstr>
      <vt:lpstr>Постановка задачі</vt:lpstr>
      <vt:lpstr>Аналіз можливих мов реалізації</vt:lpstr>
      <vt:lpstr>Переваги мови Python</vt:lpstr>
      <vt:lpstr>Параметризація</vt:lpstr>
      <vt:lpstr>Загальна схема роботи мовного процесора</vt:lpstr>
      <vt:lpstr>Лексичний аналізатор  Алгоритм виділення лексем</vt:lpstr>
      <vt:lpstr>Таблиця атрибутів</vt:lpstr>
      <vt:lpstr>Вигляд таблиці атрибутів</vt:lpstr>
      <vt:lpstr>Синтаксичний аналізатор</vt:lpstr>
      <vt:lpstr>Реалізація методу рекурсивного спуску</vt:lpstr>
      <vt:lpstr>Формат зберігання граматики у конфігураційному файлі</vt:lpstr>
      <vt:lpstr>Семантичний аналізатор Семантичні дії</vt:lpstr>
      <vt:lpstr>Атрибутні класи як інструмент полегшення генерації кодів</vt:lpstr>
      <vt:lpstr>Абстрактне дерево розбору</vt:lpstr>
      <vt:lpstr>Генерація проміжного коду</vt:lpstr>
      <vt:lpstr>Приклад оброблюваного файлу</vt:lpstr>
      <vt:lpstr>Приклад проміжного коду</vt:lpstr>
      <vt:lpstr>Висновки</vt:lpstr>
    </vt:vector>
  </TitlesOfParts>
  <Company>Vicpi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Написание компилятора Pascal  на языке Python</dc:title>
  <dc:creator>Vitya</dc:creator>
  <cp:lastModifiedBy>Витя</cp:lastModifiedBy>
  <cp:revision>228</cp:revision>
  <dcterms:created xsi:type="dcterms:W3CDTF">2010-04-07T08:49:50Z</dcterms:created>
  <dcterms:modified xsi:type="dcterms:W3CDTF">2010-12-26T15:33:36Z</dcterms:modified>
</cp:coreProperties>
</file>