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68" r:id="rId2"/>
    <p:sldId id="267" r:id="rId3"/>
    <p:sldId id="257" r:id="rId4"/>
    <p:sldId id="265" r:id="rId5"/>
    <p:sldId id="281" r:id="rId6"/>
    <p:sldId id="269" r:id="rId7"/>
    <p:sldId id="271" r:id="rId8"/>
    <p:sldId id="277" r:id="rId9"/>
    <p:sldId id="282" r:id="rId10"/>
    <p:sldId id="270" r:id="rId11"/>
    <p:sldId id="273" r:id="rId12"/>
    <p:sldId id="272" r:id="rId13"/>
    <p:sldId id="274" r:id="rId14"/>
    <p:sldId id="275" r:id="rId15"/>
    <p:sldId id="278" r:id="rId16"/>
    <p:sldId id="279" r:id="rId17"/>
    <p:sldId id="276" r:id="rId18"/>
    <p:sldId id="264" r:id="rId19"/>
  </p:sldIdLst>
  <p:sldSz cx="9144000" cy="6858000" type="screen4x3"/>
  <p:notesSz cx="6742113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ya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20801" autoAdjust="0"/>
    <p:restoredTop sz="80112" autoAdjust="0"/>
  </p:normalViewPr>
  <p:slideViewPr>
    <p:cSldViewPr>
      <p:cViewPr>
        <p:scale>
          <a:sx n="60" d="100"/>
          <a:sy n="60" d="100"/>
        </p:scale>
        <p:origin x="-1164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1088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7CEAD-4D58-4457-BD28-F16E4D2137BF}" type="datetimeFigureOut">
              <a:rPr lang="ru-RU" smtClean="0"/>
              <a:pPr/>
              <a:t>19.06.2010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53343-39C0-446A-A744-225CAC378E7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7BB6E-4E6C-4523-8F51-757E3C7CF887}" type="datetimeFigureOut">
              <a:rPr lang="ru-RU" smtClean="0"/>
              <a:pPr/>
              <a:t>19.06.2010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09C0A-6A56-4FF3-820A-91D5E69041A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09C0A-6A56-4FF3-820A-91D5E69041A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09C0A-6A56-4FF3-820A-91D5E69041A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09C0A-6A56-4FF3-820A-91D5E69041A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D5C6BB-F8A4-4E24-8335-3055B4DB6C68}" type="datetimeFigureOut">
              <a:rPr lang="ru-RU" smtClean="0"/>
              <a:pPr/>
              <a:t>19.06.2010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61FF9-4BDA-4FFB-B142-A992C67E04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5C6BB-F8A4-4E24-8335-3055B4DB6C68}" type="datetimeFigureOut">
              <a:rPr lang="ru-RU" smtClean="0"/>
              <a:pPr/>
              <a:t>19.06.2010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61FF9-4BDA-4FFB-B142-A992C67E04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5C6BB-F8A4-4E24-8335-3055B4DB6C68}" type="datetimeFigureOut">
              <a:rPr lang="ru-RU" smtClean="0"/>
              <a:pPr/>
              <a:t>19.06.2010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61FF9-4BDA-4FFB-B142-A992C67E04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924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447800"/>
            <a:ext cx="3886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810000"/>
            <a:ext cx="3886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172200"/>
            <a:ext cx="15494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38400" y="6172200"/>
            <a:ext cx="40894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8856DDE-97B8-40D8-AABF-F927AE7666F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5C6BB-F8A4-4E24-8335-3055B4DB6C68}" type="datetimeFigureOut">
              <a:rPr lang="ru-RU" smtClean="0"/>
              <a:pPr/>
              <a:t>19.06.2010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61FF9-4BDA-4FFB-B142-A992C67E047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5C6BB-F8A4-4E24-8335-3055B4DB6C68}" type="datetimeFigureOut">
              <a:rPr lang="ru-RU" smtClean="0"/>
              <a:pPr/>
              <a:t>19.06.2010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61FF9-4BDA-4FFB-B142-A992C67E047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5C6BB-F8A4-4E24-8335-3055B4DB6C68}" type="datetimeFigureOut">
              <a:rPr lang="ru-RU" smtClean="0"/>
              <a:pPr/>
              <a:t>19.06.2010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61FF9-4BDA-4FFB-B142-A992C67E047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5C6BB-F8A4-4E24-8335-3055B4DB6C68}" type="datetimeFigureOut">
              <a:rPr lang="ru-RU" smtClean="0"/>
              <a:pPr/>
              <a:t>19.06.2010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61FF9-4BDA-4FFB-B142-A992C67E04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5C6BB-F8A4-4E24-8335-3055B4DB6C68}" type="datetimeFigureOut">
              <a:rPr lang="ru-RU" smtClean="0"/>
              <a:pPr/>
              <a:t>19.06.2010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61FF9-4BDA-4FFB-B142-A992C67E047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5C6BB-F8A4-4E24-8335-3055B4DB6C68}" type="datetimeFigureOut">
              <a:rPr lang="ru-RU" smtClean="0"/>
              <a:pPr/>
              <a:t>19.06.2010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61FF9-4BDA-4FFB-B142-A992C67E04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6D5C6BB-F8A4-4E24-8335-3055B4DB6C68}" type="datetimeFigureOut">
              <a:rPr lang="ru-RU" smtClean="0"/>
              <a:pPr/>
              <a:t>19.06.2010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61FF9-4BDA-4FFB-B142-A992C67E04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D5C6BB-F8A4-4E24-8335-3055B4DB6C68}" type="datetimeFigureOut">
              <a:rPr lang="ru-RU" smtClean="0"/>
              <a:pPr/>
              <a:t>19.06.2010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61FF9-4BDA-4FFB-B142-A992C67E047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6D5C6BB-F8A4-4E24-8335-3055B4DB6C68}" type="datetimeFigureOut">
              <a:rPr lang="ru-RU" smtClean="0"/>
              <a:pPr/>
              <a:t>19.06.2010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3261FF9-4BDA-4FFB-B142-A992C67E047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sz="4000" dirty="0">
                <a:latin typeface="SimSun-ExtB" pitchFamily="49" charset="-122"/>
              </a:rPr>
              <a:t>ДИПЛОМНА РОБОТА БАКАЛАВРА</a:t>
            </a:r>
            <a:r>
              <a:rPr lang="ru-RU" sz="4000" dirty="0"/>
              <a:t> 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348" y="2071678"/>
            <a:ext cx="7918450" cy="1195382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uk-UA" dirty="0" smtClean="0"/>
              <a:t>Реалізація мовного процеса у середовищі </a:t>
            </a:r>
            <a:r>
              <a:rPr lang="en-US" dirty="0" smtClean="0"/>
              <a:t>Python</a:t>
            </a:r>
            <a:endParaRPr lang="ru-RU" b="1" dirty="0">
              <a:solidFill>
                <a:srgbClr val="000000"/>
              </a:solidFill>
              <a:latin typeface="Batang" pitchFamily="18" charset="-127"/>
              <a:ea typeface="Batang" pitchFamily="18" charset="-127"/>
              <a:cs typeface="Angsana New" pitchFamily="18" charset="-34"/>
            </a:endParaRPr>
          </a:p>
        </p:txBody>
      </p:sp>
      <p:graphicFrame>
        <p:nvGraphicFramePr>
          <p:cNvPr id="374852" name="Group 68"/>
          <p:cNvGraphicFramePr>
            <a:graphicFrameLocks noGrp="1"/>
          </p:cNvGraphicFramePr>
          <p:nvPr>
            <p:ph sz="quarter" idx="2"/>
          </p:nvPr>
        </p:nvGraphicFramePr>
        <p:xfrm>
          <a:off x="3714744" y="3786190"/>
          <a:ext cx="4605338" cy="1008063"/>
        </p:xfrm>
        <a:graphic>
          <a:graphicData uri="http://schemas.openxmlformats.org/drawingml/2006/table">
            <a:tbl>
              <a:tblPr/>
              <a:tblGrid>
                <a:gridCol w="1692275"/>
                <a:gridCol w="2913063"/>
              </a:tblGrid>
              <a:tr h="10080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Виконавець</a:t>
                      </a: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endParaRPr kumimoji="0" lang="uk-U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ст. гр. ПЗ-06-1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Пискунов В.С.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4799" name="Rectangle 15"/>
          <p:cNvSpPr>
            <a:spLocks noChangeArrowheads="1"/>
          </p:cNvSpPr>
          <p:nvPr/>
        </p:nvSpPr>
        <p:spPr bwMode="auto">
          <a:xfrm>
            <a:off x="0" y="3687763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74811" name="Rectangle 27"/>
          <p:cNvSpPr>
            <a:spLocks noChangeArrowheads="1"/>
          </p:cNvSpPr>
          <p:nvPr/>
        </p:nvSpPr>
        <p:spPr bwMode="auto">
          <a:xfrm>
            <a:off x="0" y="3687763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graphicFrame>
        <p:nvGraphicFramePr>
          <p:cNvPr id="374855" name="Group 71"/>
          <p:cNvGraphicFramePr>
            <a:graphicFrameLocks noGrp="1"/>
          </p:cNvGraphicFramePr>
          <p:nvPr>
            <p:ph sz="quarter" idx="3"/>
          </p:nvPr>
        </p:nvGraphicFramePr>
        <p:xfrm>
          <a:off x="3714744" y="5000636"/>
          <a:ext cx="4248150" cy="1188720"/>
        </p:xfrm>
        <a:graphic>
          <a:graphicData uri="http://schemas.openxmlformats.org/drawingml/2006/table">
            <a:tbl>
              <a:tblPr/>
              <a:tblGrid>
                <a:gridCol w="1684338"/>
                <a:gridCol w="2563812"/>
              </a:tblGrid>
              <a:tr h="9350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Керівник</a:t>
                      </a: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kumimoji="0" lang="uk-U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Доц. каф. </a:t>
                      </a:r>
                      <a:r>
                        <a:rPr kumimoji="0" lang="uk-U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МЗ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ЕОМ</a:t>
                      </a:r>
                      <a:endParaRPr kumimoji="0" lang="uk-U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Горін</a:t>
                      </a: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О.К.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uk-UA" sz="2900" dirty="0" smtClean="0"/>
              <a:t>Контекстно-вільна граматика</a:t>
            </a:r>
          </a:p>
          <a:p>
            <a:pPr>
              <a:lnSpc>
                <a:spcPct val="150000"/>
              </a:lnSpc>
            </a:pPr>
            <a:r>
              <a:rPr lang="uk-UA" sz="2900" dirty="0" err="1" smtClean="0"/>
              <a:t>Лівоасоціативна</a:t>
            </a:r>
            <a:r>
              <a:rPr lang="uk-UA" sz="2900" dirty="0" smtClean="0"/>
              <a:t> граматика</a:t>
            </a:r>
          </a:p>
          <a:p>
            <a:pPr>
              <a:lnSpc>
                <a:spcPct val="150000"/>
              </a:lnSpc>
            </a:pPr>
            <a:r>
              <a:rPr lang="uk-UA" sz="2900" dirty="0" smtClean="0"/>
              <a:t>Формат РБНФ</a:t>
            </a:r>
          </a:p>
          <a:p>
            <a:pPr>
              <a:lnSpc>
                <a:spcPct val="150000"/>
              </a:lnSpc>
            </a:pPr>
            <a:r>
              <a:rPr lang="uk-UA" sz="2900" dirty="0" smtClean="0"/>
              <a:t>Конфігураційний файл у форматі </a:t>
            </a:r>
            <a:r>
              <a:rPr lang="en-US" sz="2900" dirty="0" smtClean="0"/>
              <a:t>YAML</a:t>
            </a:r>
            <a:endParaRPr lang="uk-UA" sz="2900" dirty="0" smtClean="0"/>
          </a:p>
          <a:p>
            <a:pPr>
              <a:lnSpc>
                <a:spcPct val="150000"/>
              </a:lnSpc>
            </a:pPr>
            <a:r>
              <a:rPr lang="uk-UA" sz="2900" dirty="0" smtClean="0"/>
              <a:t>Граматику можна міняти без модифікації коду мовного процесора</a:t>
            </a:r>
            <a:endParaRPr lang="ru-RU" sz="2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Синтаксичний аналізатор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194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uk-UA" sz="2900" dirty="0" smtClean="0"/>
              <a:t>К</a:t>
            </a:r>
            <a:r>
              <a:rPr lang="ru-RU" sz="2900" dirty="0" err="1" smtClean="0"/>
              <a:t>ороткий</a:t>
            </a:r>
            <a:r>
              <a:rPr lang="ru-RU" sz="2900" dirty="0" smtClean="0"/>
              <a:t> </a:t>
            </a:r>
            <a:r>
              <a:rPr lang="ru-RU" sz="2900" dirty="0" err="1" smtClean="0"/>
              <a:t>і</a:t>
            </a:r>
            <a:r>
              <a:rPr lang="ru-RU" sz="2900" dirty="0" smtClean="0"/>
              <a:t> </a:t>
            </a:r>
            <a:r>
              <a:rPr lang="ru-RU" sz="2900" dirty="0" err="1" smtClean="0"/>
              <a:t>зрозумілий</a:t>
            </a:r>
            <a:endParaRPr lang="ru-RU" sz="2900" dirty="0" smtClean="0"/>
          </a:p>
          <a:p>
            <a:pPr>
              <a:lnSpc>
                <a:spcPct val="150000"/>
              </a:lnSpc>
            </a:pPr>
            <a:r>
              <a:rPr lang="en-US" sz="2900" dirty="0" smtClean="0"/>
              <a:t>YAML </a:t>
            </a:r>
            <a:r>
              <a:rPr lang="ru-RU" sz="2900" dirty="0" err="1" smtClean="0"/>
              <a:t>використовує</a:t>
            </a:r>
            <a:r>
              <a:rPr lang="ru-RU" sz="2900" dirty="0" smtClean="0"/>
              <a:t> </a:t>
            </a:r>
            <a:r>
              <a:rPr lang="ru-RU" sz="2900" dirty="0" err="1" smtClean="0"/>
              <a:t>структури</a:t>
            </a:r>
            <a:r>
              <a:rPr lang="ru-RU" sz="2900" dirty="0" smtClean="0"/>
              <a:t> </a:t>
            </a:r>
            <a:r>
              <a:rPr lang="ru-RU" sz="2900" dirty="0" err="1" smtClean="0"/>
              <a:t>даних</a:t>
            </a:r>
            <a:r>
              <a:rPr lang="ru-RU" sz="2900" dirty="0" smtClean="0"/>
              <a:t>, </a:t>
            </a:r>
            <a:r>
              <a:rPr lang="ru-RU" sz="2900" dirty="0" err="1" smtClean="0"/>
              <a:t>рідні</a:t>
            </a:r>
            <a:r>
              <a:rPr lang="ru-RU" sz="2900" dirty="0" smtClean="0"/>
              <a:t> для </a:t>
            </a:r>
            <a:r>
              <a:rPr lang="ru-RU" sz="2900" dirty="0" err="1" smtClean="0"/>
              <a:t>мов</a:t>
            </a:r>
            <a:r>
              <a:rPr lang="ru-RU" sz="2900" dirty="0" smtClean="0"/>
              <a:t> </a:t>
            </a:r>
            <a:r>
              <a:rPr lang="ru-RU" sz="2900" dirty="0" err="1" smtClean="0"/>
              <a:t>програмування</a:t>
            </a:r>
            <a:r>
              <a:rPr lang="en-US" sz="2900" dirty="0" smtClean="0"/>
              <a:t> (Perl, Python)</a:t>
            </a:r>
            <a:endParaRPr lang="ru-RU" sz="2900" dirty="0" smtClean="0"/>
          </a:p>
          <a:p>
            <a:pPr>
              <a:lnSpc>
                <a:spcPct val="150000"/>
              </a:lnSpc>
            </a:pPr>
            <a:r>
              <a:rPr lang="en-US" sz="2900" dirty="0" smtClean="0"/>
              <a:t>YAML </a:t>
            </a:r>
            <a:r>
              <a:rPr lang="ru-RU" sz="2900" dirty="0" smtClean="0"/>
              <a:t>легко </a:t>
            </a:r>
            <a:r>
              <a:rPr lang="ru-RU" sz="2900" dirty="0" err="1" smtClean="0"/>
              <a:t>реалізується</a:t>
            </a:r>
            <a:r>
              <a:rPr lang="ru-RU" sz="2900" dirty="0" smtClean="0"/>
              <a:t>, </a:t>
            </a:r>
            <a:r>
              <a:rPr lang="ru-RU" sz="2900" dirty="0" err="1" smtClean="0"/>
              <a:t>можливо</a:t>
            </a:r>
            <a:r>
              <a:rPr lang="ru-RU" sz="2900" dirty="0" smtClean="0"/>
              <a:t>, </a:t>
            </a:r>
            <a:r>
              <a:rPr lang="ru-RU" sz="2900" dirty="0" err="1" smtClean="0"/>
              <a:t>занадто</a:t>
            </a:r>
            <a:r>
              <a:rPr lang="ru-RU" sz="2900" dirty="0" smtClean="0"/>
              <a:t> </a:t>
            </a:r>
            <a:r>
              <a:rPr lang="ru-RU" sz="2900" dirty="0" err="1" smtClean="0"/>
              <a:t>легко</a:t>
            </a:r>
            <a:endParaRPr lang="ru-RU" sz="2900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Формат </a:t>
            </a:r>
            <a:r>
              <a:rPr lang="en-US" dirty="0" smtClean="0"/>
              <a:t>YAML</a:t>
            </a:r>
            <a:r>
              <a:rPr lang="uk-UA" dirty="0" smtClean="0"/>
              <a:t>. Переваги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3935613"/>
          </a:xfrm>
        </p:spPr>
        <p:txBody>
          <a:bodyPr/>
          <a:lstStyle/>
          <a:p>
            <a:r>
              <a:rPr lang="uk-UA" b="1" dirty="0" smtClean="0"/>
              <a:t>Вигляд правила у форматі РБНФ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программа	::=	</a:t>
            </a:r>
            <a:r>
              <a:rPr lang="ru-RU" u="sng" dirty="0" err="1" smtClean="0"/>
              <a:t>Program</a:t>
            </a:r>
            <a:r>
              <a:rPr lang="ru-RU" dirty="0" smtClean="0"/>
              <a:t>  </a:t>
            </a:r>
            <a:r>
              <a:rPr lang="ru-RU" u="sng" dirty="0" smtClean="0"/>
              <a:t>ID</a:t>
            </a:r>
            <a:r>
              <a:rPr lang="ru-RU" dirty="0" smtClean="0"/>
              <a:t> </a:t>
            </a:r>
            <a:r>
              <a:rPr lang="ru-RU" u="sng" dirty="0" smtClean="0"/>
              <a:t>;</a:t>
            </a:r>
            <a:r>
              <a:rPr lang="ru-RU" dirty="0" smtClean="0"/>
              <a:t>  Блок </a:t>
            </a:r>
            <a:r>
              <a:rPr lang="ru-RU" u="sng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r>
              <a:rPr lang="uk-UA" b="1" dirty="0" smtClean="0"/>
              <a:t>Вигляд правила у конфігураційному файлі</a:t>
            </a:r>
          </a:p>
          <a:p>
            <a:pPr>
              <a:buNone/>
            </a:pPr>
            <a:r>
              <a:rPr lang="en-US" dirty="0" err="1" smtClean="0"/>
              <a:t>programme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- [program, id, ;, Block, "."]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>
            <a:normAutofit/>
          </a:bodyPr>
          <a:lstStyle/>
          <a:p>
            <a:r>
              <a:rPr lang="uk-UA" dirty="0" smtClean="0"/>
              <a:t>Формат зберігання граматики</a:t>
            </a:r>
            <a:br>
              <a:rPr lang="uk-UA" dirty="0" smtClean="0"/>
            </a:br>
            <a:r>
              <a:rPr lang="uk-UA" dirty="0" smtClean="0"/>
              <a:t>у конфігураційному файлі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007051"/>
          </a:xfrm>
        </p:spPr>
        <p:txBody>
          <a:bodyPr/>
          <a:lstStyle/>
          <a:p>
            <a:r>
              <a:rPr lang="uk-UA" b="1" dirty="0" smtClean="0"/>
              <a:t>Правило без семантичних дій</a:t>
            </a:r>
          </a:p>
          <a:p>
            <a:pPr>
              <a:buNone/>
            </a:pPr>
            <a:r>
              <a:rPr lang="uk-UA" dirty="0" err="1" smtClean="0"/>
              <a:t>complex_action</a:t>
            </a:r>
            <a:r>
              <a:rPr lang="uk-UA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uk-UA" dirty="0" smtClean="0"/>
              <a:t>    - [</a:t>
            </a:r>
            <a:r>
              <a:rPr lang="uk-UA" dirty="0" err="1" smtClean="0"/>
              <a:t>begin</a:t>
            </a:r>
            <a:r>
              <a:rPr lang="uk-UA" dirty="0" smtClean="0"/>
              <a:t>, </a:t>
            </a:r>
            <a:r>
              <a:rPr lang="uk-UA" dirty="0" err="1" smtClean="0"/>
              <a:t>action_list</a:t>
            </a:r>
            <a:r>
              <a:rPr lang="uk-UA" dirty="0" smtClean="0"/>
              <a:t>, </a:t>
            </a:r>
            <a:r>
              <a:rPr lang="uk-UA" dirty="0" err="1" smtClean="0"/>
              <a:t>end</a:t>
            </a:r>
            <a:r>
              <a:rPr lang="uk-UA" dirty="0" smtClean="0"/>
              <a:t>]</a:t>
            </a:r>
          </a:p>
          <a:p>
            <a:pPr>
              <a:buNone/>
            </a:pPr>
            <a:endParaRPr lang="uk-UA" dirty="0" smtClean="0"/>
          </a:p>
          <a:p>
            <a:r>
              <a:rPr lang="uk-UA" b="1" dirty="0" smtClean="0"/>
              <a:t>Правило з семантичними діями</a:t>
            </a:r>
          </a:p>
          <a:p>
            <a:pPr>
              <a:buNone/>
            </a:pPr>
            <a:r>
              <a:rPr lang="en-US" dirty="0" err="1" smtClean="0"/>
              <a:t>complex_action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- [begin, "#200", </a:t>
            </a:r>
            <a:r>
              <a:rPr lang="en-US" dirty="0" err="1" smtClean="0"/>
              <a:t>action_list</a:t>
            </a:r>
            <a:r>
              <a:rPr lang="en-US" dirty="0" smtClean="0"/>
              <a:t>, end, "#220"]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uk-UA" dirty="0" smtClean="0"/>
              <a:t>Семантичний аналізатор</a:t>
            </a:r>
            <a:br>
              <a:rPr lang="uk-UA" dirty="0" smtClean="0"/>
            </a:br>
            <a:r>
              <a:rPr lang="uk-UA" dirty="0" smtClean="0"/>
              <a:t>Семантичні дії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def </a:t>
            </a:r>
            <a:r>
              <a:rPr lang="en-US" b="1" dirty="0" smtClean="0"/>
              <a:t>action200</a:t>
            </a:r>
            <a:r>
              <a:rPr lang="en-US" dirty="0" smtClean="0"/>
              <a:t>(self, </a:t>
            </a:r>
            <a:r>
              <a:rPr lang="en-US" dirty="0" err="1" smtClean="0"/>
              <a:t>lineNumber</a:t>
            </a:r>
            <a:r>
              <a:rPr lang="en-US" dirty="0" smtClean="0"/>
              <a:t>, symbol):</a:t>
            </a:r>
          </a:p>
          <a:p>
            <a:pPr>
              <a:buNone/>
            </a:pPr>
            <a:r>
              <a:rPr lang="en-US" dirty="0" smtClean="0"/>
              <a:t>        _</a:t>
            </a:r>
            <a:r>
              <a:rPr lang="en-US" dirty="0" err="1" smtClean="0"/>
              <a:t>atrBend</a:t>
            </a:r>
            <a:r>
              <a:rPr lang="en-US" dirty="0" smtClean="0"/>
              <a:t> = </a:t>
            </a:r>
            <a:r>
              <a:rPr lang="en-US" dirty="0" err="1" smtClean="0"/>
              <a:t>AtrClasses.AttrBend</a:t>
            </a:r>
            <a:r>
              <a:rPr lang="en-US" dirty="0" smtClean="0"/>
              <a:t>(None, None)</a:t>
            </a:r>
          </a:p>
          <a:p>
            <a:pPr>
              <a:buNone/>
            </a:pPr>
            <a:r>
              <a:rPr lang="en-US" dirty="0" smtClean="0"/>
              <a:t>        SS4().push(_</a:t>
            </a:r>
            <a:r>
              <a:rPr lang="en-US" dirty="0" err="1" smtClean="0"/>
              <a:t>atrBend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if SS3().top() is not None:</a:t>
            </a:r>
          </a:p>
          <a:p>
            <a:pPr>
              <a:buNone/>
            </a:pPr>
            <a:r>
              <a:rPr lang="en-US" dirty="0" smtClean="0"/>
              <a:t>            SS3().top().next = _</a:t>
            </a:r>
            <a:r>
              <a:rPr lang="en-US" dirty="0" err="1" smtClean="0"/>
              <a:t>atrBend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SS3().clear()</a:t>
            </a: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b="1" dirty="0" smtClean="0"/>
              <a:t>action220</a:t>
            </a:r>
            <a:r>
              <a:rPr lang="en-US" dirty="0" smtClean="0"/>
              <a:t>(self, </a:t>
            </a:r>
            <a:r>
              <a:rPr lang="en-US" dirty="0" err="1" smtClean="0"/>
              <a:t>lineNumber</a:t>
            </a:r>
            <a:r>
              <a:rPr lang="en-US" dirty="0" smtClean="0"/>
              <a:t>, symbol):</a:t>
            </a:r>
          </a:p>
          <a:p>
            <a:pPr>
              <a:buNone/>
            </a:pPr>
            <a:r>
              <a:rPr lang="en-US" dirty="0" smtClean="0"/>
              <a:t>        SS3().pop()</a:t>
            </a:r>
          </a:p>
          <a:p>
            <a:pPr>
              <a:buNone/>
            </a:pPr>
            <a:r>
              <a:rPr lang="en-US" dirty="0" smtClean="0"/>
              <a:t>        SS3().push(SS4().pop())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Реалізація семантичних дій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9087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uk-UA" dirty="0" smtClean="0"/>
              <a:t>З метою полегшення майбутньої генерації машинного коду було створено набір </a:t>
            </a:r>
            <a:r>
              <a:rPr lang="uk-UA" dirty="0" err="1" smtClean="0"/>
              <a:t>атрибутних</a:t>
            </a:r>
            <a:r>
              <a:rPr lang="uk-UA" dirty="0" smtClean="0"/>
              <a:t> класів, як приклад</a:t>
            </a:r>
            <a:r>
              <a:rPr lang="en-US" dirty="0" smtClean="0"/>
              <a:t> </a:t>
            </a:r>
            <a:r>
              <a:rPr lang="en-US" dirty="0" err="1" smtClean="0"/>
              <a:t>AttrFor</a:t>
            </a:r>
            <a:endParaRPr lang="uk-UA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class </a:t>
            </a:r>
            <a:r>
              <a:rPr lang="en-US" dirty="0" err="1" smtClean="0"/>
              <a:t>AttrFor</a:t>
            </a:r>
            <a:r>
              <a:rPr lang="en-US" dirty="0" smtClean="0"/>
              <a:t> (</a:t>
            </a:r>
            <a:r>
              <a:rPr lang="en-US" dirty="0" err="1" smtClean="0"/>
              <a:t>AttrObject</a:t>
            </a:r>
            <a:r>
              <a:rPr lang="en-US" dirty="0" smtClean="0"/>
              <a:t>):</a:t>
            </a:r>
            <a:endParaRPr lang="ru-RU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self.parameter</a:t>
            </a:r>
            <a:r>
              <a:rPr lang="en-US" dirty="0" smtClean="0"/>
              <a:t> = None </a:t>
            </a:r>
            <a:endParaRPr lang="ru-RU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self.first</a:t>
            </a:r>
            <a:r>
              <a:rPr lang="en-US" dirty="0" smtClean="0"/>
              <a:t> = None</a:t>
            </a:r>
            <a:endParaRPr lang="ru-RU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self.last</a:t>
            </a:r>
            <a:r>
              <a:rPr lang="en-US" dirty="0" smtClean="0"/>
              <a:t> = None</a:t>
            </a:r>
            <a:endParaRPr lang="ru-RU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self.step</a:t>
            </a:r>
            <a:r>
              <a:rPr lang="en-US" dirty="0" smtClean="0"/>
              <a:t> = None</a:t>
            </a:r>
            <a:endParaRPr lang="ru-RU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self.body</a:t>
            </a:r>
            <a:r>
              <a:rPr lang="en-US" dirty="0" smtClean="0"/>
              <a:t> = None</a:t>
            </a:r>
            <a:endParaRPr lang="ru-RU" dirty="0" smtClean="0"/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Атрибутні</a:t>
            </a:r>
            <a:r>
              <a:rPr lang="uk-UA" dirty="0" smtClean="0"/>
              <a:t> класи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Абстрактне дерево розбору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7842307" cy="33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При генерації проміжного коду використовуємо мову тетрад</a:t>
            </a:r>
          </a:p>
          <a:p>
            <a:r>
              <a:rPr lang="uk-UA" dirty="0" smtClean="0"/>
              <a:t>Вигляд мови тетрад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Z := X op Y</a:t>
            </a:r>
          </a:p>
          <a:p>
            <a:pPr>
              <a:buNone/>
            </a:pPr>
            <a:r>
              <a:rPr lang="en-US" dirty="0" smtClean="0"/>
              <a:t>Z := op X</a:t>
            </a:r>
          </a:p>
          <a:p>
            <a:pPr>
              <a:buNone/>
            </a:pPr>
            <a:r>
              <a:rPr lang="en-US" dirty="0" smtClean="0"/>
              <a:t>Z := Y</a:t>
            </a:r>
          </a:p>
          <a:p>
            <a:pPr>
              <a:buNone/>
            </a:pPr>
            <a:r>
              <a:rPr lang="en-US" dirty="0" smtClean="0"/>
              <a:t>Z := Y[X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Z:</a:t>
            </a:r>
          </a:p>
          <a:p>
            <a:pPr>
              <a:buNone/>
            </a:pPr>
            <a:r>
              <a:rPr lang="en-US" dirty="0" smtClean="0"/>
              <a:t>GOTO Z</a:t>
            </a:r>
            <a:endParaRPr lang="uk-U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Генерація проміжного коду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229600" cy="4714908"/>
          </a:xfrm>
        </p:spPr>
        <p:txBody>
          <a:bodyPr>
            <a:noAutofit/>
          </a:bodyPr>
          <a:lstStyle/>
          <a:p>
            <a:pPr lvl="0"/>
            <a:r>
              <a:rPr lang="uk-UA" sz="2400" dirty="0" smtClean="0"/>
              <a:t>Реалізовано лексичний, синтаксичний, семантичний аналізатори і генерацію проміжного коду</a:t>
            </a:r>
            <a:endParaRPr lang="ru-RU" sz="2400" dirty="0" smtClean="0"/>
          </a:p>
          <a:p>
            <a:pPr lvl="0"/>
            <a:r>
              <a:rPr lang="uk-UA" sz="2400" dirty="0" smtClean="0"/>
              <a:t>Показано основні підходи до реалізації семантичного аналізу і генерації проміжного коду</a:t>
            </a:r>
            <a:endParaRPr lang="ru-RU" sz="2400" dirty="0" smtClean="0"/>
          </a:p>
          <a:p>
            <a:pPr lvl="0"/>
            <a:r>
              <a:rPr lang="uk-UA" sz="2400" dirty="0" smtClean="0"/>
              <a:t>Підготував все необхідне для генерації машинних команд</a:t>
            </a:r>
            <a:endParaRPr lang="ru-RU" sz="2400" dirty="0" smtClean="0"/>
          </a:p>
          <a:p>
            <a:r>
              <a:rPr lang="ru-RU" sz="2400" dirty="0" err="1" smtClean="0"/>
              <a:t>Параметризував</a:t>
            </a:r>
            <a:r>
              <a:rPr lang="ru-RU" sz="2400" dirty="0" smtClean="0"/>
              <a:t> </a:t>
            </a:r>
            <a:r>
              <a:rPr lang="ru-RU" sz="2400" dirty="0" err="1" smtClean="0"/>
              <a:t>мовний</a:t>
            </a:r>
            <a:r>
              <a:rPr lang="ru-RU" sz="2400" dirty="0" smtClean="0"/>
              <a:t> </a:t>
            </a:r>
            <a:r>
              <a:rPr lang="ru-RU" sz="2400" dirty="0" err="1" smtClean="0"/>
              <a:t>процесор</a:t>
            </a:r>
            <a:endParaRPr lang="en-US" sz="2400" dirty="0" smtClean="0"/>
          </a:p>
          <a:p>
            <a:r>
              <a:rPr lang="ru-RU" sz="2400" dirty="0" err="1" smtClean="0"/>
              <a:t>Результати</a:t>
            </a:r>
            <a:r>
              <a:rPr lang="ru-RU" sz="2400" dirty="0" smtClean="0"/>
              <a:t> </a:t>
            </a:r>
            <a:r>
              <a:rPr lang="ru-RU" sz="2400" dirty="0" err="1" smtClean="0"/>
              <a:t>роботи</a:t>
            </a:r>
            <a:r>
              <a:rPr lang="ru-RU" sz="2400" dirty="0" smtClean="0"/>
              <a:t> </a:t>
            </a:r>
            <a:r>
              <a:rPr lang="ru-RU" sz="2400" dirty="0" err="1" smtClean="0"/>
              <a:t>будуть</a:t>
            </a:r>
            <a:r>
              <a:rPr lang="ru-RU" sz="2400" dirty="0" smtClean="0"/>
              <a:t> </a:t>
            </a:r>
            <a:r>
              <a:rPr lang="ru-RU" sz="2400" dirty="0" err="1" smtClean="0"/>
              <a:t>використані</a:t>
            </a:r>
            <a:r>
              <a:rPr lang="ru-RU" sz="2400" dirty="0" smtClean="0"/>
              <a:t> при </a:t>
            </a:r>
            <a:r>
              <a:rPr lang="ru-RU" sz="2400" dirty="0" err="1" smtClean="0"/>
              <a:t>вивченні</a:t>
            </a:r>
            <a:r>
              <a:rPr lang="ru-RU" sz="2400" dirty="0" smtClean="0"/>
              <a:t> курсу «</a:t>
            </a:r>
            <a:r>
              <a:rPr lang="ru-RU" sz="2400" dirty="0" err="1" smtClean="0"/>
              <a:t>Алгоритмічні</a:t>
            </a:r>
            <a:r>
              <a:rPr lang="ru-RU" sz="2400" dirty="0" smtClean="0"/>
              <a:t> </a:t>
            </a:r>
            <a:r>
              <a:rPr lang="ru-RU" sz="2400" dirty="0" err="1" smtClean="0"/>
              <a:t>мови</a:t>
            </a:r>
            <a:r>
              <a:rPr lang="ru-RU" sz="2400" dirty="0" smtClean="0"/>
              <a:t> та </a:t>
            </a:r>
            <a:r>
              <a:rPr lang="ru-RU" sz="2400" dirty="0" err="1" smtClean="0"/>
              <a:t>мовні</a:t>
            </a:r>
            <a:r>
              <a:rPr lang="ru-RU" sz="2400" dirty="0" smtClean="0"/>
              <a:t> </a:t>
            </a:r>
            <a:r>
              <a:rPr lang="ru-RU" sz="2400" dirty="0" err="1" smtClean="0"/>
              <a:t>процесори</a:t>
            </a:r>
            <a:r>
              <a:rPr lang="ru-RU" sz="2400" dirty="0" smtClean="0"/>
              <a:t>».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796908"/>
          </a:xfrm>
        </p:spPr>
        <p:txBody>
          <a:bodyPr/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20000"/>
              </a:lnSpc>
            </a:pPr>
            <a:r>
              <a:rPr lang="uk-UA" dirty="0" smtClean="0"/>
              <a:t>Реалізувати лексичний, синтаксичний, семантичний аналізатори і генерацію проміжного коду</a:t>
            </a:r>
            <a:endParaRPr lang="ru-RU" dirty="0" smtClean="0"/>
          </a:p>
          <a:p>
            <a:pPr lvl="0">
              <a:lnSpc>
                <a:spcPct val="120000"/>
              </a:lnSpc>
            </a:pPr>
            <a:r>
              <a:rPr lang="uk-UA" dirty="0" smtClean="0"/>
              <a:t>Показати основні підходи до реалізації семантичного аналізу і генерації проміжного коду</a:t>
            </a:r>
            <a:endParaRPr lang="ru-RU" dirty="0" smtClean="0"/>
          </a:p>
          <a:p>
            <a:pPr lvl="0">
              <a:lnSpc>
                <a:spcPct val="120000"/>
              </a:lnSpc>
            </a:pPr>
            <a:r>
              <a:rPr lang="uk-UA" dirty="0" smtClean="0"/>
              <a:t>Підготувати все необхідне для генерації машинних команд</a:t>
            </a:r>
            <a:endParaRPr lang="ru-RU" dirty="0" smtClean="0"/>
          </a:p>
          <a:p>
            <a:pPr>
              <a:lnSpc>
                <a:spcPct val="120000"/>
              </a:lnSpc>
            </a:pPr>
            <a:r>
              <a:rPr lang="ru-RU" dirty="0" err="1" smtClean="0"/>
              <a:t>Важливо</a:t>
            </a:r>
            <a:r>
              <a:rPr lang="ru-RU" dirty="0" smtClean="0"/>
              <a:t> </a:t>
            </a:r>
            <a:r>
              <a:rPr lang="ru-RU" dirty="0" err="1" smtClean="0"/>
              <a:t>параметризувати</a:t>
            </a:r>
            <a:r>
              <a:rPr lang="ru-RU" dirty="0" smtClean="0"/>
              <a:t> </a:t>
            </a:r>
            <a:r>
              <a:rPr lang="ru-RU" dirty="0" err="1" smtClean="0"/>
              <a:t>мовний</a:t>
            </a:r>
            <a:r>
              <a:rPr lang="ru-RU" dirty="0" smtClean="0"/>
              <a:t> </a:t>
            </a:r>
            <a:r>
              <a:rPr lang="ru-RU" dirty="0" err="1" smtClean="0"/>
              <a:t>процесор</a:t>
            </a:r>
            <a:endParaRPr lang="ru-RU" dirty="0" smtClean="0"/>
          </a:p>
          <a:p>
            <a:pPr lvl="0">
              <a:lnSpc>
                <a:spcPct val="120000"/>
              </a:lnSpc>
            </a:pP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</a:t>
            </a:r>
            <a:r>
              <a:rPr lang="ru-RU" dirty="0" err="1" smtClean="0"/>
              <a:t>задачі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uk-UA" dirty="0" smtClean="0"/>
              <a:t>   Було проведено дослідження декількох популярних мов програмування</a:t>
            </a:r>
          </a:p>
          <a:p>
            <a:r>
              <a:rPr lang="en-US" dirty="0" smtClean="0"/>
              <a:t>Java</a:t>
            </a:r>
            <a:endParaRPr lang="ru-RU" dirty="0" smtClean="0"/>
          </a:p>
          <a:p>
            <a:r>
              <a:rPr lang="en-US" dirty="0" smtClean="0"/>
              <a:t>Perl</a:t>
            </a:r>
            <a:endParaRPr lang="ru-RU" dirty="0" smtClean="0"/>
          </a:p>
          <a:p>
            <a:r>
              <a:rPr lang="en-US" dirty="0" smtClean="0"/>
              <a:t>Python</a:t>
            </a:r>
            <a:endParaRPr lang="ru-RU" dirty="0" smtClean="0"/>
          </a:p>
          <a:p>
            <a:r>
              <a:rPr lang="en-US" dirty="0" smtClean="0"/>
              <a:t>C++</a:t>
            </a:r>
            <a:endParaRPr lang="ru-RU" dirty="0" smtClean="0"/>
          </a:p>
          <a:p>
            <a:r>
              <a:rPr lang="en-US" dirty="0" smtClean="0"/>
              <a:t>Delphi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uk-UA" dirty="0" smtClean="0"/>
              <a:t>В результаті проведеного дослідження був вибраний </a:t>
            </a:r>
            <a:r>
              <a:rPr lang="en-US" dirty="0" smtClean="0"/>
              <a:t>Python</a:t>
            </a:r>
            <a:r>
              <a:rPr lang="uk-UA" dirty="0" smtClean="0"/>
              <a:t> в якості мови реалізації через цілий ряд переваг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uk-UA" dirty="0" smtClean="0"/>
              <a:t>Вибір мови програмування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340237"/>
          </a:xfrm>
        </p:spPr>
        <p:txBody>
          <a:bodyPr>
            <a:normAutofit lnSpcReduction="10000"/>
          </a:bodyPr>
          <a:lstStyle/>
          <a:p>
            <a:pPr lvl="0"/>
            <a:r>
              <a:rPr lang="uk-UA" dirty="0" smtClean="0"/>
              <a:t>Мова програмування високого рівня</a:t>
            </a:r>
            <a:endParaRPr lang="ru-RU" dirty="0" smtClean="0"/>
          </a:p>
          <a:p>
            <a:pPr lvl="0"/>
            <a:r>
              <a:rPr lang="uk-UA" dirty="0" smtClean="0"/>
              <a:t>Об</a:t>
            </a:r>
            <a:r>
              <a:rPr lang="en-US" dirty="0" smtClean="0"/>
              <a:t>’</a:t>
            </a:r>
            <a:r>
              <a:rPr lang="uk-UA" dirty="0" err="1" smtClean="0"/>
              <a:t>єктно-орієнтованість</a:t>
            </a:r>
            <a:endParaRPr lang="ru-RU" dirty="0" smtClean="0"/>
          </a:p>
          <a:p>
            <a:pPr lvl="0"/>
            <a:r>
              <a:rPr lang="uk-UA" dirty="0" smtClean="0"/>
              <a:t>Дуже зручні типи даних</a:t>
            </a:r>
            <a:endParaRPr lang="ru-RU" dirty="0" smtClean="0"/>
          </a:p>
          <a:p>
            <a:pPr lvl="0"/>
            <a:r>
              <a:rPr lang="uk-UA" dirty="0" smtClean="0"/>
              <a:t>Велика швидкість роботи завдяки використанню бібліотек, реалізованих на чистому </a:t>
            </a:r>
            <a:r>
              <a:rPr lang="en-US" dirty="0" smtClean="0"/>
              <a:t>C</a:t>
            </a:r>
            <a:endParaRPr lang="ru-RU" dirty="0" smtClean="0"/>
          </a:p>
          <a:p>
            <a:pPr lvl="0"/>
            <a:r>
              <a:rPr lang="uk-UA" dirty="0" smtClean="0"/>
              <a:t>Простий і зрозумілий синтаксис</a:t>
            </a:r>
            <a:endParaRPr lang="ru-RU" dirty="0" smtClean="0"/>
          </a:p>
          <a:p>
            <a:pPr lvl="0"/>
            <a:r>
              <a:rPr lang="uk-UA" dirty="0" err="1" smtClean="0"/>
              <a:t>Крос-платформеність</a:t>
            </a:r>
            <a:endParaRPr lang="ru-RU" dirty="0" smtClean="0"/>
          </a:p>
          <a:p>
            <a:pPr lvl="0"/>
            <a:r>
              <a:rPr lang="uk-UA" dirty="0" smtClean="0"/>
              <a:t>Прекрасні засоби роботи з </a:t>
            </a:r>
            <a:r>
              <a:rPr lang="en-US" dirty="0" smtClean="0"/>
              <a:t>YAML</a:t>
            </a:r>
            <a:endParaRPr lang="ru-RU" dirty="0" smtClean="0"/>
          </a:p>
          <a:p>
            <a:r>
              <a:rPr lang="uk-UA" dirty="0" smtClean="0"/>
              <a:t>Вбудована підтримка регулярних виразів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8596" y="428604"/>
            <a:ext cx="6452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dirty="0" smtClean="0"/>
              <a:t>Переваги</a:t>
            </a:r>
            <a:r>
              <a:rPr lang="ru-RU" sz="4400" dirty="0" smtClean="0"/>
              <a:t> </a:t>
            </a:r>
            <a:r>
              <a:rPr lang="ru-RU" sz="4400" dirty="0" err="1" smtClean="0"/>
              <a:t>мови</a:t>
            </a:r>
            <a:r>
              <a:rPr lang="ru-RU" sz="4400" dirty="0" smtClean="0"/>
              <a:t> </a:t>
            </a:r>
            <a:r>
              <a:rPr lang="en-US" sz="4400" dirty="0" smtClean="0"/>
              <a:t>Python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Загальна схема роботи компілятора</a:t>
            </a:r>
            <a:endParaRPr lang="ru-R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50112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71472" y="2857496"/>
            <a:ext cx="1214446" cy="4286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Лексика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2357422" y="2850104"/>
            <a:ext cx="1571636" cy="4286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Синтаксис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4572000" y="2865870"/>
            <a:ext cx="1857388" cy="4286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Семантика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6786578" y="2881636"/>
            <a:ext cx="1928826" cy="4286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Генерація коду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3643306" y="4786322"/>
            <a:ext cx="1214446" cy="4286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Таблиці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28596" y="1500174"/>
            <a:ext cx="1214446" cy="4286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Вхід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7358082" y="4286256"/>
            <a:ext cx="1214446" cy="4286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Вихід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64241"/>
          </a:xfrm>
        </p:spPr>
        <p:txBody>
          <a:bodyPr>
            <a:normAutofit/>
          </a:bodyPr>
          <a:lstStyle/>
          <a:p>
            <a:r>
              <a:rPr lang="uk-UA" b="1" dirty="0" smtClean="0"/>
              <a:t>Ідентифікатор</a:t>
            </a:r>
            <a:r>
              <a:rPr lang="uk-UA" dirty="0" smtClean="0"/>
              <a:t> </a:t>
            </a:r>
          </a:p>
          <a:p>
            <a:pPr>
              <a:buNone/>
            </a:pPr>
            <a:r>
              <a:rPr lang="uk-UA" dirty="0" smtClean="0"/>
              <a:t>^[A-Za-z][A-Za-z_0-9]{0,255}$</a:t>
            </a:r>
            <a:endParaRPr lang="ru-RU" dirty="0" smtClean="0"/>
          </a:p>
          <a:p>
            <a:r>
              <a:rPr lang="uk-UA" b="1" dirty="0" smtClean="0"/>
              <a:t>Ціла константа </a:t>
            </a:r>
          </a:p>
          <a:p>
            <a:pPr>
              <a:buNone/>
            </a:pPr>
            <a:r>
              <a:rPr lang="uk-UA" dirty="0" smtClean="0"/>
              <a:t>^[+-]?\d{1,10}$</a:t>
            </a:r>
            <a:endParaRPr lang="ru-RU" dirty="0" smtClean="0"/>
          </a:p>
          <a:p>
            <a:r>
              <a:rPr lang="uk-UA" b="1" dirty="0" smtClean="0"/>
              <a:t>Дійсна константа </a:t>
            </a:r>
          </a:p>
          <a:p>
            <a:pPr>
              <a:buNone/>
            </a:pPr>
            <a:r>
              <a:rPr lang="uk-UA" dirty="0" smtClean="0"/>
              <a:t>^([+-]?((</a:t>
            </a:r>
            <a:r>
              <a:rPr lang="uk-UA" dirty="0" err="1" smtClean="0"/>
              <a:t>\d+\.\d+</a:t>
            </a:r>
            <a:r>
              <a:rPr lang="uk-UA" dirty="0" smtClean="0"/>
              <a:t>)|(</a:t>
            </a:r>
            <a:r>
              <a:rPr lang="uk-UA" dirty="0" err="1" smtClean="0"/>
              <a:t>\d+\.\d+e</a:t>
            </a:r>
            <a:r>
              <a:rPr lang="uk-UA" dirty="0" smtClean="0"/>
              <a:t>[+-]\d+)))$</a:t>
            </a:r>
            <a:endParaRPr lang="ru-RU" dirty="0" smtClean="0"/>
          </a:p>
          <a:p>
            <a:r>
              <a:rPr lang="uk-UA" b="1" dirty="0" smtClean="0"/>
              <a:t>Строковий літерал </a:t>
            </a:r>
          </a:p>
          <a:p>
            <a:pPr>
              <a:buNone/>
            </a:pPr>
            <a:r>
              <a:rPr lang="uk-UA" dirty="0" smtClean="0"/>
              <a:t>^'.{0,65535}'$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Лексичний аналізатор</a:t>
            </a:r>
            <a:br>
              <a:rPr lang="uk-UA" dirty="0" smtClean="0"/>
            </a:br>
            <a:r>
              <a:rPr lang="uk-UA" dirty="0" smtClean="0"/>
              <a:t>Регулярні вирази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42928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getClass</a:t>
            </a:r>
            <a:r>
              <a:rPr lang="uk-UA" dirty="0" smtClean="0"/>
              <a:t>(</a:t>
            </a:r>
            <a:r>
              <a:rPr lang="en-US" dirty="0" smtClean="0"/>
              <a:t>self</a:t>
            </a:r>
            <a:r>
              <a:rPr lang="uk-UA" dirty="0" smtClean="0"/>
              <a:t>, </a:t>
            </a:r>
            <a:r>
              <a:rPr lang="en-US" dirty="0" smtClean="0"/>
              <a:t>word</a:t>
            </a:r>
            <a:r>
              <a:rPr lang="uk-UA" dirty="0" smtClean="0"/>
              <a:t>):</a:t>
            </a:r>
            <a:endParaRPr lang="ru-RU" dirty="0" smtClean="0"/>
          </a:p>
          <a:p>
            <a:pPr>
              <a:buNone/>
            </a:pPr>
            <a:r>
              <a:rPr lang="uk-UA" dirty="0" smtClean="0"/>
              <a:t>        </a:t>
            </a:r>
            <a:r>
              <a:rPr lang="en-US" dirty="0" smtClean="0"/>
              <a:t>c</a:t>
            </a:r>
            <a:r>
              <a:rPr lang="uk-UA" dirty="0" smtClean="0"/>
              <a:t> = </a:t>
            </a:r>
            <a:r>
              <a:rPr lang="en-US" dirty="0" smtClean="0"/>
              <a:t>None</a:t>
            </a:r>
            <a:endParaRPr lang="ru-RU" dirty="0" smtClean="0"/>
          </a:p>
          <a:p>
            <a:pPr>
              <a:buNone/>
            </a:pPr>
            <a:r>
              <a:rPr lang="uk-UA" dirty="0" smtClean="0"/>
              <a:t>        </a:t>
            </a:r>
            <a:r>
              <a:rPr lang="en-US" dirty="0" smtClean="0"/>
              <a:t>if</a:t>
            </a:r>
            <a:r>
              <a:rPr lang="uk-UA" dirty="0" smtClean="0"/>
              <a:t> ((</a:t>
            </a:r>
            <a:r>
              <a:rPr lang="en-US" dirty="0" smtClean="0"/>
              <a:t>word in </a:t>
            </a:r>
            <a:r>
              <a:rPr lang="en-US" dirty="0" err="1" smtClean="0"/>
              <a:t>self.KeyWords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 or (word in metadata["delimiters"])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 or (word in metadata["double"])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 or (word in metadata["</a:t>
            </a:r>
            <a:r>
              <a:rPr lang="en-US" dirty="0" err="1" smtClean="0"/>
              <a:t>conditional_delimiters</a:t>
            </a:r>
            <a:r>
              <a:rPr lang="en-US" dirty="0" smtClean="0"/>
              <a:t>"])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 or (word in metadata["multiplicative"])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 or (word in metadata["additive"])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 or (word in metadata["Relation"])):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c = word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else: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for r in </a:t>
            </a:r>
            <a:r>
              <a:rPr lang="en-US" dirty="0" err="1" smtClean="0"/>
              <a:t>self.RegExp.keys</a:t>
            </a:r>
            <a:r>
              <a:rPr lang="en-US" dirty="0" smtClean="0"/>
              <a:t>():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 if </a:t>
            </a:r>
            <a:r>
              <a:rPr lang="en-US" dirty="0" err="1" smtClean="0"/>
              <a:t>re.compile</a:t>
            </a:r>
            <a:r>
              <a:rPr lang="en-US" dirty="0" smtClean="0"/>
              <a:t>(r).match(word):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     c = </a:t>
            </a:r>
            <a:r>
              <a:rPr lang="en-US" dirty="0" err="1" smtClean="0"/>
              <a:t>self.RegExp</a:t>
            </a:r>
            <a:r>
              <a:rPr lang="en-US" dirty="0" smtClean="0"/>
              <a:t>[r]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return c 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796908"/>
          </a:xfrm>
        </p:spPr>
        <p:txBody>
          <a:bodyPr/>
          <a:lstStyle/>
          <a:p>
            <a:r>
              <a:rPr lang="uk-UA" dirty="0" smtClean="0"/>
              <a:t>Алгоритм виділення лексем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uk-UA" dirty="0" smtClean="0"/>
              <a:t>Окремий клас програми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uk-UA" dirty="0" err="1" smtClean="0"/>
              <a:t>Патерн</a:t>
            </a:r>
            <a:r>
              <a:rPr lang="uk-UA" dirty="0" smtClean="0"/>
              <a:t> проектування </a:t>
            </a:r>
            <a:r>
              <a:rPr lang="en-US" dirty="0" smtClean="0"/>
              <a:t>Singleton</a:t>
            </a:r>
            <a:endParaRPr lang="uk-UA" dirty="0" smtClean="0"/>
          </a:p>
          <a:p>
            <a:pPr>
              <a:lnSpc>
                <a:spcPct val="150000"/>
              </a:lnSpc>
            </a:pPr>
            <a:r>
              <a:rPr lang="uk-UA" dirty="0" smtClean="0"/>
              <a:t>Внутрішня структура </a:t>
            </a:r>
            <a:r>
              <a:rPr lang="uk-UA" dirty="0" err="1" smtClean="0"/>
              <a:t>хеш</a:t>
            </a:r>
            <a:endParaRPr lang="uk-UA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{name: ‘a’, class: ‘id’, object: </a:t>
            </a:r>
            <a:r>
              <a:rPr lang="en-US" dirty="0" err="1" smtClean="0"/>
              <a:t>AttrVar</a:t>
            </a:r>
            <a:r>
              <a:rPr lang="en-US" dirty="0" smtClean="0"/>
              <a:t>}</a:t>
            </a:r>
            <a:endParaRPr lang="uk-UA" dirty="0" smtClean="0"/>
          </a:p>
          <a:p>
            <a:pPr>
              <a:lnSpc>
                <a:spcPct val="150000"/>
              </a:lnSpc>
            </a:pPr>
            <a:r>
              <a:rPr lang="uk-UA" dirty="0" smtClean="0"/>
              <a:t>Швидкий доступ</a:t>
            </a:r>
          </a:p>
          <a:p>
            <a:pPr>
              <a:lnSpc>
                <a:spcPct val="150000"/>
              </a:lnSpc>
            </a:pPr>
            <a:r>
              <a:rPr lang="uk-UA" dirty="0" smtClean="0"/>
              <a:t>Зручний формат</a:t>
            </a:r>
          </a:p>
          <a:p>
            <a:endParaRPr lang="uk-U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Таблиця атрибутів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Вигляд таблиці атрибутів</a:t>
            </a:r>
            <a:endParaRPr lang="ru-RU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285860"/>
            <a:ext cx="5681949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7643</TotalTime>
  <Words>596</Words>
  <Application>Microsoft Office PowerPoint</Application>
  <PresentationFormat>On-screen Show (4:3)</PresentationFormat>
  <Paragraphs>134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ДИПЛОМНА РОБОТА БАКАЛАВРА </vt:lpstr>
      <vt:lpstr>Постановка задачі</vt:lpstr>
      <vt:lpstr>Вибір мови програмування</vt:lpstr>
      <vt:lpstr>Slide 4</vt:lpstr>
      <vt:lpstr>Загальна схема роботи компілятора</vt:lpstr>
      <vt:lpstr>Лексичний аналізатор Регулярні вирази</vt:lpstr>
      <vt:lpstr>Алгоритм виділення лексем</vt:lpstr>
      <vt:lpstr>Таблиця атрибутів</vt:lpstr>
      <vt:lpstr>Вигляд таблиці атрибутів</vt:lpstr>
      <vt:lpstr>Синтаксичний аналізатор</vt:lpstr>
      <vt:lpstr>Формат YAML. Переваги</vt:lpstr>
      <vt:lpstr>Формат зберігання граматики у конфігураційному файлі</vt:lpstr>
      <vt:lpstr>Семантичний аналізатор Семантичні дії</vt:lpstr>
      <vt:lpstr>Реалізація семантичних дій</vt:lpstr>
      <vt:lpstr>Атрибутні класи</vt:lpstr>
      <vt:lpstr>Абстрактне дерево розбору</vt:lpstr>
      <vt:lpstr>Генерація проміжного коду</vt:lpstr>
      <vt:lpstr>Висновки</vt:lpstr>
    </vt:vector>
  </TitlesOfParts>
  <Company>Vicpi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Написание компилятора Pascal  на языке Python</dc:title>
  <dc:creator>Vitya</dc:creator>
  <cp:lastModifiedBy>Витек</cp:lastModifiedBy>
  <cp:revision>192</cp:revision>
  <dcterms:created xsi:type="dcterms:W3CDTF">2010-04-07T08:49:50Z</dcterms:created>
  <dcterms:modified xsi:type="dcterms:W3CDTF">2010-06-19T18:20:19Z</dcterms:modified>
</cp:coreProperties>
</file>