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3"/>
  </p:notesMasterIdLst>
  <p:sldIdLst>
    <p:sldId id="256" r:id="rId2"/>
    <p:sldId id="260" r:id="rId3"/>
    <p:sldId id="257" r:id="rId4"/>
    <p:sldId id="272" r:id="rId5"/>
    <p:sldId id="274" r:id="rId6"/>
    <p:sldId id="273" r:id="rId7"/>
    <p:sldId id="259" r:id="rId8"/>
    <p:sldId id="258" r:id="rId9"/>
    <p:sldId id="277" r:id="rId10"/>
    <p:sldId id="263" r:id="rId11"/>
    <p:sldId id="278" r:id="rId12"/>
    <p:sldId id="279" r:id="rId13"/>
    <p:sldId id="280" r:id="rId14"/>
    <p:sldId id="281" r:id="rId15"/>
    <p:sldId id="265" r:id="rId16"/>
    <p:sldId id="267" r:id="rId17"/>
    <p:sldId id="268" r:id="rId18"/>
    <p:sldId id="276" r:id="rId19"/>
    <p:sldId id="275" r:id="rId20"/>
    <p:sldId id="269"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snapToObjects="1">
      <p:cViewPr varScale="1">
        <p:scale>
          <a:sx n="92" d="100"/>
          <a:sy n="92" d="100"/>
        </p:scale>
        <p:origin x="123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E0539-DB67-5442-82B9-7041075D2BBB}" type="datetimeFigureOut">
              <a:rPr lang="en-US" smtClean="0"/>
              <a:t>6/12/2015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A48236-95C2-DA4F-97BD-3305FF517BA3}" type="slidenum">
              <a:rPr lang="en-US" smtClean="0"/>
              <a:t>‹#›</a:t>
            </a:fld>
            <a:endParaRPr lang="en-US"/>
          </a:p>
        </p:txBody>
      </p:sp>
    </p:spTree>
    <p:extLst>
      <p:ext uri="{BB962C8B-B14F-4D97-AF65-F5344CB8AC3E}">
        <p14:creationId xmlns:p14="http://schemas.microsoft.com/office/powerpoint/2010/main" val="1697180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A48236-95C2-DA4F-97BD-3305FF517BA3}" type="slidenum">
              <a:rPr lang="en-US" smtClean="0"/>
              <a:t>2</a:t>
            </a:fld>
            <a:endParaRPr lang="en-US"/>
          </a:p>
        </p:txBody>
      </p:sp>
    </p:spTree>
    <p:extLst>
      <p:ext uri="{BB962C8B-B14F-4D97-AF65-F5344CB8AC3E}">
        <p14:creationId xmlns:p14="http://schemas.microsoft.com/office/powerpoint/2010/main" val="148526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A48236-95C2-DA4F-97BD-3305FF517BA3}" type="slidenum">
              <a:rPr lang="en-US" smtClean="0"/>
              <a:t>8</a:t>
            </a:fld>
            <a:endParaRPr lang="en-US"/>
          </a:p>
        </p:txBody>
      </p:sp>
    </p:spTree>
    <p:extLst>
      <p:ext uri="{BB962C8B-B14F-4D97-AF65-F5344CB8AC3E}">
        <p14:creationId xmlns:p14="http://schemas.microsoft.com/office/powerpoint/2010/main" val="226745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A48236-95C2-DA4F-97BD-3305FF517BA3}" type="slidenum">
              <a:rPr lang="en-US" smtClean="0"/>
              <a:t>15</a:t>
            </a:fld>
            <a:endParaRPr lang="en-US"/>
          </a:p>
        </p:txBody>
      </p:sp>
    </p:spTree>
    <p:extLst>
      <p:ext uri="{BB962C8B-B14F-4D97-AF65-F5344CB8AC3E}">
        <p14:creationId xmlns:p14="http://schemas.microsoft.com/office/powerpoint/2010/main" val="14839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A48236-95C2-DA4F-97BD-3305FF517BA3}" type="slidenum">
              <a:rPr lang="en-US" smtClean="0"/>
              <a:t>16</a:t>
            </a:fld>
            <a:endParaRPr lang="en-US"/>
          </a:p>
        </p:txBody>
      </p:sp>
    </p:spTree>
    <p:extLst>
      <p:ext uri="{BB962C8B-B14F-4D97-AF65-F5344CB8AC3E}">
        <p14:creationId xmlns:p14="http://schemas.microsoft.com/office/powerpoint/2010/main" val="15440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60B26B6-BFCE-4847-85ED-02C196E6D5E6}"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B26B6-BFCE-4847-85ED-02C196E6D5E6}"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A4E15-2591-8A4A-8E96-9E7D35D5E6F7}"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60B26B6-BFCE-4847-85ED-02C196E6D5E6}"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60B26B6-BFCE-4847-85ED-02C196E6D5E6}"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60B26B6-BFCE-4847-85ED-02C196E6D5E6}"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60B26B6-BFCE-4847-85ED-02C196E6D5E6}"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0B26B6-BFCE-4847-85ED-02C196E6D5E6}" type="datetimeFigureOut">
              <a:rPr lang="en-US" smtClean="0"/>
              <a:t>6/12/2015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60B26B6-BFCE-4847-85ED-02C196E6D5E6}"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60B26B6-BFCE-4847-85ED-02C196E6D5E6}" type="datetimeFigureOut">
              <a:rPr lang="en-US" smtClean="0"/>
              <a:t>6/12/2015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0B26B6-BFCE-4847-85ED-02C196E6D5E6}" type="datetimeFigureOut">
              <a:rPr lang="en-US" smtClean="0"/>
              <a:t>6/12/2015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B26B6-BFCE-4847-85ED-02C196E6D5E6}" type="datetimeFigureOut">
              <a:rPr lang="en-US" smtClean="0"/>
              <a:t>6/12/2015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B26B6-BFCE-4847-85ED-02C196E6D5E6}" type="datetimeFigureOut">
              <a:rPr lang="en-US" smtClean="0"/>
              <a:t>6/12/2015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A4E15-2591-8A4A-8E96-9E7D35D5E6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860B26B6-BFCE-4847-85ED-02C196E6D5E6}" type="datetimeFigureOut">
              <a:rPr lang="en-US" smtClean="0"/>
              <a:t>6/12/2015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E83A4E15-2591-8A4A-8E96-9E7D35D5E6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524000"/>
            <a:ext cx="9144000" cy="786063"/>
          </a:xfrm>
        </p:spPr>
        <p:txBody>
          <a:bodyPr/>
          <a:lstStyle/>
          <a:p>
            <a:r>
              <a:rPr lang="en-US" dirty="0" smtClean="0"/>
              <a:t>Introduction to UNIX</a:t>
            </a:r>
            <a:endParaRPr lang="en-US" dirty="0"/>
          </a:p>
        </p:txBody>
      </p:sp>
      <p:sp>
        <p:nvSpPr>
          <p:cNvPr id="4" name="TextBox 3"/>
          <p:cNvSpPr txBox="1"/>
          <p:nvPr/>
        </p:nvSpPr>
        <p:spPr>
          <a:xfrm>
            <a:off x="6044027" y="6032999"/>
            <a:ext cx="2984749" cy="646331"/>
          </a:xfrm>
          <a:prstGeom prst="rect">
            <a:avLst/>
          </a:prstGeom>
          <a:noFill/>
        </p:spPr>
        <p:txBody>
          <a:bodyPr wrap="none" rtlCol="0">
            <a:spAutoFit/>
          </a:bodyPr>
          <a:lstStyle/>
          <a:p>
            <a:r>
              <a:rPr lang="en-US" dirty="0" smtClean="0"/>
              <a:t>Janna Spektor</a:t>
            </a:r>
          </a:p>
          <a:p>
            <a:r>
              <a:rPr lang="en-US" dirty="0" err="1" smtClean="0"/>
              <a:t>Portnov</a:t>
            </a:r>
            <a:r>
              <a:rPr lang="en-US" dirty="0" smtClean="0"/>
              <a:t> Computer School</a:t>
            </a:r>
            <a:endParaRPr lang="en-US" dirty="0"/>
          </a:p>
        </p:txBody>
      </p:sp>
    </p:spTree>
    <p:extLst>
      <p:ext uri="{BB962C8B-B14F-4D97-AF65-F5344CB8AC3E}">
        <p14:creationId xmlns:p14="http://schemas.microsoft.com/office/powerpoint/2010/main" val="2155588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2C7C9F"/>
                </a:solidFill>
              </a:rPr>
              <a:t>Basic UNIX Commands</a:t>
            </a:r>
            <a:r>
              <a:rPr lang="en-US" dirty="0">
                <a:solidFill>
                  <a:srgbClr val="2C7C9F"/>
                </a:solidFill>
              </a:rPr>
              <a:t/>
            </a:r>
            <a:br>
              <a:rPr lang="en-US" dirty="0">
                <a:solidFill>
                  <a:srgbClr val="2C7C9F"/>
                </a:solidFill>
              </a:rPr>
            </a:br>
            <a:r>
              <a:rPr lang="en-US" sz="2000" dirty="0">
                <a:solidFill>
                  <a:srgbClr val="2C7C9F"/>
                </a:solidFill>
              </a:rPr>
              <a:t>Viewing and editing files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2297993"/>
              </p:ext>
            </p:extLst>
          </p:nvPr>
        </p:nvGraphicFramePr>
        <p:xfrm>
          <a:off x="549275" y="1804737"/>
          <a:ext cx="8042276" cy="4124693"/>
        </p:xfrm>
        <a:graphic>
          <a:graphicData uri="http://schemas.openxmlformats.org/drawingml/2006/table">
            <a:tbl>
              <a:tblPr firstRow="1" bandRow="1">
                <a:tableStyleId>{5C22544A-7EE6-4342-B048-85BDC9FD1C3A}</a:tableStyleId>
              </a:tblPr>
              <a:tblGrid>
                <a:gridCol w="2138219"/>
                <a:gridCol w="5904057"/>
              </a:tblGrid>
              <a:tr h="370840">
                <a:tc>
                  <a:txBody>
                    <a:bodyPr/>
                    <a:lstStyle/>
                    <a:p>
                      <a:pPr algn="ctr"/>
                      <a:r>
                        <a:rPr lang="en-US" dirty="0" smtClean="0"/>
                        <a:t>Command</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dirty="0" smtClean="0"/>
                        <a:t>cat</a:t>
                      </a:r>
                      <a:endParaRPr lang="en-US" dirty="0"/>
                    </a:p>
                  </a:txBody>
                  <a:tcPr/>
                </a:tc>
                <a:tc>
                  <a:txBody>
                    <a:bodyPr/>
                    <a:lstStyle/>
                    <a:p>
                      <a:pPr algn="l"/>
                      <a:r>
                        <a:rPr lang="en-US" sz="1800" b="0" i="0" kern="1200" dirty="0" smtClean="0">
                          <a:solidFill>
                            <a:schemeClr val="dk1"/>
                          </a:solidFill>
                          <a:effectLst/>
                          <a:latin typeface="+mn-lt"/>
                          <a:ea typeface="+mn-ea"/>
                          <a:cs typeface="+mn-cs"/>
                        </a:rPr>
                        <a:t>display the content  of a file</a:t>
                      </a:r>
                      <a:endParaRPr lang="en-US" dirty="0"/>
                    </a:p>
                  </a:txBody>
                  <a:tcPr/>
                </a:tc>
              </a:tr>
              <a:tr h="370840">
                <a:tc>
                  <a:txBody>
                    <a:bodyPr/>
                    <a:lstStyle/>
                    <a:p>
                      <a:pPr algn="ctr"/>
                      <a:r>
                        <a:rPr lang="en-US" dirty="0" smtClean="0"/>
                        <a:t>cat –b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display the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line number with the content  of a file</a:t>
                      </a:r>
                      <a:endParaRPr lang="en-US" dirty="0" smtClean="0"/>
                    </a:p>
                  </a:txBody>
                  <a:tcPr/>
                </a:tc>
              </a:tr>
              <a:tr h="370840">
                <a:tc>
                  <a:txBody>
                    <a:bodyPr/>
                    <a:lstStyle/>
                    <a:p>
                      <a:pPr algn="ctr"/>
                      <a:r>
                        <a:rPr lang="en-US" dirty="0" smtClean="0"/>
                        <a:t>more</a:t>
                      </a:r>
                      <a:endParaRPr lang="en-US" dirty="0"/>
                    </a:p>
                  </a:txBody>
                  <a:tcPr/>
                </a:tc>
                <a:tc>
                  <a:txBody>
                    <a:bodyPr/>
                    <a:lstStyle/>
                    <a:p>
                      <a:pPr algn="l"/>
                      <a:r>
                        <a:rPr lang="en-US" sz="1800" b="0" i="0" kern="1200" dirty="0" smtClean="0">
                          <a:solidFill>
                            <a:schemeClr val="dk1"/>
                          </a:solidFill>
                          <a:effectLst/>
                          <a:latin typeface="+mn-lt"/>
                          <a:ea typeface="+mn-ea"/>
                          <a:cs typeface="+mn-cs"/>
                        </a:rPr>
                        <a:t>progressively dump a file to the screen: ENTER = one line down SPACEBAR = page down q=quit</a:t>
                      </a:r>
                      <a:endParaRPr lang="en-US" dirty="0"/>
                    </a:p>
                  </a:txBody>
                  <a:tcPr/>
                </a:tc>
              </a:tr>
              <a:tr h="370840">
                <a:tc>
                  <a:txBody>
                    <a:bodyPr/>
                    <a:lstStyle/>
                    <a:p>
                      <a:pPr algn="ctr"/>
                      <a:r>
                        <a:rPr lang="en-US" dirty="0" smtClean="0"/>
                        <a:t>less</a:t>
                      </a:r>
                      <a:endParaRPr lang="en-US" dirty="0"/>
                    </a:p>
                  </a:txBody>
                  <a:tcPr/>
                </a:tc>
                <a:tc>
                  <a:txBody>
                    <a:bodyPr/>
                    <a:lstStyle/>
                    <a:p>
                      <a:pPr algn="l"/>
                      <a:r>
                        <a:rPr lang="en-US" sz="1800" b="0" i="0" kern="1200" dirty="0" smtClean="0">
                          <a:solidFill>
                            <a:schemeClr val="dk1"/>
                          </a:solidFill>
                          <a:effectLst/>
                          <a:latin typeface="+mn-lt"/>
                          <a:ea typeface="+mn-ea"/>
                          <a:cs typeface="+mn-cs"/>
                        </a:rPr>
                        <a:t>display a file a page at a time</a:t>
                      </a:r>
                      <a:endParaRPr lang="en-US" dirty="0"/>
                    </a:p>
                  </a:txBody>
                  <a:tcPr/>
                </a:tc>
              </a:tr>
              <a:tr h="370840">
                <a:tc>
                  <a:txBody>
                    <a:bodyPr/>
                    <a:lstStyle/>
                    <a:p>
                      <a:pPr algn="ctr"/>
                      <a:r>
                        <a:rPr lang="en-US" dirty="0" smtClean="0"/>
                        <a:t>head</a:t>
                      </a:r>
                      <a:endParaRPr lang="en-US" dirty="0"/>
                    </a:p>
                  </a:txBody>
                  <a:tcPr/>
                </a:tc>
                <a:tc>
                  <a:txBody>
                    <a:bodyPr/>
                    <a:lstStyle/>
                    <a:p>
                      <a:pPr algn="l"/>
                      <a:r>
                        <a:rPr lang="en-US" sz="1800" b="0" i="0" kern="1200" dirty="0" smtClean="0">
                          <a:solidFill>
                            <a:schemeClr val="dk1"/>
                          </a:solidFill>
                          <a:effectLst/>
                          <a:latin typeface="+mn-lt"/>
                          <a:ea typeface="+mn-ea"/>
                          <a:cs typeface="+mn-cs"/>
                        </a:rPr>
                        <a:t>show the first 10 lines of a file</a:t>
                      </a:r>
                      <a:endParaRPr lang="en-US" dirty="0"/>
                    </a:p>
                  </a:txBody>
                  <a:tcPr/>
                </a:tc>
              </a:tr>
              <a:tr h="370840">
                <a:tc>
                  <a:txBody>
                    <a:bodyPr/>
                    <a:lstStyle/>
                    <a:p>
                      <a:pPr algn="ctr"/>
                      <a:r>
                        <a:rPr lang="en-US" dirty="0" smtClean="0"/>
                        <a:t>head -n</a:t>
                      </a:r>
                      <a:endParaRPr lang="en-US" dirty="0"/>
                    </a:p>
                  </a:txBody>
                  <a:tcPr/>
                </a:tc>
                <a:tc>
                  <a:txBody>
                    <a:bodyPr/>
                    <a:lstStyle/>
                    <a:p>
                      <a:pPr algn="l"/>
                      <a:r>
                        <a:rPr lang="en-US" sz="1800" b="0" i="0" kern="1200" dirty="0" smtClean="0">
                          <a:solidFill>
                            <a:schemeClr val="dk1"/>
                          </a:solidFill>
                          <a:effectLst/>
                          <a:latin typeface="+mn-lt"/>
                          <a:ea typeface="+mn-ea"/>
                          <a:cs typeface="+mn-cs"/>
                        </a:rPr>
                        <a:t>show the first n lines of a file</a:t>
                      </a:r>
                      <a:endParaRPr lang="en-US" dirty="0"/>
                    </a:p>
                  </a:txBody>
                  <a:tcPr/>
                </a:tc>
              </a:tr>
              <a:tr h="370840">
                <a:tc>
                  <a:txBody>
                    <a:bodyPr/>
                    <a:lstStyle/>
                    <a:p>
                      <a:pPr algn="ctr"/>
                      <a:r>
                        <a:rPr lang="en-US" dirty="0" smtClean="0"/>
                        <a:t>tail</a:t>
                      </a:r>
                      <a:endParaRPr lang="en-US" dirty="0"/>
                    </a:p>
                  </a:txBody>
                  <a:tcPr/>
                </a:tc>
                <a:tc>
                  <a:txBody>
                    <a:bodyPr/>
                    <a:lstStyle/>
                    <a:p>
                      <a:pPr algn="l"/>
                      <a:r>
                        <a:rPr lang="en-US" sz="1800" b="0" i="0" kern="1200" dirty="0" smtClean="0">
                          <a:solidFill>
                            <a:schemeClr val="dk1"/>
                          </a:solidFill>
                          <a:effectLst/>
                          <a:latin typeface="+mn-lt"/>
                          <a:ea typeface="+mn-ea"/>
                          <a:cs typeface="+mn-cs"/>
                        </a:rPr>
                        <a:t>show the last 10 lines of a file</a:t>
                      </a:r>
                      <a:endParaRPr lang="en-US" dirty="0"/>
                    </a:p>
                  </a:txBody>
                  <a:tcPr/>
                </a:tc>
              </a:tr>
              <a:tr h="370840">
                <a:tc>
                  <a:txBody>
                    <a:bodyPr/>
                    <a:lstStyle/>
                    <a:p>
                      <a:pPr algn="ctr"/>
                      <a:r>
                        <a:rPr lang="en-US" dirty="0" smtClean="0"/>
                        <a:t>tail -n</a:t>
                      </a:r>
                      <a:endParaRPr lang="en-US" dirty="0"/>
                    </a:p>
                  </a:txBody>
                  <a:tcPr/>
                </a:tc>
                <a:tc>
                  <a:txBody>
                    <a:bodyPr/>
                    <a:lstStyle/>
                    <a:p>
                      <a:pPr algn="l"/>
                      <a:r>
                        <a:rPr lang="en-US" sz="1800" b="0" i="0" kern="1200" dirty="0" smtClean="0">
                          <a:solidFill>
                            <a:schemeClr val="dk1"/>
                          </a:solidFill>
                          <a:effectLst/>
                          <a:latin typeface="+mn-lt"/>
                          <a:ea typeface="+mn-ea"/>
                          <a:cs typeface="+mn-cs"/>
                        </a:rPr>
                        <a:t>show the last n lines of a file</a:t>
                      </a:r>
                      <a:endParaRPr lang="en-US" dirty="0"/>
                    </a:p>
                  </a:txBody>
                  <a:tcPr/>
                </a:tc>
              </a:tr>
              <a:tr h="517893">
                <a:tc>
                  <a:txBody>
                    <a:bodyPr/>
                    <a:lstStyle/>
                    <a:p>
                      <a:pPr algn="ctr"/>
                      <a:r>
                        <a:rPr lang="en-US" dirty="0" smtClean="0"/>
                        <a:t>vi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edit a file using the vi editor</a:t>
                      </a:r>
                      <a:endParaRPr lang="en-US" dirty="0"/>
                    </a:p>
                  </a:txBody>
                  <a:tcPr/>
                </a:tc>
              </a:tr>
            </a:tbl>
          </a:graphicData>
        </a:graphic>
      </p:graphicFrame>
    </p:spTree>
    <p:extLst>
      <p:ext uri="{BB962C8B-B14F-4D97-AF65-F5344CB8AC3E}">
        <p14:creationId xmlns:p14="http://schemas.microsoft.com/office/powerpoint/2010/main" val="7782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2C7C9F"/>
                </a:solidFill>
              </a:rPr>
              <a:t>Basic UNIX Commands</a:t>
            </a:r>
            <a:r>
              <a:rPr lang="en-US" dirty="0">
                <a:solidFill>
                  <a:srgbClr val="2C7C9F"/>
                </a:solidFill>
              </a:rPr>
              <a:t/>
            </a:r>
            <a:br>
              <a:rPr lang="en-US" dirty="0">
                <a:solidFill>
                  <a:srgbClr val="2C7C9F"/>
                </a:solidFill>
              </a:rPr>
            </a:br>
            <a:r>
              <a:rPr lang="en-US" sz="2000" dirty="0" smtClean="0">
                <a:solidFill>
                  <a:srgbClr val="2C7C9F"/>
                </a:solidFill>
              </a:rPr>
              <a:t>Cat Command </a:t>
            </a:r>
            <a:endParaRPr lang="en-US" dirty="0"/>
          </a:p>
        </p:txBody>
      </p:sp>
      <p:sp>
        <p:nvSpPr>
          <p:cNvPr id="3" name="Content Placeholder 2"/>
          <p:cNvSpPr>
            <a:spLocks noGrp="1"/>
          </p:cNvSpPr>
          <p:nvPr>
            <p:ph idx="1"/>
          </p:nvPr>
        </p:nvSpPr>
        <p:spPr>
          <a:xfrm>
            <a:off x="549275" y="1811216"/>
            <a:ext cx="8042276" cy="4343400"/>
          </a:xfrm>
        </p:spPr>
        <p:txBody>
          <a:bodyPr>
            <a:normAutofit/>
          </a:bodyPr>
          <a:lstStyle/>
          <a:p>
            <a:r>
              <a:rPr lang="en-US" i="1" dirty="0" smtClean="0">
                <a:solidFill>
                  <a:srgbClr val="FF0000"/>
                </a:solidFill>
              </a:rPr>
              <a:t>cat</a:t>
            </a:r>
            <a:r>
              <a:rPr lang="en-US" dirty="0" smtClean="0"/>
              <a:t> </a:t>
            </a:r>
            <a:r>
              <a:rPr lang="en-US" dirty="0"/>
              <a:t>is one of the most frequently used commands on Unix-like operating systems. </a:t>
            </a:r>
            <a:endParaRPr lang="en-US" dirty="0" smtClean="0"/>
          </a:p>
          <a:p>
            <a:r>
              <a:rPr lang="en-US" dirty="0" smtClean="0"/>
              <a:t>It </a:t>
            </a:r>
            <a:r>
              <a:rPr lang="en-US" dirty="0"/>
              <a:t>has three related functions with regard to text files: displaying them, combining copies of them and creating new ones.</a:t>
            </a:r>
          </a:p>
          <a:p>
            <a:r>
              <a:rPr lang="en-US" dirty="0" smtClean="0"/>
              <a:t>cat's </a:t>
            </a:r>
            <a:r>
              <a:rPr lang="en-US" dirty="0"/>
              <a:t>general syntax </a:t>
            </a:r>
            <a:r>
              <a:rPr lang="en-US" dirty="0" smtClean="0"/>
              <a:t>is </a:t>
            </a:r>
          </a:p>
          <a:p>
            <a:pPr marL="0" indent="0">
              <a:buNone/>
            </a:pPr>
            <a:r>
              <a:rPr lang="en-US" dirty="0" smtClean="0"/>
              <a:t>     cat </a:t>
            </a:r>
            <a:r>
              <a:rPr lang="en-US" dirty="0"/>
              <a:t>[options] [filenames] [-] [filenames]</a:t>
            </a:r>
          </a:p>
          <a:p>
            <a:pPr marL="0" indent="0">
              <a:buNone/>
            </a:pPr>
            <a:r>
              <a:rPr lang="en-US" sz="1600" i="1" dirty="0" smtClean="0"/>
              <a:t>The </a:t>
            </a:r>
            <a:r>
              <a:rPr lang="en-US" sz="1600" i="1" dirty="0"/>
              <a:t>square brackets indicate that the enclosed items are optional.</a:t>
            </a:r>
          </a:p>
        </p:txBody>
      </p:sp>
    </p:spTree>
    <p:extLst>
      <p:ext uri="{BB962C8B-B14F-4D97-AF65-F5344CB8AC3E}">
        <p14:creationId xmlns:p14="http://schemas.microsoft.com/office/powerpoint/2010/main" val="9045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2C7C9F"/>
                </a:solidFill>
              </a:rPr>
              <a:t>Basic UNIX Commands</a:t>
            </a:r>
            <a:r>
              <a:rPr lang="en-US" dirty="0">
                <a:solidFill>
                  <a:srgbClr val="2C7C9F"/>
                </a:solidFill>
              </a:rPr>
              <a:t/>
            </a:r>
            <a:br>
              <a:rPr lang="en-US" dirty="0">
                <a:solidFill>
                  <a:srgbClr val="2C7C9F"/>
                </a:solidFill>
              </a:rPr>
            </a:br>
            <a:r>
              <a:rPr lang="en-US" sz="2000" dirty="0">
                <a:solidFill>
                  <a:srgbClr val="2C7C9F"/>
                </a:solidFill>
              </a:rPr>
              <a:t>Cat Command (continue)</a:t>
            </a:r>
            <a:endParaRPr lang="en-US" dirty="0"/>
          </a:p>
        </p:txBody>
      </p:sp>
      <p:sp>
        <p:nvSpPr>
          <p:cNvPr id="3" name="Content Placeholder 2"/>
          <p:cNvSpPr>
            <a:spLocks noGrp="1"/>
          </p:cNvSpPr>
          <p:nvPr>
            <p:ph idx="1"/>
          </p:nvPr>
        </p:nvSpPr>
        <p:spPr/>
        <p:txBody>
          <a:bodyPr>
            <a:normAutofit lnSpcReduction="10000"/>
          </a:bodyPr>
          <a:lstStyle/>
          <a:p>
            <a:r>
              <a:rPr lang="en-US" sz="2600" dirty="0" smtClean="0">
                <a:solidFill>
                  <a:schemeClr val="accent1"/>
                </a:solidFill>
              </a:rPr>
              <a:t>Reading Files</a:t>
            </a:r>
          </a:p>
          <a:p>
            <a:pPr marL="336550" lvl="1" indent="0">
              <a:buNone/>
            </a:pPr>
            <a:r>
              <a:rPr lang="en-US" dirty="0" smtClean="0">
                <a:solidFill>
                  <a:srgbClr val="000000"/>
                </a:solidFill>
                <a:latin typeface="Times New Roman" panose="02020603050405020304" pitchFamily="18" charset="0"/>
              </a:rPr>
              <a:t>The </a:t>
            </a:r>
            <a:r>
              <a:rPr lang="en-US" dirty="0">
                <a:solidFill>
                  <a:srgbClr val="000000"/>
                </a:solidFill>
                <a:latin typeface="Times New Roman" panose="02020603050405020304" pitchFamily="18" charset="0"/>
              </a:rPr>
              <a:t>most common use of cat is to read the contents of files, </a:t>
            </a:r>
            <a:r>
              <a:rPr lang="en-US" dirty="0" smtClean="0">
                <a:solidFill>
                  <a:srgbClr val="000000"/>
                </a:solidFill>
                <a:latin typeface="Times New Roman" panose="02020603050405020304" pitchFamily="18" charset="0"/>
              </a:rPr>
              <a:t>  and cat </a:t>
            </a:r>
            <a:r>
              <a:rPr lang="en-US" dirty="0">
                <a:solidFill>
                  <a:srgbClr val="000000"/>
                </a:solidFill>
                <a:latin typeface="Times New Roman" panose="02020603050405020304" pitchFamily="18" charset="0"/>
              </a:rPr>
              <a:t>is often the most convenient program for this </a:t>
            </a:r>
            <a:r>
              <a:rPr lang="en-US" dirty="0" smtClean="0">
                <a:solidFill>
                  <a:srgbClr val="000000"/>
                </a:solidFill>
                <a:latin typeface="Times New Roman" panose="02020603050405020304" pitchFamily="18" charset="0"/>
              </a:rPr>
              <a:t>purpose.</a:t>
            </a:r>
          </a:p>
          <a:p>
            <a:pPr marL="336550" lvl="1" indent="0">
              <a:buNone/>
            </a:pPr>
            <a:r>
              <a:rPr lang="en-US" dirty="0"/>
              <a:t>cat file1</a:t>
            </a:r>
            <a:endParaRPr lang="en-US" dirty="0" smtClean="0">
              <a:solidFill>
                <a:srgbClr val="000000"/>
              </a:solidFill>
              <a:latin typeface="Times New Roman" panose="02020603050405020304" pitchFamily="18" charset="0"/>
            </a:endParaRPr>
          </a:p>
          <a:p>
            <a:pPr>
              <a:buClr>
                <a:srgbClr val="2C7C9F">
                  <a:lumMod val="60000"/>
                  <a:lumOff val="40000"/>
                </a:srgbClr>
              </a:buClr>
            </a:pPr>
            <a:r>
              <a:rPr lang="en-US" sz="2600" dirty="0" smtClean="0">
                <a:solidFill>
                  <a:srgbClr val="2C7C9F"/>
                </a:solidFill>
              </a:rPr>
              <a:t>Reading large file that doesn’t fit to the monitor screen </a:t>
            </a:r>
            <a:endParaRPr lang="en-US" sz="2800" dirty="0" smtClean="0">
              <a:solidFill>
                <a:srgbClr val="2C7C9F"/>
              </a:solidFill>
            </a:endParaRPr>
          </a:p>
          <a:p>
            <a:pPr marL="0" indent="0">
              <a:buSzPct val="111000"/>
              <a:buNone/>
            </a:pPr>
            <a:r>
              <a:rPr lang="en-US" dirty="0" smtClean="0"/>
              <a:t>    cat file1 | less</a:t>
            </a:r>
          </a:p>
          <a:p>
            <a:pPr lvl="0">
              <a:buClr>
                <a:srgbClr val="2C7C9F">
                  <a:lumMod val="60000"/>
                  <a:lumOff val="40000"/>
                </a:srgbClr>
              </a:buClr>
            </a:pPr>
            <a:r>
              <a:rPr lang="en-US" sz="2600" dirty="0" smtClean="0">
                <a:solidFill>
                  <a:srgbClr val="2C7C9F"/>
                </a:solidFill>
              </a:rPr>
              <a:t>Redirecting the </a:t>
            </a:r>
            <a:r>
              <a:rPr lang="en-US" sz="2600" dirty="0">
                <a:solidFill>
                  <a:srgbClr val="2C7C9F"/>
                </a:solidFill>
              </a:rPr>
              <a:t>content from one file to another</a:t>
            </a:r>
            <a:endParaRPr lang="en-US" sz="2800" dirty="0">
              <a:solidFill>
                <a:srgbClr val="2C7C9F"/>
              </a:solidFill>
            </a:endParaRPr>
          </a:p>
          <a:p>
            <a:pPr marL="0" lvl="0" indent="0">
              <a:buClr>
                <a:srgbClr val="2C7C9F">
                  <a:lumMod val="60000"/>
                  <a:lumOff val="40000"/>
                </a:srgbClr>
              </a:buClr>
              <a:buNone/>
            </a:pPr>
            <a:r>
              <a:rPr lang="en-US" dirty="0" smtClean="0">
                <a:solidFill>
                  <a:srgbClr val="000000"/>
                </a:solidFill>
                <a:latin typeface="Courier New" panose="02070309020205020404" pitchFamily="49" charset="0"/>
              </a:rPr>
              <a:t>  </a:t>
            </a:r>
            <a:r>
              <a:rPr lang="en-US" dirty="0" smtClean="0"/>
              <a:t>cat </a:t>
            </a:r>
            <a:r>
              <a:rPr lang="en-US" dirty="0"/>
              <a:t>file1 &gt; file2</a:t>
            </a:r>
            <a:endParaRPr lang="en-US" dirty="0" smtClean="0">
              <a:solidFill>
                <a:srgbClr val="000000"/>
              </a:solidFill>
              <a:latin typeface="Courier New" panose="02070309020205020404" pitchFamily="49" charset="0"/>
            </a:endParaRPr>
          </a:p>
        </p:txBody>
      </p:sp>
    </p:spTree>
    <p:extLst>
      <p:ext uri="{BB962C8B-B14F-4D97-AF65-F5344CB8AC3E}">
        <p14:creationId xmlns:p14="http://schemas.microsoft.com/office/powerpoint/2010/main" val="367796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2C7C9F"/>
                </a:solidFill>
              </a:rPr>
              <a:t>Basic UNIX Commands</a:t>
            </a:r>
            <a:r>
              <a:rPr lang="en-US" dirty="0">
                <a:solidFill>
                  <a:srgbClr val="2C7C9F"/>
                </a:solidFill>
              </a:rPr>
              <a:t/>
            </a:r>
            <a:br>
              <a:rPr lang="en-US" dirty="0">
                <a:solidFill>
                  <a:srgbClr val="2C7C9F"/>
                </a:solidFill>
              </a:rPr>
            </a:br>
            <a:r>
              <a:rPr lang="en-US" sz="2000" dirty="0">
                <a:solidFill>
                  <a:srgbClr val="2C7C9F"/>
                </a:solidFill>
              </a:rPr>
              <a:t>Cat Command (continue)</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Concatenation (stringing together)</a:t>
            </a:r>
            <a:endParaRPr lang="en-US" dirty="0">
              <a:solidFill>
                <a:schemeClr val="accent1"/>
              </a:solidFill>
            </a:endParaRPr>
          </a:p>
          <a:p>
            <a:pPr marL="336550" lvl="1" indent="0">
              <a:buNone/>
            </a:pPr>
            <a:r>
              <a:rPr lang="en-US" dirty="0" smtClean="0"/>
              <a:t>cat </a:t>
            </a:r>
            <a:r>
              <a:rPr lang="en-US" dirty="0"/>
              <a:t>file1 file2 file3 - </a:t>
            </a:r>
            <a:r>
              <a:rPr lang="en-US" dirty="0" smtClean="0"/>
              <a:t>the </a:t>
            </a:r>
            <a:r>
              <a:rPr lang="en-US" dirty="0"/>
              <a:t>contents of each file will </a:t>
            </a:r>
            <a:r>
              <a:rPr lang="en-US" dirty="0" smtClean="0"/>
              <a:t>be    displayed </a:t>
            </a:r>
            <a:r>
              <a:rPr lang="en-US" dirty="0"/>
              <a:t>on the monitor </a:t>
            </a:r>
            <a:r>
              <a:rPr lang="en-US" dirty="0" smtClean="0"/>
              <a:t>screen</a:t>
            </a:r>
          </a:p>
          <a:p>
            <a:pPr marL="336550" lvl="1" indent="0">
              <a:buNone/>
            </a:pPr>
            <a:endParaRPr lang="en-US" dirty="0"/>
          </a:p>
          <a:p>
            <a:pPr marL="336550" lvl="1" indent="0">
              <a:buNone/>
            </a:pPr>
            <a:r>
              <a:rPr lang="en-US" dirty="0"/>
              <a:t>cat file1 file2 file3 &gt; </a:t>
            </a:r>
            <a:r>
              <a:rPr lang="en-US" dirty="0" smtClean="0"/>
              <a:t>file4 – the contents of each file will be redirected to the new file</a:t>
            </a:r>
          </a:p>
          <a:p>
            <a:pPr marL="336550" lvl="1" indent="0">
              <a:buNone/>
            </a:pPr>
            <a:endParaRPr lang="en-US" dirty="0"/>
          </a:p>
          <a:p>
            <a:pPr marL="336550" lvl="1" indent="0">
              <a:buNone/>
            </a:pPr>
            <a:r>
              <a:rPr lang="en-US" dirty="0"/>
              <a:t>cat file1 file2 file3 | sort &gt; </a:t>
            </a:r>
            <a:r>
              <a:rPr lang="en-US" dirty="0" smtClean="0"/>
              <a:t>file4 – the output of all files is filtered (sorted) and redirected to the new file</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98361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2C7C9F"/>
                </a:solidFill>
              </a:rPr>
              <a:t>Basic UNIX Commands</a:t>
            </a:r>
            <a:r>
              <a:rPr lang="en-US" dirty="0">
                <a:solidFill>
                  <a:srgbClr val="2C7C9F"/>
                </a:solidFill>
              </a:rPr>
              <a:t/>
            </a:r>
            <a:br>
              <a:rPr lang="en-US" dirty="0">
                <a:solidFill>
                  <a:srgbClr val="2C7C9F"/>
                </a:solidFill>
              </a:rPr>
            </a:br>
            <a:r>
              <a:rPr lang="en-US" sz="2000" dirty="0">
                <a:solidFill>
                  <a:srgbClr val="2C7C9F"/>
                </a:solidFill>
              </a:rPr>
              <a:t>Cat Command (continue)</a:t>
            </a:r>
            <a:endParaRPr lang="en-US" dirty="0"/>
          </a:p>
        </p:txBody>
      </p:sp>
      <p:sp>
        <p:nvSpPr>
          <p:cNvPr id="3" name="Content Placeholder 2"/>
          <p:cNvSpPr>
            <a:spLocks noGrp="1"/>
          </p:cNvSpPr>
          <p:nvPr>
            <p:ph idx="1"/>
          </p:nvPr>
        </p:nvSpPr>
        <p:spPr/>
        <p:txBody>
          <a:bodyPr>
            <a:normAutofit/>
          </a:bodyPr>
          <a:lstStyle/>
          <a:p>
            <a:r>
              <a:rPr lang="en-US" dirty="0" smtClean="0">
                <a:solidFill>
                  <a:schemeClr val="accent1"/>
                </a:solidFill>
              </a:rPr>
              <a:t>File creation</a:t>
            </a:r>
          </a:p>
          <a:p>
            <a:pPr marL="336550" lvl="1" indent="0">
              <a:buNone/>
            </a:pPr>
            <a:r>
              <a:rPr lang="en-US" dirty="0" smtClean="0"/>
              <a:t>The </a:t>
            </a:r>
            <a:r>
              <a:rPr lang="en-US" dirty="0"/>
              <a:t>third use for cat is file creation. For small files this is often easier than using vi, </a:t>
            </a:r>
            <a:r>
              <a:rPr lang="en-US" dirty="0" err="1"/>
              <a:t>gedit</a:t>
            </a:r>
            <a:r>
              <a:rPr lang="en-US" dirty="0"/>
              <a:t> or other text editors. It is accomplished by typing cat followed by the output redirection operator and the name of the file to be created, then pressing ENTER and finally simultaneously pressing the CONTROL and d keys. </a:t>
            </a:r>
            <a:endParaRPr lang="en-US" dirty="0" smtClean="0"/>
          </a:p>
          <a:p>
            <a:pPr marL="0" indent="0">
              <a:buNone/>
            </a:pPr>
            <a:r>
              <a:rPr lang="en-US" dirty="0"/>
              <a:t> </a:t>
            </a:r>
            <a:r>
              <a:rPr lang="en-US" dirty="0" smtClean="0"/>
              <a:t>   cat </a:t>
            </a:r>
            <a:r>
              <a:rPr lang="en-US" dirty="0"/>
              <a:t>&gt; </a:t>
            </a:r>
            <a:r>
              <a:rPr lang="en-US" dirty="0" smtClean="0"/>
              <a:t>file1</a:t>
            </a:r>
            <a:endParaRPr lang="en-US" dirty="0"/>
          </a:p>
        </p:txBody>
      </p:sp>
    </p:spTree>
    <p:extLst>
      <p:ext uri="{BB962C8B-B14F-4D97-AF65-F5344CB8AC3E}">
        <p14:creationId xmlns:p14="http://schemas.microsoft.com/office/powerpoint/2010/main" val="42380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76725"/>
            <a:ext cx="8042276" cy="946147"/>
          </a:xfrm>
        </p:spPr>
        <p:txBody>
          <a:bodyPr/>
          <a:lstStyle/>
          <a:p>
            <a:r>
              <a:rPr lang="en-US" sz="4000" dirty="0" smtClean="0"/>
              <a:t>Basic UNIX Commands</a:t>
            </a:r>
            <a:r>
              <a:rPr lang="en-US" dirty="0" smtClean="0"/>
              <a:t/>
            </a:r>
            <a:br>
              <a:rPr lang="en-US" dirty="0" smtClean="0"/>
            </a:br>
            <a:r>
              <a:rPr lang="en-US" sz="2000" dirty="0" smtClean="0"/>
              <a:t>Moving</a:t>
            </a:r>
            <a:r>
              <a:rPr lang="en-US" sz="2000" dirty="0"/>
              <a:t>, renaming, and copying files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6686825"/>
              </p:ext>
            </p:extLst>
          </p:nvPr>
        </p:nvGraphicFramePr>
        <p:xfrm>
          <a:off x="549275" y="1740349"/>
          <a:ext cx="8042276" cy="2984901"/>
        </p:xfrm>
        <a:graphic>
          <a:graphicData uri="http://schemas.openxmlformats.org/drawingml/2006/table">
            <a:tbl>
              <a:tblPr firstRow="1" bandRow="1">
                <a:tableStyleId>{5C22544A-7EE6-4342-B048-85BDC9FD1C3A}</a:tableStyleId>
              </a:tblPr>
              <a:tblGrid>
                <a:gridCol w="2138219"/>
                <a:gridCol w="5904057"/>
              </a:tblGrid>
              <a:tr h="370840">
                <a:tc>
                  <a:txBody>
                    <a:bodyPr/>
                    <a:lstStyle/>
                    <a:p>
                      <a:pPr algn="ctr"/>
                      <a:r>
                        <a:rPr lang="en-US" dirty="0" smtClean="0"/>
                        <a:t>Command</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dirty="0" err="1" smtClean="0"/>
                        <a:t>cp</a:t>
                      </a:r>
                      <a:endParaRPr lang="en-US" dirty="0"/>
                    </a:p>
                  </a:txBody>
                  <a:tcPr/>
                </a:tc>
                <a:tc>
                  <a:txBody>
                    <a:bodyPr/>
                    <a:lstStyle/>
                    <a:p>
                      <a:pPr algn="l"/>
                      <a:r>
                        <a:rPr lang="en-US" sz="1800" b="0" i="0" kern="1200" dirty="0" smtClean="0">
                          <a:solidFill>
                            <a:schemeClr val="dk1"/>
                          </a:solidFill>
                          <a:effectLst/>
                          <a:latin typeface="+mn-lt"/>
                          <a:ea typeface="+mn-ea"/>
                          <a:cs typeface="+mn-cs"/>
                        </a:rPr>
                        <a:t>copy a file</a:t>
                      </a:r>
                      <a:endParaRPr lang="en-US" dirty="0"/>
                    </a:p>
                  </a:txBody>
                  <a:tcPr/>
                </a:tc>
              </a:tr>
              <a:tr h="370840">
                <a:tc>
                  <a:txBody>
                    <a:bodyPr/>
                    <a:lstStyle/>
                    <a:p>
                      <a:pPr algn="ctr"/>
                      <a:r>
                        <a:rPr lang="en-US" dirty="0" smtClean="0"/>
                        <a:t>mv</a:t>
                      </a:r>
                      <a:endParaRPr lang="en-US" dirty="0"/>
                    </a:p>
                  </a:txBody>
                  <a:tcPr/>
                </a:tc>
                <a:tc>
                  <a:txBody>
                    <a:bodyPr/>
                    <a:lstStyle/>
                    <a:p>
                      <a:pPr algn="l"/>
                      <a:r>
                        <a:rPr lang="en-US" sz="1800" b="0" i="0" kern="1200" dirty="0" smtClean="0">
                          <a:solidFill>
                            <a:schemeClr val="dk1"/>
                          </a:solidFill>
                          <a:effectLst/>
                          <a:latin typeface="+mn-lt"/>
                          <a:ea typeface="+mn-ea"/>
                          <a:cs typeface="+mn-cs"/>
                        </a:rPr>
                        <a:t>move or rename a file</a:t>
                      </a:r>
                      <a:endParaRPr lang="en-US" dirty="0"/>
                    </a:p>
                  </a:txBody>
                  <a:tcPr/>
                </a:tc>
              </a:tr>
              <a:tr h="370840">
                <a:tc>
                  <a:txBody>
                    <a:bodyPr/>
                    <a:lstStyle/>
                    <a:p>
                      <a:pPr algn="ctr"/>
                      <a:r>
                        <a:rPr lang="en-US" dirty="0" err="1" smtClean="0"/>
                        <a:t>rm</a:t>
                      </a:r>
                      <a:endParaRPr lang="en-US" dirty="0"/>
                    </a:p>
                  </a:txBody>
                  <a:tcPr/>
                </a:tc>
                <a:tc>
                  <a:txBody>
                    <a:bodyPr/>
                    <a:lstStyle/>
                    <a:p>
                      <a:pPr algn="l"/>
                      <a:r>
                        <a:rPr lang="en-US" sz="1800" b="0" i="0" kern="1200" dirty="0" smtClean="0">
                          <a:solidFill>
                            <a:schemeClr val="dk1"/>
                          </a:solidFill>
                          <a:effectLst/>
                          <a:latin typeface="+mn-lt"/>
                          <a:ea typeface="+mn-ea"/>
                          <a:cs typeface="+mn-cs"/>
                        </a:rPr>
                        <a:t>remove or delete a file</a:t>
                      </a:r>
                      <a:endParaRPr lang="en-US" dirty="0"/>
                    </a:p>
                  </a:txBody>
                  <a:tcPr/>
                </a:tc>
              </a:tr>
              <a:tr h="370840">
                <a:tc>
                  <a:txBody>
                    <a:bodyPr/>
                    <a:lstStyle/>
                    <a:p>
                      <a:pPr algn="ctr"/>
                      <a:r>
                        <a:rPr lang="en-US" dirty="0" err="1" smtClean="0"/>
                        <a:t>rm</a:t>
                      </a:r>
                      <a:r>
                        <a:rPr lang="en-US" baseline="0" dirty="0" smtClean="0"/>
                        <a:t> -r</a:t>
                      </a:r>
                      <a:endParaRPr lang="en-US" dirty="0"/>
                    </a:p>
                  </a:txBody>
                  <a:tcPr/>
                </a:tc>
                <a:tc>
                  <a:txBody>
                    <a:bodyPr/>
                    <a:lstStyle/>
                    <a:p>
                      <a:pPr algn="l"/>
                      <a:r>
                        <a:rPr lang="en-US" sz="1800" b="0" i="0" kern="1200" dirty="0" smtClean="0">
                          <a:solidFill>
                            <a:schemeClr val="dk1"/>
                          </a:solidFill>
                          <a:effectLst/>
                          <a:latin typeface="+mn-lt"/>
                          <a:ea typeface="+mn-ea"/>
                          <a:cs typeface="+mn-cs"/>
                        </a:rPr>
                        <a:t>recursively remove a directory and its contents</a:t>
                      </a:r>
                      <a:endParaRPr lang="en-US" dirty="0"/>
                    </a:p>
                  </a:txBody>
                  <a:tcPr/>
                </a:tc>
              </a:tr>
              <a:tr h="370840">
                <a:tc>
                  <a:txBody>
                    <a:bodyPr/>
                    <a:lstStyle/>
                    <a:p>
                      <a:pPr algn="ctr"/>
                      <a:r>
                        <a:rPr lang="en-US" dirty="0" err="1" smtClean="0"/>
                        <a:t>mkdir</a:t>
                      </a:r>
                      <a:endParaRPr lang="en-US" dirty="0"/>
                    </a:p>
                  </a:txBody>
                  <a:tcPr/>
                </a:tc>
                <a:tc>
                  <a:txBody>
                    <a:bodyPr/>
                    <a:lstStyle/>
                    <a:p>
                      <a:pPr algn="l"/>
                      <a:r>
                        <a:rPr lang="en-US" sz="1800" b="0" i="0" kern="1200" dirty="0" smtClean="0">
                          <a:solidFill>
                            <a:schemeClr val="dk1"/>
                          </a:solidFill>
                          <a:effectLst/>
                          <a:latin typeface="+mn-lt"/>
                          <a:ea typeface="+mn-ea"/>
                          <a:cs typeface="+mn-cs"/>
                        </a:rPr>
                        <a:t>create directories</a:t>
                      </a:r>
                      <a:endParaRPr lang="en-US" dirty="0"/>
                    </a:p>
                  </a:txBody>
                  <a:tcPr/>
                </a:tc>
              </a:tr>
              <a:tr h="394101">
                <a:tc>
                  <a:txBody>
                    <a:bodyPr/>
                    <a:lstStyle/>
                    <a:p>
                      <a:pPr algn="ctr"/>
                      <a:r>
                        <a:rPr lang="en-US" dirty="0" err="1" smtClean="0"/>
                        <a:t>rmdir</a:t>
                      </a:r>
                      <a:endParaRPr lang="en-US" dirty="0"/>
                    </a:p>
                  </a:txBody>
                  <a:tcPr/>
                </a:tc>
                <a:tc>
                  <a:txBody>
                    <a:bodyPr/>
                    <a:lstStyle/>
                    <a:p>
                      <a:pPr algn="l"/>
                      <a:r>
                        <a:rPr lang="en-US" sz="1800" b="0" i="0" kern="1200" dirty="0" smtClean="0">
                          <a:solidFill>
                            <a:schemeClr val="dk1"/>
                          </a:solidFill>
                          <a:effectLst/>
                          <a:latin typeface="+mn-lt"/>
                          <a:ea typeface="+mn-ea"/>
                          <a:cs typeface="+mn-cs"/>
                        </a:rPr>
                        <a:t>remove an empty directory</a:t>
                      </a:r>
                      <a:endParaRPr lang="en-US" dirty="0"/>
                    </a:p>
                  </a:txBody>
                  <a:tcPr/>
                </a:tc>
              </a:tr>
              <a:tr h="0">
                <a:tc>
                  <a:txBody>
                    <a:bodyPr/>
                    <a:lstStyle/>
                    <a:p>
                      <a:pPr algn="ctr"/>
                      <a:r>
                        <a:rPr lang="en-US" dirty="0" err="1" smtClean="0"/>
                        <a:t>wc</a:t>
                      </a:r>
                      <a:endParaRPr lang="en-US" dirty="0"/>
                    </a:p>
                  </a:txBody>
                  <a:tcPr/>
                </a:tc>
                <a:tc>
                  <a:txBody>
                    <a:bodyPr/>
                    <a:lstStyle/>
                    <a:p>
                      <a:pPr algn="l"/>
                      <a:r>
                        <a:rPr lang="en-US" sz="1800" b="0" i="0" kern="1200" dirty="0" smtClean="0">
                          <a:solidFill>
                            <a:schemeClr val="dk1"/>
                          </a:solidFill>
                          <a:effectLst/>
                          <a:latin typeface="+mn-lt"/>
                          <a:ea typeface="+mn-ea"/>
                          <a:cs typeface="+mn-cs"/>
                        </a:rPr>
                        <a:t>count number of lines/words/characters in file</a:t>
                      </a:r>
                      <a:endParaRPr lang="en-US" dirty="0"/>
                    </a:p>
                  </a:txBody>
                  <a:tcPr/>
                </a:tc>
              </a:tr>
            </a:tbl>
          </a:graphicData>
        </a:graphic>
      </p:graphicFrame>
    </p:spTree>
    <p:extLst>
      <p:ext uri="{BB962C8B-B14F-4D97-AF65-F5344CB8AC3E}">
        <p14:creationId xmlns:p14="http://schemas.microsoft.com/office/powerpoint/2010/main" val="129132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62054"/>
            <a:ext cx="8042276" cy="559842"/>
          </a:xfrm>
        </p:spPr>
        <p:txBody>
          <a:bodyPr/>
          <a:lstStyle/>
          <a:p>
            <a:r>
              <a:rPr lang="en-US" sz="3600" dirty="0"/>
              <a:t>Listing </a:t>
            </a:r>
            <a:r>
              <a:rPr lang="en-US" sz="3600" dirty="0" smtClean="0"/>
              <a:t>Directory Contents</a:t>
            </a:r>
            <a:endParaRPr lang="en-US" sz="3600" dirty="0"/>
          </a:p>
        </p:txBody>
      </p:sp>
      <p:sp>
        <p:nvSpPr>
          <p:cNvPr id="3" name="Content Placeholder 2"/>
          <p:cNvSpPr>
            <a:spLocks noGrp="1"/>
          </p:cNvSpPr>
          <p:nvPr>
            <p:ph idx="1"/>
          </p:nvPr>
        </p:nvSpPr>
        <p:spPr>
          <a:xfrm>
            <a:off x="549275" y="721897"/>
            <a:ext cx="8042276" cy="5931566"/>
          </a:xfrm>
        </p:spPr>
        <p:txBody>
          <a:bodyPr>
            <a:normAutofit/>
          </a:bodyPr>
          <a:lstStyle/>
          <a:p>
            <a:r>
              <a:rPr lang="en-US" sz="1600" b="1" dirty="0" smtClean="0"/>
              <a:t>$ </a:t>
            </a:r>
            <a:r>
              <a:rPr lang="en-US" sz="1600" b="1" dirty="0" err="1" smtClean="0"/>
              <a:t>ls</a:t>
            </a:r>
            <a:r>
              <a:rPr lang="en-US" sz="1600" b="1" dirty="0" smtClean="0"/>
              <a:t> –l</a:t>
            </a:r>
          </a:p>
          <a:p>
            <a:pPr marL="336550" lvl="1" indent="0">
              <a:buNone/>
            </a:pPr>
            <a:r>
              <a:rPr lang="en-US" sz="1600" dirty="0" err="1" smtClean="0"/>
              <a:t>drwxr</a:t>
            </a:r>
            <a:r>
              <a:rPr lang="en-US" sz="1600" dirty="0" smtClean="0"/>
              <a:t>-</a:t>
            </a:r>
            <a:r>
              <a:rPr lang="en-US" sz="1600" dirty="0" err="1" smtClean="0"/>
              <a:t>xr</a:t>
            </a:r>
            <a:r>
              <a:rPr lang="en-US" sz="1600" dirty="0" smtClean="0"/>
              <a:t>-x    </a:t>
            </a:r>
            <a:r>
              <a:rPr lang="en-US" sz="1600" dirty="0"/>
              <a:t>4 </a:t>
            </a:r>
            <a:r>
              <a:rPr lang="en-US" sz="1600" dirty="0" smtClean="0"/>
              <a:t>  </a:t>
            </a:r>
            <a:r>
              <a:rPr lang="en-US" sz="1600" dirty="0" err="1" smtClean="0"/>
              <a:t>janna</a:t>
            </a:r>
            <a:r>
              <a:rPr lang="en-US" sz="1600" dirty="0" smtClean="0"/>
              <a:t>     user        </a:t>
            </a:r>
            <a:r>
              <a:rPr lang="en-US" sz="1600" dirty="0"/>
              <a:t>1024 </a:t>
            </a:r>
            <a:r>
              <a:rPr lang="en-US" sz="1600" dirty="0" smtClean="0"/>
              <a:t>  Jun </a:t>
            </a:r>
            <a:r>
              <a:rPr lang="en-US" sz="1600" dirty="0"/>
              <a:t>18 09:40 </a:t>
            </a:r>
            <a:r>
              <a:rPr lang="en-US" sz="1600" dirty="0" err="1" smtClean="0"/>
              <a:t>UNIX_Class</a:t>
            </a:r>
            <a:endParaRPr lang="en-US" sz="1600" dirty="0" smtClean="0"/>
          </a:p>
          <a:p>
            <a:pPr marL="336550" lvl="1" indent="0">
              <a:buNone/>
            </a:pPr>
            <a:r>
              <a:rPr lang="en-US" sz="1600" dirty="0" smtClean="0"/>
              <a:t>-</a:t>
            </a:r>
            <a:r>
              <a:rPr lang="en-US" sz="1600" dirty="0" err="1"/>
              <a:t>rw</a:t>
            </a:r>
            <a:r>
              <a:rPr lang="en-US" sz="1600" dirty="0"/>
              <a:t>-r--r--    </a:t>
            </a:r>
            <a:r>
              <a:rPr lang="en-US" sz="1600" dirty="0" smtClean="0"/>
              <a:t>   1   </a:t>
            </a:r>
            <a:r>
              <a:rPr lang="en-US" sz="1600" dirty="0" err="1" smtClean="0"/>
              <a:t>janna</a:t>
            </a:r>
            <a:r>
              <a:rPr lang="en-US" sz="1600" dirty="0" smtClean="0"/>
              <a:t>     user      </a:t>
            </a:r>
            <a:r>
              <a:rPr lang="en-US" sz="1600" dirty="0"/>
              <a:t>767392 Jun  6 14:28 scanlib.tar.gz</a:t>
            </a:r>
          </a:p>
          <a:p>
            <a:pPr marL="336550" lvl="1" indent="0">
              <a:buNone/>
            </a:pPr>
            <a:r>
              <a:rPr lang="en-US" sz="1600" dirty="0"/>
              <a:t>^ ^  </a:t>
            </a:r>
            <a:r>
              <a:rPr lang="en-US" sz="1600" dirty="0" smtClean="0"/>
              <a:t>^   ^        ^        ^            </a:t>
            </a:r>
            <a:r>
              <a:rPr lang="en-US" sz="1600" dirty="0"/>
              <a:t>^           </a:t>
            </a:r>
            <a:r>
              <a:rPr lang="en-US" sz="1600" dirty="0" smtClean="0"/>
              <a:t> ^         ^            ^          ^</a:t>
            </a:r>
            <a:endParaRPr lang="en-US" sz="1600" dirty="0"/>
          </a:p>
          <a:p>
            <a:pPr marL="336550" lvl="1" indent="0">
              <a:buNone/>
            </a:pPr>
            <a:r>
              <a:rPr lang="en-US" sz="1600" dirty="0"/>
              <a:t>| |  </a:t>
            </a:r>
            <a:r>
              <a:rPr lang="en-US" sz="1600" dirty="0" smtClean="0"/>
              <a:t> |      |         |        |             |             |          |            |           |  </a:t>
            </a:r>
            <a:endParaRPr lang="en-US" sz="1600" dirty="0"/>
          </a:p>
          <a:p>
            <a:pPr marL="336550" lvl="1" indent="0">
              <a:buNone/>
            </a:pPr>
            <a:r>
              <a:rPr lang="en-US" sz="1600" dirty="0"/>
              <a:t>| |  </a:t>
            </a:r>
            <a:r>
              <a:rPr lang="en-US" sz="1600" dirty="0" smtClean="0"/>
              <a:t> |      |         |       owner    group      size   </a:t>
            </a:r>
            <a:r>
              <a:rPr lang="en-US" sz="1600" dirty="0"/>
              <a:t>date  </a:t>
            </a:r>
            <a:r>
              <a:rPr lang="en-US" sz="1600" dirty="0" smtClean="0"/>
              <a:t>    time     name </a:t>
            </a:r>
            <a:endParaRPr lang="en-US" sz="1600" dirty="0"/>
          </a:p>
          <a:p>
            <a:pPr marL="336550" lvl="1" indent="0">
              <a:buNone/>
            </a:pPr>
            <a:r>
              <a:rPr lang="en-US" sz="1600" dirty="0"/>
              <a:t>| |  </a:t>
            </a:r>
            <a:r>
              <a:rPr lang="en-US" sz="1600" dirty="0" smtClean="0"/>
              <a:t> |      </a:t>
            </a:r>
            <a:r>
              <a:rPr lang="en-US" sz="1600" dirty="0"/>
              <a:t>|     </a:t>
            </a:r>
            <a:r>
              <a:rPr lang="en-US" sz="1600" dirty="0" smtClean="0"/>
              <a:t>     number </a:t>
            </a:r>
            <a:r>
              <a:rPr lang="en-US" sz="1600" dirty="0"/>
              <a:t>of links to file or directory contents</a:t>
            </a:r>
          </a:p>
          <a:p>
            <a:pPr marL="336550" lvl="1" indent="0">
              <a:buNone/>
            </a:pPr>
            <a:r>
              <a:rPr lang="en-US" sz="1600" dirty="0"/>
              <a:t>| |  </a:t>
            </a:r>
            <a:r>
              <a:rPr lang="en-US" sz="1600" dirty="0" smtClean="0"/>
              <a:t> |       permissions </a:t>
            </a:r>
            <a:r>
              <a:rPr lang="en-US" sz="1600" dirty="0"/>
              <a:t>for world</a:t>
            </a:r>
          </a:p>
          <a:p>
            <a:pPr marL="336550" lvl="1" indent="0">
              <a:buNone/>
            </a:pPr>
            <a:r>
              <a:rPr lang="en-US" sz="1600" dirty="0"/>
              <a:t>| |  </a:t>
            </a:r>
            <a:r>
              <a:rPr lang="en-US" sz="1600" dirty="0" smtClean="0"/>
              <a:t> permissions </a:t>
            </a:r>
            <a:r>
              <a:rPr lang="en-US" sz="1600" dirty="0"/>
              <a:t>for members of group</a:t>
            </a:r>
          </a:p>
          <a:p>
            <a:pPr marL="336550" lvl="1" indent="0">
              <a:buNone/>
            </a:pPr>
            <a:r>
              <a:rPr lang="en-US" sz="1600" dirty="0"/>
              <a:t>| </a:t>
            </a:r>
            <a:r>
              <a:rPr lang="en-US" sz="1600" dirty="0" smtClean="0"/>
              <a:t> permissions </a:t>
            </a:r>
            <a:r>
              <a:rPr lang="en-US" sz="1600" dirty="0"/>
              <a:t>for owner of file: r = read, w = write, x = execute -=no permission</a:t>
            </a:r>
          </a:p>
          <a:p>
            <a:pPr marL="336550" lvl="1" indent="0">
              <a:buNone/>
            </a:pPr>
            <a:r>
              <a:rPr lang="en-US" sz="1600" dirty="0"/>
              <a:t>type of file: - = normal file, </a:t>
            </a:r>
            <a:r>
              <a:rPr lang="en-US" sz="1600" dirty="0" smtClean="0"/>
              <a:t>d=directory</a:t>
            </a:r>
          </a:p>
          <a:p>
            <a:endParaRPr lang="en-US" sz="1600" b="1" dirty="0" smtClean="0"/>
          </a:p>
          <a:p>
            <a:r>
              <a:rPr lang="en-US" sz="1600" b="1" dirty="0" err="1" smtClean="0"/>
              <a:t>ls</a:t>
            </a:r>
            <a:r>
              <a:rPr lang="en-US" sz="1600" b="1" dirty="0" smtClean="0"/>
              <a:t> </a:t>
            </a:r>
            <a:r>
              <a:rPr lang="en-US" sz="1600" b="1" dirty="0"/>
              <a:t>-a</a:t>
            </a:r>
            <a:r>
              <a:rPr lang="en-US" sz="1600" dirty="0"/>
              <a:t>     </a:t>
            </a:r>
            <a:r>
              <a:rPr lang="en-US" sz="1600" dirty="0" smtClean="0"/>
              <a:t>List </a:t>
            </a:r>
            <a:r>
              <a:rPr lang="en-US" sz="1600" dirty="0"/>
              <a:t>the current directory including hidden files. Hidden files start </a:t>
            </a:r>
            <a:r>
              <a:rPr lang="en-US" sz="1600" dirty="0" smtClean="0"/>
              <a:t>with ".“</a:t>
            </a:r>
          </a:p>
          <a:p>
            <a:r>
              <a:rPr lang="en-US" sz="1600" b="1" dirty="0" err="1"/>
              <a:t>ls</a:t>
            </a:r>
            <a:r>
              <a:rPr lang="en-US" sz="1600" b="1" dirty="0"/>
              <a:t> -</a:t>
            </a:r>
            <a:r>
              <a:rPr lang="en-US" sz="1600" b="1" dirty="0" smtClean="0"/>
              <a:t>l     </a:t>
            </a:r>
            <a:r>
              <a:rPr lang="en-US" sz="1600" dirty="0" smtClean="0"/>
              <a:t>List </a:t>
            </a:r>
            <a:r>
              <a:rPr lang="en-US" sz="1600" dirty="0"/>
              <a:t>all the file and directory names in the current directory using </a:t>
            </a:r>
            <a:r>
              <a:rPr lang="en-US" sz="1600" dirty="0" smtClean="0"/>
              <a:t>long format </a:t>
            </a:r>
            <a:endParaRPr lang="en-US" sz="1600" dirty="0"/>
          </a:p>
        </p:txBody>
      </p:sp>
    </p:spTree>
    <p:extLst>
      <p:ext uri="{BB962C8B-B14F-4D97-AF65-F5344CB8AC3E}">
        <p14:creationId xmlns:p14="http://schemas.microsoft.com/office/powerpoint/2010/main" val="4229151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133" y="278338"/>
            <a:ext cx="8042276" cy="1336956"/>
          </a:xfrm>
        </p:spPr>
        <p:txBody>
          <a:bodyPr/>
          <a:lstStyle/>
          <a:p>
            <a:r>
              <a:rPr lang="en-US" sz="4000" dirty="0"/>
              <a:t>Changing file permissions and </a:t>
            </a:r>
            <a:r>
              <a:rPr lang="en-US" sz="4000" dirty="0" smtClean="0"/>
              <a:t>attributes commands</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4923844"/>
              </p:ext>
            </p:extLst>
          </p:nvPr>
        </p:nvGraphicFramePr>
        <p:xfrm>
          <a:off x="573338" y="3835362"/>
          <a:ext cx="7885866" cy="1730247"/>
        </p:xfrm>
        <a:graphic>
          <a:graphicData uri="http://schemas.openxmlformats.org/drawingml/2006/table">
            <a:tbl>
              <a:tblPr firstRow="1" bandRow="1">
                <a:tableStyleId>{5C22544A-7EE6-4342-B048-85BDC9FD1C3A}</a:tableStyleId>
              </a:tblPr>
              <a:tblGrid>
                <a:gridCol w="2314240"/>
                <a:gridCol w="5571626"/>
              </a:tblGrid>
              <a:tr h="409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mn-lt"/>
                          <a:ea typeface="+mn-ea"/>
                          <a:cs typeface="+mn-cs"/>
                        </a:rPr>
                        <a:t>Command</a:t>
                      </a:r>
                    </a:p>
                  </a:txBody>
                  <a:tcPr/>
                </a:tc>
                <a:tc>
                  <a:txBody>
                    <a:bodyPr/>
                    <a:lstStyle/>
                    <a:p>
                      <a:pPr algn="ctr"/>
                      <a:r>
                        <a:rPr kumimoji="0" lang="en-US" sz="1800" b="1" i="0" u="none" strike="noStrike" kern="1200" cap="none" spc="0" normalizeH="0" baseline="0" noProof="0" dirty="0" smtClean="0">
                          <a:ln>
                            <a:noFill/>
                          </a:ln>
                          <a:solidFill>
                            <a:prstClr val="white"/>
                          </a:solidFill>
                          <a:effectLst/>
                          <a:uLnTx/>
                          <a:uFillTx/>
                          <a:latin typeface="+mn-lt"/>
                          <a:ea typeface="+mn-ea"/>
                          <a:cs typeface="+mn-cs"/>
                        </a:rPr>
                        <a:t>Description</a:t>
                      </a:r>
                      <a:endParaRPr lang="en-US" dirty="0"/>
                    </a:p>
                  </a:txBody>
                  <a:tcPr/>
                </a:tc>
              </a:tr>
              <a:tr h="426353">
                <a:tc>
                  <a:txBody>
                    <a:bodyPr/>
                    <a:lstStyle/>
                    <a:p>
                      <a:pPr algn="ctr"/>
                      <a:r>
                        <a:rPr lang="en-US" dirty="0" smtClean="0"/>
                        <a:t>chmod </a:t>
                      </a:r>
                      <a:endParaRPr lang="en-US" dirty="0"/>
                    </a:p>
                  </a:txBody>
                  <a:tcPr/>
                </a:tc>
                <a:tc>
                  <a:txBody>
                    <a:bodyPr/>
                    <a:lstStyle/>
                    <a:p>
                      <a:r>
                        <a:rPr lang="en-US" dirty="0" smtClean="0"/>
                        <a:t>changes the permissions of a file or directory</a:t>
                      </a:r>
                      <a:endParaRPr lang="en-US" dirty="0"/>
                    </a:p>
                  </a:txBody>
                  <a:tcPr/>
                </a:tc>
              </a:tr>
              <a:tr h="468469">
                <a:tc>
                  <a:txBody>
                    <a:bodyPr/>
                    <a:lstStyle/>
                    <a:p>
                      <a:pPr algn="ctr"/>
                      <a:r>
                        <a:rPr lang="en-US" dirty="0" smtClean="0"/>
                        <a:t>chown</a:t>
                      </a:r>
                      <a:endParaRPr lang="en-US" dirty="0"/>
                    </a:p>
                  </a:txBody>
                  <a:tcPr/>
                </a:tc>
                <a:tc>
                  <a:txBody>
                    <a:bodyPr/>
                    <a:lstStyle/>
                    <a:p>
                      <a:r>
                        <a:rPr lang="en-US" dirty="0" smtClean="0"/>
                        <a:t>changes the ownership of a file</a:t>
                      </a:r>
                      <a:endParaRPr lang="en-US" dirty="0"/>
                    </a:p>
                  </a:txBody>
                  <a:tcPr/>
                </a:tc>
              </a:tr>
              <a:tr h="426353">
                <a:tc>
                  <a:txBody>
                    <a:bodyPr/>
                    <a:lstStyle/>
                    <a:p>
                      <a:pPr algn="ctr"/>
                      <a:r>
                        <a:rPr lang="en-US" dirty="0" smtClean="0"/>
                        <a:t>chgrp</a:t>
                      </a:r>
                      <a:endParaRPr lang="en-US" dirty="0"/>
                    </a:p>
                  </a:txBody>
                  <a:tcPr/>
                </a:tc>
                <a:tc>
                  <a:txBody>
                    <a:bodyPr/>
                    <a:lstStyle/>
                    <a:p>
                      <a:r>
                        <a:rPr lang="en-US" dirty="0" smtClean="0"/>
                        <a:t>Changes the group ownership of a file </a:t>
                      </a:r>
                      <a:endParaRPr lang="en-US" dirty="0"/>
                    </a:p>
                  </a:txBody>
                  <a:tcPr/>
                </a:tc>
              </a:tr>
            </a:tbl>
          </a:graphicData>
        </a:graphic>
      </p:graphicFrame>
      <p:sp>
        <p:nvSpPr>
          <p:cNvPr id="3" name="TextBox 2"/>
          <p:cNvSpPr txBox="1"/>
          <p:nvPr/>
        </p:nvSpPr>
        <p:spPr>
          <a:xfrm>
            <a:off x="573338" y="1901732"/>
            <a:ext cx="7885866" cy="1477328"/>
          </a:xfrm>
          <a:prstGeom prst="rect">
            <a:avLst/>
          </a:prstGeom>
          <a:noFill/>
        </p:spPr>
        <p:txBody>
          <a:bodyPr wrap="square" rtlCol="0">
            <a:spAutoFit/>
          </a:bodyPr>
          <a:lstStyle/>
          <a:p>
            <a:r>
              <a:rPr lang="en-US" dirty="0"/>
              <a:t>To change file or directory permissions, you use the chmod (change mode) command. There are two ways to use chmod: </a:t>
            </a:r>
            <a:r>
              <a:rPr lang="en-US" b="1" dirty="0"/>
              <a:t>symbolic mode and absolute </a:t>
            </a:r>
            <a:r>
              <a:rPr lang="en-US" b="1" dirty="0" smtClean="0"/>
              <a:t>mode.</a:t>
            </a:r>
          </a:p>
          <a:p>
            <a:r>
              <a:rPr lang="en-US" dirty="0"/>
              <a:t>With symbolic permissions you can add, delete, or specify the permission set you want by using </a:t>
            </a:r>
            <a:r>
              <a:rPr lang="en-US" dirty="0" smtClean="0"/>
              <a:t>following operators: =, +, -</a:t>
            </a:r>
            <a:endParaRPr lang="en-US" b="1" dirty="0"/>
          </a:p>
        </p:txBody>
      </p:sp>
    </p:spTree>
    <p:extLst>
      <p:ext uri="{BB962C8B-B14F-4D97-AF65-F5344CB8AC3E}">
        <p14:creationId xmlns:p14="http://schemas.microsoft.com/office/powerpoint/2010/main" val="137534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Changing the file permissions in </a:t>
            </a:r>
            <a:r>
              <a:rPr lang="en-US" sz="4000" dirty="0" smtClean="0"/>
              <a:t>symbolic </a:t>
            </a:r>
            <a:r>
              <a:rPr lang="en-US" sz="4000" dirty="0"/>
              <a:t>mode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4104379"/>
              </p:ext>
            </p:extLst>
          </p:nvPr>
        </p:nvGraphicFramePr>
        <p:xfrm>
          <a:off x="549275" y="1590506"/>
          <a:ext cx="7944730" cy="1810656"/>
        </p:xfrm>
        <a:graphic>
          <a:graphicData uri="http://schemas.openxmlformats.org/drawingml/2006/table">
            <a:tbl>
              <a:tblPr firstRow="1" bandRow="1">
                <a:tableStyleId>{5C22544A-7EE6-4342-B048-85BDC9FD1C3A}</a:tableStyleId>
              </a:tblPr>
              <a:tblGrid>
                <a:gridCol w="2170972"/>
                <a:gridCol w="5773758"/>
              </a:tblGrid>
              <a:tr h="338767">
                <a:tc>
                  <a:txBody>
                    <a:bodyPr/>
                    <a:lstStyle/>
                    <a:p>
                      <a:pPr algn="ctr"/>
                      <a:r>
                        <a:rPr lang="en-US" dirty="0" smtClean="0"/>
                        <a:t>chmod operator</a:t>
                      </a:r>
                      <a:endParaRPr lang="en-US" dirty="0"/>
                    </a:p>
                  </a:txBody>
                  <a:tcPr/>
                </a:tc>
                <a:tc>
                  <a:txBody>
                    <a:bodyPr/>
                    <a:lstStyle/>
                    <a:p>
                      <a:pPr algn="ctr"/>
                      <a:r>
                        <a:rPr lang="en-US" dirty="0" smtClean="0"/>
                        <a:t>Description</a:t>
                      </a:r>
                      <a:endParaRPr lang="en-US" dirty="0"/>
                    </a:p>
                  </a:txBody>
                  <a:tcPr/>
                </a:tc>
              </a:tr>
              <a:tr h="338767">
                <a:tc>
                  <a:txBody>
                    <a:bodyPr/>
                    <a:lstStyle/>
                    <a:p>
                      <a:pPr algn="ctr"/>
                      <a:r>
                        <a:rPr lang="en-US" dirty="0" smtClean="0"/>
                        <a:t>+</a:t>
                      </a:r>
                      <a:endParaRPr lang="en-US" dirty="0"/>
                    </a:p>
                  </a:txBody>
                  <a:tcPr/>
                </a:tc>
                <a:tc>
                  <a:txBody>
                    <a:bodyPr/>
                    <a:lstStyle/>
                    <a:p>
                      <a:r>
                        <a:rPr lang="en-US" dirty="0" smtClean="0"/>
                        <a:t>Adds the designated permission(s) to a file or directory</a:t>
                      </a:r>
                      <a:endParaRPr lang="en-US" dirty="0"/>
                    </a:p>
                  </a:txBody>
                  <a:tcPr/>
                </a:tc>
              </a:tr>
              <a:tr h="614679">
                <a:tc>
                  <a:txBody>
                    <a:bodyPr/>
                    <a:lstStyle/>
                    <a:p>
                      <a:pPr algn="ctr"/>
                      <a:r>
                        <a:rPr lang="en-US" dirty="0" smtClean="0"/>
                        <a:t>-</a:t>
                      </a:r>
                      <a:endParaRPr lang="en-US" dirty="0"/>
                    </a:p>
                  </a:txBody>
                  <a:tcPr/>
                </a:tc>
                <a:tc>
                  <a:txBody>
                    <a:bodyPr/>
                    <a:lstStyle/>
                    <a:p>
                      <a:r>
                        <a:rPr lang="en-US" dirty="0" smtClean="0"/>
                        <a:t>Removes the designated permission(s) from a file or directory</a:t>
                      </a:r>
                      <a:endParaRPr lang="en-US" dirty="0"/>
                    </a:p>
                  </a:txBody>
                  <a:tcPr/>
                </a:tc>
              </a:tr>
              <a:tr h="439056">
                <a:tc>
                  <a:txBody>
                    <a:bodyPr/>
                    <a:lstStyle/>
                    <a:p>
                      <a:pPr algn="ctr"/>
                      <a:r>
                        <a:rPr lang="en-US" dirty="0" smtClean="0"/>
                        <a:t>=</a:t>
                      </a:r>
                      <a:endParaRPr lang="en-US" dirty="0"/>
                    </a:p>
                  </a:txBody>
                  <a:tcPr/>
                </a:tc>
                <a:tc>
                  <a:txBody>
                    <a:bodyPr/>
                    <a:lstStyle/>
                    <a:p>
                      <a:r>
                        <a:rPr lang="en-US" dirty="0" smtClean="0"/>
                        <a:t>Sets the designated permission(s)</a:t>
                      </a:r>
                      <a:endParaRPr lang="en-US" dirty="0"/>
                    </a:p>
                  </a:txBody>
                  <a:tcPr/>
                </a:tc>
              </a:tr>
            </a:tbl>
          </a:graphicData>
        </a:graphic>
      </p:graphicFrame>
      <p:sp>
        <p:nvSpPr>
          <p:cNvPr id="5" name="TextBox 4"/>
          <p:cNvSpPr txBox="1"/>
          <p:nvPr/>
        </p:nvSpPr>
        <p:spPr>
          <a:xfrm>
            <a:off x="736543" y="3712151"/>
            <a:ext cx="7667739" cy="1446550"/>
          </a:xfrm>
          <a:prstGeom prst="rect">
            <a:avLst/>
          </a:prstGeom>
          <a:noFill/>
        </p:spPr>
        <p:txBody>
          <a:bodyPr wrap="square" rtlCol="0">
            <a:spAutoFit/>
          </a:bodyPr>
          <a:lstStyle/>
          <a:p>
            <a:pPr>
              <a:buClr>
                <a:schemeClr val="tx2">
                  <a:lumMod val="50000"/>
                  <a:lumOff val="50000"/>
                </a:schemeClr>
              </a:buClr>
            </a:pPr>
            <a:r>
              <a:rPr lang="en-US" sz="2200" dirty="0" smtClean="0">
                <a:solidFill>
                  <a:schemeClr val="tx1">
                    <a:lumMod val="65000"/>
                    <a:lumOff val="35000"/>
                  </a:schemeClr>
                </a:solidFill>
              </a:rPr>
              <a:t>Example: </a:t>
            </a:r>
          </a:p>
          <a:p>
            <a:pPr marL="285750" indent="-285750">
              <a:buClr>
                <a:schemeClr val="tx2">
                  <a:lumMod val="50000"/>
                  <a:lumOff val="50000"/>
                </a:schemeClr>
              </a:buClr>
              <a:buFont typeface="Arial" panose="020B0604020202020204" pitchFamily="34" charset="0"/>
              <a:buChar char="•"/>
            </a:pPr>
            <a:r>
              <a:rPr lang="en-US" sz="2200" dirty="0" smtClean="0">
                <a:solidFill>
                  <a:schemeClr val="tx1">
                    <a:lumMod val="65000"/>
                    <a:lumOff val="35000"/>
                  </a:schemeClr>
                </a:solidFill>
              </a:rPr>
              <a:t>$</a:t>
            </a:r>
            <a:r>
              <a:rPr lang="en-US" sz="2200" dirty="0">
                <a:solidFill>
                  <a:schemeClr val="tx1">
                    <a:lumMod val="65000"/>
                    <a:lumOff val="35000"/>
                  </a:schemeClr>
                </a:solidFill>
              </a:rPr>
              <a:t>chmod </a:t>
            </a:r>
            <a:r>
              <a:rPr lang="en-US" sz="2200" dirty="0" err="1">
                <a:solidFill>
                  <a:schemeClr val="tx1">
                    <a:lumMod val="65000"/>
                    <a:lumOff val="35000"/>
                  </a:schemeClr>
                </a:solidFill>
              </a:rPr>
              <a:t>o+wx</a:t>
            </a:r>
            <a:r>
              <a:rPr lang="en-US" sz="2200" dirty="0">
                <a:solidFill>
                  <a:schemeClr val="tx1">
                    <a:lumMod val="65000"/>
                    <a:lumOff val="35000"/>
                  </a:schemeClr>
                </a:solidFill>
              </a:rPr>
              <a:t> </a:t>
            </a:r>
            <a:r>
              <a:rPr lang="en-US" sz="2200" dirty="0" err="1">
                <a:solidFill>
                  <a:schemeClr val="tx1">
                    <a:lumMod val="65000"/>
                    <a:lumOff val="35000"/>
                  </a:schemeClr>
                </a:solidFill>
              </a:rPr>
              <a:t>testfile</a:t>
            </a:r>
            <a:endParaRPr lang="en-US" sz="2200" dirty="0">
              <a:solidFill>
                <a:schemeClr val="tx1">
                  <a:lumMod val="65000"/>
                  <a:lumOff val="35000"/>
                </a:schemeClr>
              </a:solidFill>
            </a:endParaRPr>
          </a:p>
          <a:p>
            <a:pPr marL="285750" indent="-285750">
              <a:buClr>
                <a:schemeClr val="tx2">
                  <a:lumMod val="50000"/>
                  <a:lumOff val="50000"/>
                </a:schemeClr>
              </a:buClr>
              <a:buFont typeface="Arial" panose="020B0604020202020204" pitchFamily="34" charset="0"/>
              <a:buChar char="•"/>
            </a:pPr>
            <a:r>
              <a:rPr lang="en-US" sz="2200" dirty="0" smtClean="0">
                <a:solidFill>
                  <a:schemeClr val="tx1">
                    <a:lumMod val="65000"/>
                    <a:lumOff val="35000"/>
                  </a:schemeClr>
                </a:solidFill>
              </a:rPr>
              <a:t>$</a:t>
            </a:r>
            <a:r>
              <a:rPr lang="en-US" sz="2200" dirty="0">
                <a:solidFill>
                  <a:schemeClr val="tx1">
                    <a:lumMod val="65000"/>
                    <a:lumOff val="35000"/>
                  </a:schemeClr>
                </a:solidFill>
              </a:rPr>
              <a:t>chmod u-x </a:t>
            </a:r>
            <a:r>
              <a:rPr lang="en-US" sz="2200" dirty="0" err="1">
                <a:solidFill>
                  <a:schemeClr val="tx1">
                    <a:lumMod val="65000"/>
                    <a:lumOff val="35000"/>
                  </a:schemeClr>
                </a:solidFill>
              </a:rPr>
              <a:t>testfile</a:t>
            </a:r>
            <a:endParaRPr lang="en-US" sz="2200" dirty="0">
              <a:solidFill>
                <a:schemeClr val="tx1">
                  <a:lumMod val="65000"/>
                  <a:lumOff val="35000"/>
                </a:schemeClr>
              </a:solidFill>
            </a:endParaRPr>
          </a:p>
          <a:p>
            <a:pPr marL="285750" indent="-285750">
              <a:buClr>
                <a:schemeClr val="tx2">
                  <a:lumMod val="50000"/>
                  <a:lumOff val="50000"/>
                </a:schemeClr>
              </a:buClr>
              <a:buFont typeface="Arial" panose="020B0604020202020204" pitchFamily="34" charset="0"/>
              <a:buChar char="•"/>
            </a:pPr>
            <a:r>
              <a:rPr lang="en-US" sz="2200" dirty="0" smtClean="0">
                <a:solidFill>
                  <a:schemeClr val="tx1">
                    <a:lumMod val="65000"/>
                    <a:lumOff val="35000"/>
                  </a:schemeClr>
                </a:solidFill>
              </a:rPr>
              <a:t>$</a:t>
            </a:r>
            <a:r>
              <a:rPr lang="en-US" sz="2200" dirty="0">
                <a:solidFill>
                  <a:schemeClr val="tx1">
                    <a:lumMod val="65000"/>
                    <a:lumOff val="35000"/>
                  </a:schemeClr>
                </a:solidFill>
              </a:rPr>
              <a:t>chmod g=</a:t>
            </a:r>
            <a:r>
              <a:rPr lang="en-US" sz="2200" dirty="0" err="1">
                <a:solidFill>
                  <a:schemeClr val="tx1">
                    <a:lumMod val="65000"/>
                    <a:lumOff val="35000"/>
                  </a:schemeClr>
                </a:solidFill>
              </a:rPr>
              <a:t>rx</a:t>
            </a:r>
            <a:r>
              <a:rPr lang="en-US" sz="2200" dirty="0">
                <a:solidFill>
                  <a:schemeClr val="tx1">
                    <a:lumMod val="65000"/>
                    <a:lumOff val="35000"/>
                  </a:schemeClr>
                </a:solidFill>
              </a:rPr>
              <a:t> </a:t>
            </a:r>
            <a:r>
              <a:rPr lang="en-US" sz="2200" dirty="0" err="1" smtClean="0">
                <a:solidFill>
                  <a:schemeClr val="tx1">
                    <a:lumMod val="65000"/>
                    <a:lumOff val="35000"/>
                  </a:schemeClr>
                </a:solidFill>
              </a:rPr>
              <a:t>testfile</a:t>
            </a:r>
            <a:endParaRPr lang="en-US" sz="2200" dirty="0">
              <a:solidFill>
                <a:schemeClr val="tx1">
                  <a:lumMod val="65000"/>
                  <a:lumOff val="35000"/>
                </a:schemeClr>
              </a:solidFill>
            </a:endParaRPr>
          </a:p>
        </p:txBody>
      </p:sp>
      <p:sp>
        <p:nvSpPr>
          <p:cNvPr id="6" name="Rectangle 1"/>
          <p:cNvSpPr>
            <a:spLocks noChangeArrowheads="1"/>
          </p:cNvSpPr>
          <p:nvPr/>
        </p:nvSpPr>
        <p:spPr bwMode="auto">
          <a:xfrm>
            <a:off x="0" y="120890"/>
            <a:ext cx="64120" cy="2154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2763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Changing the file permissions in absolute mode</a:t>
            </a:r>
            <a:endParaRPr lang="en-US" sz="4000" dirty="0"/>
          </a:p>
        </p:txBody>
      </p:sp>
      <p:sp>
        <p:nvSpPr>
          <p:cNvPr id="3" name="Content Placeholder 2"/>
          <p:cNvSpPr>
            <a:spLocks noGrp="1"/>
          </p:cNvSpPr>
          <p:nvPr>
            <p:ph idx="1"/>
          </p:nvPr>
        </p:nvSpPr>
        <p:spPr>
          <a:xfrm>
            <a:off x="549275" y="3994483"/>
            <a:ext cx="8042276" cy="1888959"/>
          </a:xfrm>
        </p:spPr>
        <p:txBody>
          <a:bodyPr>
            <a:normAutofit/>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36776575"/>
              </p:ext>
            </p:extLst>
          </p:nvPr>
        </p:nvGraphicFramePr>
        <p:xfrm>
          <a:off x="769258" y="4470247"/>
          <a:ext cx="7725039" cy="1920240"/>
        </p:xfrm>
        <a:graphic>
          <a:graphicData uri="http://schemas.openxmlformats.org/drawingml/2006/table">
            <a:tbl>
              <a:tblPr firstRow="1" bandRow="1">
                <a:tableStyleId>{5C22544A-7EE6-4342-B048-85BDC9FD1C3A}</a:tableStyleId>
              </a:tblPr>
              <a:tblGrid>
                <a:gridCol w="1814285"/>
                <a:gridCol w="5910754"/>
              </a:tblGrid>
              <a:tr h="0">
                <a:tc>
                  <a:txBody>
                    <a:bodyPr/>
                    <a:lstStyle/>
                    <a:p>
                      <a:pPr algn="ctr"/>
                      <a:r>
                        <a:rPr lang="en-US" dirty="0" smtClean="0"/>
                        <a:t>Command</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chmod 755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changes the permissions of file to be </a:t>
                      </a:r>
                      <a:r>
                        <a:rPr lang="en-US" dirty="0" err="1" smtClean="0"/>
                        <a:t>rwx</a:t>
                      </a:r>
                      <a:r>
                        <a:rPr lang="en-US" dirty="0" smtClean="0"/>
                        <a:t> for the owner, and </a:t>
                      </a:r>
                      <a:r>
                        <a:rPr lang="en-US" dirty="0" err="1" smtClean="0"/>
                        <a:t>rx</a:t>
                      </a:r>
                      <a:r>
                        <a:rPr lang="en-US" dirty="0" smtClean="0"/>
                        <a:t> for the group and the world. (7 = </a:t>
                      </a:r>
                      <a:r>
                        <a:rPr lang="en-US" dirty="0" err="1" smtClean="0"/>
                        <a:t>rwx</a:t>
                      </a:r>
                      <a:r>
                        <a:rPr lang="en-US" dirty="0" smtClean="0"/>
                        <a:t> = 111 binary. 5 = r-x = 101 binary</a:t>
                      </a:r>
                    </a:p>
                  </a:txBody>
                  <a:tcPr/>
                </a:tc>
              </a:tr>
              <a:tr h="370840">
                <a:tc>
                  <a:txBody>
                    <a:bodyPr/>
                    <a:lstStyle/>
                    <a:p>
                      <a:r>
                        <a:rPr lang="en-US" dirty="0" smtClean="0"/>
                        <a:t>chmod 777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changes the permissions of file to be </a:t>
                      </a:r>
                      <a:r>
                        <a:rPr lang="en-US" dirty="0" err="1" smtClean="0"/>
                        <a:t>rwx</a:t>
                      </a:r>
                      <a:r>
                        <a:rPr lang="en-US" dirty="0" smtClean="0"/>
                        <a:t> for the owner, the group, and the world</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55448946"/>
              </p:ext>
            </p:extLst>
          </p:nvPr>
        </p:nvGraphicFramePr>
        <p:xfrm>
          <a:off x="783772" y="1397000"/>
          <a:ext cx="7710524" cy="2560320"/>
        </p:xfrm>
        <a:graphic>
          <a:graphicData uri="http://schemas.openxmlformats.org/drawingml/2006/table">
            <a:tbl>
              <a:tblPr firstRow="1" bandRow="1">
                <a:tableStyleId>{5C22544A-7EE6-4342-B048-85BDC9FD1C3A}</a:tableStyleId>
              </a:tblPr>
              <a:tblGrid>
                <a:gridCol w="1789324"/>
                <a:gridCol w="5921200"/>
              </a:tblGrid>
              <a:tr h="328153">
                <a:tc>
                  <a:txBody>
                    <a:bodyPr/>
                    <a:lstStyle/>
                    <a:p>
                      <a:pPr algn="ctr"/>
                      <a:r>
                        <a:rPr lang="en-US" dirty="0" smtClean="0"/>
                        <a:t>Number</a:t>
                      </a:r>
                      <a:endParaRPr lang="en-US" dirty="0"/>
                    </a:p>
                  </a:txBody>
                  <a:tcPr/>
                </a:tc>
                <a:tc>
                  <a:txBody>
                    <a:bodyPr/>
                    <a:lstStyle/>
                    <a:p>
                      <a:pPr algn="ctr"/>
                      <a:r>
                        <a:rPr lang="en-US" dirty="0" smtClean="0"/>
                        <a:t>Permission</a:t>
                      </a:r>
                      <a:endParaRPr lang="en-US" dirty="0"/>
                    </a:p>
                  </a:txBody>
                  <a:tcPr/>
                </a:tc>
              </a:tr>
              <a:tr h="328153">
                <a:tc>
                  <a:txBody>
                    <a:bodyPr/>
                    <a:lstStyle/>
                    <a:p>
                      <a:pPr algn="ctr"/>
                      <a:r>
                        <a:rPr lang="en-US" dirty="0" smtClean="0"/>
                        <a:t>0</a:t>
                      </a:r>
                      <a:endParaRPr lang="en-US" dirty="0"/>
                    </a:p>
                  </a:txBody>
                  <a:tcPr/>
                </a:tc>
                <a:tc>
                  <a:txBody>
                    <a:bodyPr/>
                    <a:lstStyle/>
                    <a:p>
                      <a:r>
                        <a:rPr lang="en-US" dirty="0" smtClean="0"/>
                        <a:t>No permission (---)</a:t>
                      </a:r>
                      <a:endParaRPr lang="en-US" dirty="0"/>
                    </a:p>
                  </a:txBody>
                  <a:tcPr/>
                </a:tc>
              </a:tr>
              <a:tr h="328153">
                <a:tc>
                  <a:txBody>
                    <a:bodyPr/>
                    <a:lstStyle/>
                    <a:p>
                      <a:pPr algn="ctr"/>
                      <a:r>
                        <a:rPr lang="en-US" dirty="0" smtClean="0"/>
                        <a:t>1</a:t>
                      </a:r>
                      <a:endParaRPr lang="en-US" dirty="0"/>
                    </a:p>
                  </a:txBody>
                  <a:tcPr/>
                </a:tc>
                <a:tc>
                  <a:txBody>
                    <a:bodyPr/>
                    <a:lstStyle/>
                    <a:p>
                      <a:r>
                        <a:rPr lang="en-US" sz="1800" b="0" i="0" kern="1200" dirty="0" smtClean="0">
                          <a:solidFill>
                            <a:schemeClr val="dk1"/>
                          </a:solidFill>
                          <a:effectLst/>
                          <a:latin typeface="+mn-lt"/>
                          <a:ea typeface="+mn-ea"/>
                          <a:cs typeface="+mn-cs"/>
                        </a:rPr>
                        <a:t>Execute permission (--x)</a:t>
                      </a:r>
                      <a:endParaRPr lang="en-US" dirty="0"/>
                    </a:p>
                  </a:txBody>
                  <a:tcPr/>
                </a:tc>
              </a:tr>
              <a:tr h="328153">
                <a:tc>
                  <a:txBody>
                    <a:bodyPr/>
                    <a:lstStyle/>
                    <a:p>
                      <a:pPr algn="ctr"/>
                      <a:r>
                        <a:rPr lang="en-US" dirty="0" smtClean="0"/>
                        <a:t>2</a:t>
                      </a:r>
                      <a:endParaRPr lang="en-US" dirty="0"/>
                    </a:p>
                  </a:txBody>
                  <a:tcPr/>
                </a:tc>
                <a:tc>
                  <a:txBody>
                    <a:bodyPr/>
                    <a:lstStyle/>
                    <a:p>
                      <a:r>
                        <a:rPr lang="en-US" sz="1800" b="0" i="0" kern="1200" dirty="0" smtClean="0">
                          <a:solidFill>
                            <a:schemeClr val="dk1"/>
                          </a:solidFill>
                          <a:effectLst/>
                          <a:latin typeface="+mn-lt"/>
                          <a:ea typeface="+mn-ea"/>
                          <a:cs typeface="+mn-cs"/>
                        </a:rPr>
                        <a:t>Write permission (-w-)</a:t>
                      </a:r>
                      <a:endParaRPr lang="en-US" dirty="0"/>
                    </a:p>
                  </a:txBody>
                  <a:tcPr/>
                </a:tc>
              </a:tr>
              <a:tr h="328153">
                <a:tc>
                  <a:txBody>
                    <a:bodyPr/>
                    <a:lstStyle/>
                    <a:p>
                      <a:pPr algn="ctr"/>
                      <a:r>
                        <a:rPr lang="en-US" dirty="0" smtClean="0"/>
                        <a:t>3</a:t>
                      </a:r>
                      <a:endParaRPr lang="en-US" dirty="0"/>
                    </a:p>
                  </a:txBody>
                  <a:tcPr/>
                </a:tc>
                <a:tc>
                  <a:txBody>
                    <a:bodyPr/>
                    <a:lstStyle/>
                    <a:p>
                      <a:r>
                        <a:rPr lang="en-US" sz="1800" b="0" i="0" kern="1200" dirty="0" smtClean="0">
                          <a:solidFill>
                            <a:schemeClr val="dk1"/>
                          </a:solidFill>
                          <a:effectLst/>
                          <a:latin typeface="+mn-lt"/>
                          <a:ea typeface="+mn-ea"/>
                          <a:cs typeface="+mn-cs"/>
                        </a:rPr>
                        <a:t>Execute and write permission (-</a:t>
                      </a:r>
                      <a:r>
                        <a:rPr lang="en-US" sz="1800" b="0" i="0" kern="1200" dirty="0" err="1" smtClean="0">
                          <a:solidFill>
                            <a:schemeClr val="dk1"/>
                          </a:solidFill>
                          <a:effectLst/>
                          <a:latin typeface="+mn-lt"/>
                          <a:ea typeface="+mn-ea"/>
                          <a:cs typeface="+mn-cs"/>
                        </a:rPr>
                        <a:t>wx</a:t>
                      </a:r>
                      <a:r>
                        <a:rPr lang="en-US" sz="1800" b="0" i="0" kern="1200" dirty="0" smtClean="0">
                          <a:solidFill>
                            <a:schemeClr val="dk1"/>
                          </a:solidFill>
                          <a:effectLst/>
                          <a:latin typeface="+mn-lt"/>
                          <a:ea typeface="+mn-ea"/>
                          <a:cs typeface="+mn-cs"/>
                        </a:rPr>
                        <a:t>)</a:t>
                      </a:r>
                      <a:endParaRPr lang="en-US" dirty="0"/>
                    </a:p>
                  </a:txBody>
                  <a:tcPr/>
                </a:tc>
              </a:tr>
              <a:tr h="328153">
                <a:tc>
                  <a:txBody>
                    <a:bodyPr/>
                    <a:lstStyle/>
                    <a:p>
                      <a:pPr algn="ctr"/>
                      <a:r>
                        <a:rPr lang="en-US" dirty="0" smtClean="0"/>
                        <a:t>4</a:t>
                      </a:r>
                      <a:endParaRPr lang="en-US" dirty="0"/>
                    </a:p>
                  </a:txBody>
                  <a:tcPr/>
                </a:tc>
                <a:tc>
                  <a:txBody>
                    <a:bodyPr/>
                    <a:lstStyle/>
                    <a:p>
                      <a:r>
                        <a:rPr lang="en-US" sz="1800" b="0" i="0" kern="1200" dirty="0" smtClean="0">
                          <a:solidFill>
                            <a:schemeClr val="dk1"/>
                          </a:solidFill>
                          <a:effectLst/>
                          <a:latin typeface="+mn-lt"/>
                          <a:ea typeface="+mn-ea"/>
                          <a:cs typeface="+mn-cs"/>
                        </a:rPr>
                        <a:t>Read permission (r--)</a:t>
                      </a:r>
                      <a:endParaRPr lang="en-US" dirty="0"/>
                    </a:p>
                  </a:txBody>
                  <a:tcPr/>
                </a:tc>
              </a:tr>
              <a:tr h="328153">
                <a:tc>
                  <a:txBody>
                    <a:bodyPr/>
                    <a:lstStyle/>
                    <a:p>
                      <a:pPr algn="ctr"/>
                      <a:r>
                        <a:rPr lang="en-US" dirty="0" smtClean="0"/>
                        <a:t>7</a:t>
                      </a:r>
                      <a:endParaRPr lang="en-US" dirty="0"/>
                    </a:p>
                  </a:txBody>
                  <a:tcPr/>
                </a:tc>
                <a:tc>
                  <a:txBody>
                    <a:bodyPr/>
                    <a:lstStyle/>
                    <a:p>
                      <a:r>
                        <a:rPr lang="en-US" sz="1800" b="0" i="0" kern="1200" dirty="0" smtClean="0">
                          <a:solidFill>
                            <a:schemeClr val="dk1"/>
                          </a:solidFill>
                          <a:effectLst/>
                          <a:latin typeface="+mn-lt"/>
                          <a:ea typeface="+mn-ea"/>
                          <a:cs typeface="+mn-cs"/>
                        </a:rPr>
                        <a:t>All permissions</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rwx</a:t>
                      </a:r>
                      <a:r>
                        <a:rPr lang="en-US" sz="1800" b="0" i="0" kern="1200" baseline="0" dirty="0" smtClean="0">
                          <a:solidFill>
                            <a:schemeClr val="dk1"/>
                          </a:solidFill>
                          <a:effectLst/>
                          <a:latin typeface="+mn-lt"/>
                          <a:ea typeface="+mn-ea"/>
                          <a:cs typeface="+mn-cs"/>
                        </a:rPr>
                        <a:t>)</a:t>
                      </a:r>
                      <a:endParaRPr lang="en-US" dirty="0"/>
                    </a:p>
                  </a:txBody>
                  <a:tcPr/>
                </a:tc>
              </a:tr>
            </a:tbl>
          </a:graphicData>
        </a:graphic>
      </p:graphicFrame>
    </p:spTree>
    <p:extLst>
      <p:ext uri="{BB962C8B-B14F-4D97-AF65-F5344CB8AC3E}">
        <p14:creationId xmlns:p14="http://schemas.microsoft.com/office/powerpoint/2010/main" val="370160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CYGWIN</a:t>
            </a:r>
            <a:endParaRPr lang="en-US" dirty="0"/>
          </a:p>
        </p:txBody>
      </p:sp>
      <p:sp>
        <p:nvSpPr>
          <p:cNvPr id="3" name="Content Placeholder 2"/>
          <p:cNvSpPr>
            <a:spLocks noGrp="1"/>
          </p:cNvSpPr>
          <p:nvPr>
            <p:ph idx="1"/>
          </p:nvPr>
        </p:nvSpPr>
        <p:spPr>
          <a:xfrm>
            <a:off x="549275" y="1872363"/>
            <a:ext cx="8042276" cy="4343400"/>
          </a:xfrm>
        </p:spPr>
        <p:txBody>
          <a:bodyPr/>
          <a:lstStyle/>
          <a:p>
            <a:pPr marL="457200" indent="-457200">
              <a:buFont typeface="+mj-lt"/>
              <a:buAutoNum type="arabicPeriod"/>
            </a:pPr>
            <a:r>
              <a:rPr lang="en-US" dirty="0" smtClean="0"/>
              <a:t>Open </a:t>
            </a:r>
            <a:r>
              <a:rPr lang="en-US" dirty="0"/>
              <a:t>the URL http://</a:t>
            </a:r>
            <a:r>
              <a:rPr lang="en-US" dirty="0" smtClean="0"/>
              <a:t>web.portnov.com/cygwin64.zip</a:t>
            </a:r>
          </a:p>
          <a:p>
            <a:pPr marL="457200" indent="-457200">
              <a:buFont typeface="+mj-lt"/>
              <a:buAutoNum type="arabicPeriod"/>
            </a:pPr>
            <a:r>
              <a:rPr lang="en-US" dirty="0"/>
              <a:t>Save archive to the “Desktop</a:t>
            </a:r>
            <a:r>
              <a:rPr lang="en-US" dirty="0" smtClean="0"/>
              <a:t>”</a:t>
            </a:r>
            <a:endParaRPr lang="en-US" dirty="0"/>
          </a:p>
          <a:p>
            <a:pPr marL="457200" indent="-457200">
              <a:buFont typeface="+mj-lt"/>
              <a:buAutoNum type="arabicPeriod"/>
            </a:pPr>
            <a:r>
              <a:rPr lang="en-US" dirty="0"/>
              <a:t>Copy downloaded Archive to disk “C</a:t>
            </a:r>
            <a:r>
              <a:rPr lang="en-US" dirty="0" smtClean="0"/>
              <a:t>”</a:t>
            </a:r>
          </a:p>
          <a:p>
            <a:pPr marL="457200" indent="-457200">
              <a:buFont typeface="+mj-lt"/>
              <a:buAutoNum type="arabicPeriod"/>
            </a:pPr>
            <a:r>
              <a:rPr lang="en-US" dirty="0" smtClean="0"/>
              <a:t> </a:t>
            </a:r>
            <a:r>
              <a:rPr lang="en-US" dirty="0"/>
              <a:t>Right click on archive (C:\</a:t>
            </a:r>
            <a:r>
              <a:rPr lang="en-US" dirty="0" smtClean="0"/>
              <a:t>cygwin64.zip) </a:t>
            </a:r>
            <a:r>
              <a:rPr lang="en-US" dirty="0" smtClean="0">
                <a:sym typeface="Wingdings" panose="05000000000000000000" pitchFamily="2" charset="2"/>
              </a:rPr>
              <a:t></a:t>
            </a:r>
            <a:r>
              <a:rPr lang="en-US" dirty="0" smtClean="0"/>
              <a:t> </a:t>
            </a:r>
            <a:r>
              <a:rPr lang="en-US" dirty="0"/>
              <a:t>7Zip </a:t>
            </a:r>
            <a:r>
              <a:rPr lang="en-US" dirty="0" smtClean="0">
                <a:sym typeface="Wingdings" panose="05000000000000000000" pitchFamily="2" charset="2"/>
              </a:rPr>
              <a:t></a:t>
            </a:r>
            <a:r>
              <a:rPr lang="en-US" dirty="0" smtClean="0"/>
              <a:t>Extract Here</a:t>
            </a:r>
            <a:endParaRPr lang="en-US" dirty="0"/>
          </a:p>
          <a:p>
            <a:pPr marL="457200" indent="-457200">
              <a:buFont typeface="+mj-lt"/>
              <a:buAutoNum type="arabicPeriod"/>
            </a:pPr>
            <a:r>
              <a:rPr lang="en-US" dirty="0"/>
              <a:t>Open Shortcut “c:\cygwin64\Run Cygwin”</a:t>
            </a:r>
          </a:p>
        </p:txBody>
      </p:sp>
    </p:spTree>
    <p:extLst>
      <p:ext uri="{BB962C8B-B14F-4D97-AF65-F5344CB8AC3E}">
        <p14:creationId xmlns:p14="http://schemas.microsoft.com/office/powerpoint/2010/main" val="321861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71981"/>
            <a:ext cx="8042276" cy="1336956"/>
          </a:xfrm>
        </p:spPr>
        <p:txBody>
          <a:bodyPr/>
          <a:lstStyle/>
          <a:p>
            <a:r>
              <a:rPr lang="en-US" sz="4000" dirty="0">
                <a:solidFill>
                  <a:srgbClr val="2C7C9F"/>
                </a:solidFill>
              </a:rPr>
              <a:t>Basic UNIX </a:t>
            </a:r>
            <a:r>
              <a:rPr lang="en-US" sz="4000" dirty="0" smtClean="0">
                <a:solidFill>
                  <a:srgbClr val="2C7C9F"/>
                </a:solidFill>
              </a:rPr>
              <a:t>Commands</a:t>
            </a:r>
            <a:r>
              <a:rPr lang="en-US" dirty="0">
                <a:solidFill>
                  <a:srgbClr val="2C7C9F"/>
                </a:solidFill>
              </a:rPr>
              <a:t/>
            </a:r>
            <a:br>
              <a:rPr lang="en-US" dirty="0">
                <a:solidFill>
                  <a:srgbClr val="2C7C9F"/>
                </a:solidFill>
              </a:rPr>
            </a:br>
            <a:r>
              <a:rPr lang="en-US" sz="2000" dirty="0">
                <a:solidFill>
                  <a:srgbClr val="2C7C9F"/>
                </a:solidFill>
              </a:rPr>
              <a:t>Searching for strings in </a:t>
            </a:r>
            <a:r>
              <a:rPr lang="en-US" sz="2000" dirty="0" smtClean="0">
                <a:solidFill>
                  <a:srgbClr val="2C7C9F"/>
                </a:solidFill>
              </a:rPr>
              <a:t>files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0812658"/>
              </p:ext>
            </p:extLst>
          </p:nvPr>
        </p:nvGraphicFramePr>
        <p:xfrm>
          <a:off x="616944" y="1994052"/>
          <a:ext cx="7974607" cy="1478280"/>
        </p:xfrm>
        <a:graphic>
          <a:graphicData uri="http://schemas.openxmlformats.org/drawingml/2006/table">
            <a:tbl>
              <a:tblPr firstRow="1" bandRow="1">
                <a:tableStyleId>{5C22544A-7EE6-4342-B048-85BDC9FD1C3A}</a:tableStyleId>
              </a:tblPr>
              <a:tblGrid>
                <a:gridCol w="2655066"/>
                <a:gridCol w="5319541"/>
              </a:tblGrid>
              <a:tr h="292865">
                <a:tc>
                  <a:txBody>
                    <a:bodyPr/>
                    <a:lstStyle/>
                    <a:p>
                      <a:pPr algn="ctr"/>
                      <a:r>
                        <a:rPr lang="en-US" dirty="0" smtClean="0"/>
                        <a:t>Command</a:t>
                      </a:r>
                      <a:endParaRPr lang="en-US" dirty="0"/>
                    </a:p>
                  </a:txBody>
                  <a:tcPr/>
                </a:tc>
                <a:tc>
                  <a:txBody>
                    <a:bodyPr/>
                    <a:lstStyle/>
                    <a:p>
                      <a:pPr algn="ctr"/>
                      <a:r>
                        <a:rPr lang="en-US" dirty="0" smtClean="0"/>
                        <a:t>Description</a:t>
                      </a:r>
                      <a:endParaRPr lang="en-US" dirty="0"/>
                    </a:p>
                  </a:txBody>
                  <a:tcPr/>
                </a:tc>
              </a:tr>
              <a:tr h="370840">
                <a:tc>
                  <a:txBody>
                    <a:bodyPr/>
                    <a:lstStyle/>
                    <a:p>
                      <a:r>
                        <a:rPr lang="en-US" dirty="0" err="1" smtClean="0"/>
                        <a:t>grep</a:t>
                      </a:r>
                      <a:r>
                        <a:rPr lang="en-US" dirty="0" smtClean="0"/>
                        <a:t> strings filename</a:t>
                      </a:r>
                      <a:endParaRPr lang="en-US" dirty="0"/>
                    </a:p>
                  </a:txBody>
                  <a:tcPr/>
                </a:tc>
                <a:tc>
                  <a:txBody>
                    <a:bodyPr/>
                    <a:lstStyle/>
                    <a:p>
                      <a:r>
                        <a:rPr lang="en-US" dirty="0" smtClean="0"/>
                        <a:t>Search for the given string in a single file</a:t>
                      </a:r>
                      <a:endParaRPr lang="en-US" dirty="0"/>
                    </a:p>
                  </a:txBody>
                  <a:tcPr/>
                </a:tc>
              </a:tr>
              <a:tr h="370840">
                <a:tc>
                  <a:txBody>
                    <a:bodyPr/>
                    <a:lstStyle/>
                    <a:p>
                      <a:r>
                        <a:rPr lang="en-US" dirty="0" err="1" smtClean="0"/>
                        <a:t>grep</a:t>
                      </a:r>
                      <a:r>
                        <a:rPr lang="en-US" dirty="0" smtClean="0"/>
                        <a:t> –</a:t>
                      </a:r>
                      <a:r>
                        <a:rPr lang="en-US" dirty="0" err="1" smtClean="0"/>
                        <a:t>i</a:t>
                      </a:r>
                      <a:r>
                        <a:rPr lang="en-US" baseline="0" dirty="0" smtClean="0"/>
                        <a:t> </a:t>
                      </a:r>
                      <a:endParaRPr lang="en-US" dirty="0"/>
                    </a:p>
                  </a:txBody>
                  <a:tcPr/>
                </a:tc>
                <a:tc>
                  <a:txBody>
                    <a:bodyPr/>
                    <a:lstStyle/>
                    <a:p>
                      <a:r>
                        <a:rPr lang="en-US" dirty="0" smtClean="0"/>
                        <a:t>Case insensitive search </a:t>
                      </a:r>
                      <a:endParaRPr lang="en-US" dirty="0"/>
                    </a:p>
                  </a:txBody>
                  <a:tcPr/>
                </a:tc>
              </a:tr>
              <a:tr h="370840">
                <a:tc>
                  <a:txBody>
                    <a:bodyPr/>
                    <a:lstStyle/>
                    <a:p>
                      <a:r>
                        <a:rPr lang="en-US" dirty="0" err="1" smtClean="0"/>
                        <a:t>grep</a:t>
                      </a:r>
                      <a:r>
                        <a:rPr lang="en-US" dirty="0" smtClean="0"/>
                        <a:t> -w</a:t>
                      </a:r>
                      <a:endParaRPr lang="en-US" dirty="0"/>
                    </a:p>
                  </a:txBody>
                  <a:tcPr/>
                </a:tc>
                <a:tc>
                  <a:txBody>
                    <a:bodyPr/>
                    <a:lstStyle/>
                    <a:p>
                      <a:r>
                        <a:rPr lang="en-US" sz="1800" b="0" i="0" kern="1200" dirty="0" smtClean="0">
                          <a:solidFill>
                            <a:schemeClr val="dk1"/>
                          </a:solidFill>
                          <a:effectLst/>
                          <a:latin typeface="+mn-lt"/>
                          <a:ea typeface="+mn-ea"/>
                          <a:cs typeface="+mn-cs"/>
                        </a:rPr>
                        <a:t>Checking for full words, not for sub-strings</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37846087"/>
              </p:ext>
            </p:extLst>
          </p:nvPr>
        </p:nvGraphicFramePr>
        <p:xfrm>
          <a:off x="549275" y="4573937"/>
          <a:ext cx="8042276" cy="1651000"/>
        </p:xfrm>
        <a:graphic>
          <a:graphicData uri="http://schemas.openxmlformats.org/drawingml/2006/table">
            <a:tbl>
              <a:tblPr firstRow="1" bandRow="1">
                <a:tableStyleId>{5C22544A-7EE6-4342-B048-85BDC9FD1C3A}</a:tableStyleId>
              </a:tblPr>
              <a:tblGrid>
                <a:gridCol w="2831599"/>
                <a:gridCol w="5210677"/>
              </a:tblGrid>
              <a:tr h="370840">
                <a:tc>
                  <a:txBody>
                    <a:bodyPr/>
                    <a:lstStyle/>
                    <a:p>
                      <a:pPr algn="ctr"/>
                      <a:r>
                        <a:rPr lang="en-US" dirty="0" smtClean="0"/>
                        <a:t>Command</a:t>
                      </a:r>
                      <a:endParaRPr lang="en-US" dirty="0"/>
                    </a:p>
                  </a:txBody>
                  <a:tcPr/>
                </a:tc>
                <a:tc>
                  <a:txBody>
                    <a:bodyPr/>
                    <a:lstStyle/>
                    <a:p>
                      <a:pPr algn="ctr"/>
                      <a:r>
                        <a:rPr lang="en-US" dirty="0" smtClean="0"/>
                        <a:t>Description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grep</a:t>
                      </a:r>
                      <a:r>
                        <a:rPr lang="en-US" sz="1800" b="0" i="0" kern="1200" dirty="0" smtClean="0">
                          <a:solidFill>
                            <a:schemeClr val="dk1"/>
                          </a:solidFill>
                          <a:effectLst/>
                          <a:latin typeface="+mn-lt"/>
                          <a:ea typeface="+mn-ea"/>
                          <a:cs typeface="+mn-cs"/>
                        </a:rPr>
                        <a:t> string filename &gt; </a:t>
                      </a:r>
                      <a:r>
                        <a:rPr lang="en-US" sz="1800" b="0" i="0" kern="1200" dirty="0" err="1" smtClean="0">
                          <a:solidFill>
                            <a:schemeClr val="dk1"/>
                          </a:solidFill>
                          <a:effectLst/>
                          <a:latin typeface="+mn-lt"/>
                          <a:ea typeface="+mn-ea"/>
                          <a:cs typeface="+mn-cs"/>
                        </a:rPr>
                        <a:t>newfile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Redirects the output of the above </a:t>
                      </a:r>
                      <a:r>
                        <a:rPr lang="en-US" sz="1800" b="0" i="0" kern="1200" dirty="0" err="1" smtClean="0">
                          <a:solidFill>
                            <a:schemeClr val="dk1"/>
                          </a:solidFill>
                          <a:effectLst/>
                          <a:latin typeface="+mn-lt"/>
                          <a:ea typeface="+mn-ea"/>
                          <a:cs typeface="+mn-cs"/>
                        </a:rPr>
                        <a:t>grep</a:t>
                      </a:r>
                      <a:r>
                        <a:rPr lang="en-US" sz="1800" b="0" i="0" kern="1200" dirty="0" smtClean="0">
                          <a:solidFill>
                            <a:schemeClr val="dk1"/>
                          </a:solidFill>
                          <a:effectLst/>
                          <a:latin typeface="+mn-lt"/>
                          <a:ea typeface="+mn-ea"/>
                          <a:cs typeface="+mn-cs"/>
                        </a:rPr>
                        <a:t> command to a file '</a:t>
                      </a:r>
                      <a:r>
                        <a:rPr lang="en-US" sz="1800" b="0" i="0" kern="1200" dirty="0" err="1" smtClean="0">
                          <a:solidFill>
                            <a:schemeClr val="dk1"/>
                          </a:solidFill>
                          <a:effectLst/>
                          <a:latin typeface="+mn-lt"/>
                          <a:ea typeface="+mn-ea"/>
                          <a:cs typeface="+mn-cs"/>
                        </a:rPr>
                        <a:t>newfile</a:t>
                      </a:r>
                      <a:r>
                        <a:rPr lang="en-US" sz="1800" b="0" i="0" kern="1200" dirty="0" smtClean="0">
                          <a:solidFill>
                            <a:schemeClr val="dk1"/>
                          </a:solidFill>
                          <a:effectLst/>
                          <a:latin typeface="+mn-lt"/>
                          <a:ea typeface="+mn-ea"/>
                          <a:cs typeface="+mn-cs"/>
                        </a:rPr>
                        <a:t>'</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grep</a:t>
                      </a:r>
                      <a:r>
                        <a:rPr lang="en-US" dirty="0" smtClean="0"/>
                        <a:t> string filename &gt;&gt; </a:t>
                      </a:r>
                      <a:r>
                        <a:rPr lang="en-US" dirty="0" err="1" smtClean="0"/>
                        <a:t>existfile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Appends the output of the </a:t>
                      </a:r>
                      <a:r>
                        <a:rPr lang="en-US" dirty="0" err="1" smtClean="0"/>
                        <a:t>grep</a:t>
                      </a:r>
                      <a:r>
                        <a:rPr lang="en-US" dirty="0" smtClean="0"/>
                        <a:t> command to the end of '</a:t>
                      </a:r>
                      <a:r>
                        <a:rPr lang="en-US" dirty="0" err="1" smtClean="0"/>
                        <a:t>existfile</a:t>
                      </a:r>
                      <a:r>
                        <a:rPr lang="en-US" dirty="0" smtClean="0"/>
                        <a:t>'</a:t>
                      </a:r>
                    </a:p>
                  </a:txBody>
                  <a:tcPr/>
                </a:tc>
              </a:tr>
            </a:tbl>
          </a:graphicData>
        </a:graphic>
      </p:graphicFrame>
      <p:sp>
        <p:nvSpPr>
          <p:cNvPr id="6" name="TextBox 5"/>
          <p:cNvSpPr txBox="1"/>
          <p:nvPr/>
        </p:nvSpPr>
        <p:spPr>
          <a:xfrm>
            <a:off x="3639835" y="4045794"/>
            <a:ext cx="1483098" cy="400110"/>
          </a:xfrm>
          <a:prstGeom prst="rect">
            <a:avLst/>
          </a:prstGeom>
          <a:noFill/>
        </p:spPr>
        <p:txBody>
          <a:bodyPr wrap="none" rtlCol="0">
            <a:spAutoFit/>
          </a:bodyPr>
          <a:lstStyle/>
          <a:p>
            <a:pPr algn="ctr"/>
            <a:r>
              <a:rPr lang="en-US" sz="2000" dirty="0" smtClean="0">
                <a:solidFill>
                  <a:srgbClr val="2C7C9F"/>
                </a:solidFill>
              </a:rPr>
              <a:t>Redirection</a:t>
            </a:r>
            <a:endParaRPr lang="en-US" dirty="0"/>
          </a:p>
        </p:txBody>
      </p:sp>
    </p:spTree>
    <p:extLst>
      <p:ext uri="{BB962C8B-B14F-4D97-AF65-F5344CB8AC3E}">
        <p14:creationId xmlns:p14="http://schemas.microsoft.com/office/powerpoint/2010/main" val="3897419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29658"/>
            <a:ext cx="8042276" cy="1014874"/>
          </a:xfrm>
        </p:spPr>
        <p:txBody>
          <a:bodyPr/>
          <a:lstStyle/>
          <a:p>
            <a:r>
              <a:rPr lang="en-US" sz="4000" dirty="0" smtClean="0">
                <a:solidFill>
                  <a:srgbClr val="2C7C9F"/>
                </a:solidFill>
              </a:rPr>
              <a:t>Searching for file</a:t>
            </a:r>
            <a:br>
              <a:rPr lang="en-US" sz="4000" dirty="0" smtClean="0">
                <a:solidFill>
                  <a:srgbClr val="2C7C9F"/>
                </a:solidFill>
              </a:rPr>
            </a:br>
            <a:r>
              <a:rPr lang="en-US" sz="2000" dirty="0">
                <a:solidFill>
                  <a:schemeClr val="tx1"/>
                </a:solidFill>
              </a:rPr>
              <a:t>find </a:t>
            </a:r>
            <a:r>
              <a:rPr lang="en-US" sz="2000" dirty="0" err="1">
                <a:solidFill>
                  <a:schemeClr val="tx1"/>
                </a:solidFill>
              </a:rPr>
              <a:t>search_path</a:t>
            </a:r>
            <a:r>
              <a:rPr lang="en-US" sz="2000" dirty="0">
                <a:solidFill>
                  <a:schemeClr val="tx1"/>
                </a:solidFill>
              </a:rPr>
              <a:t> -name filename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8897161"/>
              </p:ext>
            </p:extLst>
          </p:nvPr>
        </p:nvGraphicFramePr>
        <p:xfrm>
          <a:off x="549275" y="1804737"/>
          <a:ext cx="7872830" cy="2565400"/>
        </p:xfrm>
        <a:graphic>
          <a:graphicData uri="http://schemas.openxmlformats.org/drawingml/2006/table">
            <a:tbl>
              <a:tblPr firstRow="1" bandRow="1">
                <a:tableStyleId>{5C22544A-7EE6-4342-B048-85BDC9FD1C3A}</a:tableStyleId>
              </a:tblPr>
              <a:tblGrid>
                <a:gridCol w="2406534"/>
                <a:gridCol w="5466296"/>
              </a:tblGrid>
              <a:tr h="370840">
                <a:tc>
                  <a:txBody>
                    <a:bodyPr/>
                    <a:lstStyle/>
                    <a:p>
                      <a:pPr algn="ctr"/>
                      <a:r>
                        <a:rPr lang="en-US" dirty="0" smtClean="0"/>
                        <a:t>Option</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sz="1800" kern="1200" dirty="0" smtClean="0">
                          <a:solidFill>
                            <a:schemeClr val="dk1"/>
                          </a:solidFill>
                          <a:effectLst/>
                          <a:latin typeface="+mn-lt"/>
                          <a:ea typeface="+mn-ea"/>
                          <a:cs typeface="+mn-cs"/>
                        </a:rPr>
                        <a:t>find . -name aaa.txt</a:t>
                      </a:r>
                      <a:endParaRPr lang="en-US" dirty="0"/>
                    </a:p>
                  </a:txBody>
                  <a:tcPr/>
                </a:tc>
                <a:tc>
                  <a:txBody>
                    <a:bodyPr/>
                    <a:lstStyle/>
                    <a:p>
                      <a:r>
                        <a:rPr lang="en-US" sz="1800" kern="1200" dirty="0" smtClean="0">
                          <a:solidFill>
                            <a:schemeClr val="dk1"/>
                          </a:solidFill>
                          <a:effectLst/>
                          <a:latin typeface="+mn-lt"/>
                          <a:ea typeface="+mn-ea"/>
                          <a:cs typeface="+mn-cs"/>
                        </a:rPr>
                        <a:t>Finds all the files named aaa.txt in the current directory or any subdirectory tree</a:t>
                      </a:r>
                      <a:endParaRPr lang="en-US" dirty="0"/>
                    </a:p>
                  </a:txBody>
                  <a:tcPr/>
                </a:tc>
              </a:tr>
              <a:tr h="370840">
                <a:tc>
                  <a:txBody>
                    <a:bodyPr/>
                    <a:lstStyle/>
                    <a:p>
                      <a:pPr algn="ctr"/>
                      <a:r>
                        <a:rPr lang="en-US" sz="1800" kern="1200" dirty="0" smtClean="0">
                          <a:solidFill>
                            <a:schemeClr val="dk1"/>
                          </a:solidFill>
                          <a:effectLst/>
                          <a:latin typeface="+mn-lt"/>
                          <a:ea typeface="+mn-ea"/>
                          <a:cs typeface="+mn-cs"/>
                        </a:rPr>
                        <a:t>find / -name </a:t>
                      </a:r>
                      <a:r>
                        <a:rPr lang="en-US" sz="1800" kern="1200" dirty="0" err="1" smtClean="0">
                          <a:solidFill>
                            <a:schemeClr val="dk1"/>
                          </a:solidFill>
                          <a:effectLst/>
                          <a:latin typeface="+mn-lt"/>
                          <a:ea typeface="+mn-ea"/>
                          <a:cs typeface="+mn-cs"/>
                        </a:rPr>
                        <a:t>vimrc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Find all the files named '</a:t>
                      </a:r>
                      <a:r>
                        <a:rPr lang="en-US" sz="1800" kern="1200" dirty="0" err="1" smtClean="0">
                          <a:solidFill>
                            <a:schemeClr val="dk1"/>
                          </a:solidFill>
                          <a:effectLst/>
                          <a:latin typeface="+mn-lt"/>
                          <a:ea typeface="+mn-ea"/>
                          <a:cs typeface="+mn-cs"/>
                        </a:rPr>
                        <a:t>vimrc</a:t>
                      </a:r>
                      <a:r>
                        <a:rPr lang="en-US" sz="1800" kern="1200" dirty="0" smtClean="0">
                          <a:solidFill>
                            <a:schemeClr val="dk1"/>
                          </a:solidFill>
                          <a:effectLst/>
                          <a:latin typeface="+mn-lt"/>
                          <a:ea typeface="+mn-ea"/>
                          <a:cs typeface="+mn-cs"/>
                        </a:rPr>
                        <a:t>' anywhere on the system</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find /</a:t>
                      </a:r>
                      <a:r>
                        <a:rPr lang="en-US" sz="1800" kern="1200" dirty="0" err="1" smtClean="0">
                          <a:solidFill>
                            <a:schemeClr val="dk1"/>
                          </a:solidFill>
                          <a:effectLst/>
                          <a:latin typeface="+mn-lt"/>
                          <a:ea typeface="+mn-ea"/>
                          <a:cs typeface="+mn-cs"/>
                        </a:rPr>
                        <a:t>usr</a:t>
                      </a:r>
                      <a:r>
                        <a:rPr lang="en-US" sz="1800" kern="1200" dirty="0" smtClean="0">
                          <a:solidFill>
                            <a:schemeClr val="dk1"/>
                          </a:solidFill>
                          <a:effectLst/>
                          <a:latin typeface="+mn-lt"/>
                          <a:ea typeface="+mn-ea"/>
                          <a:cs typeface="+mn-cs"/>
                        </a:rPr>
                        <a:t>/local/games -name "*</a:t>
                      </a:r>
                      <a:r>
                        <a:rPr lang="en-US" sz="1800" kern="1200" dirty="0" err="1" smtClean="0">
                          <a:solidFill>
                            <a:schemeClr val="dk1"/>
                          </a:solidFill>
                          <a:effectLst/>
                          <a:latin typeface="+mn-lt"/>
                          <a:ea typeface="+mn-ea"/>
                          <a:cs typeface="+mn-cs"/>
                        </a:rPr>
                        <a:t>xpilot</a:t>
                      </a:r>
                      <a:r>
                        <a:rPr lang="en-US" sz="1800" kern="1200" dirty="0" smtClean="0">
                          <a:solidFill>
                            <a:schemeClr val="dk1"/>
                          </a:solidFill>
                          <a:effectLst/>
                          <a:latin typeface="+mn-lt"/>
                          <a:ea typeface="+mn-ea"/>
                          <a:cs typeface="+mn-cs"/>
                        </a:rPr>
                        <a:t>*"       </a:t>
                      </a:r>
                    </a:p>
                  </a:txBody>
                  <a:tcPr/>
                </a:tc>
                <a:tc>
                  <a:txBody>
                    <a:bodyPr/>
                    <a:lstStyle/>
                    <a:p>
                      <a:r>
                        <a:rPr lang="en-US" sz="1800" kern="1200" dirty="0" smtClean="0">
                          <a:solidFill>
                            <a:schemeClr val="dk1"/>
                          </a:solidFill>
                          <a:effectLst/>
                          <a:latin typeface="+mn-lt"/>
                          <a:ea typeface="+mn-ea"/>
                          <a:cs typeface="+mn-cs"/>
                        </a:rPr>
                        <a:t>Find all files whose names contain the string '</a:t>
                      </a:r>
                      <a:r>
                        <a:rPr lang="en-US" sz="1800" kern="1200" dirty="0" err="1" smtClean="0">
                          <a:solidFill>
                            <a:schemeClr val="dk1"/>
                          </a:solidFill>
                          <a:effectLst/>
                          <a:latin typeface="+mn-lt"/>
                          <a:ea typeface="+mn-ea"/>
                          <a:cs typeface="+mn-cs"/>
                        </a:rPr>
                        <a:t>xpilot</a:t>
                      </a:r>
                      <a:r>
                        <a:rPr lang="en-US" sz="1800" kern="1200" dirty="0" smtClean="0">
                          <a:solidFill>
                            <a:schemeClr val="dk1"/>
                          </a:solidFill>
                          <a:effectLst/>
                          <a:latin typeface="+mn-lt"/>
                          <a:ea typeface="+mn-ea"/>
                          <a:cs typeface="+mn-cs"/>
                        </a:rPr>
                        <a:t>' which exist within the '/</a:t>
                      </a:r>
                      <a:r>
                        <a:rPr lang="en-US" sz="1800" kern="1200" dirty="0" err="1" smtClean="0">
                          <a:solidFill>
                            <a:schemeClr val="dk1"/>
                          </a:solidFill>
                          <a:effectLst/>
                          <a:latin typeface="+mn-lt"/>
                          <a:ea typeface="+mn-ea"/>
                          <a:cs typeface="+mn-cs"/>
                        </a:rPr>
                        <a:t>usr</a:t>
                      </a:r>
                      <a:r>
                        <a:rPr lang="en-US" sz="1800" kern="1200" dirty="0" smtClean="0">
                          <a:solidFill>
                            <a:schemeClr val="dk1"/>
                          </a:solidFill>
                          <a:effectLst/>
                          <a:latin typeface="+mn-lt"/>
                          <a:ea typeface="+mn-ea"/>
                          <a:cs typeface="+mn-cs"/>
                        </a:rPr>
                        <a:t>/local/games' </a:t>
                      </a:r>
                      <a:r>
                        <a:rPr lang="en-US" sz="1800" kern="1200" smtClean="0">
                          <a:solidFill>
                            <a:schemeClr val="dk1"/>
                          </a:solidFill>
                          <a:effectLst/>
                          <a:latin typeface="+mn-lt"/>
                          <a:ea typeface="+mn-ea"/>
                          <a:cs typeface="+mn-cs"/>
                        </a:rPr>
                        <a:t>directory tree</a:t>
                      </a:r>
                      <a:endParaRPr lang="en-US" sz="180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34735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UNIX?</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b="1" dirty="0" smtClean="0"/>
              <a:t>UNIX</a:t>
            </a:r>
            <a:r>
              <a:rPr lang="en-US" dirty="0" smtClean="0"/>
              <a:t> </a:t>
            </a:r>
            <a:r>
              <a:rPr lang="en-US" dirty="0"/>
              <a:t>is a computer Operating System which is capable of handling activities from multiple users at the same time</a:t>
            </a:r>
            <a:r>
              <a:rPr lang="en-US" dirty="0" smtClean="0"/>
              <a:t>. </a:t>
            </a:r>
            <a:r>
              <a:rPr lang="en-US" dirty="0"/>
              <a:t>It is used by most high-performance computing </a:t>
            </a:r>
            <a:r>
              <a:rPr lang="en-US" dirty="0" smtClean="0"/>
              <a:t>systems.</a:t>
            </a:r>
            <a:endParaRPr lang="en-US" dirty="0"/>
          </a:p>
          <a:p>
            <a:r>
              <a:rPr lang="en-US" dirty="0" smtClean="0"/>
              <a:t>Unix </a:t>
            </a:r>
            <a:r>
              <a:rPr lang="en-US" dirty="0"/>
              <a:t>was originated around in 1969 at AT&amp;T Bell Labs by Ken Thompson and Dennis Ritchie.</a:t>
            </a:r>
            <a:endParaRPr lang="en-US" dirty="0" smtClean="0"/>
          </a:p>
          <a:p>
            <a:r>
              <a:rPr lang="en-US" dirty="0"/>
              <a:t>There are various Unix variants available in the market. Solaris Unix, AIX, HP Unix and BSD are few examples. Linux is also a flavor of Unix which is freely </a:t>
            </a:r>
            <a:r>
              <a:rPr lang="en-US" dirty="0" smtClean="0"/>
              <a:t>available.</a:t>
            </a:r>
          </a:p>
          <a:p>
            <a:pPr marL="0" indent="0">
              <a:buNone/>
            </a:pPr>
            <a:r>
              <a:rPr lang="en-US" dirty="0"/>
              <a:t> </a:t>
            </a:r>
            <a:r>
              <a:rPr lang="en-US" dirty="0" smtClean="0"/>
              <a:t>      </a:t>
            </a:r>
            <a:endParaRPr lang="en-US" dirty="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7575551" y="381001"/>
            <a:ext cx="1016000" cy="1219200"/>
          </a:xfrm>
          <a:prstGeom prst="rect">
            <a:avLst/>
          </a:prstGeom>
        </p:spPr>
      </p:pic>
    </p:spTree>
    <p:extLst>
      <p:ext uri="{BB962C8B-B14F-4D97-AF65-F5344CB8AC3E}">
        <p14:creationId xmlns:p14="http://schemas.microsoft.com/office/powerpoint/2010/main" val="225615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24852"/>
            <a:ext cx="8042276" cy="963269"/>
          </a:xfrm>
        </p:spPr>
        <p:txBody>
          <a:bodyPr/>
          <a:lstStyle/>
          <a:p>
            <a:r>
              <a:rPr lang="en-US" dirty="0" smtClean="0"/>
              <a:t>UNIX Architecture</a:t>
            </a:r>
            <a:endParaRPr lang="en-US" dirty="0"/>
          </a:p>
        </p:txBody>
      </p:sp>
      <p:sp>
        <p:nvSpPr>
          <p:cNvPr id="3" name="Content Placeholder 2"/>
          <p:cNvSpPr>
            <a:spLocks noGrp="1"/>
          </p:cNvSpPr>
          <p:nvPr>
            <p:ph idx="1"/>
          </p:nvPr>
        </p:nvSpPr>
        <p:spPr/>
        <p:txBody>
          <a:bodyPr>
            <a:normAutofit fontScale="92500"/>
          </a:bodyPr>
          <a:lstStyle/>
          <a:p>
            <a:r>
              <a:rPr lang="en-US" dirty="0" smtClean="0"/>
              <a:t>The main concept that unites all versions of UNIX is the following four parts: the kernel, the shell, </a:t>
            </a:r>
            <a:r>
              <a:rPr lang="en-US" dirty="0"/>
              <a:t>c</a:t>
            </a:r>
            <a:r>
              <a:rPr lang="en-US" dirty="0" smtClean="0"/>
              <a:t>ommands </a:t>
            </a:r>
            <a:r>
              <a:rPr lang="en-US" dirty="0"/>
              <a:t>and </a:t>
            </a:r>
            <a:r>
              <a:rPr lang="en-US" dirty="0" smtClean="0"/>
              <a:t>utilities, files and utilities.</a:t>
            </a:r>
          </a:p>
          <a:p>
            <a:r>
              <a:rPr lang="en-US" b="1" dirty="0" smtClean="0"/>
              <a:t>The kernel</a:t>
            </a:r>
            <a:r>
              <a:rPr lang="en-US" dirty="0" smtClean="0"/>
              <a:t> is the heart of the operating system. It is a set of computer </a:t>
            </a:r>
            <a:r>
              <a:rPr lang="en-US" dirty="0"/>
              <a:t>programs that allocate the system resources and coordinate all the details of the computer's </a:t>
            </a:r>
            <a:r>
              <a:rPr lang="en-US" dirty="0" smtClean="0"/>
              <a:t>internals.</a:t>
            </a:r>
          </a:p>
          <a:p>
            <a:r>
              <a:rPr lang="en-US" b="1" dirty="0" smtClean="0"/>
              <a:t>The </a:t>
            </a:r>
            <a:r>
              <a:rPr lang="en-US" b="1" dirty="0"/>
              <a:t>shell </a:t>
            </a:r>
            <a:r>
              <a:rPr lang="en-US" dirty="0"/>
              <a:t>is a command line interpreter; it translates commands entered by the user and converts them into a language that is understood by the kernel</a:t>
            </a:r>
            <a:r>
              <a:rPr lang="en-US" dirty="0" smtClean="0"/>
              <a:t>. </a:t>
            </a:r>
            <a:r>
              <a:rPr lang="en-US" dirty="0"/>
              <a:t>C Shell, Bourne Shell and Korn Shell are most famous shells which are available with most of the Unix variants.</a:t>
            </a:r>
          </a:p>
        </p:txBody>
      </p:sp>
    </p:spTree>
    <p:extLst>
      <p:ext uri="{BB962C8B-B14F-4D97-AF65-F5344CB8AC3E}">
        <p14:creationId xmlns:p14="http://schemas.microsoft.com/office/powerpoint/2010/main" val="375812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09073"/>
            <a:ext cx="8042276" cy="879048"/>
          </a:xfrm>
        </p:spPr>
        <p:txBody>
          <a:bodyPr/>
          <a:lstStyle/>
          <a:p>
            <a:r>
              <a:rPr lang="en-US" dirty="0"/>
              <a:t>Unix </a:t>
            </a:r>
            <a:r>
              <a:rPr lang="en-US" dirty="0" smtClean="0"/>
              <a:t>Architecture (continue)</a:t>
            </a:r>
            <a:endParaRPr lang="en-US" dirty="0"/>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b="1" dirty="0"/>
              <a:t>Commands and Utilities:</a:t>
            </a:r>
            <a:r>
              <a:rPr lang="en-US" dirty="0"/>
              <a:t> There are various command and utilities which you would use in your day to day activities. </a:t>
            </a:r>
            <a:r>
              <a:rPr lang="en-US" b="1" dirty="0" err="1"/>
              <a:t>cp</a:t>
            </a:r>
            <a:r>
              <a:rPr lang="en-US" b="1" dirty="0"/>
              <a:t>, mv, cat</a:t>
            </a:r>
            <a:r>
              <a:rPr lang="en-US" dirty="0"/>
              <a:t> and </a:t>
            </a:r>
            <a:r>
              <a:rPr lang="en-US" b="1" dirty="0" err="1"/>
              <a:t>grep</a:t>
            </a:r>
            <a:r>
              <a:rPr lang="en-US" dirty="0"/>
              <a:t> etc. are few examples of commands and utilities. There are over 250 standard commands plus numerous others provided through 3rd party software. All the commands come along with various optional options</a:t>
            </a:r>
            <a:r>
              <a:rPr lang="en-US" dirty="0" smtClean="0"/>
              <a:t>.</a:t>
            </a:r>
            <a:endParaRPr lang="en-US" b="1" dirty="0" smtClean="0">
              <a:latin typeface="Helvetica" panose="020B0604020202020204" pitchFamily="34" charset="0"/>
            </a:endParaRPr>
          </a:p>
          <a:p>
            <a:pPr algn="just">
              <a:buFont typeface="Arial" panose="020B0604020202020204" pitchFamily="34" charset="0"/>
              <a:buChar char="•"/>
            </a:pPr>
            <a:r>
              <a:rPr lang="en-US" b="1" dirty="0" smtClean="0">
                <a:latin typeface="Helvetica" panose="020B0604020202020204" pitchFamily="34" charset="0"/>
              </a:rPr>
              <a:t>Files </a:t>
            </a:r>
            <a:r>
              <a:rPr lang="en-US" b="1" dirty="0">
                <a:latin typeface="Helvetica" panose="020B0604020202020204" pitchFamily="34" charset="0"/>
              </a:rPr>
              <a:t>and Directories:</a:t>
            </a:r>
            <a:r>
              <a:rPr lang="en-US" dirty="0">
                <a:latin typeface="Helvetica" panose="020B0604020202020204" pitchFamily="34" charset="0"/>
              </a:rPr>
              <a:t> All data in UNIX is organized into files. All files are organized into directories. These directories are organized into a tree-like structure called the </a:t>
            </a:r>
            <a:r>
              <a:rPr lang="en-US" dirty="0" smtClean="0">
                <a:latin typeface="Helvetica" panose="020B0604020202020204" pitchFamily="34" charset="0"/>
              </a:rPr>
              <a:t>file system.</a:t>
            </a:r>
            <a:endParaRPr lang="en-US" dirty="0">
              <a:latin typeface="Helvetica" panose="020B0604020202020204" pitchFamily="34" charset="0"/>
            </a:endParaRPr>
          </a:p>
          <a:p>
            <a:endParaRPr lang="en-US" dirty="0"/>
          </a:p>
        </p:txBody>
      </p:sp>
    </p:spTree>
    <p:extLst>
      <p:ext uri="{BB962C8B-B14F-4D97-AF65-F5344CB8AC3E}">
        <p14:creationId xmlns:p14="http://schemas.microsoft.com/office/powerpoint/2010/main" val="112114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4" y="276726"/>
            <a:ext cx="8042276" cy="938462"/>
          </a:xfrm>
        </p:spPr>
        <p:txBody>
          <a:bodyPr/>
          <a:lstStyle/>
          <a:p>
            <a:r>
              <a:rPr lang="en-US" dirty="0"/>
              <a:t>Unix </a:t>
            </a:r>
            <a:r>
              <a:rPr lang="en-US" dirty="0" smtClean="0"/>
              <a:t>Architecture</a:t>
            </a:r>
            <a:endParaRPr lang="en-US" dirty="0"/>
          </a:p>
        </p:txBody>
      </p:sp>
      <p:pic>
        <p:nvPicPr>
          <p:cNvPr id="1026" name="Picture 2" descr="Unix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8712" y="1515979"/>
            <a:ext cx="43434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94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Syntax</a:t>
            </a:r>
            <a:endParaRPr lang="en-US" dirty="0"/>
          </a:p>
        </p:txBody>
      </p:sp>
      <p:sp>
        <p:nvSpPr>
          <p:cNvPr id="3" name="Content Placeholder 2"/>
          <p:cNvSpPr>
            <a:spLocks noGrp="1"/>
          </p:cNvSpPr>
          <p:nvPr>
            <p:ph idx="1"/>
          </p:nvPr>
        </p:nvSpPr>
        <p:spPr>
          <a:xfrm>
            <a:off x="549275" y="1916493"/>
            <a:ext cx="8042276" cy="4219887"/>
          </a:xfrm>
        </p:spPr>
        <p:txBody>
          <a:bodyPr>
            <a:normAutofit fontScale="92500" lnSpcReduction="20000"/>
          </a:bodyPr>
          <a:lstStyle/>
          <a:p>
            <a:r>
              <a:rPr lang="en-US" dirty="0"/>
              <a:t>UNIX is </a:t>
            </a:r>
            <a:r>
              <a:rPr lang="en-US" dirty="0" smtClean="0"/>
              <a:t>case-sensitive, </a:t>
            </a:r>
            <a:r>
              <a:rPr lang="en-US" dirty="0"/>
              <a:t>so LS is not the same as </a:t>
            </a:r>
            <a:r>
              <a:rPr lang="en-US" dirty="0" err="1"/>
              <a:t>ls</a:t>
            </a:r>
            <a:r>
              <a:rPr lang="en-US" dirty="0"/>
              <a:t>. The same applies to filenames, so </a:t>
            </a:r>
            <a:r>
              <a:rPr lang="en-US" dirty="0" err="1"/>
              <a:t>myfile.txt</a:t>
            </a:r>
            <a:r>
              <a:rPr lang="en-US" dirty="0"/>
              <a:t>, </a:t>
            </a:r>
            <a:r>
              <a:rPr lang="en-US" dirty="0" err="1"/>
              <a:t>MyFile.txt</a:t>
            </a:r>
            <a:r>
              <a:rPr lang="en-US" dirty="0"/>
              <a:t> and MYFILE.TXT are three separate files. Beware if copying files to a PC, since </a:t>
            </a:r>
            <a:r>
              <a:rPr lang="en-US" dirty="0" smtClean="0"/>
              <a:t>Windows does </a:t>
            </a:r>
            <a:r>
              <a:rPr lang="en-US" dirty="0"/>
              <a:t>not make this </a:t>
            </a:r>
            <a:r>
              <a:rPr lang="en-US" dirty="0" smtClean="0"/>
              <a:t>distinction.</a:t>
            </a:r>
          </a:p>
          <a:p>
            <a:r>
              <a:rPr lang="en-US" dirty="0" err="1"/>
              <a:t>command_name</a:t>
            </a:r>
            <a:r>
              <a:rPr lang="en-US" dirty="0"/>
              <a:t> options argument(s</a:t>
            </a:r>
            <a:r>
              <a:rPr lang="en-US" dirty="0" smtClean="0"/>
              <a:t>)</a:t>
            </a:r>
          </a:p>
          <a:p>
            <a:r>
              <a:rPr lang="en-US" dirty="0" smtClean="0"/>
              <a:t>Options </a:t>
            </a:r>
            <a:r>
              <a:rPr lang="en-US" dirty="0"/>
              <a:t>modify the way that a command works. For example the </a:t>
            </a:r>
            <a:r>
              <a:rPr lang="en-US" dirty="0" err="1"/>
              <a:t>wc</a:t>
            </a:r>
            <a:r>
              <a:rPr lang="en-US" dirty="0"/>
              <a:t> command counts the number of words, characters and lines in a file. By using a different option you can choose what is counted</a:t>
            </a:r>
            <a:r>
              <a:rPr lang="en-US" dirty="0" smtClean="0"/>
              <a:t>.</a:t>
            </a:r>
            <a:endParaRPr lang="en-US" dirty="0"/>
          </a:p>
          <a:p>
            <a:pPr lvl="1"/>
            <a:r>
              <a:rPr lang="en-US" dirty="0" err="1"/>
              <a:t>wc</a:t>
            </a:r>
            <a:r>
              <a:rPr lang="en-US" dirty="0"/>
              <a:t> -w file1   counts the words</a:t>
            </a:r>
          </a:p>
          <a:p>
            <a:pPr lvl="1"/>
            <a:r>
              <a:rPr lang="en-US" dirty="0" err="1" smtClean="0"/>
              <a:t>wc</a:t>
            </a:r>
            <a:r>
              <a:rPr lang="en-US" dirty="0" smtClean="0"/>
              <a:t> </a:t>
            </a:r>
            <a:r>
              <a:rPr lang="en-US" dirty="0"/>
              <a:t>-c file1   </a:t>
            </a:r>
            <a:r>
              <a:rPr lang="en-US" dirty="0" smtClean="0"/>
              <a:t> counts </a:t>
            </a:r>
            <a:r>
              <a:rPr lang="en-US" dirty="0"/>
              <a:t>the characters</a:t>
            </a:r>
          </a:p>
          <a:p>
            <a:pPr lvl="1"/>
            <a:r>
              <a:rPr lang="en-US" dirty="0" err="1" smtClean="0"/>
              <a:t>wc</a:t>
            </a:r>
            <a:r>
              <a:rPr lang="en-US" dirty="0" smtClean="0"/>
              <a:t> </a:t>
            </a:r>
            <a:r>
              <a:rPr lang="en-US" dirty="0"/>
              <a:t>-l file1   </a:t>
            </a:r>
            <a:r>
              <a:rPr lang="en-US" dirty="0" smtClean="0"/>
              <a:t>  counts </a:t>
            </a:r>
            <a:r>
              <a:rPr lang="en-US" dirty="0"/>
              <a:t>the lines</a:t>
            </a:r>
            <a:endParaRPr lang="en-US" dirty="0" smtClean="0"/>
          </a:p>
          <a:p>
            <a:endParaRPr lang="en-US" dirty="0"/>
          </a:p>
        </p:txBody>
      </p:sp>
    </p:spTree>
    <p:extLst>
      <p:ext uri="{BB962C8B-B14F-4D97-AF65-F5344CB8AC3E}">
        <p14:creationId xmlns:p14="http://schemas.microsoft.com/office/powerpoint/2010/main" val="372487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5"/>
            <a:ext cx="8042276" cy="1191835"/>
          </a:xfrm>
        </p:spPr>
        <p:txBody>
          <a:bodyPr/>
          <a:lstStyle/>
          <a:p>
            <a:r>
              <a:rPr lang="en-US" sz="4000" dirty="0" smtClean="0"/>
              <a:t>Basic UNIX Commands</a:t>
            </a:r>
            <a:r>
              <a:rPr lang="en-US" dirty="0" smtClean="0"/>
              <a:t/>
            </a:r>
            <a:br>
              <a:rPr lang="en-US" dirty="0" smtClean="0"/>
            </a:br>
            <a:r>
              <a:rPr lang="en-US" sz="2000" dirty="0" smtClean="0"/>
              <a:t>Moving around the file system</a:t>
            </a:r>
            <a:br>
              <a:rPr lang="en-US" sz="2000" dirty="0" smtClean="0"/>
            </a:br>
            <a:r>
              <a:rPr lang="en-US" sz="2000" dirty="0" smtClean="0"/>
              <a:t>Listing directories and files</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9068716"/>
              </p:ext>
            </p:extLst>
          </p:nvPr>
        </p:nvGraphicFramePr>
        <p:xfrm>
          <a:off x="549275" y="1600200"/>
          <a:ext cx="8042276" cy="4318000"/>
        </p:xfrm>
        <a:graphic>
          <a:graphicData uri="http://schemas.openxmlformats.org/drawingml/2006/table">
            <a:tbl>
              <a:tblPr firstRow="1" bandRow="1">
                <a:tableStyleId>{5C22544A-7EE6-4342-B048-85BDC9FD1C3A}</a:tableStyleId>
              </a:tblPr>
              <a:tblGrid>
                <a:gridCol w="2138219"/>
                <a:gridCol w="5904057"/>
              </a:tblGrid>
              <a:tr h="370840">
                <a:tc>
                  <a:txBody>
                    <a:bodyPr/>
                    <a:lstStyle/>
                    <a:p>
                      <a:pPr algn="ctr"/>
                      <a:r>
                        <a:rPr lang="en-US" dirty="0" smtClean="0"/>
                        <a:t>Command</a:t>
                      </a:r>
                      <a:endParaRPr lang="en-US" dirty="0"/>
                    </a:p>
                  </a:txBody>
                  <a:tcPr/>
                </a:tc>
                <a:tc>
                  <a:txBody>
                    <a:bodyPr/>
                    <a:lstStyle/>
                    <a:p>
                      <a:pPr algn="ctr"/>
                      <a:r>
                        <a:rPr lang="en-US" dirty="0" smtClean="0"/>
                        <a:t>Description</a:t>
                      </a:r>
                      <a:endParaRPr lang="en-US" dirty="0"/>
                    </a:p>
                  </a:txBody>
                  <a:tcPr/>
                </a:tc>
              </a:tr>
              <a:tr h="370840">
                <a:tc>
                  <a:txBody>
                    <a:bodyPr/>
                    <a:lstStyle/>
                    <a:p>
                      <a:pPr algn="ctr"/>
                      <a:r>
                        <a:rPr lang="en-US" dirty="0" smtClean="0"/>
                        <a:t>cd </a:t>
                      </a:r>
                      <a:r>
                        <a:rPr lang="en-US" i="1" dirty="0" smtClean="0"/>
                        <a:t>directory</a:t>
                      </a:r>
                      <a:endParaRPr lang="en-US" i="1" dirty="0"/>
                    </a:p>
                  </a:txBody>
                  <a:tcPr/>
                </a:tc>
                <a:tc>
                  <a:txBody>
                    <a:bodyPr/>
                    <a:lstStyle/>
                    <a:p>
                      <a:pPr algn="l"/>
                      <a:r>
                        <a:rPr lang="en-US" sz="1800" b="0" i="0" kern="1200" dirty="0" smtClean="0">
                          <a:solidFill>
                            <a:schemeClr val="dk1"/>
                          </a:solidFill>
                          <a:effectLst/>
                          <a:latin typeface="+mn-lt"/>
                          <a:ea typeface="+mn-ea"/>
                          <a:cs typeface="+mn-cs"/>
                        </a:rPr>
                        <a:t>change to named directory</a:t>
                      </a:r>
                      <a:endParaRPr lang="en-US" dirty="0"/>
                    </a:p>
                  </a:txBody>
                  <a:tcPr/>
                </a:tc>
              </a:tr>
              <a:tr h="370840">
                <a:tc>
                  <a:txBody>
                    <a:bodyPr/>
                    <a:lstStyle/>
                    <a:p>
                      <a:pPr algn="ctr"/>
                      <a:r>
                        <a:rPr lang="en-US" dirty="0" smtClean="0"/>
                        <a:t>cd</a:t>
                      </a:r>
                      <a:endParaRPr lang="en-US" dirty="0"/>
                    </a:p>
                  </a:txBody>
                  <a:tcPr/>
                </a:tc>
                <a:tc>
                  <a:txBody>
                    <a:bodyPr/>
                    <a:lstStyle/>
                    <a:p>
                      <a:pPr algn="l"/>
                      <a:r>
                        <a:rPr lang="en-US" sz="1800" b="0" i="0" kern="1200" dirty="0" smtClean="0">
                          <a:solidFill>
                            <a:schemeClr val="dk1"/>
                          </a:solidFill>
                          <a:effectLst/>
                          <a:latin typeface="+mn-lt"/>
                          <a:ea typeface="+mn-ea"/>
                          <a:cs typeface="+mn-cs"/>
                        </a:rPr>
                        <a:t>change current directory to your HOME directory</a:t>
                      </a:r>
                      <a:endParaRPr lang="en-US" dirty="0"/>
                    </a:p>
                  </a:txBody>
                  <a:tcPr/>
                </a:tc>
              </a:tr>
              <a:tr h="370840">
                <a:tc>
                  <a:txBody>
                    <a:bodyPr/>
                    <a:lstStyle/>
                    <a:p>
                      <a:pPr algn="ctr"/>
                      <a:r>
                        <a:rPr lang="en-US" dirty="0" smtClean="0"/>
                        <a:t>cd ..</a:t>
                      </a:r>
                      <a:endParaRPr lang="en-US" dirty="0"/>
                    </a:p>
                  </a:txBody>
                  <a:tcPr/>
                </a:tc>
                <a:tc>
                  <a:txBody>
                    <a:bodyPr/>
                    <a:lstStyle/>
                    <a:p>
                      <a:pPr algn="l"/>
                      <a:r>
                        <a:rPr lang="en-US" b="0" i="0" dirty="0" smtClean="0">
                          <a:solidFill>
                            <a:srgbClr val="000000"/>
                          </a:solidFill>
                          <a:effectLst/>
                          <a:latin typeface="Arial" panose="020B0604020202020204" pitchFamily="34" charset="0"/>
                        </a:rPr>
                        <a:t>In Unix, (</a:t>
                      </a:r>
                      <a:r>
                        <a:rPr lang="en-US" b="1" i="0" dirty="0" smtClean="0">
                          <a:solidFill>
                            <a:srgbClr val="000000"/>
                          </a:solidFill>
                          <a:effectLst/>
                          <a:latin typeface="Arial" panose="020B0604020202020204" pitchFamily="34" charset="0"/>
                        </a:rPr>
                        <a:t>..</a:t>
                      </a:r>
                      <a:r>
                        <a:rPr lang="en-US" b="0" i="0" dirty="0" smtClean="0">
                          <a:solidFill>
                            <a:srgbClr val="000000"/>
                          </a:solidFill>
                          <a:effectLst/>
                          <a:latin typeface="Arial" panose="020B0604020202020204" pitchFamily="34" charset="0"/>
                        </a:rPr>
                        <a:t>) means the parent of the current directory, so typing </a:t>
                      </a:r>
                      <a:r>
                        <a:rPr lang="en-US" b="0" i="0" dirty="0" smtClean="0">
                          <a:solidFill>
                            <a:srgbClr val="FF0000"/>
                          </a:solidFill>
                          <a:effectLst/>
                          <a:latin typeface="Arial" panose="020B0604020202020204" pitchFamily="34" charset="0"/>
                        </a:rPr>
                        <a:t>cd ..</a:t>
                      </a:r>
                      <a:r>
                        <a:rPr lang="en-US" sz="1800" b="0" i="0" kern="1200" dirty="0" smtClean="0">
                          <a:solidFill>
                            <a:schemeClr val="dk1"/>
                          </a:solidFill>
                          <a:effectLst/>
                          <a:latin typeface="+mn-lt"/>
                          <a:ea typeface="+mn-ea"/>
                          <a:cs typeface="+mn-cs"/>
                        </a:rPr>
                        <a:t> will take you one directory up the hierarchy</a:t>
                      </a:r>
                      <a:endParaRPr lang="en-US" dirty="0"/>
                    </a:p>
                  </a:txBody>
                  <a:tcPr/>
                </a:tc>
              </a:tr>
              <a:tr h="370840">
                <a:tc>
                  <a:txBody>
                    <a:bodyPr/>
                    <a:lstStyle/>
                    <a:p>
                      <a:pPr algn="ctr"/>
                      <a:r>
                        <a:rPr lang="en-US" dirty="0" smtClean="0"/>
                        <a:t>cd ~</a:t>
                      </a:r>
                      <a:endParaRPr lang="en-US" dirty="0"/>
                    </a:p>
                  </a:txBody>
                  <a:tcPr/>
                </a:tc>
                <a:tc>
                  <a:txBody>
                    <a:bodyPr/>
                    <a:lstStyle/>
                    <a:p>
                      <a:pPr algn="l"/>
                      <a:r>
                        <a:rPr lang="en-US" sz="1800" b="0" i="0" kern="1200" dirty="0" smtClean="0">
                          <a:solidFill>
                            <a:schemeClr val="dk1"/>
                          </a:solidFill>
                          <a:effectLst/>
                          <a:latin typeface="+mn-lt"/>
                          <a:ea typeface="+mn-ea"/>
                          <a:cs typeface="+mn-cs"/>
                        </a:rPr>
                        <a:t>change to home-directory</a:t>
                      </a:r>
                      <a:endParaRPr lang="en-US" dirty="0"/>
                    </a:p>
                  </a:txBody>
                  <a:tcPr/>
                </a:tc>
              </a:tr>
              <a:tr h="370840">
                <a:tc>
                  <a:txBody>
                    <a:bodyPr/>
                    <a:lstStyle/>
                    <a:p>
                      <a:pPr algn="ctr"/>
                      <a:r>
                        <a:rPr lang="en-US" dirty="0" smtClean="0"/>
                        <a:t>cd ~bob</a:t>
                      </a:r>
                      <a:endParaRPr lang="en-US" dirty="0"/>
                    </a:p>
                  </a:txBody>
                  <a:tcPr/>
                </a:tc>
                <a:tc>
                  <a:txBody>
                    <a:bodyPr/>
                    <a:lstStyle/>
                    <a:p>
                      <a:pPr algn="l"/>
                      <a:r>
                        <a:rPr lang="en-US" sz="1800" b="0" i="0" kern="1200" dirty="0" smtClean="0">
                          <a:solidFill>
                            <a:schemeClr val="dk1"/>
                          </a:solidFill>
                          <a:effectLst/>
                          <a:latin typeface="+mn-lt"/>
                          <a:ea typeface="+mn-ea"/>
                          <a:cs typeface="+mn-cs"/>
                        </a:rPr>
                        <a:t>change the current directory to the user bob's home directory (if you have permission)</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ls</a:t>
                      </a:r>
                      <a:r>
                        <a:rPr lang="en-US" dirty="0" smtClean="0"/>
                        <a:t>  [-a]</a:t>
                      </a:r>
                    </a:p>
                    <a:p>
                      <a:pPr algn="ct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lists directories</a:t>
                      </a:r>
                      <a:r>
                        <a:rPr lang="en-US" baseline="0" dirty="0" smtClean="0"/>
                        <a:t> and files</a:t>
                      </a:r>
                      <a:r>
                        <a:rPr lang="en-US" dirty="0" smtClean="0"/>
                        <a:t> [all files and</a:t>
                      </a:r>
                      <a:r>
                        <a:rPr lang="en-US" baseline="0" dirty="0" smtClean="0"/>
                        <a:t> directories</a:t>
                      </a:r>
                      <a:r>
                        <a:rPr lang="en-US" dirty="0" smtClean="0"/>
                        <a:t>]</a:t>
                      </a:r>
                    </a:p>
                    <a:p>
                      <a:pPr algn="l"/>
                      <a:endParaRPr lang="en-US" dirty="0"/>
                    </a:p>
                  </a:txBody>
                  <a:tcPr/>
                </a:tc>
              </a:tr>
              <a:tr h="370840">
                <a:tc>
                  <a:txBody>
                    <a:bodyPr/>
                    <a:lstStyle/>
                    <a:p>
                      <a:pPr algn="ctr"/>
                      <a:r>
                        <a:rPr lang="en-US" dirty="0" smtClean="0"/>
                        <a:t>cd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UNIX, (</a:t>
                      </a:r>
                      <a:r>
                        <a:rPr lang="en-US" b="1" dirty="0" smtClean="0"/>
                        <a:t>.</a:t>
                      </a:r>
                      <a:r>
                        <a:rPr lang="en-US" dirty="0" smtClean="0"/>
                        <a:t>) means the current directory, so typing </a:t>
                      </a:r>
                      <a:r>
                        <a:rPr lang="en-US" dirty="0" smtClean="0">
                          <a:solidFill>
                            <a:srgbClr val="FF0000"/>
                          </a:solidFill>
                        </a:rPr>
                        <a:t>cd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000000"/>
                          </a:solidFill>
                          <a:effectLst/>
                          <a:latin typeface="Arial" panose="020B0604020202020204" pitchFamily="34" charset="0"/>
                        </a:rPr>
                        <a:t>means stay where you are </a:t>
                      </a:r>
                      <a:endParaRPr lang="en-US" dirty="0" smtClean="0"/>
                    </a:p>
                    <a:p>
                      <a:pPr algn="l"/>
                      <a:endParaRPr lang="en-US" dirty="0"/>
                    </a:p>
                  </a:txBody>
                  <a:tcPr/>
                </a:tc>
              </a:tr>
            </a:tbl>
          </a:graphicData>
        </a:graphic>
      </p:graphicFrame>
    </p:spTree>
    <p:extLst>
      <p:ext uri="{BB962C8B-B14F-4D97-AF65-F5344CB8AC3E}">
        <p14:creationId xmlns:p14="http://schemas.microsoft.com/office/powerpoint/2010/main" val="408754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60960"/>
            <a:ext cx="8042276" cy="1511808"/>
          </a:xfrm>
        </p:spPr>
        <p:txBody>
          <a:bodyPr/>
          <a:lstStyle/>
          <a:p>
            <a:r>
              <a:rPr lang="en-US" sz="4000" dirty="0"/>
              <a:t>Basic UNIX </a:t>
            </a:r>
            <a:r>
              <a:rPr lang="en-US" sz="4000" dirty="0" smtClean="0"/>
              <a:t>Commands</a:t>
            </a:r>
            <a:r>
              <a:rPr lang="en-US" sz="4800" dirty="0" smtClean="0"/>
              <a:t/>
            </a:r>
            <a:br>
              <a:rPr lang="en-US" sz="4800" dirty="0" smtClean="0"/>
            </a:br>
            <a:r>
              <a:rPr lang="en-US" sz="2000" dirty="0"/>
              <a:t>pwd (print working directory</a:t>
            </a:r>
            <a:r>
              <a:rPr lang="en-US" sz="2000" dirty="0" smtClean="0"/>
              <a:t>)</a:t>
            </a:r>
            <a:endParaRPr lang="en-US" sz="2000" dirty="0"/>
          </a:p>
        </p:txBody>
      </p:sp>
      <p:sp>
        <p:nvSpPr>
          <p:cNvPr id="3" name="Content Placeholder 2"/>
          <p:cNvSpPr>
            <a:spLocks noGrp="1"/>
          </p:cNvSpPr>
          <p:nvPr>
            <p:ph idx="1"/>
          </p:nvPr>
        </p:nvSpPr>
        <p:spPr>
          <a:xfrm>
            <a:off x="549275" y="1711569"/>
            <a:ext cx="8042276" cy="3763108"/>
          </a:xfrm>
        </p:spPr>
        <p:txBody>
          <a:bodyPr>
            <a:normAutofit fontScale="62500" lnSpcReduction="20000"/>
          </a:bodyPr>
          <a:lstStyle/>
          <a:p>
            <a:pPr marL="0" indent="0">
              <a:buNone/>
            </a:pPr>
            <a:r>
              <a:rPr lang="en-US" sz="4000" dirty="0"/>
              <a:t>Pathnames enable you to work out where you are in relation to the whole filesystem. For example, to find out the absolute pathname of your home-directory, type </a:t>
            </a:r>
            <a:r>
              <a:rPr lang="en-US" sz="4000" dirty="0" smtClean="0"/>
              <a:t> </a:t>
            </a:r>
            <a:r>
              <a:rPr lang="en-US" sz="3500" b="1" dirty="0" smtClean="0">
                <a:solidFill>
                  <a:srgbClr val="FF0000"/>
                </a:solidFill>
              </a:rPr>
              <a:t>pwd</a:t>
            </a:r>
          </a:p>
          <a:p>
            <a:pPr marL="0" indent="0">
              <a:buNone/>
            </a:pPr>
            <a:r>
              <a:rPr lang="en-US" sz="4000" b="1" dirty="0">
                <a:solidFill>
                  <a:schemeClr val="tx1"/>
                </a:solidFill>
              </a:rPr>
              <a:t>Exercise</a:t>
            </a:r>
          </a:p>
          <a:p>
            <a:pPr marL="0" indent="0">
              <a:buNone/>
            </a:pPr>
            <a:r>
              <a:rPr lang="en-US" sz="4000" dirty="0" smtClean="0">
                <a:solidFill>
                  <a:schemeClr val="tx1"/>
                </a:solidFill>
              </a:rPr>
              <a:t>Use </a:t>
            </a:r>
            <a:r>
              <a:rPr lang="en-US" sz="4000" dirty="0">
                <a:solidFill>
                  <a:schemeClr val="tx1"/>
                </a:solidFill>
              </a:rPr>
              <a:t>the commands </a:t>
            </a:r>
            <a:r>
              <a:rPr lang="en-US" sz="4000" dirty="0" err="1">
                <a:solidFill>
                  <a:schemeClr val="tx1"/>
                </a:solidFill>
              </a:rPr>
              <a:t>ls</a:t>
            </a:r>
            <a:r>
              <a:rPr lang="en-US" sz="4000" dirty="0">
                <a:solidFill>
                  <a:schemeClr val="tx1"/>
                </a:solidFill>
              </a:rPr>
              <a:t>, pwd and cd to explore the file system.</a:t>
            </a:r>
          </a:p>
          <a:p>
            <a:pPr marL="0" indent="0">
              <a:buNone/>
            </a:pPr>
            <a:r>
              <a:rPr lang="en-US" sz="4000" dirty="0" smtClean="0">
                <a:solidFill>
                  <a:schemeClr val="tx1"/>
                </a:solidFill>
              </a:rPr>
              <a:t>(</a:t>
            </a:r>
            <a:r>
              <a:rPr lang="en-US" sz="4000" dirty="0">
                <a:solidFill>
                  <a:schemeClr val="tx1"/>
                </a:solidFill>
              </a:rPr>
              <a:t>Remember, if you get lost, type cd by itself to return to your home directory)</a:t>
            </a:r>
          </a:p>
        </p:txBody>
      </p:sp>
    </p:spTree>
    <p:extLst>
      <p:ext uri="{BB962C8B-B14F-4D97-AF65-F5344CB8AC3E}">
        <p14:creationId xmlns:p14="http://schemas.microsoft.com/office/powerpoint/2010/main" val="725735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40842</TotalTime>
  <Words>1502</Words>
  <Application>Microsoft Office PowerPoint</Application>
  <PresentationFormat>On-screen Show (4:3)</PresentationFormat>
  <Paragraphs>209</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 Unicode MS</vt:lpstr>
      <vt:lpstr>Arial</vt:lpstr>
      <vt:lpstr>Calibri</vt:lpstr>
      <vt:lpstr>Courier New</vt:lpstr>
      <vt:lpstr>Helvetica</vt:lpstr>
      <vt:lpstr>News Gothic MT</vt:lpstr>
      <vt:lpstr>Times New Roman</vt:lpstr>
      <vt:lpstr>Wingdings</vt:lpstr>
      <vt:lpstr>Wingdings 2</vt:lpstr>
      <vt:lpstr>Breeze</vt:lpstr>
      <vt:lpstr>Introduction to UNIX</vt:lpstr>
      <vt:lpstr>Installing CYGWIN</vt:lpstr>
      <vt:lpstr>What is UNIX?</vt:lpstr>
      <vt:lpstr>UNIX Architecture</vt:lpstr>
      <vt:lpstr>Unix Architecture (continue)</vt:lpstr>
      <vt:lpstr>Unix Architecture</vt:lpstr>
      <vt:lpstr>Command Syntax</vt:lpstr>
      <vt:lpstr>Basic UNIX Commands Moving around the file system Listing directories and files</vt:lpstr>
      <vt:lpstr>Basic UNIX Commands pwd (print working directory)</vt:lpstr>
      <vt:lpstr>Basic UNIX Commands Viewing and editing files</vt:lpstr>
      <vt:lpstr>Basic UNIX Commands Cat Command </vt:lpstr>
      <vt:lpstr>Basic UNIX Commands Cat Command (continue)</vt:lpstr>
      <vt:lpstr>Basic UNIX Commands Cat Command (continue)</vt:lpstr>
      <vt:lpstr>Basic UNIX Commands Cat Command (continue)</vt:lpstr>
      <vt:lpstr>Basic UNIX Commands Moving, renaming, and copying files</vt:lpstr>
      <vt:lpstr>Listing Directory Contents</vt:lpstr>
      <vt:lpstr>Changing file permissions and attributes commands</vt:lpstr>
      <vt:lpstr>Changing the file permissions in symbolic mode</vt:lpstr>
      <vt:lpstr>Changing the file permissions in absolute mode</vt:lpstr>
      <vt:lpstr>Basic UNIX Commands Searching for strings in files</vt:lpstr>
      <vt:lpstr>Searching for file find search_path -name filename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dc:title>
  <dc:creator>Yevgeniy Spektor</dc:creator>
  <cp:lastModifiedBy>Janna</cp:lastModifiedBy>
  <cp:revision>74</cp:revision>
  <dcterms:created xsi:type="dcterms:W3CDTF">2015-01-07T19:39:19Z</dcterms:created>
  <dcterms:modified xsi:type="dcterms:W3CDTF">2015-06-12T22:02:04Z</dcterms:modified>
</cp:coreProperties>
</file>