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  <p:sldMasterId id="214748365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</p:sldIdLst>
  <p:sldSz cy="6858000" cx="9144000"/>
  <p:notesSz cx="6858000" cy="9144000"/>
  <p:embeddedFontLst>
    <p:embeddedFont>
      <p:font typeface="Quattrocento"/>
      <p:regular r:id="rId141"/>
      <p:bold r:id="rId142"/>
    </p:embeddedFont>
    <p:embeddedFont>
      <p:font typeface="Cabin"/>
      <p:regular r:id="rId143"/>
      <p:bold r:id="rId144"/>
      <p:italic r:id="rId145"/>
      <p:boldItalic r:id="rId14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AA50C94-FC1A-4EA4-B618-CD51FE5D0118}">
  <a:tblStyle styleId="{6AA50C94-FC1A-4EA4-B618-CD51FE5D0118}" styleName="Table_0"/>
  <a:tblStyle styleId="{B5DF2724-6C79-4F72-AE1C-A8183FECA3FD}" styleName="Table_1"/>
  <a:tblStyle styleId="{45FF9951-276A-4CC2-B830-AB7A24B38EAA}" styleName="Table_2"/>
  <a:tblStyle styleId="{E37AC7F0-734E-4AFB-B4AA-518A7BF24DCE}" styleName="Table_3"/>
  <a:tblStyle styleId="{998CE34A-04A6-4286-8323-F9A71B6EF32A}" styleName="Table_4"/>
  <a:tblStyle styleId="{58DD04EB-93EB-4911-AF09-2F1FB72FFFAE}" styleName="Table_5"/>
  <a:tblStyle styleId="{03943D51-C878-4881-9B15-1A3C268F3CDC}" styleName="Table_6"/>
  <a:tblStyle styleId="{02CD62D0-7D2D-440D-84F1-D2FD2657EAB9}" styleName="Table_7"/>
  <a:tblStyle styleId="{C28B7165-2079-4FBD-8360-75F203A7E0CD}" styleName="Table_8"/>
  <a:tblStyle styleId="{3E623DE7-7F5D-4C32-BB78-8573ADF7A74B}" styleName="Table_9"/>
  <a:tblStyle styleId="{8512A4A3-0F30-4B06-A3A8-9902620DFB4C}" styleName="Table_10"/>
  <a:tblStyle styleId="{4D09BF13-978E-4032-8DD8-1312E320B62C}" styleName="Table_1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3" Type="http://schemas.openxmlformats.org/officeDocument/2006/relationships/font" Target="fonts/Cabin-regular.fntdata"/><Relationship Id="rId142" Type="http://schemas.openxmlformats.org/officeDocument/2006/relationships/font" Target="fonts/Quattrocento-bold.fntdata"/><Relationship Id="rId141" Type="http://schemas.openxmlformats.org/officeDocument/2006/relationships/font" Target="fonts/Quattrocento-regular.fntdata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46" Type="http://schemas.openxmlformats.org/officeDocument/2006/relationships/font" Target="fonts/Cabin-boldItalic.fntdata"/><Relationship Id="rId7" Type="http://schemas.openxmlformats.org/officeDocument/2006/relationships/notesMaster" Target="notesMasters/notesMaster1.xml"/><Relationship Id="rId145" Type="http://schemas.openxmlformats.org/officeDocument/2006/relationships/font" Target="fonts/Cabin-italic.fntdata"/><Relationship Id="rId8" Type="http://schemas.openxmlformats.org/officeDocument/2006/relationships/slide" Target="slides/slide1.xml"/><Relationship Id="rId144" Type="http://schemas.openxmlformats.org/officeDocument/2006/relationships/font" Target="fonts/Cabin-bold.fntdata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Shape 8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Shape 8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Shape 9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Shape 9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Shape 9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Shape 9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Shape 10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Shape 10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Shape 10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Shape 10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Shape 10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Shape 10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Shape 10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Shape 1051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Shape 10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needs to do if Autocommit is not checked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needs to do if Autocommit is not checked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first_name, last_name from employees where manager_id=103   (4 empl)</a:t>
            </a:r>
          </a:p>
          <a:p>
            <a:pPr indent="0" lvl="0" marL="2286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salary from employees where first_name ='Luis' and  last_name ='Popp'     (6900)</a:t>
            </a:r>
          </a:p>
          <a:p>
            <a:pPr indent="0" lvl="0" marL="2286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phone_number from employees where first_name =‘Kee’ and Last_name='Gee'  (Ki Gee)</a:t>
            </a:r>
          </a:p>
          <a:p>
            <a:pPr indent="0" lvl="0" marL="2286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last_name, first_name from employees where email_address='RMATOS'	(Matos  Randall)</a:t>
            </a:r>
          </a:p>
          <a:p>
            <a:pPr indent="0" lvl="0" marL="2286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last_name, first_name from employees where commission_pct is not null (35 empl)</a:t>
            </a:r>
          </a:p>
          <a:p>
            <a:pPr indent="0" lvl="0" marL="2286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 phone_number from employees where employee_id=123	(650.123.4234)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1 select end_date, start_date, (end_date-start_date)/365 from job_history, employees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employees.employee_id=job_history.employee_id and First_name ='Renske' and last_name='Ladwig‘;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9.2. select * from employees where First_name ='Renske' and last_name='Ladwig‘;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select * from job_history where employee_id=137 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min(salary), max(salary) from employees e, jobs j where e.job_id=j.job_id and job_title='Shipping Clerk'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min_salary, max_salary from jobs where job_title='Shipping Clerk'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* FROM EMPLOYEES WHERE HIRE_DATE BETWEEN '01-JAN-98' AND '01-JAN-01'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simon as select max(salary) salary, department_id from employees group by department_id  order by department_id;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first_name, last_name, simon.salary, simon.department_id from employees, simon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employees.salary=simon.salary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simon.department_id;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simon as select max(salary) salary, department_id from employees group by department_id  order by department_id;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first_name, last_name, simon.salary, simon.department_id from employees, simon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employees.salary=simon.salary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simon.department_id;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needs to do if Autocommit is not checked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needs to do if Autocommit is not checked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 Results: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432558" y="359896"/>
            <a:ext cx="7406639" cy="1472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432558" y="1850064"/>
            <a:ext cx="74066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rtl="0" algn="l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4038598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rtl="0" algn="l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8200" y="1600200"/>
            <a:ext cx="4038598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rtl="0" algn="l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 rot="5400000">
            <a:off x="4846636" y="2286001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998536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rtl="0" algn="l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784473" y="98425"/>
            <a:ext cx="4800600" cy="7499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rtl="0" algn="l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rtl="0" algn="l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35608" y="27431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435608" y="27431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435608" y="1524000"/>
            <a:ext cx="3657600" cy="4663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276087" y="1524000"/>
            <a:ext cx="3657600" cy="4663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815975" y="-815975"/>
            <a:ext cx="1638299" cy="1638299"/>
          </a:xfrm>
          <a:custGeom>
            <a:pathLst>
              <a:path extrusionOk="0" h="1638300" w="1638300">
                <a:moveTo>
                  <a:pt x="1638300" y="819150"/>
                </a:moveTo>
                <a:lnTo>
                  <a:pt x="1638300" y="819150"/>
                </a:lnTo>
                <a:cubicBezTo>
                  <a:pt x="1638300" y="1271554"/>
                  <a:pt x="1271554" y="1638300"/>
                  <a:pt x="819150" y="1638300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156"/>
            </a:srgbClr>
          </a:solidFill>
          <a:ln cap="rnd" cmpd="sng" w="9525">
            <a:solidFill>
              <a:srgbClr val="D2C39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68275" y="20636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65100" y="1036637"/>
            <a:ext cx="1169986" cy="1169986"/>
            <a:chOff x="165100" y="1036637"/>
            <a:chExt cx="1169986" cy="1169986"/>
          </a:xfrm>
        </p:grpSpPr>
        <p:pic>
          <p:nvPicPr>
            <p:cNvPr id="12" name="Shape 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65100" y="1036637"/>
              <a:ext cx="1169986" cy="1169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Shape 13"/>
            <p:cNvSpPr txBox="1"/>
            <p:nvPr/>
          </p:nvSpPr>
          <p:spPr>
            <a:xfrm rot="2279999">
              <a:off x="347660" y="1216025"/>
              <a:ext cx="795337" cy="77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914400" y="1408112"/>
            <a:ext cx="231775" cy="225425"/>
            <a:chOff x="914400" y="1408112"/>
            <a:chExt cx="231775" cy="225425"/>
          </a:xfrm>
        </p:grpSpPr>
        <p:pic>
          <p:nvPicPr>
            <p:cNvPr id="17" name="Shape 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1408112"/>
              <a:ext cx="231775" cy="22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952500" y="1444625"/>
              <a:ext cx="149225" cy="14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Shape 19"/>
          <p:cNvSpPr/>
          <p:nvPr/>
        </p:nvSpPr>
        <p:spPr>
          <a:xfrm>
            <a:off x="1157287" y="1344612"/>
            <a:ext cx="63500" cy="65085"/>
          </a:xfrm>
          <a:prstGeom prst="ellipse">
            <a:avLst/>
          </a:prstGeom>
          <a:noFill/>
          <a:ln cap="rnd" cmpd="sng" w="12700">
            <a:solidFill>
              <a:srgbClr val="307F93">
                <a:alpha val="59215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-815975" y="-815975"/>
            <a:ext cx="1638299" cy="1638299"/>
          </a:xfrm>
          <a:custGeom>
            <a:pathLst>
              <a:path extrusionOk="0" h="1638300" w="1638300">
                <a:moveTo>
                  <a:pt x="1638300" y="819150"/>
                </a:moveTo>
                <a:lnTo>
                  <a:pt x="1638300" y="819150"/>
                </a:lnTo>
                <a:cubicBezTo>
                  <a:pt x="1638300" y="1271554"/>
                  <a:pt x="1271554" y="1638300"/>
                  <a:pt x="819150" y="1638300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156"/>
            </a:srgbClr>
          </a:solidFill>
          <a:ln cap="rnd" cmpd="sng" w="9525">
            <a:solidFill>
              <a:srgbClr val="D2C39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168275" y="20636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165100" y="1036637"/>
            <a:ext cx="1169986" cy="1169986"/>
            <a:chOff x="165100" y="1036637"/>
            <a:chExt cx="1169986" cy="1169986"/>
          </a:xfrm>
        </p:grpSpPr>
        <p:pic>
          <p:nvPicPr>
            <p:cNvPr id="43" name="Shape 4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65100" y="1036637"/>
              <a:ext cx="1169986" cy="1169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Shape 44"/>
            <p:cNvSpPr txBox="1"/>
            <p:nvPr/>
          </p:nvSpPr>
          <p:spPr>
            <a:xfrm rot="2279999">
              <a:off x="347660" y="1216025"/>
              <a:ext cx="795337" cy="77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" name="Shape 5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014412" y="0"/>
            <a:ext cx="81295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7625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●"/>
              <a:defRPr/>
            </a:lvl1pPr>
            <a:lvl2pPr indent="20637" marL="639763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lvl2pPr>
            <a:lvl3pPr indent="3175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ymbol"/>
              <a:buChar char="⚫"/>
              <a:defRPr/>
            </a:lvl3pPr>
            <a:lvl4pPr indent="33337" marL="10969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Font typeface="Noto Symbol"/>
              <a:buChar char="⚫"/>
              <a:defRPr/>
            </a:lvl4pPr>
            <a:lvl5pPr indent="23812" marL="12969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Font typeface="Noto Symbol"/>
              <a:buChar char="⚫"/>
              <a:defRPr/>
            </a:lvl5pPr>
            <a:lvl6pPr indent="27939" marL="1508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Noto Symbol"/>
              <a:buChar char="⚫"/>
              <a:defRPr/>
            </a:lvl6pPr>
            <a:lvl7pPr indent="20827" marL="171907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7pPr>
            <a:lvl8pPr indent="22860" marL="19202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8pPr>
            <a:lvl9pPr indent="28448" marL="21305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3581400" y="6305550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rina@portnov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07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://www.oracle.com/technology/software/products/database/xe/index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0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0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0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1219200" y="2209800"/>
            <a:ext cx="7391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54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</a:t>
            </a: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2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for QA Engineers  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  <p:sp>
        <p:nvSpPr>
          <p:cNvPr id="33" name="Shape 3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" name="Shape 34"/>
          <p:cNvSpPr txBox="1"/>
          <p:nvPr/>
        </p:nvSpPr>
        <p:spPr>
          <a:xfrm>
            <a:off x="1980500" y="3717350"/>
            <a:ext cx="616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Portnov Computer School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sng" cap="none" strike="noStrike">
                <a:latin typeface="Cabin"/>
                <a:ea typeface="Cabin"/>
                <a:cs typeface="Cabin"/>
                <a:sym typeface="Cabin"/>
                <a:hlinkClick r:id="rId3"/>
              </a:rPr>
              <a:t>marina@portnov.com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Installation instruction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https://www.portnov.com/oracle11g.pdf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7812"/>
            <a:ext cx="8229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Databases. Basics.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11430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{6AA50C94-FC1A-4EA4-B618-CD51FE5D0118}</a:tableStyleId>
              </a:tblPr>
              <a:tblGrid>
                <a:gridCol w="2209800"/>
                <a:gridCol w="2743200"/>
                <a:gridCol w="2743200"/>
              </a:tblGrid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……..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VIEWS</a:t>
            </a:r>
          </a:p>
        </p:txBody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view can be updated with UPDATE statement, however it is underlying table which is updated, not a view itself.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is also important to note that view does not bring performance gain.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It makes referral to SQL statements more simple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VIEWS</a:t>
            </a:r>
          </a:p>
        </p:txBody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1435100" y="1447800"/>
            <a:ext cx="7499399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Compare two statements, which retrieve all Bay area stock managers: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LAST_NAME, 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PHONE_NUMBER LIKE ‘650.%’ AND JOB_ID = ‘ST_MAN’;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CREATE OR REPLACE VIEW V_EMPLOYEES_650 ("FIRST_NAME", "LAST_NAME", "JOB_ID")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AS SELECT FIRST_NAME, LAST_NAME, JOB_ID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from EMPLOYEES WHERE PHONE_NUMBER LIKE '650.%' 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V_EMPLOYEES_650 WHERE JOB_ID = 'ST_MAN';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MATERIALIZED VIEWS</a:t>
            </a:r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view does not contain data. Data is retrieved only if a view is executed.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contrast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materialized view does contain physical data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Regard materialized view as a table - we may have Bay area employees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stored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materialized view, mv_local_employees.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MATERIALIZED VIEW  MV_EMPLOYEES_650</a:t>
            </a: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1435100" y="1447800"/>
            <a:ext cx="7499399" cy="5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CREATE MATERIALIZED VIEW  MV_EMPLOYEES_650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ORGANIZATION HEAP PCTFREE 10 PCTUSED 40 INITRANS 1 MAXTRANS 255 NOCOMPRESS LOGGING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STORAGE(INITIAL 65536 NEXT 1048576 MINEXTENTS 1 MAXEXTENTS 2147483645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PCTINCREASE 0 FREELISTS 1 FREELIST GROUPS 1 BUFFER_POOL DEFAULT)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TABLESPACE "USERS" 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BUILD IMMEDIATE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USING INDEX 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REFRESH FORCE ON DEMAND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USING DEFAULT LOCAL ROLLBACK SEGMENT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DISABLE QUERY REWRITE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AS SELECT FIRST_NAME, LAST_NAME, JOB_ID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from EMPLOYEES WHERE PHONE_NUMBER LIKE '650.%'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MATERIALIZED VIEWS</a:t>
            </a:r>
          </a:p>
        </p:txBody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Materialized view, unlike DB view, allows to achieve performance gain. If underlying table is big and we frequently query only specific data (like information about local employees) then queering a subset of the table will be executed faster.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Materialized view shall be periodically synchronized with underlying table since it contains the source data (</a:t>
            </a:r>
            <a:r>
              <a:rPr b="0" baseline="0" i="0" lang="en-US" sz="2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REFRESH FORCE ON DEMAND)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Create MATERIALIZED VIEW</a:t>
            </a:r>
          </a:p>
        </p:txBody>
      </p:sp>
      <p:pic>
        <p:nvPicPr>
          <p:cNvPr id="864" name="Shape 8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837" y="2400300"/>
            <a:ext cx="7380286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VIEW CREATION FAILURE</a:t>
            </a:r>
          </a:p>
        </p:txBody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Creating view. ORA-01031: insufficient privileges </a:t>
            </a:r>
          </a:p>
          <a:p>
            <a:pPr indent="-288925" lvl="0" marL="365125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means that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HR does not have enough privileges to create materialized view/table.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DBAdmin did not give enough privileges to user HR.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Why?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TRANSACTIONS</a:t>
            </a:r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transaction is a logical block of SQL statements that succeed or fail as a unit.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all statements in the unit succeed,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COMMIT;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statement makes final changes in the table(s).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Otherwise, 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ROLL BACK;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statement is executed.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TRANSACTIONS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good example is an on-line purchase. Before merchandize is shipped to customer following actions take place: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 card is validated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 card is authorized for the purchase amount (purchase amount is reserved)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 card is charged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any of the above actions fail, on-line purchase fails. 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TRANSACTIONS</a:t>
            </a:r>
          </a:p>
        </p:txBody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conditions of an operation are met a COMMIT statement is executed. Changes in the database are made.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transaction fails, then ROLLBACK statement is executed, effectively undoing all changes made.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is authorized for the purchase amount (purchase amount is reserved)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is charged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of the above actions fail, on-line purchase fails. 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7812"/>
            <a:ext cx="8229600" cy="78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Databases. Basics.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happens when a new record, having exactly the same field values of an existing record, needs to be added to the table?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this a problem?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yes, how do we solve it?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 and PL/SQL</a:t>
            </a:r>
          </a:p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 stands for Procedural Language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Oracle database, PL/SQL is a procedural language extension to Structured Query Language (SQL).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purpose of PL/SQL is to combine database language and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procedural language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PL/SQL allows to mix SQL statements with procedural constructs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Stored procedure and Trigger</a:t>
            </a:r>
          </a:p>
        </p:txBody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457200" y="1600200"/>
            <a:ext cx="8229600" cy="40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PL/SQL program that is stored in a database in compiled form and can be called by name is referred to as a stored procedure.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PL/SQL stored procedure that is implicitly started when an INSERT, UPDATE or DELETE statement is issued against an associated table is called a trigger.</a:t>
            </a:r>
          </a:p>
        </p:txBody>
      </p:sp>
      <p:sp>
        <p:nvSpPr>
          <p:cNvPr id="907" name="Shape 90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TRIGGERS</a:t>
            </a:r>
          </a:p>
        </p:txBody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if a new employee joined the company (added to the EMPLOYEES table) email is sent to manager, IT Department (to prepare his office space), and payroll department. 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INDEXES</a:t>
            </a: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Indexes are optional structures associated with tables, created to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improve query performance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Just as the index in a book helps you to quickly locate specific information, an Oracle index provides a quick access path to table data.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Indexes can be created on one or more columns of a table; it is automatically maintained and used by Oracle: changes to a table's data or structure, such as adding new rows, updating rows, or deleting rows, are automatically incorporated into all relevant indexes with complete transparency to the user.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INDEXES</a:t>
            </a:r>
          </a:p>
        </p:txBody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indexes are created implicitly through constraints that are placed on a table.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For example, for the PK column Oracle creates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unique key index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Indexes are generally of value to queries and to SQL statements, however, too many indexes can increase the processing overhead for statements that add, modify, or delete rows.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8" name="Shape 92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Index Types</a:t>
            </a:r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4287" lvl="4" marL="1296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AA33"/>
              </a:buClr>
              <a:buFont typeface="Noto Symbol"/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4287" lvl="4" marL="12969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4AA33"/>
              </a:buClr>
              <a:buFont typeface="Noto Symbol"/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92087" lvl="4" marL="12969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4AA33"/>
              </a:buClr>
              <a:buSzPct val="100000"/>
              <a:buFont typeface="Noto Symbol"/>
              <a:buChar char="⚫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Standard (B-tree)  </a:t>
            </a:r>
          </a:p>
          <a:p>
            <a:pPr indent="-192087" lvl="4" marL="12969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4AA33"/>
              </a:buClr>
              <a:buSzPct val="100000"/>
              <a:buFont typeface="Noto Symbol"/>
              <a:buChar char="⚫"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Bitmap    (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primarily for data warehouse environments)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baseline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</a:t>
            </a:r>
          </a:p>
        </p:txBody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996150" y="1600200"/>
            <a:ext cx="76908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Q. What does SQL stand for?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A. Structured Query Language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Q. How do you select all records from the table?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table_name;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Q. What is a join?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is a process of retrieving data from a table (self-join) or multiple related tables.  Relation is defined by identical attribute values (EMPLOYEES.department_id = DEPARTMENTS.department_id ).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2</a:t>
            </a:r>
          </a:p>
        </p:txBody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do you add record to a table? A. INSERT into table_name VALUES (‘ALEX’, 33 , ‘M’);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How do you add a column to a table?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ALTER TABLE Department ADD (AGE, NUMBER);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How do you change value of the field?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UPDATE EMP_table set number = 200 where item_munber = ‘CD’;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name_table set status = 'enable' where phone = '4161112222';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SERVICE_table set REQUEST_DATE = to_date ('2006-03-04 09:29', 'yyyy-mm-dd hh24:MM') where phone = '4161112222'; 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3</a:t>
            </a:r>
          </a:p>
        </p:txBody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Q. What does COMMIT do?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A. Saving all changes made by DML statements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Q. What is a primary key?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A. The column (columns) that has completely unique data throughout the table is known as the primary key field.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Q. What are foreign keys?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A. Foreign key field is a field that links one table to another table’s primary key.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Q. What is the main role of a primary key in a table?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A. The main role of a primary key is to uniquely identify a data row in a table. 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4</a:t>
            </a:r>
          </a:p>
        </p:txBody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Can a table have more than one foreign key defined?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table can have any number of foreign keys defined. It can have only one primary key defined.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List all the possible values that can be stored in a BOOLEAN data field.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are only two values that can be stored in a BOOLEAN data field: -1(true) and 0(false).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What is the highest value that can be stored in a BYTE data field?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The highest value that can be stored in a BYTE field is 255. or from -128 to 127. Byte is a set of Bits that represent a single character. Usually there are 8 Bits in a Byte, sometimes more, depending on how the measurement is being made. Each Char requires one byte of memory and can have a value from 0 to 255 (or 0 to 11111111 in binary). 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4294967295" type="title"/>
          </p:nvPr>
        </p:nvSpPr>
        <p:spPr>
          <a:xfrm>
            <a:off x="990600" y="277812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Table with </a:t>
            </a:r>
            <a:r>
              <a:rPr b="0" baseline="0" i="1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duplicate</a:t>
            </a: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 records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181" name="Shape 181"/>
          <p:cNvGraphicFramePr/>
          <p:nvPr/>
        </p:nvGraphicFramePr>
        <p:xfrm>
          <a:off x="1066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{B5DF2724-6C79-4F72-AE1C-A8183FECA3FD}</a:tableStyleId>
              </a:tblPr>
              <a:tblGrid>
                <a:gridCol w="2133600"/>
                <a:gridCol w="2743200"/>
                <a:gridCol w="2743200"/>
              </a:tblGrid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7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rgbClr val="00B0F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5</a:t>
            </a:r>
          </a:p>
        </p:txBody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Describe how NULLs work in SQL?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NULL is how SQL handles missing values. Arithmetic operation with NULL in SQL will return a NULL.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What is Normalization? A. The process of table design is called normalization.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What is a Trigger?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Trigger will execute a block of procedural code against the database when a table event occurs, UPDATE, INSERT,DELETE. A2. A trigger defines a set of actions that are performed in response to an insert, update, or delete operation on a specified table. When such an SQL operation is executed the trigger is activated/executed.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6</a:t>
            </a:r>
          </a:p>
        </p:txBody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one select a random collection of rows from a table?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Yes. Using SAMPLE clause. Example: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SAMPLE(10)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10% of rows selected randomly will be returned. 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7</a:t>
            </a:r>
          </a:p>
        </p:txBody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1059725" y="1600200"/>
            <a:ext cx="7627198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Q. You issue the following query: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FirstName FROM StaffList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FirstName LIKE '_A%’;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names would be returned by this query? Choose all that apply.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Allen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JACKSON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U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8</a:t>
            </a:r>
          </a:p>
        </p:txBody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1021725" y="1600200"/>
            <a:ext cx="76650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Write a SQL SELECT query that only returns each city only once from Students table?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 you need to order this list with an ORDER BY clause?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SELECT DISTINCT City FROM Students;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9</a:t>
            </a:r>
          </a:p>
        </p:txBody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Q. What is DML and DDL?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DML and DDL are subsets of SQL. DML stands for Data Manipulation Language and DDL – Data Definition Language.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DML consist of INSERT, UPDATE and DELETE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10</a:t>
            </a:r>
          </a:p>
        </p:txBody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DDL commands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TABLE, ALTER TABLE, DROP TABLE, RENAME TABLE, CREATE INDEX, ALTER INDEX, DROP INDEX.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CREATE/ALTER/DROP VIEW</a:t>
            </a:r>
          </a:p>
        </p:txBody>
      </p:sp>
      <p:sp>
        <p:nvSpPr>
          <p:cNvPr id="1005" name="Shape 100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11</a:t>
            </a:r>
          </a:p>
        </p:txBody>
      </p:sp>
      <p:sp>
        <p:nvSpPr>
          <p:cNvPr id="1011" name="Shape 1011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Write SQL SELECT query that returns the first and last name of each instructor, the Salary, and gives each of them a number.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SELECT FirstName, LastName, Salary, ROWNUM FROM Instructors; 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12</a:t>
            </a:r>
          </a:p>
        </p:txBody>
      </p:sp>
      <p:sp>
        <p:nvSpPr>
          <p:cNvPr id="1018" name="Shape 101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Is the WHERE clause must appear always before the GROUP BY clause in SQL SELECT ?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Yes. The proper order for SQL SELECT clauses is: SELECT, FROM, WHERE, GROUP BY, HAVING, ORDER BY. Only the SELECT and FROM clause are mandatory. 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13</a:t>
            </a:r>
          </a:p>
        </p:txBody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Q. Which of the following statements are Data Manipulation Language commands?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GRANT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TRUNCATE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lphaUcPeriod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</a:t>
            </a:r>
          </a:p>
          <a:p>
            <a:pPr indent="-5080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A and B. The INSERT and UPDATE statements are Data Manipulation Language (DML) commands. GRANT is a Data Control Language (DCL) command. TRUNCATE and CREATE are Data Definition Language (DDL) commands </a:t>
            </a:r>
          </a:p>
        </p:txBody>
      </p:sp>
      <p:sp>
        <p:nvSpPr>
          <p:cNvPr id="1026" name="Shape 102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14</a:t>
            </a:r>
          </a:p>
        </p:txBody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Question: Describe SQL comments.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A. SQL comments are introduced by two consecutive hyphens (--) and ended by the end of the line. 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66800" y="277812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Table with uniquely identified records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1371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{45FF9951-276A-4CC2-B830-AB7A24B38EAA}</a:tableStyleId>
              </a:tblPr>
              <a:tblGrid>
                <a:gridCol w="1219200"/>
                <a:gridCol w="1379525"/>
                <a:gridCol w="1962150"/>
                <a:gridCol w="1962150"/>
              </a:tblGrid>
              <a:tr h="9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ID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15</a:t>
            </a:r>
          </a:p>
        </p:txBody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 between TRUNCATE, DELETE and DROP commands?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DELETE command is used to remove '</a:t>
            </a:r>
            <a:r>
              <a:rPr b="0" baseline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some or all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rows from a table.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TRUNCATE removes </a:t>
            </a: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rows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a table. The operation cannot be rolled back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DROP command removes a table from the database. All the tables' rows, indexes and privileges will also be removed. </a:t>
            </a:r>
          </a:p>
        </p:txBody>
      </p:sp>
      <p:sp>
        <p:nvSpPr>
          <p:cNvPr id="1040" name="Shape 104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type="title"/>
          </p:nvPr>
        </p:nvSpPr>
        <p:spPr>
          <a:xfrm>
            <a:off x="1435100" y="274637"/>
            <a:ext cx="7499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INTERVIEW QUESTIONS 16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1435100" y="1447800"/>
            <a:ext cx="7499399" cy="254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Q: How to SELECT nine records from a table?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A: select * from employees where rownum&lt; 10;</a:t>
            </a:r>
          </a:p>
        </p:txBody>
      </p:sp>
      <p:sp>
        <p:nvSpPr>
          <p:cNvPr id="1047" name="Shape 1047"/>
          <p:cNvSpPr txBox="1"/>
          <p:nvPr>
            <p:ph idx="12" type="sldNum"/>
          </p:nvPr>
        </p:nvSpPr>
        <p:spPr>
          <a:xfrm>
            <a:off x="8613775" y="6305550"/>
            <a:ext cx="457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</a:t>
            </a:r>
          </a:p>
        </p:txBody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‘THE END’ FROM DUAL;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type="ctrTitle"/>
          </p:nvPr>
        </p:nvSpPr>
        <p:spPr>
          <a:xfrm>
            <a:off x="533400" y="3048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Misc</a:t>
            </a:r>
          </a:p>
        </p:txBody>
      </p:sp>
      <p:sp>
        <p:nvSpPr>
          <p:cNvPr id="1061" name="Shape 1061"/>
          <p:cNvSpPr txBox="1"/>
          <p:nvPr>
            <p:ph idx="1" type="subTitle"/>
          </p:nvPr>
        </p:nvSpPr>
        <p:spPr>
          <a:xfrm>
            <a:off x="1086975" y="1752600"/>
            <a:ext cx="74475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0">
            <a:noAutofit/>
          </a:bodyPr>
          <a:lstStyle/>
          <a:p>
            <a:pPr indent="-1587" lvl="0" marL="269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6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“Mastering SQL” by Martin Gruber</a:t>
            </a:r>
          </a:p>
          <a:p>
            <a:pPr indent="-1587" lvl="0" marL="269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600" u="none" cap="none" strike="noStrike">
              <a:solidFill>
                <a:srgbClr val="320E0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87" lvl="0" marL="269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6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Oracle Database 11g Express Edition (free) is available from </a:t>
            </a:r>
            <a:br>
              <a:rPr b="0" baseline="0" i="0" lang="en-US" sz="26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26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http://www.oracle.com/technology/software/products/database/xe/index.html</a:t>
            </a:r>
          </a:p>
          <a:p>
            <a:pPr indent="-1587" lvl="0" marL="269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6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http://oracle-base.com/articles/misc/all-any-some-comparison-conditions-in-sql.php</a:t>
            </a:r>
          </a:p>
          <a:p>
            <a:pPr indent="-1587" lvl="0" marL="269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6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SQL FAQ:</a:t>
            </a:r>
          </a:p>
          <a:p>
            <a:pPr indent="-1587" lvl="0" marL="269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6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http://www.orafaq.com/wiki/SQL_FAQ 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What happened?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added uniqueness to the records!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can now uniquely identify each record in the table by a number, ID.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database terminology – we added a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PRIMARY KEY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the table.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Primary Key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90600" y="1600200"/>
            <a:ext cx="7696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A table column (or a combination of columns), which </a:t>
            </a:r>
            <a:r>
              <a:rPr b="0" baseline="0" i="0" lang="en-US" sz="27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uniquely identifies each record of the table is a </a:t>
            </a:r>
            <a:r>
              <a:rPr b="0" baseline="0" i="1" lang="en-US" sz="27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primary key</a:t>
            </a:r>
            <a:r>
              <a:rPr b="0" baseline="0" i="0" lang="en-US" sz="27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700" u="none" cap="none" strike="noStrik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Examples of Primary Keys: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Social Security Number (SSN)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Drivers License ID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Primary Key</a:t>
            </a:r>
          </a:p>
        </p:txBody>
      </p:sp>
      <p:pic>
        <p:nvPicPr>
          <p:cNvPr id="209" name="Shape 2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8308974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Adding Data attribute (column) to a Table 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143000" y="1600200"/>
            <a:ext cx="75438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needs to be done to add a telephone number for  a person?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a person has more than one telephone number?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Table becomes more complicated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4038598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65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24" name="Shape 224"/>
          <p:cNvGraphicFramePr/>
          <p:nvPr/>
        </p:nvGraphicFramePr>
        <p:xfrm>
          <a:off x="533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{E37AC7F0-734E-4AFB-B4AA-518A7BF24DCE}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94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(111)111-1111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09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(222) 222- 2222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(333) 333-3333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4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(444) 444-4444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Atomic value rule: 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One value per Field in a row 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066800" y="1600200"/>
            <a:ext cx="76199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cannot have multiple phone numbers listed for a given person (Row/Record) in the same Field (Column)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or multiple credit/debit card numbers , and etc.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 if we manage it by adding data elements to the existing Field, the database will still regard multiple numbers as a single value.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	Relational Database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relational model was invented by </a:t>
            </a: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Ted Codd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general model of data, and subsequently maintained and developed by </a:t>
            </a:r>
            <a:r>
              <a:rPr b="1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Date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based on predicate logic (true and false conditions). IBM's original implementation of Codd's ideas was System R in mid-1970s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User Table becomes non-normalized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600200"/>
            <a:ext cx="4038598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65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9906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{998CE34A-04A6-4286-8323-F9A71B6EF32A}</a:tableStyleId>
              </a:tblPr>
              <a:tblGrid>
                <a:gridCol w="1611300"/>
                <a:gridCol w="1262050"/>
                <a:gridCol w="1541450"/>
                <a:gridCol w="911225"/>
                <a:gridCol w="1260475"/>
                <a:gridCol w="1262050"/>
              </a:tblGrid>
              <a:tr h="1339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ID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PhoneH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PhoneW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(111)111-1111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555- 4444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(222) 222- 2222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7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(333) 333-3333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bin"/>
                        <a:buNone/>
                      </a:pPr>
                      <a:r>
                        <a:t/>
                      </a:r>
                      <a:endParaRPr b="0" baseline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6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(444)444-4444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666-7777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1" name="Shape 24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Normalization 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066800" y="1676400"/>
            <a:ext cx="776128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Solution is normalization by creating two related tables, each serving specific purpose and balance the data and relations across the tables. 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Normalization is a systematic way of database design that is suitable for general-purpose querying and free of certain undesirable characteristics—data redundancy and relational anomalies—that could lead to a loss of data integrity and impact performance.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Second Table (User_Phone)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990600" y="1493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{58DD04EB-93EB-4911-AF09-2F1FB72FFFAE}</a:tableStyleId>
              </a:tblPr>
              <a:tblGrid>
                <a:gridCol w="1785925"/>
                <a:gridCol w="2608250"/>
                <a:gridCol w="3073400"/>
              </a:tblGrid>
              <a:tr h="619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Iser 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Number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type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(111) 111 1111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(222) 222 2222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(333) 333-3333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(444)444-4444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office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555-4444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666-7777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55" name="Shape 25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Table Relationship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304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{03943D51-C878-4881-9B15-1A3C268F3CDC}</a:tableStyleId>
              </a:tblPr>
              <a:tblGrid>
                <a:gridCol w="703250"/>
                <a:gridCol w="1125525"/>
                <a:gridCol w="1301750"/>
                <a:gridCol w="1212850"/>
              </a:tblGrid>
              <a:tr h="492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ID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1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5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263" name="Shape 263"/>
          <p:cNvGraphicFramePr/>
          <p:nvPr/>
        </p:nvGraphicFramePr>
        <p:xfrm>
          <a:off x="39624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{02CD62D0-7D2D-440D-84F1-D2FD2657EAB9}</a:tableStyleId>
              </a:tblPr>
              <a:tblGrid>
                <a:gridCol w="1201725"/>
                <a:gridCol w="1685925"/>
                <a:gridCol w="1989125"/>
              </a:tblGrid>
              <a:tr h="3968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USER_PHONE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</a:tr>
              <a:tr h="4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Number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type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(111) 111 1111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8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(222) 222 2222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(333) 333-3333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0D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0D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(444)444-4444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400" u="none" cap="none" strike="noStrike">
                        <a:solidFill>
                          <a:srgbClr val="0D0D0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0D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office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555-4444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0D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baseline="0" i="0" lang="en-US" sz="1400" u="none" cap="none" strike="noStrike">
                          <a:solidFill>
                            <a:srgbClr val="0D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432) 666-7777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400" u="none" cap="none" strike="noStrike">
                        <a:solidFill>
                          <a:srgbClr val="0D0D0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0D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38400"/>
            <a:ext cx="384016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Primary and Foreign Keys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62000" y="1543200"/>
            <a:ext cx="75438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“User ID” is a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PRIMARY  KEY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“USER” table.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Primary key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must be unique within a table.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“User ID” is a </a:t>
            </a:r>
            <a:r>
              <a:rPr b="0" baseline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FOREIGN KEY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“USER_PHONE” table.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Foreign key (FK)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a column (or combination of columns) that is used to establish a relationship (a.k.a. referential integrity) between the tables.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Foreign key is usually not unique (one-to-many relation) and shall always point to a primary key.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Foreign Key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371600" y="1295400"/>
            <a:ext cx="7391399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6062" lvl="1" marL="6397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6062" lvl="1" marL="63976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Definitions: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Foreign key is a table column (or columns) that links the table row(s) to another table’s primary key.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Foreign key enforces relationship between two tables via primary key of the </a:t>
            </a:r>
            <a:r>
              <a:rPr b="0" baseline="0" i="0" lang="en-US" sz="27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parent table </a:t>
            </a: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foreign key of the dependent  </a:t>
            </a:r>
            <a:r>
              <a:rPr b="0" baseline="0" i="0" lang="en-US" sz="27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child</a:t>
            </a: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table.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Database Design (Modeling)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6" name="Shape 286"/>
          <p:cNvSpPr txBox="1"/>
          <p:nvPr/>
        </p:nvSpPr>
        <p:spPr>
          <a:xfrm>
            <a:off x="1066800" y="1828800"/>
            <a:ext cx="73152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"/>
              <a:buNone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We have successfully designed two normalized tables: USER_ID uniquely identified by PK within the USER table and USER_ID defined as FK of the USER_PHOHE relate the two tables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"/>
              <a:buNone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Next steps are: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create database tables, 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populate table with the data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ct val="90000"/>
              <a:buFont typeface="Arial"/>
              <a:buChar char="•"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query the table(s)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"/>
              <a:buNone/>
            </a:pPr>
            <a:r>
              <a:rPr b="0" baseline="0" i="0" lang="en-US" sz="2600" u="none" cap="none" strike="noStrike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 Statement Types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066800" y="1600200"/>
            <a:ext cx="7696198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DDL –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Data Definition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Language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to create, modify, and remove the DB object definition and data: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DROP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ALTER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TRUNCATE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 Statement Types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295400" y="1447800"/>
            <a:ext cx="7639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DML – Data Manipulation Language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for data management: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DELETE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435100" y="274637"/>
            <a:ext cx="7499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 Statement Types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295400" y="1447800"/>
            <a:ext cx="763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DCL – Data Control Language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for data management: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COMMIT 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ROLLBACK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GRANT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REVOKE</a:t>
            </a:r>
          </a:p>
          <a:p>
            <a:pPr indent="-2174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613775" y="6305550"/>
            <a:ext cx="457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4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DBMS and RDBMS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RDBMS</a:t>
            </a:r>
            <a:r>
              <a:rPr b="0" baseline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(Relational Database Management System) is a software that controls the organization, storage, retrieval, security and integrity of data in a database. 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RDBMS accepts requests from the application and 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instructs the operating system to transfer the 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appropriate data. </a:t>
            </a: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RDBMS vendors are: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Oracle, IBM, Microsoft, and Sybase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Practical SQL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71600" y="1600200"/>
            <a:ext cx="73152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ORACLE database.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only way we can communicate with ORACLE database is using SQL.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ORACLE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1101850" y="1499400"/>
            <a:ext cx="7969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needs an account (user login and password) to connect to ORACLE database. 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administrator decides which roles/privileges user has.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user logs on,  user session starts.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User activity can be tracked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Connection string to log in using SQL+  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(ORACLE client):</a:t>
            </a:r>
          </a:p>
          <a:p>
            <a:pPr indent="-420687" lvl="0" marL="5476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Connect user_ID/PW@database_name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0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ORACLE Database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435100" y="1540675"/>
            <a:ext cx="74993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28800"/>
            <a:ext cx="3475037" cy="361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 Command page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0" y="1724025"/>
            <a:ext cx="5743575" cy="340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85800" y="274637"/>
            <a:ext cx="82486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9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CREATE – </a:t>
            </a:r>
            <a:r>
              <a:rPr b="0" baseline="0" i="0" lang="en-US" sz="39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  <a:t>DDL Statement 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to create a DB object  </a:t>
            </a:r>
            <a:b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create a table in a database: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	</a:t>
            </a:r>
            <a: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TABLE table_name (</a:t>
            </a:r>
            <a:b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column_name1   data_type,</a:t>
            </a:r>
            <a:b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column_name2   data_type, ....)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5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Types Examples: </a:t>
            </a:r>
          </a:p>
          <a:p>
            <a:pPr indent="-246062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CHAR( )	      A fixed section from 0 to 255 characters long</a:t>
            </a:r>
          </a:p>
          <a:p>
            <a:pPr indent="-246062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VARCHAR( )    A variable section from 0 to 255 characters long</a:t>
            </a:r>
          </a:p>
          <a:p>
            <a:pPr indent="-246062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INT( )	      -2147483648 to 2147483647 normal unsigned </a:t>
            </a:r>
          </a:p>
          <a:p>
            <a:pPr indent="-246062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FLOAT	      A small number with a floating decimal point</a:t>
            </a:r>
          </a:p>
          <a:p>
            <a:pPr indent="-246062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NUMERIC( , )   Number stored as a string, with fixed decimal point</a:t>
            </a:r>
          </a:p>
          <a:p>
            <a:pPr indent="-246062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DATE	      YYYY-MM-DD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838200" y="366874"/>
            <a:ext cx="8305799" cy="64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drop table user_phone;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drop table test_user;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</a:t>
            </a: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TABLE  TEST_USER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( USER_ID 	NUMBER Primary Key,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FIRST_NAME 	VARCHAR2(20) NOT NULL,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  LAST_NAME         VARCHAR2(32) NOT NULL,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GENDER                 VARCHAR2(2) ) ;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TABLE USER_PHONE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( USER_ID 	NUMBER,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PHONE_NUM 	VARCHAR2(20) NOT NULL,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PHONE_TYPE         VARCHAR2(32) ,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CONSTRAINT USER_FK FOREIGN KEY (USER_ID)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REFERENCES  TEST_USER (USER_ID)) ; 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SQL+  command to retrieve object definition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32D2E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  <a:t>DESCRIBE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&lt;object type&gt; &lt;object name&gt;  ;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32D2E"/>
              </a:buClr>
              <a:buSzPct val="25000"/>
              <a:buFont typeface="Cabin"/>
              <a:buNone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describe table user_phone;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/>
              <a:t>  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ALTER - </a:t>
            </a:r>
            <a:r>
              <a:rPr b="0" baseline="0" i="0" lang="en-US" sz="39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  <a:t>DDL Statement</a:t>
            </a:r>
            <a:br>
              <a:rPr b="0" baseline="0" i="0" lang="en-US" sz="39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to modify a DB object and data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9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baseline="0" i="0" lang="en-US" sz="39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</a:b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1435100" y="1905000"/>
            <a:ext cx="749934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ALTER table test_user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 dob	date;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INSERT – DML Statement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990600" y="1600200"/>
            <a:ext cx="7696198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statement allows to insert record into a table.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INSERT into &lt;Table Name&gt; VALUES (value1, value2, etc.)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test_user values(12, 'Marry', 'White',null,'17-FEB-80');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String values shall be encapsulated in single quotes.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Autocommit is checked, record will be permanently added.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435100" y="274637"/>
            <a:ext cx="7499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INSERT – DML Statement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90600" y="1600200"/>
            <a:ext cx="76961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Populate TEST_USER and USER_PHONE related tables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test_user values(12, 'Anna','Razgul', 'F', '5/23/1991');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test_user values(20, 'Boris','Gurich', 'M', '5/23/1987');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test_user values(21, 'Sri','Joshi', 'M', '5/23/1981');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user_phone values(20, '408-123-4455', 'H');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user_phone values(21, '650-425-6736', 'W');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user_phone values(20, '415-987-4532', 'M');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user_phone values(12, '650-678-5632', 'W');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user_phone values(12, '510-678-5632', 'M');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sz="2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8613775" y="6305550"/>
            <a:ext cx="457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066800" y="274637"/>
            <a:ext cx="8077199" cy="155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DROP – </a:t>
            </a:r>
            <a:r>
              <a:rPr b="0" baseline="0" i="0" lang="en-US" sz="3900" u="none" cap="none" strike="noStrike">
                <a:solidFill>
                  <a:srgbClr val="C32D2E"/>
                </a:solidFill>
                <a:latin typeface="Cabin"/>
                <a:ea typeface="Cabin"/>
                <a:cs typeface="Cabin"/>
                <a:sym typeface="Cabin"/>
              </a:rPr>
              <a:t>DDL Statement </a:t>
            </a:r>
            <a:br>
              <a:rPr b="0" baseline="0" i="0" lang="en-US" sz="39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to delete a DB object definition and data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90600" y="1905000"/>
            <a:ext cx="7943700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DROP table USER_PHONE;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DROP table TEST_USER;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TRUNCATE – DDL Statement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used to delete</a:t>
            </a: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all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data from the table</a:t>
            </a:r>
          </a:p>
          <a:p>
            <a:pPr indent="0" lvl="0" marL="76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TRUNCATE table USER_PHONE;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TRUNCATE table TEST_USER;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DROP or TRUNCATE dependant (child) tables first to avoid Foreign Key violation.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066800" y="838200"/>
            <a:ext cx="761999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066800" y="2667000"/>
            <a:ext cx="7619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0">
            <a:noAutofit/>
          </a:bodyPr>
          <a:lstStyle/>
          <a:p>
            <a:pPr indent="-1587" lvl="0" marL="26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40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	S</a:t>
            </a:r>
            <a:r>
              <a:rPr b="0" baseline="0" i="0" lang="en-US" sz="40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tructured </a:t>
            </a:r>
            <a:r>
              <a:rPr b="1" baseline="0" i="0" lang="en-US" sz="40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Q</a:t>
            </a:r>
            <a:r>
              <a:rPr b="0" baseline="0" i="0" lang="en-US" sz="40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uery </a:t>
            </a:r>
            <a:r>
              <a:rPr b="1" baseline="0" i="0" lang="en-US" sz="40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baseline="0" i="0" lang="en-US" sz="4000" u="none" cap="none" strike="noStrike">
                <a:solidFill>
                  <a:srgbClr val="320E04"/>
                </a:solidFill>
                <a:latin typeface="Cabin"/>
                <a:ea typeface="Cabin"/>
                <a:cs typeface="Cabin"/>
                <a:sym typeface="Cabin"/>
              </a:rPr>
              <a:t>anguage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INSERT (</a:t>
            </a:r>
            <a:r>
              <a:rPr b="0" baseline="0" i="0" lang="en-US" sz="44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Constraints violation)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072875" y="1600200"/>
            <a:ext cx="76140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EMPLOYEES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VALUES (207, ‘Test’, ‘Tester’, ‘TTESTER’, ‘408.555.5555’, ’17-FEB-08’,  ‘IT_PROG’, 12000, NULL, 103, 60);</a:t>
            </a:r>
          </a:p>
          <a:p>
            <a:pPr indent="-609600" lvl="0" marL="10668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Constrains (PK) shall not be violated. </a:t>
            </a:r>
          </a:p>
          <a:p>
            <a:pPr indent="-609600" lvl="0" marL="10668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 if we specify existing EMPLOYEE_ID (106 or 55) INSERT operation will fail. We violated primary key uniqueness.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1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Corrected statement: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EMPLOYEES VALUES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((SELECT MAX(EMPLOYEE_ID)+1 FROM EMPLOYEES), ‘Test’, ‘Tester’, ‘TTESTER’, ‘408.555.5555’, ’17-FEB-08’, ‘IT_PROG’, 12000, NULL, 103, 60);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093925" y="1600200"/>
            <a:ext cx="7592998" cy="4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statement deletes rows/data record(s) from Table.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DELETE FROM [Table Name]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WHERE [predicate];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we do not specify WHERE, all records  of the ‘EMPLOYEES’ table will be erased.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So be careful!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72875" y="1600200"/>
            <a:ext cx="76140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FROM EMPLOYEES where EMPLOYEE_ID = 207;</a:t>
            </a:r>
          </a:p>
          <a:p>
            <a:pPr indent="-609600" lvl="0" marL="609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FROM EMPLOYEES where EMAIL = ‘TTESTER’;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statements will delete employee with EMPLOYEE_ID 207 only. Which one to use?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Use primary key (in this example EMPLOYEE_ID) in predicate!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FROM EMPLOYEES where EMPLOYEE_ID BETWEEN 107 AND 127;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435100" y="274637"/>
            <a:ext cx="7499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DDL (DROP, TRUNCATE) vs DML (DELETE)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435100" y="1447800"/>
            <a:ext cx="7499399" cy="416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 delete the table </a:t>
            </a:r>
            <a:r>
              <a:rPr b="1" baseline="0" i="0" lang="en-US" sz="24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data</a:t>
            </a: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baseline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TRUNCATE to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all data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table.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Remember: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cannot ROLLBACK DROP and TRUNCATE!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delete the data from the table according the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clause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and/or  ROLLBACK may be needed.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613775" y="6305550"/>
            <a:ext cx="457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1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9112" lvl="0" marL="595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Create, Alter and Drop Test_User and User_Phone tables.</a:t>
            </a:r>
          </a:p>
          <a:p>
            <a:pPr indent="-315912" lvl="0" marL="595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19112" lvl="0" marL="595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Re-Create and Test_User and User_Phone tables.</a:t>
            </a:r>
          </a:p>
          <a:p>
            <a:pPr indent="-315912" lvl="0" marL="595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19112" lvl="0" marL="595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5 records into Test_User and 8 records into User_Phone.</a:t>
            </a:r>
          </a:p>
          <a:p>
            <a:pPr indent="-519112" lvl="0" marL="5953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Part 2   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Statement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SELECT statement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09600" y="1676400"/>
            <a:ext cx="8229600" cy="464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To retrieve data from database (Tables) we use SELECT statement.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Syntax: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	SELECT &lt;Column names&gt;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	FROM &lt;Table name(s)&gt;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	WHERE &lt;conditions&gt;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SQL Keywords are case-insensitive (SELECT, FROM, WHERE, etc), but are often written in all caps.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DESCRIBE &lt;object type&gt; &lt;object name&gt; 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is a SQL+ command to retrieve </a:t>
            </a:r>
            <a:r>
              <a:rPr b="1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object definition/description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baseline="0" i="0" sz="2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SELECT statement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838200" y="1600200"/>
            <a:ext cx="78485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Execute following statements (one at a time) and see the results.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asterisk (*) is a quick way of selecting all columns!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( highlight statement(s) to get it executed)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EMPLOYEES;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DEPARTMENTS;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JOB_HISTORY;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SELECT statement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Selecting specific columns from Tables. Execute following statements (one at a time)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 FROM EMPLOYEES;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DEPARTMENT_ID, DEPARTMENT_NAME FROM DEPARTMENTS;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EMPLOYEE_ID, START_DATE FROM JOB_HISTORY;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Use DESCRIBE &lt;TABLE NAME&gt; to retrieve the attribute name;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SELECT statement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066800" y="12192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SELECT statement in all examples retrieved whole table’s records.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most cases it is not what we want.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We want to retrieve particular information which meets given criteria.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Hence, we have to introduce PREDICATES, or condition, which can be TRUE, FALSE or UNKNOWN. If predicate is specified, only those records, for which predicate is TRUE are retrieved.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SELECT * FROM EMPLOYEES WHERE SALARY &gt; 5000;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DEPARTMENT_ID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DEPARTMENTS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DEPARTMENT_NAME = </a:t>
            </a:r>
            <a:r>
              <a:rPr lang="en-US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Marketing’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EMPLOYEE_ID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JOB_HISTORY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DEPARTMENT_ID = 80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7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Keyword WHERE allows us to specify a predicate (condition)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SQL Class Objectives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• Understand how data is stored in a database and retrieved with SQL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• Be able to execute SQL queries (practical SQL)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• Learn SQL and database operations basics and terminology.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Apply SQL skills for Project study application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SELECT statement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SQL uses single quotes around text values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Numeric values should not be enclosed in quotes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2057400" y="1600200"/>
            <a:ext cx="6629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Operators: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&gt;=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&lt;=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!=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bin"/>
              <a:buAutoNum type="arabicPeriod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&lt;&gt;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990600" y="1295400"/>
            <a:ext cx="7696198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900" u="none" cap="none" strike="noStrik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Boolean operators 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be used in conditions.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Execute following statement: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DEPARTMENT_ID = 60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SALARY &gt;3000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BOOLEAN operator “</a:t>
            </a:r>
            <a:r>
              <a:rPr b="1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“connects two conditions.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DEPARTMENT_ID = 60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SALARY &gt;3000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SQL returns ONLY rows for which both conditions are true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609600" lvl="0" marL="60960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990600" y="1600200"/>
            <a:ext cx="7696198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BOOLEAN Operator “</a:t>
            </a:r>
            <a:r>
              <a:rPr b="1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OR”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 WHERE DEPARTMENT_ID = 60 </a:t>
            </a:r>
            <a:r>
              <a:rPr b="0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SALARY &gt;3000</a:t>
            </a:r>
          </a:p>
          <a:p>
            <a:pPr indent="-609600" lvl="0" marL="609600" marR="0" rtl="0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DEPARTMENT_ID = 60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SALARY &gt;3000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SQL returns records for which either condition is true – either employees from department 60 OR employees with salary &gt; 3000 or both. </a:t>
            </a:r>
          </a:p>
          <a:p>
            <a:pPr indent="-609600" lvl="0" marL="609600" marR="0" rtl="0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3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1066800" y="1143000"/>
            <a:ext cx="7619999" cy="5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Negative conditions</a:t>
            </a:r>
          </a:p>
          <a:p>
            <a:pPr indent="0" lvl="0" marL="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EMPLOYEES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DEPARTMENT_ID &lt;&gt; 60 AND SALARY &gt; 3000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statement makes president feel great: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 FROM EMPLOYEES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WHERE SALARY &gt;= 24000 AND NOT JOB_ID = ‘AD_PRES’;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1" baseline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LAST_NAME, salary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SALARY &gt;= 14000 AND job_id NOT IN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(select job_id from EMPLOYEES  where JOB_ID = 'AD_PRES')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LAST_NAME, salary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WHERE SALARY &gt;= ALL (SELECT SALARY FROM EMPLOYEES)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1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3716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Accomplish following tasks (table Employees):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 list of people names who report to manager with ID 103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how much Luis Popp is making a month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Find Kee Gee phone number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first and last names of user RMATOS (email address)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people who work on commission basis.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phone number of employee #123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2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457200" y="1371600"/>
            <a:ext cx="8229600" cy="4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Accomplish following tasks: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7.	Retrieve complete user information whose phone number is 011.44.1644.429263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8.	Front desk clerk needs to know if there is an employee with name Donald O’Connell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	</a:t>
            </a: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How long employee Renske Ladwig works for the company?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10.	Advanced (few searches are needed) – find out where physically HR department is located (country, city).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11.	</a:t>
            </a: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Find out what is salary range for Shipping Clerk position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SORTING RESULTS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838200" y="1371600"/>
            <a:ext cx="7848599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Results of SELECT statement execution can be presented in sorted order.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predicate </a:t>
            </a:r>
            <a:r>
              <a:rPr b="0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ORDER BY &lt;column name&gt;.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 FROM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EMPLOYEES ;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ORDER BY FIRST_NAME </a:t>
            </a:r>
            <a:r>
              <a:rPr b="0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DESC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Will produce list of all employees in descending order.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you do not list sort order, it will be sorted in </a:t>
            </a:r>
            <a:r>
              <a:rPr b="1" baseline="0" i="0" lang="en-US" sz="2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asc</a:t>
            </a:r>
            <a:r>
              <a:rPr b="1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ending (default)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order.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MORE OPERATORS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457200" y="13716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IN, BETWEEN, LIKE, IS NULL, IS NOT NULL</a:t>
            </a:r>
          </a:p>
          <a:p>
            <a:pPr indent="-609600" lvl="0" marL="609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What if we want to retrieve data not only for one department, but from list of departments? Say, Marketing, Accounting and IT Engineering.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 OPERATOR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3716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EMPLOYEE_ID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WHERE DEPARTMENT_ID IN (20, 60, 100)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What is SQL?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66800" y="1676400"/>
            <a:ext cx="7772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SQL is a database computer language designed to: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Create, modify, and relate the  database objects within 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relational databases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420687" lvl="0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abin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and manipulate data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BETWEEN OPERATOR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457200" y="1371600"/>
            <a:ext cx="8655050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get list of employees hired between 1998 and 2000: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HIRE_DATE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BETWEEN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’01-JAN-1998’ AND ’01-JAN-2001’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WHERE DEPARTMENT_ID BETWEEN 20 AND 80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LIKE OPERATOR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990600" y="1371600"/>
            <a:ext cx="7696198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SELECT EMPLOYEE_ID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FROM EMPLOYEE S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         WHERE FIRST_NAME LIKE ‘Nan%’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% stands for any sequence of characters (incl. zero)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_ (underscore) stands for one character only</a:t>
            </a:r>
          </a:p>
          <a:p>
            <a:pPr indent="-609600" lvl="0" marL="60960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1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EMPLOYEE_ID </a:t>
            </a:r>
          </a:p>
          <a:p>
            <a:pPr indent="-609600" lvl="0" marL="60960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lang="en-US" sz="1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FROM EMPLOYEE S</a:t>
            </a:r>
          </a:p>
          <a:p>
            <a:pPr indent="-609600" lvl="0" marL="609600" rtl="0">
              <a:lnSpc>
                <a:spcPct val="75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bin"/>
              <a:buNone/>
            </a:pPr>
            <a:r>
              <a:rPr lang="en-US" sz="19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         WHERE FIRST_NAME LIKE ‘Nan_n’;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sz="2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Statement may retrieve Nancy, Nannette, Nana, but not NANA, NANETTE.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Exercise – retrieve all employees whose first name starts with ‘Dav’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IS NULL OPERATOR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990600" y="1371600"/>
            <a:ext cx="7696198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SELECT EMPLOYEE_ID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FROM EMPLOYEES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WHERE COMMISSION_PCT IS NOT NULL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Returns all commission-based paid employees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AGGREGATE FUNCTIONS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Aggregate functions are: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COUNT, SUM, AVG, MAX, MIN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Briefly, let database make some calculations rather than me to sit and write code to extract values from database and make calculations.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AGGREGATE FUNCTIONS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333525" y="1600200"/>
            <a:ext cx="8353199" cy="504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COUNT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– produces number of records for which predicate (conditions) is true. E.g. to know how many people are employed by the company: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COUNT(*) FROM EMPLOYEES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Number of employees at IT department: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COUNT(*) FROM EMPLOYEES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DEPARTMENT_ID = 60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AGGREGATE FUNCTIONS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Company costs for employees salaries: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SUM(SALARY)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salary in IT department: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AVG(SALARY)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 WHERE DEPARTMENT_ID = 60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Minimal salary: 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MIN(SALARY)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EMPLOYEES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AGGREGATE FUNCTIONS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AVG and SUM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function work ONLY with numeric VALUES!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MIN, MAX functions work with any character, numeric, or date data type.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DISTINCT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Returns each value once.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Retrieves only unique data entries</a:t>
            </a:r>
          </a:p>
          <a:p>
            <a:pPr indent="-1365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distinct department_id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GROUPING</a:t>
            </a:r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need to find out how many people work in each department.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GROUP BY clause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allowing to group results by some criteria.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DEPARTMENT_ID, COUNT(*)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GROUP BY DEPARTMENT_ID 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3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how many employees work outside of US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which departments are located outside US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how many employees work in Bay area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employees who do not report to a manager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who is getting highest commission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who is employee #1 (hired first)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llerta"/>
              <a:buAutoNum type="arabicPeriod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Advanced: find out how many people work in each department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Where a tester can use SQL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Creating data for testing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Saving data generated during testing activity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verifications in a database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find data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ensure data integrity (quality) 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⚫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manipulate test data for specific tests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Gray box testing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3 DISTINCT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last_name, DEPARTMENT_ID </a:t>
            </a:r>
          </a:p>
          <a:p>
            <a:pPr indent="-420687" lvl="0" marL="54768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 </a:t>
            </a:r>
          </a:p>
          <a:p>
            <a:pPr indent="-420687" lvl="0" marL="547687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department_id in (select department_id from DEPARTMENTS WHERE LOCATION_ID IN (select location_id from locations where COUNTRY_ID &lt;&gt; 'US'));</a:t>
            </a:r>
          </a:p>
          <a:p>
            <a:pPr indent="-420687" lvl="0" marL="547687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DISTINCT DEPARTMENTS.department_id </a:t>
            </a:r>
          </a:p>
          <a:p>
            <a:pPr indent="-420687" lvl="0" marL="547687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DEPARTMENTS </a:t>
            </a:r>
          </a:p>
          <a:p>
            <a:pPr indent="-420687" lvl="0" marL="547687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location_id IN (SELECT distinct Location_id FROM LOCATIONS WHERE COUNTRY_ID &lt;&gt; 'US')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GROUPING</a:t>
            </a:r>
          </a:p>
        </p:txBody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Find out who (First name, Last name) gets the top salary in each Department.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INSERT, DELETE, UPDATE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statement allows to insert record into a table.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INSERT into &lt;Table Name&gt; VALUES (value1, value2, etc.)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EMPLOYEES VALUES (207, ‘Test’, ‘Tester’, ‘TTESTER’, ‘408.555.5555’, ’17-FEB-08’, ‘IT_PROG’, 12000, NULL, 103, 60);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Autocommit is checked, record will be permanently added.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INSERT, DELETE, UPDATE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statement allows to insert record into a table.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INSERT into &lt;Table Name&gt; VALUES (value1, value2, etc.)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EMPLOYEES VALUES (207, ‘Test’, ‘Tester’, ‘TTESTER’, ‘408.555.5555’, ’17-FEB-08’, ‘IT_PROG’, 12000, NULL, 103, 60);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Autocommit is checked, record will be permanently added.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INSERT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String values shall be encapsulated in single quotes.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Constrains (PK) shall not be violated. E.g. if we specify existing EMPLOYEE_ID (106 or 55) INSERT operation will fail. We violated primary key uniqueness.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1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Corrected statement: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1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INSERT into EMPLOYEES VALUES ((SELECT MAX(EMPLOYEE_ID)+1 FROM EMPLOYEES), ‘Test’, ‘Tester’, ‘TTESTER’, ‘408.555.5555’, ’17-FEB-08’, ‘IT_PROG’, 12000, NULL, 103, 60);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statement deletes rows/data record(s) from Table.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DELETE FROM [Table Name]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WHERE [predicate];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Predicate is optional; if we do not specify it, all records  of the ‘EMPLOYEES’ table will be erased. So be careful!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DELETE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1042425" y="1600200"/>
            <a:ext cx="76442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FROM EMPLOYEES where EMPLOYEE_ID = 207;</a:t>
            </a:r>
          </a:p>
          <a:p>
            <a:pPr indent="-609600" lvl="0" marL="609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FROM EMPLOYEES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EMAIL = ‘TTESTER’;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statements will delete employee with EMPLOYEE_ID 207 only. Which one to use?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Use primary key (in this example EMPLOYEE_ID) in predicate!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DELETE FROM EMPLOYEES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EMPLOYEE_ID BETWEEN 107 AND 127;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Shape 6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5" y="432599"/>
            <a:ext cx="8559900" cy="59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UPDATE</a:t>
            </a:r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1076825" y="1600200"/>
            <a:ext cx="7610100" cy="443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statement modifies records in Table.</a:t>
            </a:r>
          </a:p>
          <a:p>
            <a:pPr indent="0" lvl="0" marL="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SYNTAX: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UPDATE &lt;TABLE&gt;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SET &lt;Column name&gt;= &lt;new value&gt; </a:t>
            </a:r>
          </a:p>
          <a:p>
            <a:pPr indent="-609600" lvl="0" marL="10668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&lt;conditions&gt;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EMPLOYEES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 SALARY=1000000 </a:t>
            </a:r>
          </a:p>
          <a:p>
            <a:pPr indent="-609600" lvl="0" marL="609600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EMPLOYEE_ID = 106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 UPDATE</a:t>
            </a: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1042425" y="1600200"/>
            <a:ext cx="7644299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EMPLOYEES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 SALARY=1000000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JOB_ID = ‘AD_PRES’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Updating multiple columns at once: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7812"/>
            <a:ext cx="8229600" cy="788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Databases terminology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114425" y="1028700"/>
            <a:ext cx="7499399" cy="539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Schema – logical container for database objects (tables, views, index, triggers). </a:t>
            </a:r>
            <a:r>
              <a:rPr b="1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is identified by user ID and Password.</a:t>
            </a:r>
          </a:p>
          <a:p>
            <a:pPr indent="-420687" lvl="0" marL="5476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 – container for  data elements and relations</a:t>
            </a:r>
          </a:p>
          <a:p>
            <a:pPr indent="-420687" lvl="0" marL="5476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 COLUMN may be called FIELD or ATTRIBUTE </a:t>
            </a:r>
          </a:p>
          <a:p>
            <a:pPr indent="-420687" lvl="0" marL="5476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definitions (column names, data format, etc) are stored within database dictionaries .</a:t>
            </a:r>
          </a:p>
          <a:p>
            <a:pPr indent="-420687" lvl="0" marL="5476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 ROW may be called RECORD</a:t>
            </a:r>
          </a:p>
          <a:p>
            <a:pPr indent="-420687" lvl="0" marL="547687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Data records are stored in the database  files on the disks.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4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Employee Diana Lorentz got married and changed her last name. Her new name is Diana Goetz.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Your task is to update EMPLOYEE table accordingly.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9" name="Shape 67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Answer</a:t>
            </a:r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EMPLOYEES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 LAST_NAME=‘Goetz’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EMPLOYEE_ID = 107;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EMPLOYEES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 EMAIL=‘DGOETZ’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EMPLOYEE_ID = 107;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as one SQL statement: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 EMPLOYEES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 LAST_NAME=‘Goetz’, EMAIL=‘DGOETZ’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EMPLOYEE_ID = 107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FAMOUS JOIN</a:t>
            </a: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Getting information from related tables is called JOIN operation. It is one of the most powerful operations in SQL language.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Table Relationship</a:t>
            </a:r>
          </a:p>
        </p:txBody>
      </p:sp>
      <p:graphicFrame>
        <p:nvGraphicFramePr>
          <p:cNvPr id="699" name="Shape 699"/>
          <p:cNvGraphicFramePr/>
          <p:nvPr/>
        </p:nvGraphicFramePr>
        <p:xfrm>
          <a:off x="3048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{C28B7165-2079-4FBD-8360-75F203A7E0CD}</a:tableStyleId>
              </a:tblPr>
              <a:tblGrid>
                <a:gridCol w="703250"/>
                <a:gridCol w="1125525"/>
                <a:gridCol w="1301750"/>
                <a:gridCol w="1212850"/>
              </a:tblGrid>
              <a:tr h="4921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Name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4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Boris 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Gurich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1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Joshi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5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45725" marB="45725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Anna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Razgul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0" name="Shape 70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701" name="Shape 701"/>
          <p:cNvGraphicFramePr/>
          <p:nvPr/>
        </p:nvGraphicFramePr>
        <p:xfrm>
          <a:off x="39624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{3E623DE7-7F5D-4C32-BB78-8573ADF7A74B}</a:tableStyleId>
              </a:tblPr>
              <a:tblGrid>
                <a:gridCol w="1201725"/>
                <a:gridCol w="1685925"/>
                <a:gridCol w="1989125"/>
              </a:tblGrid>
              <a:tr h="3968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USER_PHONE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 hMerge="1"/>
                <a:tc hMerge="1"/>
              </a:tr>
              <a:tr h="47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Number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baseline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type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(111) 111 1111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  <a:tr h="38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(222) 222 2222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  <a:tr h="38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(333) 333-3333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(444)444-4444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400" u="none" cap="none" strike="noStrik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  <a:tr h="56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555-4444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4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(432) 666-7777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baseline="0" i="0" sz="1400" u="none" cap="none" strike="noStrik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ct val="25000"/>
                        <a:buFont typeface="Arial"/>
                        <a:buNone/>
                      </a:pPr>
                      <a:r>
                        <a:rPr b="0" baseline="0" i="0" lang="en-US" sz="14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pic>
        <p:nvPicPr>
          <p:cNvPr id="702" name="Shape 7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38400"/>
            <a:ext cx="384016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FAMOUS JOIN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Another example. We need a list  of people and their department names, not department id’s. However, people names and department names are stored in different table. 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 we have to get one piece of information from one table, and another – from the second table.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JOIN</a:t>
            </a: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EMPLOYEES Table.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17" name="Shape 7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2147885"/>
            <a:ext cx="3638548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JOIN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DEPARTMENTS Table.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4600"/>
            <a:ext cx="3638548" cy="26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JOIN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457200" y="16002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Information I would like to retrieve (using join):</a:t>
            </a: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743200"/>
            <a:ext cx="3724275" cy="260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Writing join statement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We start with the fields which we need in our result set (this is not a complete SQL statement!)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EMPLOYEES.FIRST_NAME, EMPLOYEES.LAST_NAME, EMPLOYEES.PHONE_NUMBER, DEPARTMENTS.DEPARTMENT_NAME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SELECT EMPLOYEES.FIRST_NAME, EMPLOYEES.LAST_NAME, EMPLOYEES.PHONE_NUMBER, DEPARTMENTS.DEPARTMENT_NAME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Writing a join statement</a:t>
            </a:r>
          </a:p>
        </p:txBody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878075" y="1600200"/>
            <a:ext cx="78087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Then  we specify where from we like to retrieve the information (specifying several tables)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EMPLOYEES.FIRST_NAME, EMPLOYEES.LAST_NAME, EMPLOYEES.PHONE_NUMBER, DEPARTMENTS.DEPARTMENT_NAME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FROM EMPLOYEES, DEPARTMENTS ;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: 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Gigantic result set (</a:t>
            </a:r>
            <a:r>
              <a:rPr b="1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Cartesian product  - each row of EMPLOYEES table joins with each row of DEPARTMENTS, cross-join ) </a:t>
            </a:r>
            <a:r>
              <a:rPr b="0" baseline="0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will be generated if WHERE clause condition is missing!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Databases terminology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435100" y="1447800"/>
            <a:ext cx="7499349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20687" lvl="0" marL="5476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7500"/>
              <a:buFont typeface="Noto Symbol"/>
              <a:buChar char="●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</a:t>
            </a: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uery – a request to retrieve the data from one or multiple DB tables.</a:t>
            </a:r>
          </a:p>
          <a:p>
            <a:pPr indent="-420687" lvl="0" marL="5476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Noto Symbol"/>
              <a:buChar char="●"/>
            </a:pPr>
            <a:r>
              <a:rPr b="0" baseline="0" i="0" lang="en-US" sz="2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 Set – a number of retrieved records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JOIN</a:t>
            </a:r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959825" y="1524000"/>
            <a:ext cx="7727100" cy="51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SQL statement to be executed: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SS</a:t>
            </a:r>
            <a:r>
              <a:rPr b="0" baseline="0" i="0" lang="en-US" sz="2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SELECT EMPLOYEES.FIRST_NAME, EMPLOYEES.LAST_NAME, EMPLOYEES.PHONE_NUMBER, DEPARTMENTS.DEPARTMENT_NAME</a:t>
            </a:r>
          </a:p>
          <a:p>
            <a:pPr indent="-609600" lvl="0" marL="1066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FROM EMPLOYEES, DEPARTMENTS </a:t>
            </a:r>
          </a:p>
          <a:p>
            <a:pPr indent="-609600" lvl="0" marL="10668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WHERE DEPARTMENTS.department_ID =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2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	              EMPLOYEES.department_ID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fully qualified fields names are used. Data is retrieved from the columns of the different tables (Employees and Departments) .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Quiz</a:t>
            </a:r>
            <a:br>
              <a:rPr b="0" baseline="0" i="0" lang="en-US" sz="36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24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Foreign Key relation 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457200" y="16764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</a:t>
            </a:r>
          </a:p>
        </p:txBody>
      </p:sp>
      <p:graphicFrame>
        <p:nvGraphicFramePr>
          <p:cNvPr id="761" name="Shape 761"/>
          <p:cNvGraphicFramePr/>
          <p:nvPr/>
        </p:nvGraphicFramePr>
        <p:xfrm>
          <a:off x="12192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{8512A4A3-0F30-4B06-A3A8-9902620DFB4C}</a:tableStyleId>
              </a:tblPr>
              <a:tblGrid>
                <a:gridCol w="1500175"/>
                <a:gridCol w="709600"/>
              </a:tblGrid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User_ID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Primary Key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……..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123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167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EF1"/>
                    </a:solidFill>
                  </a:tcPr>
                </a:tc>
              </a:tr>
              <a:tr h="3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2" name="Shape 762"/>
          <p:cNvGraphicFramePr/>
          <p:nvPr/>
        </p:nvGraphicFramePr>
        <p:xfrm>
          <a:off x="43467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{4D09BF13-978E-4032-8DD8-1312E320B62C}</a:tableStyleId>
              </a:tblPr>
              <a:tblGrid>
                <a:gridCol w="1143000"/>
                <a:gridCol w="1320800"/>
                <a:gridCol w="508000"/>
              </a:tblGrid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Album_ID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User_ID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Foreign Key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b="1" baseline="0" i="0" lang="en-US" sz="1800" u="none" cap="none" strike="noStrike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……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1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211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123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</a:tr>
              <a:tr h="41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214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198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8EEF1"/>
                    </a:solidFill>
                  </a:tcPr>
                </a:tc>
              </a:tr>
              <a:tr h="41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256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b="0" baseline="0" i="0" lang="en-US" sz="1800" u="none" cap="none" strike="noStrik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123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aseline="0" sz="180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sp>
        <p:nvSpPr>
          <p:cNvPr id="763" name="Shape 763"/>
          <p:cNvSpPr txBox="1"/>
          <p:nvPr/>
        </p:nvSpPr>
        <p:spPr>
          <a:xfrm>
            <a:off x="1371600" y="1524000"/>
            <a:ext cx="1752600" cy="36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SP_USER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4724400" y="1447800"/>
            <a:ext cx="19049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SP_ALBUM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104900" y="4058650"/>
            <a:ext cx="6934199" cy="27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SP_USER has 100 records; SP_ALBUM has 1000 records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SP_USER has 1000 records; SP_ALBUM has 100 records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 sp_user.user_id,  album_id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sp_user, sp_album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sp_user.user_id=sp_album.user_id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records retrieved: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100	b) 1000	      c) 1100               1000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100	b)  1000       c)  1100               100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41525"/>
            <a:ext cx="3389310" cy="38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INNER JOIN</a:t>
            </a: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1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inner join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the most common join operation and is regarded as the </a:t>
            </a:r>
            <a:r>
              <a:rPr b="0" baseline="0" i="0" lang="en-US" sz="32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default join-type</a:t>
            </a:r>
            <a:r>
              <a:rPr b="0" baseline="0" i="0" lang="en-US" sz="3200" u="none" cap="none" strike="noStrike">
                <a:solidFill>
                  <a:srgbClr val="FFC0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joins every record in table A with  a record in table B, which satisfy the join predicate (conditions).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Equi-join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Natural join</a:t>
            </a:r>
          </a:p>
          <a:p>
            <a:pPr indent="-28892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1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Cross join (Cartesian)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1" baseline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INNER JOIN</a:t>
            </a:r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525" lvl="0" marL="136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"explicit join notation" uses the 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JOIN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keyword to specify the table to join, and the ON keyword to specify the predicates for the join.</a:t>
            </a: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 </a:t>
            </a: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INNER JOIN  </a:t>
            </a: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departments </a:t>
            </a: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ON</a:t>
            </a: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employees.Department_ID = departments.Department_ID;</a:t>
            </a: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19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Compare :  </a:t>
            </a: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employees,  departments </a:t>
            </a:r>
          </a:p>
          <a:p>
            <a:pPr indent="-9525" lvl="0" marL="1365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bin"/>
              <a:buNone/>
            </a:pPr>
            <a:r>
              <a:rPr b="0" baseline="0" i="0" lang="en-US" sz="19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Where employees.Department_ID = departments.Department_ID;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19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OUTER JOIN</a:t>
            </a:r>
          </a:p>
        </p:txBody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525" lvl="0" marL="1365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1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outer join</a:t>
            </a: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does not require each record in the two joined tables to have a matching record. The joined table retains each record—even  if no other matching record exists.</a:t>
            </a:r>
          </a:p>
          <a:p>
            <a:pPr indent="-419100" lvl="0" marL="9144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Left outer join</a:t>
            </a:r>
          </a:p>
          <a:p>
            <a:pPr indent="-419100" lvl="0" marL="9144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Right outer joins</a:t>
            </a:r>
          </a:p>
          <a:p>
            <a:pPr indent="-419100" lvl="0" marL="9144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  <a:buChar char="●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 outer joins</a:t>
            </a:r>
          </a:p>
          <a:p>
            <a:pPr indent="-9525" lvl="0" marL="1365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depending on which table(s) one retains the rows from (left, right, or both). 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baseline="0" i="1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eft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1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right</a:t>
            </a:r>
            <a:r>
              <a:rPr b="0" baseline="0" i="0" lang="en-US" sz="3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refer to the two sides of the JOIN keyword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OUTER JOIN</a:t>
            </a:r>
          </a:p>
        </p:txBody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533400" y="1600200"/>
            <a:ext cx="8229600" cy="4708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525" lvl="0" marL="136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employees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RIGHT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OUTER JOIN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departments</a:t>
            </a:r>
            <a:r>
              <a:rPr b="0" baseline="0" i="0" lang="en-US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employees.Department_ID=departments.Department_ID;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employees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LEFT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OUTER JOIN departments 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employees.Department_ID=departments.Department_ID; 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employees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FULL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OUTER JOIN </a:t>
            </a:r>
            <a:r>
              <a:rPr b="0" baseline="0" i="0" lang="en-US" sz="20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departments 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 employees.Department_ID=departments.Department_ID; 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9525" lvl="0" marL="136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Statement using join – to complete!</a:t>
            </a:r>
          </a:p>
        </p:txBody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last_name, DEPARTMENT_ID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EMPLOYEES, DEPARTMENTS,  LOCATIONS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employees.department_id = Departments.department_id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and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LOCATIONS.location_id = DEPARTMENTS.location_id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and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EMPLOYEES.department_id = DEPARTMENTS.department_id 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and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LOCATIONS. COUNTRY_ID &lt;&gt; ‘US’</a:t>
            </a:r>
          </a:p>
          <a:p>
            <a:pPr indent="-2889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Exercise 5</a:t>
            </a:r>
          </a:p>
        </p:txBody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 join statements to retrieve following information: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top salary which employee #101 can earn?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Office street address where employee RMATOS (email) is working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IT department is located (country, city, address) </a:t>
            </a:r>
          </a:p>
          <a:p>
            <a:pPr indent="-609600" lvl="0" marL="609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AutoNum type="arabicPeriod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much in salary employees working in GB are making combined?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VIEWS</a:t>
            </a: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1435100" y="1447800"/>
            <a:ext cx="7499399" cy="5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8925" lvl="0" marL="3651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VIEW is a virtual table which is created during execution time. </a:t>
            </a:r>
          </a:p>
          <a:p>
            <a:pPr indent="-288925" lvl="0" marL="36512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Essentially it is an abbreviation of SELECT statement.</a:t>
            </a:r>
          </a:p>
          <a:p>
            <a:pPr indent="-288925" lvl="0" marL="36512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Statement</a:t>
            </a:r>
          </a:p>
          <a:p>
            <a:pPr indent="-288925" lvl="0" marL="36512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FIRST_NAME, LAST_NAME from EMPLOYEES WHERE PHONE_NUMBER LIKE '650.%'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288925" lvl="0" marL="36512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retrieves all employee names living in bay area. We can have this statement stored as a view ‘local_employees_v’. The following statement is equivalent to the first one:</a:t>
            </a:r>
          </a:p>
          <a:p>
            <a:pPr indent="-288925" lvl="0" marL="36512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* FROM local_employees_v 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ct val="25000"/>
              <a:buFont typeface="Cabin"/>
              <a:buNone/>
            </a:pPr>
            <a:r>
              <a:rPr b="0" baseline="0" i="0" lang="en-US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rPr>
              <a:t>Creating VIEW</a:t>
            </a:r>
          </a:p>
        </p:txBody>
      </p:sp>
      <p:pic>
        <p:nvPicPr>
          <p:cNvPr id="822" name="Shape 8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2420935"/>
            <a:ext cx="7499349" cy="28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Shape 823"/>
          <p:cNvSpPr txBox="1"/>
          <p:nvPr/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