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9000000" cx="57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5">
          <p15:clr>
            <a:srgbClr val="747775"/>
          </p15:clr>
        </p15:guide>
        <p15:guide id="2" pos="181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5" orient="horz"/>
        <p:guide pos="181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cacbfdd1_0_5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cacbfdd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dcacbfdd1_0_89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dcacbfdd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ddc64fa3e_19_7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ddc64fa3e_1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ddc64fa3e_2_2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ddc64fa3e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cacbfdd1_0_98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dcacbfd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ddc64fa3e_10_5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ddc64fa3e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ddc64fa3e_12_12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ddc64fa3e_1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ddc64fa3e_19_25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ddc64fa3e_19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ddc64fa3e_8_2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ddc64fa3e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c64fa3e_19_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ddc64fa3e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db1840f47_0_11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db1840f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ddc64fa3e_10_13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ddc64fa3e_1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ddc64fa3e_18_6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ddc64fa3e_18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ddc64fa3e_12_6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5ddc64fa3e_1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5ddc64fa3e_18_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5ddc64fa3e_1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ddc64fa3e_19_16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ddc64fa3e_19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ddc64fa3e_19_4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ddc64fa3e_19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cacbfdd1_0_1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cacbfd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dcacbfdd1_0_11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dcacbfd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cacbfdd1_0_61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cacbfdd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cacbfdd1_0_2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cacbfd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cacbfdd1_0_71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cacbfdd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dcacbfdd1_0_4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dcacbfdd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dcacbfdd1_0_80:notes"/>
          <p:cNvSpPr/>
          <p:nvPr>
            <p:ph idx="2" type="sldImg"/>
          </p:nvPr>
        </p:nvSpPr>
        <p:spPr>
          <a:xfrm>
            <a:off x="2332044" y="685800"/>
            <a:ext cx="2194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dcacbfdd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96352" y="1302843"/>
            <a:ext cx="5367300" cy="35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6346" y="4959099"/>
            <a:ext cx="5367300" cy="13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96346" y="1935477"/>
            <a:ext cx="5367300" cy="343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96346" y="5515704"/>
            <a:ext cx="5367300" cy="22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C">
  <p:cSld name="TITLE_AND_BODY_2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>
            <p:ph idx="2" type="pic"/>
          </p:nvPr>
        </p:nvSpPr>
        <p:spPr>
          <a:xfrm>
            <a:off x="228600" y="228600"/>
            <a:ext cx="4690800" cy="469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5362500" y="640075"/>
            <a:ext cx="34671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279300" y="1901949"/>
            <a:ext cx="3550200" cy="269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58" name="Google Shape;58;p14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96346" y="3763517"/>
            <a:ext cx="5367300" cy="14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96346" y="2016579"/>
            <a:ext cx="25197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044031" y="2016579"/>
            <a:ext cx="25197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96346" y="972178"/>
            <a:ext cx="1768800" cy="13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96346" y="2431496"/>
            <a:ext cx="1768800" cy="55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08819" y="787664"/>
            <a:ext cx="4011300" cy="715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880000" y="-219"/>
            <a:ext cx="2880000" cy="9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67244" y="2157787"/>
            <a:ext cx="2548200" cy="25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67244" y="4904768"/>
            <a:ext cx="2548200" cy="21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111496" y="1266973"/>
            <a:ext cx="2417100" cy="646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96346" y="7402581"/>
            <a:ext cx="37788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vicssb/Ebook-with-ChatGPT-and-MidJourney/blob/main/readme.md" TargetMode="External"/><Relationship Id="rId4" Type="http://schemas.openxmlformats.org/officeDocument/2006/relationships/hyperlink" Target="https://github.com/vicssb/vicssb/blob/main/leiame.md" TargetMode="External"/><Relationship Id="rId5" Type="http://schemas.openxmlformats.org/officeDocument/2006/relationships/hyperlink" Target="https://www.linkedin.com/in/victor-sergio-silva-barro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-50" y="0"/>
            <a:ext cx="5760000" cy="9140700"/>
          </a:xfrm>
          <a:prstGeom prst="rect">
            <a:avLst/>
          </a:prstGeom>
          <a:solidFill>
            <a:srgbClr val="E3C490"/>
          </a:solidFill>
          <a:ln cap="flat" cmpd="sng" w="9525">
            <a:solidFill>
              <a:srgbClr val="E3C4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5" title="cap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0" y="762000"/>
            <a:ext cx="5760000" cy="57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430750" y="7101600"/>
            <a:ext cx="4898400" cy="6465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Curso Técnico</a:t>
            </a:r>
            <a:endParaRPr b="1" sz="3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30800" y="8050875"/>
            <a:ext cx="4898400" cy="569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5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Victor Barros</a:t>
            </a:r>
            <a:endParaRPr b="1" sz="25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05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52550" y="3746375"/>
            <a:ext cx="5707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Dicas Rápidas para Resolver Exercícios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0" name="Google Shape;160;p24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257725" y="405525"/>
            <a:ext cx="55020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💡</a:t>
            </a:r>
            <a:r>
              <a:rPr lang="pt-BR" sz="3800">
                <a:latin typeface="Impact"/>
                <a:ea typeface="Impact"/>
                <a:cs typeface="Impact"/>
                <a:sym typeface="Impact"/>
              </a:rPr>
              <a:t>Dicas Rápidas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45200" y="1355101"/>
            <a:ext cx="5367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Resolver Exercícios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345200" y="2242625"/>
            <a:ext cx="5077800" cy="51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Sempre desenhe o circuito. Ajuda a visualizar.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 primeiro se os resistores estão em série, paralelo ou mistos.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 fórmulas com calma. Comece simplificando os paralelos.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unidade de resistência é o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ohm (Ω)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tensão é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 (V)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corrente é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ampère (A)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Você quer instalar uma fita de LED que consome 2 A numa fonte de 12 V. Qual resistência você precisa colocar para limitar a corrente a 1 A?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V ÷ I = 12 ÷ 1 = 12 Ω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06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52550" y="3746375"/>
            <a:ext cx="5707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Exercícios Práticos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257725" y="405525"/>
            <a:ext cx="55020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Exercícios Práticos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345200" y="1407525"/>
            <a:ext cx="5077800" cy="72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Sempre desenhe o circuito. Ajuda a visualizar.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 primeiro se os resistores estão em série, paralelo ou mistos.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as fórmulas com calma. Comece simplificando os paralelos.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unidade de resistência é o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ohm (Ω)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tensão é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 (V)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corrente é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ampère (A)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Você quer instalar uma fita de LED que consome 2 A numa fonte de 12 V. Qual resistência você precisa colocar para limitar a corrente a 1 A?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V ÷ I = 12 ÷ 1 = 12 Ω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Exercícios Práticos</a:t>
            </a:r>
            <a:endParaRPr/>
          </a:p>
        </p:txBody>
      </p:sp>
      <p:sp>
        <p:nvSpPr>
          <p:cNvPr id="193" name="Google Shape;193;p28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96350" y="1126875"/>
            <a:ext cx="5151600" cy="69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1: Resistores em Série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Esquema do Circuito: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Problema:</a:t>
            </a:r>
            <a:r>
              <a:rPr lang="pt-BR" sz="1100">
                <a:solidFill>
                  <a:schemeClr val="dk1"/>
                </a:solidFill>
              </a:rPr>
              <a:t> Calcule a resistência total (equivalente) do circuito e a corrente total que flui através dele, dado uma fonte de tensão de 60V.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2: Resistores em Paralelo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Esquema do Circuito: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Problema:</a:t>
            </a:r>
            <a:r>
              <a:rPr lang="pt-BR" sz="1100">
                <a:solidFill>
                  <a:schemeClr val="dk1"/>
                </a:solidFill>
              </a:rPr>
              <a:t> Calcule a resistência total (equivalente) do circuito e a corrente total que flui através dele, dado uma fonte de tensão de 20V.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5" name="Google Shape;195;p28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75" y="5114675"/>
            <a:ext cx="3887125" cy="22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 title="C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100" y="1942025"/>
            <a:ext cx="4772025" cy="162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Exercícios Práticos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196350" y="1126875"/>
            <a:ext cx="5151600" cy="7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3: Circuito Misto (Paralelo e Série)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Esquema do Circuito: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Problema:</a:t>
            </a:r>
            <a:r>
              <a:rPr lang="pt-BR" sz="1100">
                <a:solidFill>
                  <a:schemeClr val="dk1"/>
                </a:solidFill>
              </a:rPr>
              <a:t> Calcule a resistência total (equivalente) do circuito e a corrente total que flui através dele, dado uma fonte de tensão de 75V.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Exercício 4: Circuito Misto com Múltiplos Paralelos e Séries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Esquema do Circuito: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Problema:</a:t>
            </a:r>
            <a:r>
              <a:rPr lang="pt-BR" sz="1100">
                <a:solidFill>
                  <a:schemeClr val="dk1"/>
                </a:solidFill>
              </a:rPr>
              <a:t> Calcule a resistência total (equivalente) do circuito e a corrente total que flui através dele, dado uma fonte de tensão de 20V.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4" name="Google Shape;204;p29" title="C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50" y="1829925"/>
            <a:ext cx="4838700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 title="C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875" y="5457200"/>
            <a:ext cx="4848225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Exercícios Práticos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196350" y="1126875"/>
            <a:ext cx="5151600" cy="3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5: Circuito Misto Complexo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Esquema do Circuito: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Problema:</a:t>
            </a:r>
            <a:r>
              <a:rPr lang="pt-BR" sz="1100">
                <a:solidFill>
                  <a:schemeClr val="dk1"/>
                </a:solidFill>
              </a:rPr>
              <a:t> Calcule a resistência total (equivalente) do circuito e a corrente total que flui através dele, dado uma fonte de tensão de 120V.</a:t>
            </a:r>
            <a:endParaRPr b="1" sz="1300">
              <a:solidFill>
                <a:schemeClr val="dk1"/>
              </a:solidFill>
            </a:endParaRPr>
          </a:p>
        </p:txBody>
      </p:sp>
      <p:pic>
        <p:nvPicPr>
          <p:cNvPr id="213" name="Google Shape;213;p30" title="C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350" y="2089150"/>
            <a:ext cx="4819650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07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2" name="Google Shape;222;p31"/>
          <p:cNvSpPr txBox="1"/>
          <p:nvPr/>
        </p:nvSpPr>
        <p:spPr>
          <a:xfrm>
            <a:off x="52550" y="3746375"/>
            <a:ext cx="5707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Resolução </a:t>
            </a: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Exercícios Práticos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0" name="Google Shape;230;p32"/>
          <p:cNvSpPr txBox="1"/>
          <p:nvPr/>
        </p:nvSpPr>
        <p:spPr>
          <a:xfrm>
            <a:off x="196350" y="1126875"/>
            <a:ext cx="5151600" cy="60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Exercício 1: Resistores em Série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Total (R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Em um circuito em série, a resistência total é a soma das resistências individuais.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=10Ω+20Ω+30Ω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=60Ω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Corrente Total (I</a:t>
            </a:r>
            <a:r>
              <a:rPr b="1" baseline="-25000" lang="pt-BR" sz="1100">
                <a:solidFill>
                  <a:schemeClr val="dk1"/>
                </a:solidFill>
              </a:rPr>
              <a:t>total</a:t>
            </a:r>
            <a:r>
              <a:rPr b="1" lang="pt-BR" sz="1100">
                <a:solidFill>
                  <a:schemeClr val="dk1"/>
                </a:solidFill>
              </a:rPr>
              <a:t>​):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Aplicamos a Lei de Ohm (V=I×R), rearranjando para encontrar a corrente (I=V/R).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</a:t>
            </a:r>
            <a:r>
              <a:rPr lang="pt-BR" sz="1100">
                <a:solidFill>
                  <a:schemeClr val="dk1"/>
                </a:solidFill>
              </a:rPr>
              <a:t>=60V/60Ω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</a:t>
            </a:r>
            <a:r>
              <a:rPr lang="pt-BR" sz="1100">
                <a:solidFill>
                  <a:schemeClr val="dk1"/>
                </a:solidFill>
              </a:rPr>
              <a:t>=1A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Resultados: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Resistência Total: 60Ω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Corrente Total: 1A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36" name="Google Shape;236;p33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7" name="Google Shape;237;p33"/>
          <p:cNvSpPr txBox="1"/>
          <p:nvPr/>
        </p:nvSpPr>
        <p:spPr>
          <a:xfrm>
            <a:off x="196350" y="1126875"/>
            <a:ext cx="5151600" cy="7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2: Resistores em Paralelo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Total (</a:t>
            </a:r>
            <a:r>
              <a:rPr b="1" lang="pt-BR" sz="1100">
                <a:solidFill>
                  <a:schemeClr val="dk1"/>
                </a:solidFill>
              </a:rPr>
              <a:t>R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resistores em paralelo, a fórmula para a resistência total é: 1/R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=1/R1+1/R2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</a:t>
            </a: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=1/10Ω+1/10Ω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</a:t>
            </a: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=2/10Ω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=10Ω/2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chemeClr val="dk1"/>
                </a:solidFill>
              </a:rPr>
              <a:t>Note: Na associação em paralelo, todos os resistores compartilham a mesma tensão, mas a corrente elétrica se divide entre os caminhos.</a:t>
            </a:r>
            <a:br>
              <a:rPr i="1" lang="pt-BR" sz="1100">
                <a:solidFill>
                  <a:schemeClr val="dk1"/>
                </a:solidFill>
              </a:rPr>
            </a:b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Corrente Total (</a:t>
            </a:r>
            <a:r>
              <a:rPr b="1" lang="pt-BR" sz="1100">
                <a:solidFill>
                  <a:schemeClr val="dk1"/>
                </a:solidFill>
              </a:rPr>
              <a:t>I</a:t>
            </a:r>
            <a:r>
              <a:rPr b="1" baseline="-25000" lang="pt-BR" sz="1100">
                <a:solidFill>
                  <a:schemeClr val="dk1"/>
                </a:solidFill>
              </a:rPr>
              <a:t>total</a:t>
            </a:r>
            <a:r>
              <a:rPr b="1" lang="pt-BR" sz="1100">
                <a:solidFill>
                  <a:schemeClr val="dk1"/>
                </a:solidFill>
              </a:rPr>
              <a:t>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Aplicamos a Lei de Ohm (I=V/R). </a:t>
            </a: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</a:t>
            </a:r>
            <a:r>
              <a:rPr lang="pt-BR" sz="1100">
                <a:solidFill>
                  <a:schemeClr val="dk1"/>
                </a:solidFill>
              </a:rPr>
              <a:t>=V/</a:t>
            </a: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</a:t>
            </a:r>
            <a:r>
              <a:rPr lang="pt-BR" sz="1100">
                <a:solidFill>
                  <a:schemeClr val="dk1"/>
                </a:solidFill>
              </a:rPr>
              <a:t>=20V/5Ω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​=4A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Resultados: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Resistência Total: 5Ω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Corrente Total: 4A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01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2550" y="3746375"/>
            <a:ext cx="5707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Lei de Ohm: A Base de Tudo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43" name="Google Shape;243;p34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196350" y="916575"/>
            <a:ext cx="5151600" cy="8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Exercício 3: Circuito Misto (Paralelo e Série)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000">
                <a:solidFill>
                  <a:schemeClr val="dk1"/>
                </a:solidFill>
              </a:rPr>
              <a:t>Cálculo da Resistência Equivalente dos Resistores em Paralelo (R</a:t>
            </a:r>
            <a:r>
              <a:rPr b="1" baseline="-25000" lang="pt-BR" sz="1000">
                <a:solidFill>
                  <a:schemeClr val="dk1"/>
                </a:solidFill>
              </a:rPr>
              <a:t>p</a:t>
            </a:r>
            <a:r>
              <a:rPr b="1" lang="pt-BR" sz="1000">
                <a:solidFill>
                  <a:schemeClr val="dk1"/>
                </a:solidFill>
              </a:rPr>
              <a:t>​):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000">
                <a:solidFill>
                  <a:schemeClr val="dk1"/>
                </a:solidFill>
              </a:rPr>
              <a:t>Primeiro, calculamos a resistência equivalente de R1 e R2 que estão em paralelo.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​=1/R1+1/R2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​=1/10Ω+1/20Ω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somar, encontramos um denominador comum (20): 1/R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​=2/20Ω+1/20Ω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​=3/20Ω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​=20Ω/3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</a:t>
            </a:r>
            <a:r>
              <a:rPr lang="pt-BR" sz="1100">
                <a:solidFill>
                  <a:schemeClr val="dk1"/>
                </a:solidFill>
              </a:rPr>
              <a:t>​≈6.67Ω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Total (R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Agora, tratamos Rp​ como um único resistor em série com R3. 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=Rp​+R3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=(20/3)Ω+5Ω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=(20/3)Ω+(15/3)Ω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=35/3Ω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​≈11.67Ω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Corrente Total (I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Aplicamos a Lei de Ohm (I=V/R). 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=V/R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=75V/(35/3)Ω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=(75×3)/35A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=225/35A </a:t>
            </a:r>
            <a:r>
              <a:rPr lang="pt-BR" sz="1100">
                <a:solidFill>
                  <a:schemeClr val="dk1"/>
                </a:solidFill>
              </a:rPr>
              <a:t>Itotal​≈6.43A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Resultados: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Resistência Total: 35/3Ω ou aproximadamente 11.67Ω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Corrente Total: 225/35A ou aproximadamente 6.43A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50" name="Google Shape;250;p35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1" name="Google Shape;251;p35"/>
          <p:cNvSpPr txBox="1"/>
          <p:nvPr/>
        </p:nvSpPr>
        <p:spPr>
          <a:xfrm>
            <a:off x="196350" y="916575"/>
            <a:ext cx="5151600" cy="73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300">
                <a:solidFill>
                  <a:schemeClr val="dk1"/>
                </a:solidFill>
              </a:rPr>
              <a:t>Exercício 4: Circuito Misto com Múltiplos Paralelos e Séries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000">
                <a:solidFill>
                  <a:schemeClr val="dk1"/>
                </a:solidFill>
              </a:rPr>
              <a:t>Cálculo da Resistência Equivalente dos Resistores em Paralelo (R</a:t>
            </a:r>
            <a:r>
              <a:rPr b="1" baseline="-25000" lang="pt-BR" sz="1000">
                <a:solidFill>
                  <a:schemeClr val="dk1"/>
                </a:solidFill>
              </a:rPr>
              <a:t>p1</a:t>
            </a:r>
            <a:r>
              <a:rPr b="1" lang="pt-BR" sz="1000">
                <a:solidFill>
                  <a:schemeClr val="dk1"/>
                </a:solidFill>
              </a:rPr>
              <a:t>​):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R1, R2 e R3 estão em paralelo.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​=1/R1+1/R2+1/R3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p1​</a:t>
            </a:r>
            <a:r>
              <a:rPr lang="pt-BR" sz="1100">
                <a:solidFill>
                  <a:schemeClr val="dk1"/>
                </a:solidFill>
              </a:rPr>
              <a:t>=1/5Ω+1/10Ω+1/5Ω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somar, encontramos um denominador comum (10): 1/R</a:t>
            </a:r>
            <a:r>
              <a:rPr baseline="-25000" lang="pt-BR" sz="1100">
                <a:solidFill>
                  <a:schemeClr val="dk1"/>
                </a:solidFill>
              </a:rPr>
              <a:t>p1​</a:t>
            </a:r>
            <a:r>
              <a:rPr lang="pt-BR" sz="1100">
                <a:solidFill>
                  <a:schemeClr val="dk1"/>
                </a:solidFill>
              </a:rPr>
              <a:t>=2/10Ω+1/10Ω+2/10Ω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​=5/10Ω 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​=10Ω/5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​=2Ω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Total (R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Agora, tratamos 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 como um único resistor em série com R4. 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=R</a:t>
            </a:r>
            <a:r>
              <a:rPr baseline="-25000" lang="pt-BR" sz="1100">
                <a:solidFill>
                  <a:schemeClr val="dk1"/>
                </a:solidFill>
              </a:rPr>
              <a:t>p1​</a:t>
            </a:r>
            <a:r>
              <a:rPr lang="pt-BR" sz="1100">
                <a:solidFill>
                  <a:schemeClr val="dk1"/>
                </a:solidFill>
              </a:rPr>
              <a:t>+R4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​=2Ω+15Ω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=17Ω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Corrente Total (I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Aplicamos a Lei de Ohm (I=V/R).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=V/R</a:t>
            </a:r>
            <a:r>
              <a:rPr baseline="-25000" lang="pt-BR" sz="1100">
                <a:solidFill>
                  <a:schemeClr val="dk1"/>
                </a:solidFill>
              </a:rPr>
              <a:t>total​ </a:t>
            </a:r>
            <a:endParaRPr baseline="-2500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=100V/17Ω 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≈5.88A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Resultados: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Resistência Total: 17Ω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Corrente Total: Aproximadamente 5.88A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196350" y="916575"/>
            <a:ext cx="5151600" cy="74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Exercício 5: Circuito Misto Complexo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Equivalente de R3 e R4 em Paralelo (R</a:t>
            </a:r>
            <a:r>
              <a:rPr b="1" baseline="-25000" lang="pt-BR" sz="1100">
                <a:solidFill>
                  <a:schemeClr val="dk1"/>
                </a:solidFill>
              </a:rPr>
              <a:t>p1</a:t>
            </a:r>
            <a:r>
              <a:rPr b="1" lang="pt-BR" sz="1100">
                <a:solidFill>
                  <a:schemeClr val="dk1"/>
                </a:solidFill>
              </a:rPr>
              <a:t>​):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 1/R</a:t>
            </a:r>
            <a:r>
              <a:rPr baseline="-25000" lang="pt-BR" sz="1100">
                <a:solidFill>
                  <a:schemeClr val="dk1"/>
                </a:solidFill>
              </a:rPr>
              <a:t>p1​</a:t>
            </a:r>
            <a:r>
              <a:rPr lang="pt-BR" sz="1100">
                <a:solidFill>
                  <a:schemeClr val="dk1"/>
                </a:solidFill>
              </a:rPr>
              <a:t>=1/R3+1/R4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​=1/10Ω+1/10Ω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​=2/10Ω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​=10Ω/2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​=5Ω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Equivalente do Ramo Superior (R</a:t>
            </a:r>
            <a:r>
              <a:rPr b="1" baseline="-25000" lang="pt-BR" sz="1100">
                <a:solidFill>
                  <a:schemeClr val="dk1"/>
                </a:solidFill>
              </a:rPr>
              <a:t>branch_upper​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Este ramo consiste em R1 em série com R</a:t>
            </a:r>
            <a:r>
              <a:rPr baseline="-25000" lang="pt-BR" sz="1100">
                <a:solidFill>
                  <a:schemeClr val="dk1"/>
                </a:solidFill>
              </a:rPr>
              <a:t>p1</a:t>
            </a:r>
            <a:r>
              <a:rPr lang="pt-BR" sz="1100">
                <a:solidFill>
                  <a:schemeClr val="dk1"/>
                </a:solidFill>
              </a:rPr>
              <a:t>​.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branch_upper</a:t>
            </a:r>
            <a:r>
              <a:rPr lang="pt-BR" sz="1100">
                <a:solidFill>
                  <a:schemeClr val="dk1"/>
                </a:solidFill>
              </a:rPr>
              <a:t>​=R1+R</a:t>
            </a:r>
            <a:r>
              <a:rPr baseline="-25000" lang="pt-BR" sz="1100">
                <a:solidFill>
                  <a:schemeClr val="dk1"/>
                </a:solidFill>
              </a:rPr>
              <a:t>p1​ </a:t>
            </a:r>
            <a:endParaRPr baseline="-2500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branch_upper</a:t>
            </a:r>
            <a:r>
              <a:rPr lang="pt-BR" sz="1100">
                <a:solidFill>
                  <a:schemeClr val="dk1"/>
                </a:solidFill>
              </a:rPr>
              <a:t>​=20Ω+5Ω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branch_upper</a:t>
            </a:r>
            <a:r>
              <a:rPr lang="pt-BR" sz="1100">
                <a:solidFill>
                  <a:schemeClr val="dk1"/>
                </a:solidFill>
              </a:rPr>
              <a:t>​=25Ω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Cálculo da Resistência Equivalente dos Ramos em Paralelo (R</a:t>
            </a:r>
            <a:r>
              <a:rPr b="1" baseline="-25000" lang="pt-BR" sz="1100">
                <a:solidFill>
                  <a:schemeClr val="dk1"/>
                </a:solidFill>
              </a:rPr>
              <a:t>p2​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 R</a:t>
            </a:r>
            <a:r>
              <a:rPr baseline="-25000" lang="pt-BR" sz="1100">
                <a:solidFill>
                  <a:schemeClr val="dk1"/>
                </a:solidFill>
              </a:rPr>
              <a:t>branch_upper​</a:t>
            </a:r>
            <a:r>
              <a:rPr lang="pt-BR" sz="1100">
                <a:solidFill>
                  <a:schemeClr val="dk1"/>
                </a:solidFill>
              </a:rPr>
              <a:t> está em paralelo com R2.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​=1/R</a:t>
            </a:r>
            <a:r>
              <a:rPr baseline="-25000" lang="pt-BR" sz="1100">
                <a:solidFill>
                  <a:schemeClr val="dk1"/>
                </a:solidFill>
              </a:rPr>
              <a:t>branch_upper</a:t>
            </a:r>
            <a:r>
              <a:rPr lang="pt-BR" sz="1100">
                <a:solidFill>
                  <a:schemeClr val="dk1"/>
                </a:solidFill>
              </a:rPr>
              <a:t>​+1/R2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​=1/25Ω+1/20Ω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somar, encontramos um denominador comum (100): 1/R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​=4/100Ω+5/100Ω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1/R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​=9/100Ω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​=100Ω/9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p2</a:t>
            </a:r>
            <a:r>
              <a:rPr lang="pt-BR" sz="1100">
                <a:solidFill>
                  <a:schemeClr val="dk1"/>
                </a:solidFill>
              </a:rPr>
              <a:t>​≈11.11Ω</a:t>
            </a:r>
            <a:br>
              <a:rPr lang="pt-BR" sz="11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 txBox="1"/>
          <p:nvPr>
            <p:ph type="title"/>
          </p:nvPr>
        </p:nvSpPr>
        <p:spPr>
          <a:xfrm>
            <a:off x="196346" y="32257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Resolução dos Exercícios Práticos</a:t>
            </a:r>
            <a:endParaRPr/>
          </a:p>
        </p:txBody>
      </p:sp>
      <p:sp>
        <p:nvSpPr>
          <p:cNvPr id="264" name="Google Shape;264;p37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5" name="Google Shape;265;p37"/>
          <p:cNvSpPr txBox="1"/>
          <p:nvPr/>
        </p:nvSpPr>
        <p:spPr>
          <a:xfrm>
            <a:off x="196350" y="916575"/>
            <a:ext cx="5151600" cy="72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Exercício 5: Circuito Misto Complexo</a:t>
            </a:r>
            <a:r>
              <a:rPr b="1" lang="pt-BR" sz="1100">
                <a:solidFill>
                  <a:schemeClr val="dk1"/>
                </a:solidFill>
              </a:rPr>
              <a:t> - continuação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pt-BR" sz="1100">
                <a:solidFill>
                  <a:schemeClr val="dk1"/>
                </a:solidFill>
              </a:rPr>
              <a:t>Cálculo da Resistência Total (R</a:t>
            </a:r>
            <a:r>
              <a:rPr b="1" baseline="-25000" lang="pt-BR" sz="1100">
                <a:solidFill>
                  <a:schemeClr val="dk1"/>
                </a:solidFill>
              </a:rPr>
              <a:t>total</a:t>
            </a:r>
            <a:r>
              <a:rPr b="1" lang="pt-BR" sz="1100">
                <a:solidFill>
                  <a:schemeClr val="dk1"/>
                </a:solidFill>
              </a:rPr>
              <a:t>​):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Agora, R</a:t>
            </a:r>
            <a:r>
              <a:rPr baseline="-25000" lang="pt-BR" sz="1100">
                <a:solidFill>
                  <a:schemeClr val="dk1"/>
                </a:solidFill>
              </a:rPr>
              <a:t>p2​</a:t>
            </a:r>
            <a:r>
              <a:rPr lang="pt-BR" sz="1100">
                <a:solidFill>
                  <a:schemeClr val="dk1"/>
                </a:solidFill>
              </a:rPr>
              <a:t> está em série com R5.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​=Rp2​+R5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​=(100/9)Ω+5Ω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​=(100/9)Ω+(45/9)Ω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=145/9Ω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R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≈16.11Ω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pt-BR" sz="1100">
                <a:solidFill>
                  <a:schemeClr val="dk1"/>
                </a:solidFill>
              </a:rPr>
              <a:t>Cálculo da Corrente Total (I</a:t>
            </a:r>
            <a:r>
              <a:rPr b="1" baseline="-25000" lang="pt-BR" sz="1100">
                <a:solidFill>
                  <a:schemeClr val="dk1"/>
                </a:solidFill>
              </a:rPr>
              <a:t>total​</a:t>
            </a:r>
            <a:r>
              <a:rPr b="1" lang="pt-BR" sz="1100">
                <a:solidFill>
                  <a:schemeClr val="dk1"/>
                </a:solidFill>
              </a:rPr>
              <a:t>):</a:t>
            </a:r>
            <a:r>
              <a:rPr lang="pt-BR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Aplicamos a Lei de Ohm (I=V/R).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=V/R</a:t>
            </a:r>
            <a:r>
              <a:rPr baseline="-25000" lang="pt-BR" sz="1100">
                <a:solidFill>
                  <a:schemeClr val="dk1"/>
                </a:solidFill>
              </a:rPr>
              <a:t>total​ </a:t>
            </a:r>
            <a:endParaRPr baseline="-2500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=120V/(145/9)Ω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=(120×9)/145A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</a:t>
            </a:r>
            <a:r>
              <a:rPr lang="pt-BR" sz="1100">
                <a:solidFill>
                  <a:schemeClr val="dk1"/>
                </a:solidFill>
              </a:rPr>
              <a:t>​=1080/145A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</a:t>
            </a:r>
            <a:r>
              <a:rPr baseline="-25000" lang="pt-BR" sz="1100">
                <a:solidFill>
                  <a:schemeClr val="dk1"/>
                </a:solidFill>
              </a:rPr>
              <a:t>total​</a:t>
            </a:r>
            <a:r>
              <a:rPr lang="pt-BR" sz="1100">
                <a:solidFill>
                  <a:schemeClr val="dk1"/>
                </a:solidFill>
              </a:rPr>
              <a:t>≈7.45A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100">
                <a:solidFill>
                  <a:schemeClr val="dk1"/>
                </a:solidFill>
              </a:rPr>
              <a:t>Resultados: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Resistência Total: 145/9Ω ou aproximadamente 16.11Ω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Corrente Total: 1080/145A ou aproximadamente 7.45A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8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08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52550" y="3746375"/>
            <a:ext cx="5707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sz="64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title"/>
          </p:nvPr>
        </p:nvSpPr>
        <p:spPr>
          <a:xfrm>
            <a:off x="257725" y="405525"/>
            <a:ext cx="55020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00">
                <a:latin typeface="Impact"/>
                <a:ea typeface="Impact"/>
                <a:cs typeface="Impact"/>
                <a:sym typeface="Impact"/>
              </a:rPr>
              <a:t>Obrigado por ler até aqui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1" name="Google Shape;281;p39"/>
          <p:cNvSpPr txBox="1"/>
          <p:nvPr>
            <p:ph idx="1" type="body"/>
          </p:nvPr>
        </p:nvSpPr>
        <p:spPr>
          <a:xfrm>
            <a:off x="345200" y="1861625"/>
            <a:ext cx="5077800" cy="51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Github: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Ebook-with-ChatGPT-and-MidJourney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Github do Autor: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Victor Barros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 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Autor: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Victor Barros Profile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9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9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45200" y="40552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⚡Lei de Ohm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5200" y="1355101"/>
            <a:ext cx="5367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Base de Tudo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45200" y="2242624"/>
            <a:ext cx="5077800" cy="6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Lei de Ohm é a primeira coisa que você precisa dominar se quiser entender qualquer circuito elétrico. Ela é como a fórmula mágica da eletricidade: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R × I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a tensão (V) é igual à resistência (R) multiplicada pela corrente (I). Com essa fórmula simples, você consegue descobrir qualquer uma das três variáveis, desde que saiba as outras duas.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um chuveiro elétrico com resistência de 20 ohms ligado numa rede de 220 volts. Qual será a corrente elétrica que passa por ele?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= V ÷ R = 220 ÷ 20 = 11 A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seja, o chuveiro puxa 11 ampères da rede elétrica.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para fixar: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rPr lang="pt-BR" sz="16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aquecedor de 10 A é ligado numa tomada de 127 V. Qual é a resistência interna dele?</a:t>
            </a:r>
            <a:endParaRPr sz="16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02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2550" y="3746375"/>
            <a:ext cx="5707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Resistores em Série: Tudo em Fila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45200" y="405521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🔌Resistores em Série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45200" y="1355101"/>
            <a:ext cx="5367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Tudo em Fila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45200" y="2242626"/>
            <a:ext cx="5077800" cy="45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resistores são ligados em série, a corrente que passa é a mesma em todos eles, mas a tensão se divide. Nesse caso, a resistência total é só somar tudo: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Rtotal = R1 + R2 + R3 + …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Três resistores de 10 Ω, 20 Ω e 30 Ω estão ligados em série. A resistência total será: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Rtotal = 10 + 20 + 30 = 60 Ω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para fixar: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Você tem uma fonte de 12 V e liga em série dois resistores de 6 Ω e 3 Ω. Qual é a corrente no circuito?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" y="3877000"/>
            <a:ext cx="4841524" cy="125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9"/>
          <p:cNvCxnSpPr/>
          <p:nvPr/>
        </p:nvCxnSpPr>
        <p:spPr>
          <a:xfrm flipH="1" rot="10800000">
            <a:off x="1867575" y="4708375"/>
            <a:ext cx="48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9"/>
          <p:cNvCxnSpPr/>
          <p:nvPr/>
        </p:nvCxnSpPr>
        <p:spPr>
          <a:xfrm flipH="1" rot="10800000">
            <a:off x="3280275" y="4708375"/>
            <a:ext cx="48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03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2550" y="3746375"/>
            <a:ext cx="57075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Resistores em Paralelo: Vários Caminhos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257725" y="405525"/>
            <a:ext cx="55020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🔀</a:t>
            </a:r>
            <a:r>
              <a:rPr lang="pt-BR" sz="3800">
                <a:latin typeface="Impact"/>
                <a:ea typeface="Impact"/>
                <a:cs typeface="Impact"/>
                <a:sym typeface="Impact"/>
              </a:rPr>
              <a:t>Resistores em Paralelo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45200" y="1355101"/>
            <a:ext cx="5367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Vários Caminhos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45200" y="2242625"/>
            <a:ext cx="5077800" cy="6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uma ligação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paralelo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todos os resistores recebem a mesma tensão, mas a corrente se divide. A fórmula da resistência total fica: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/ Rtotal = 1 / R1 + 1 / R2 + ...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os resistores forem iguais, é só dividir: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Rtotal = R / n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Dois resistores de 10 Ω estão em paralelo. A resistência total é: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Rtotal = 10 ÷ 2 = 5 Ω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para fixar: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Três resistores de 12 Ω, 6 Ω e 4 Ω estão em paralelo. Qual é a resistência total equivalente?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675" y="4224726"/>
            <a:ext cx="2656480" cy="1935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28" name="Google Shape;128;p21"/>
          <p:cNvCxnSpPr/>
          <p:nvPr/>
        </p:nvCxnSpPr>
        <p:spPr>
          <a:xfrm flipH="1" rot="10800000">
            <a:off x="1223075" y="5290125"/>
            <a:ext cx="48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 flipH="1" rot="10800000">
            <a:off x="3164375" y="5290125"/>
            <a:ext cx="48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196346" y="778696"/>
            <a:ext cx="53673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96346" y="2016579"/>
            <a:ext cx="5367300" cy="59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/>
          <p:nvPr/>
        </p:nvSpPr>
        <p:spPr>
          <a:xfrm>
            <a:off x="0" y="-70300"/>
            <a:ext cx="5783400" cy="9070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1667750" y="778700"/>
            <a:ext cx="2477100" cy="257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0">
                <a:solidFill>
                  <a:srgbClr val="999999"/>
                </a:solidFill>
                <a:highlight>
                  <a:srgbClr val="CFE2F3"/>
                </a:highlight>
                <a:latin typeface="Impact"/>
                <a:ea typeface="Impact"/>
                <a:cs typeface="Impact"/>
                <a:sym typeface="Impact"/>
              </a:rPr>
              <a:t>04</a:t>
            </a:r>
            <a:endParaRPr sz="15500">
              <a:solidFill>
                <a:srgbClr val="999999"/>
              </a:solidFill>
              <a:highlight>
                <a:srgbClr val="CFE2F3"/>
              </a:highlight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52550" y="3746375"/>
            <a:ext cx="5707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dk2"/>
                </a:solidFill>
                <a:latin typeface="Impact"/>
                <a:ea typeface="Impact"/>
                <a:cs typeface="Impact"/>
                <a:sym typeface="Impact"/>
              </a:rPr>
              <a:t>Associação Mista: Vida Real é Assim</a:t>
            </a:r>
            <a:endParaRPr sz="8000">
              <a:solidFill>
                <a:schemeClr val="dk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57725" y="405525"/>
            <a:ext cx="55020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🔄</a:t>
            </a:r>
            <a:r>
              <a:rPr lang="pt-BR" sz="3800">
                <a:latin typeface="Impact"/>
                <a:ea typeface="Impact"/>
                <a:cs typeface="Impact"/>
                <a:sym typeface="Impact"/>
              </a:rPr>
              <a:t>Associação Mista</a:t>
            </a:r>
            <a:endParaRPr sz="3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45200" y="1355101"/>
            <a:ext cx="5367300" cy="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Vida Real é Assim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41100" y="1937825"/>
            <a:ext cx="5077800" cy="70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 parte dos circuitos reais mistura ligações em série e paralelo. Para resolver, você precisa simplificar parte por parte, como se fosse um quebra-cabeça.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prático: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Um circuito tem dois resistores de 10 Ω e 20 Ω em paralelo. Essa combinação está ligada em série com outro resistor de 5 Ω.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Primeiro, resolve o paralelo: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1/R = 1/10 + 1/20 → R = 6,67 Ω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Depois soma com o resistor em série:</a:t>
            </a:r>
            <a:b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Rtotal = 6,67 + 5 = 11,67 Ω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 para fixar:</a:t>
            </a:r>
            <a:br>
              <a:rPr b="1"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mesmo esquema acima, se a tensão da fonte for 12 V, qual é a corrente total no circuito?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196350" y="0"/>
            <a:ext cx="112200" cy="1355100"/>
          </a:xfrm>
          <a:prstGeom prst="rect">
            <a:avLst/>
          </a:prstGeom>
          <a:gradFill>
            <a:gsLst>
              <a:gs pos="0">
                <a:srgbClr val="FFC102"/>
              </a:gs>
              <a:gs pos="100000">
                <a:srgbClr val="795C0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18220" l="0" r="0" t="0"/>
          <a:stretch/>
        </p:blipFill>
        <p:spPr>
          <a:xfrm>
            <a:off x="770900" y="2925850"/>
            <a:ext cx="3980275" cy="2189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5336981" y="8159609"/>
            <a:ext cx="345600" cy="6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50" name="Google Shape;150;p23"/>
          <p:cNvCxnSpPr/>
          <p:nvPr/>
        </p:nvCxnSpPr>
        <p:spPr>
          <a:xfrm flipH="1" rot="10800000">
            <a:off x="829525" y="4331925"/>
            <a:ext cx="482400" cy="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